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0" r:id="rId1"/>
  </p:sldMasterIdLst>
  <p:notesMasterIdLst>
    <p:notesMasterId r:id="rId26"/>
  </p:notesMasterIdLst>
  <p:handoutMasterIdLst>
    <p:handoutMasterId r:id="rId27"/>
  </p:handoutMasterIdLst>
  <p:sldIdLst>
    <p:sldId id="295" r:id="rId2"/>
    <p:sldId id="323" r:id="rId3"/>
    <p:sldId id="324" r:id="rId4"/>
    <p:sldId id="316" r:id="rId5"/>
    <p:sldId id="305" r:id="rId6"/>
    <p:sldId id="314" r:id="rId7"/>
    <p:sldId id="334" r:id="rId8"/>
    <p:sldId id="335" r:id="rId9"/>
    <p:sldId id="307" r:id="rId10"/>
    <p:sldId id="318" r:id="rId11"/>
    <p:sldId id="326" r:id="rId12"/>
    <p:sldId id="309" r:id="rId13"/>
    <p:sldId id="327" r:id="rId14"/>
    <p:sldId id="308" r:id="rId15"/>
    <p:sldId id="328" r:id="rId16"/>
    <p:sldId id="321" r:id="rId17"/>
    <p:sldId id="310" r:id="rId18"/>
    <p:sldId id="312" r:id="rId19"/>
    <p:sldId id="306" r:id="rId20"/>
    <p:sldId id="333" r:id="rId21"/>
    <p:sldId id="304" r:id="rId22"/>
    <p:sldId id="330" r:id="rId23"/>
    <p:sldId id="313" r:id="rId24"/>
    <p:sldId id="336" r:id="rId25"/>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Schmidt" initials="JS" lastIdx="16" clrIdx="0">
    <p:extLst>
      <p:ext uri="{19B8F6BF-5375-455C-9EA6-DF929625EA0E}">
        <p15:presenceInfo xmlns:p15="http://schemas.microsoft.com/office/powerpoint/2012/main" userId="Jen Schmidt" providerId="None"/>
      </p:ext>
    </p:extLst>
  </p:cmAuthor>
  <p:cmAuthor id="2" name="Naftzger, Neil" initials="NN" lastIdx="5" clrIdx="1">
    <p:extLst>
      <p:ext uri="{19B8F6BF-5375-455C-9EA6-DF929625EA0E}">
        <p15:presenceInfo xmlns:p15="http://schemas.microsoft.com/office/powerpoint/2012/main" userId="S-1-5-21-1472932569-214068005-926709054-44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775" autoAdjust="0"/>
  </p:normalViewPr>
  <p:slideViewPr>
    <p:cSldViewPr>
      <p:cViewPr>
        <p:scale>
          <a:sx n="100" d="100"/>
          <a:sy n="100" d="100"/>
        </p:scale>
        <p:origin x="1134"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A4E8C34-91A9-4907-93A0-8E1DD271ED24}" type="slidenum">
              <a:rPr lang="en-US"/>
              <a:pPr>
                <a:defRPr/>
              </a:pPr>
              <a:t>‹#›</a:t>
            </a:fld>
            <a:endParaRPr lang="en-US"/>
          </a:p>
        </p:txBody>
      </p:sp>
    </p:spTree>
    <p:extLst>
      <p:ext uri="{BB962C8B-B14F-4D97-AF65-F5344CB8AC3E}">
        <p14:creationId xmlns:p14="http://schemas.microsoft.com/office/powerpoint/2010/main" val="181987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2DAE0-CA3F-4CBF-90A0-F56D7EFB649C}" type="datetimeFigureOut">
              <a:rPr lang="en-US" smtClean="0"/>
              <a:pPr/>
              <a:t>12/18/2018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F8735-B6D3-408C-8F22-959267623D98}" type="slidenum">
              <a:rPr lang="en-US" smtClean="0"/>
              <a:pPr/>
              <a:t>‹#›</a:t>
            </a:fld>
            <a:endParaRPr lang="en-US"/>
          </a:p>
        </p:txBody>
      </p:sp>
    </p:spTree>
    <p:extLst>
      <p:ext uri="{BB962C8B-B14F-4D97-AF65-F5344CB8AC3E}">
        <p14:creationId xmlns:p14="http://schemas.microsoft.com/office/powerpoint/2010/main" val="124592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questions:</a:t>
            </a:r>
            <a:r>
              <a:rPr lang="en-US" baseline="0" dirty="0"/>
              <a:t>  </a:t>
            </a:r>
            <a:r>
              <a:rPr lang="en-US" sz="1200" kern="1200" dirty="0">
                <a:solidFill>
                  <a:schemeClr val="tx1"/>
                </a:solidFill>
                <a:effectLst/>
                <a:latin typeface="+mn-lt"/>
                <a:ea typeface="+mn-ea"/>
                <a:cs typeface="+mn-cs"/>
              </a:rPr>
              <a:t>1. In your own experience has a sense of agency been important to: (a) you when you were learning something or trying to accomplish a task? (b) youth with whom you have worked?    2. Have you ever noticed how youth respond when their autonomy is limited or when they experience authoritarians (opposite of agency supportive)?</a:t>
            </a:r>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a:t>
            </a:fld>
            <a:endParaRPr lang="en-US"/>
          </a:p>
        </p:txBody>
      </p:sp>
    </p:spTree>
    <p:extLst>
      <p:ext uri="{BB962C8B-B14F-4D97-AF65-F5344CB8AC3E}">
        <p14:creationId xmlns:p14="http://schemas.microsoft.com/office/powerpoint/2010/main" val="245342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participants to observe: What kind of choices youth were given in</a:t>
            </a:r>
            <a:r>
              <a:rPr lang="en-US" sz="1200" kern="1200" baseline="0" dirty="0">
                <a:solidFill>
                  <a:schemeClr val="tx1"/>
                </a:solidFill>
                <a:effectLst/>
                <a:latin typeface="+mn-lt"/>
                <a:ea typeface="+mn-ea"/>
                <a:cs typeface="+mn-cs"/>
              </a:rPr>
              <a:t> this</a:t>
            </a:r>
            <a:r>
              <a:rPr lang="en-US" sz="1200" kern="1200" dirty="0">
                <a:solidFill>
                  <a:schemeClr val="tx1"/>
                </a:solidFill>
                <a:effectLst/>
                <a:latin typeface="+mn-lt"/>
                <a:ea typeface="+mn-ea"/>
                <a:cs typeface="+mn-cs"/>
              </a:rPr>
              <a:t> program?  After viewing have them share some examples.  Can follow</a:t>
            </a:r>
            <a:r>
              <a:rPr lang="en-US" sz="1200" kern="1200" baseline="0" dirty="0">
                <a:solidFill>
                  <a:schemeClr val="tx1"/>
                </a:solidFill>
                <a:effectLst/>
                <a:latin typeface="+mn-lt"/>
                <a:ea typeface="+mn-ea"/>
                <a:cs typeface="+mn-cs"/>
              </a:rPr>
              <a:t> with the activity in the Facilitator’s Guide.</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13</a:t>
            </a:fld>
            <a:endParaRPr lang="en-US"/>
          </a:p>
        </p:txBody>
      </p:sp>
    </p:spTree>
    <p:extLst>
      <p:ext uri="{BB962C8B-B14F-4D97-AF65-F5344CB8AC3E}">
        <p14:creationId xmlns:p14="http://schemas.microsoft.com/office/powerpoint/2010/main" val="151761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 participants that It is not surprising that when youth are provided choices, they feel that they have more control and ownership over their learning than if they are told exactly what to do and how to do it. The flip side of choice is responsibility—when youth are provided with choices, they also are expected to take responsibility. </a:t>
            </a:r>
            <a:r>
              <a:rPr lang="en-US" dirty="0"/>
              <a:t>Typically, the more that youth are given responsibilities and expected to be active contributors, the more they feel a sense of ownership and belonging.  See Facilitator’s Guide for two</a:t>
            </a:r>
            <a:r>
              <a:rPr lang="en-US" baseline="0" dirty="0"/>
              <a:t> activities you can choose from related to this slide.</a:t>
            </a:r>
            <a:endParaRPr lang="en-US" dirty="0"/>
          </a:p>
          <a:p>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14</a:t>
            </a:fld>
            <a:endParaRPr lang="en-US"/>
          </a:p>
        </p:txBody>
      </p:sp>
    </p:spTree>
    <p:extLst>
      <p:ext uri="{BB962C8B-B14F-4D97-AF65-F5344CB8AC3E}">
        <p14:creationId xmlns:p14="http://schemas.microsoft.com/office/powerpoint/2010/main" val="21110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the video clip from a program that excels at fostering voice.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15</a:t>
            </a:fld>
            <a:endParaRPr lang="en-US"/>
          </a:p>
        </p:txBody>
      </p:sp>
    </p:spTree>
    <p:extLst>
      <p:ext uri="{BB962C8B-B14F-4D97-AF65-F5344CB8AC3E}">
        <p14:creationId xmlns:p14="http://schemas.microsoft.com/office/powerpoint/2010/main" val="2467973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Introduce or remind the participants of an activity in the program.  Ask them to brainstorm all the ways that the elements of regard for student perspective could be fostered throughout the activity in either large</a:t>
            </a:r>
            <a:r>
              <a:rPr lang="en-US" sz="1200" kern="1200" baseline="0" dirty="0">
                <a:solidFill>
                  <a:schemeClr val="tx1"/>
                </a:solidFill>
                <a:effectLst/>
                <a:latin typeface="+mn-lt"/>
                <a:ea typeface="+mn-ea"/>
                <a:cs typeface="+mn-cs"/>
              </a:rPr>
              <a:t> or small group</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16</a:t>
            </a:fld>
            <a:endParaRPr lang="en-US"/>
          </a:p>
        </p:txBody>
      </p:sp>
    </p:spTree>
    <p:extLst>
      <p:ext uri="{BB962C8B-B14F-4D97-AF65-F5344CB8AC3E}">
        <p14:creationId xmlns:p14="http://schemas.microsoft.com/office/powerpoint/2010/main" val="4258922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Facilitator’s Guide for choices of inquiry</a:t>
            </a:r>
            <a:r>
              <a:rPr lang="en-US" baseline="0" dirty="0"/>
              <a:t> activities.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17</a:t>
            </a:fld>
            <a:endParaRPr lang="en-US"/>
          </a:p>
        </p:txBody>
      </p:sp>
    </p:spTree>
    <p:extLst>
      <p:ext uri="{BB962C8B-B14F-4D97-AF65-F5344CB8AC3E}">
        <p14:creationId xmlns:p14="http://schemas.microsoft.com/office/powerpoint/2010/main" val="194649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list.  Ask participants to discuss.   See Facilitator’s Guide for an optional activity to do with this slide.</a:t>
            </a:r>
          </a:p>
        </p:txBody>
      </p:sp>
      <p:sp>
        <p:nvSpPr>
          <p:cNvPr id="4" name="Slide Number Placeholder 3"/>
          <p:cNvSpPr>
            <a:spLocks noGrp="1"/>
          </p:cNvSpPr>
          <p:nvPr>
            <p:ph type="sldNum" sz="quarter" idx="10"/>
          </p:nvPr>
        </p:nvSpPr>
        <p:spPr/>
        <p:txBody>
          <a:bodyPr/>
          <a:lstStyle/>
          <a:p>
            <a:fld id="{CDCF8735-B6D3-408C-8F22-959267623D98}" type="slidenum">
              <a:rPr lang="en-US" smtClean="0"/>
              <a:pPr/>
              <a:t>18</a:t>
            </a:fld>
            <a:endParaRPr lang="en-US"/>
          </a:p>
        </p:txBody>
      </p:sp>
    </p:spTree>
    <p:extLst>
      <p:ext uri="{BB962C8B-B14F-4D97-AF65-F5344CB8AC3E}">
        <p14:creationId xmlns:p14="http://schemas.microsoft.com/office/powerpoint/2010/main" val="1042699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used rewards, ask participants to discuss what they noticed about the discussion</a:t>
            </a:r>
            <a:r>
              <a:rPr lang="en-US" sz="1200" kern="1200" baseline="0" dirty="0">
                <a:solidFill>
                  <a:schemeClr val="tx1"/>
                </a:solidFill>
                <a:effectLst/>
                <a:latin typeface="+mn-lt"/>
                <a:ea typeface="+mn-ea"/>
                <a:cs typeface="+mn-cs"/>
              </a:rPr>
              <a:t> (see Facilitator’s Guide for prompts). </a:t>
            </a:r>
            <a:r>
              <a:rPr lang="en-US" sz="1200" kern="1200" dirty="0">
                <a:solidFill>
                  <a:schemeClr val="tx1"/>
                </a:solidFill>
                <a:effectLst/>
                <a:latin typeface="+mn-lt"/>
                <a:ea typeface="+mn-ea"/>
                <a:cs typeface="+mn-cs"/>
              </a:rPr>
              <a:t>Alternately, simply note that offering rewards (or negative consequences) come from the behaviorist paradigm and are designed to control behavior.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19</a:t>
            </a:fld>
            <a:endParaRPr lang="en-US"/>
          </a:p>
        </p:txBody>
      </p:sp>
    </p:spTree>
    <p:extLst>
      <p:ext uri="{BB962C8B-B14F-4D97-AF65-F5344CB8AC3E}">
        <p14:creationId xmlns:p14="http://schemas.microsoft.com/office/powerpoint/2010/main" val="332281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There was a considerable emphasis on “rewards” and “winning” in our observations.  [Ask] Think about how much you use rewards (praise, tokens, candy, or providing special privileges). Beyond the idea that they are controlling, are there other consequences?  Click on the question mark to </a:t>
            </a:r>
            <a:r>
              <a:rPr lang="en-US" sz="1200" b="1" kern="1200" dirty="0" smtClean="0">
                <a:solidFill>
                  <a:schemeClr val="tx1"/>
                </a:solidFill>
                <a:effectLst/>
                <a:latin typeface="+mn-lt"/>
                <a:ea typeface="+mn-ea"/>
                <a:cs typeface="+mn-cs"/>
              </a:rPr>
              <a:t>play this video from 1:50–8:11</a:t>
            </a:r>
            <a:r>
              <a:rPr lang="en-US" sz="1200" kern="1200" dirty="0" smtClean="0">
                <a:solidFill>
                  <a:schemeClr val="tx1"/>
                </a:solidFill>
                <a:effectLst/>
                <a:latin typeface="+mn-lt"/>
                <a:ea typeface="+mn-ea"/>
                <a:cs typeface="+mn-cs"/>
              </a:rPr>
              <a:t>: http://www.ted.com/talks/dan_pink_on_motivation  Ask for reactions.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20</a:t>
            </a:fld>
            <a:endParaRPr lang="en-US"/>
          </a:p>
        </p:txBody>
      </p:sp>
    </p:spTree>
    <p:extLst>
      <p:ext uri="{BB962C8B-B14F-4D97-AF65-F5344CB8AC3E}">
        <p14:creationId xmlns:p14="http://schemas.microsoft.com/office/powerpoint/2010/main" val="3454005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Another problem with rewards is that experimental studies have shown that they decreases intrinsic motivation UNLESS youth are being asked to do boring rote tasks.      </a:t>
            </a:r>
          </a:p>
          <a:p>
            <a:r>
              <a:rPr lang="en-US" sz="1200" kern="1200" dirty="0">
                <a:solidFill>
                  <a:schemeClr val="tx1"/>
                </a:solidFill>
                <a:effectLst/>
                <a:latin typeface="+mn-lt"/>
                <a:ea typeface="+mn-ea"/>
                <a:cs typeface="+mn-cs"/>
              </a:rPr>
              <a:t>Asks participants</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share their own experiences with this phenomenon.  Emphasize that an extrinsic focus does undermine students sense of control, decreases intrinsic motivation, and can increase learned helplessness.  When necessary try to make it a logical/natural incentive. For example, when you are finished cleaning up your table, you can get a drink/have free time until x time, or whatever natural or logical incentive makes sense.   See Facilitator’s Guide for a</a:t>
            </a:r>
            <a:r>
              <a:rPr lang="en-US" sz="1200" kern="1200" baseline="0" dirty="0">
                <a:solidFill>
                  <a:schemeClr val="tx1"/>
                </a:solidFill>
                <a:effectLst/>
                <a:latin typeface="+mn-lt"/>
                <a:ea typeface="+mn-ea"/>
                <a:cs typeface="+mn-cs"/>
              </a:rPr>
              <a:t> practice activity.</a:t>
            </a:r>
            <a:endParaRPr lang="en-US" sz="1200" kern="1200" dirty="0">
              <a:solidFill>
                <a:schemeClr val="tx1"/>
              </a:solidFill>
              <a:effectLst/>
              <a:latin typeface="+mn-lt"/>
              <a:ea typeface="+mn-ea"/>
              <a:cs typeface="+mn-cs"/>
            </a:endParaRPr>
          </a:p>
          <a:p>
            <a:pPr eaLnBrk="1" hangingPunct="1">
              <a:spcBef>
                <a:spcPct val="0"/>
              </a:spcBef>
            </a:pPr>
            <a:endParaRPr lang="en-US" altLang="en-US" i="1" dirty="0"/>
          </a:p>
        </p:txBody>
      </p:sp>
      <p:sp>
        <p:nvSpPr>
          <p:cNvPr id="27652" name="Slide Number Placeholder 3"/>
          <p:cNvSpPr>
            <a:spLocks noGrp="1"/>
          </p:cNvSpPr>
          <p:nvPr>
            <p:ph type="sldNum" sz="quarter" idx="5"/>
          </p:nvPr>
        </p:nvSpPr>
        <p:spPr bwMode="auto">
          <a:noFill/>
          <a:ln>
            <a:miter lim="800000"/>
            <a:headEnd/>
            <a:tailEnd/>
          </a:ln>
        </p:spPr>
        <p:txBody>
          <a:bodyPr/>
          <a:lstStyle/>
          <a:p>
            <a:fld id="{48E100F5-EC46-44C4-B9DB-3371501C2819}" type="slidenum">
              <a:rPr lang="en-US" altLang="en-US" smtClean="0"/>
              <a:pPr/>
              <a:t>21</a:t>
            </a:fld>
            <a:endParaRPr lang="en-US" altLang="en-US"/>
          </a:p>
        </p:txBody>
      </p:sp>
    </p:spTree>
    <p:extLst>
      <p:ext uri="{BB962C8B-B14F-4D97-AF65-F5344CB8AC3E}">
        <p14:creationId xmlns:p14="http://schemas.microsoft.com/office/powerpoint/2010/main" val="180014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Place participants in small groups if there are naturally occurring teams or have them work individually to plan what they want to do to increase their support for youth agency during the first or following week of the program and what they would like to do long term.  Have them write down their specific plans.  Then, </a:t>
            </a:r>
            <a:r>
              <a:rPr lang="en-US" dirty="0">
                <a:solidFill>
                  <a:srgbClr val="C00000"/>
                </a:solidFill>
              </a:rPr>
              <a:t>SHARE!!!</a:t>
            </a:r>
          </a:p>
        </p:txBody>
      </p:sp>
      <p:sp>
        <p:nvSpPr>
          <p:cNvPr id="4" name="Slide Number Placeholder 3"/>
          <p:cNvSpPr>
            <a:spLocks noGrp="1"/>
          </p:cNvSpPr>
          <p:nvPr>
            <p:ph type="sldNum" sz="quarter" idx="10"/>
          </p:nvPr>
        </p:nvSpPr>
        <p:spPr/>
        <p:txBody>
          <a:bodyPr/>
          <a:lstStyle/>
          <a:p>
            <a:fld id="{F00DE463-6FC3-41FB-A8EC-35DB7FAF2A48}" type="slidenum">
              <a:rPr lang="en-US" smtClean="0"/>
              <a:pPr/>
              <a:t>23</a:t>
            </a:fld>
            <a:endParaRPr lang="en-US"/>
          </a:p>
        </p:txBody>
      </p:sp>
    </p:spTree>
    <p:extLst>
      <p:ext uri="{BB962C8B-B14F-4D97-AF65-F5344CB8AC3E}">
        <p14:creationId xmlns:p14="http://schemas.microsoft.com/office/powerpoint/2010/main" val="164731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Youth Program Quality Assessment (YPQA) and the Classroom Assessment Scoring System (CLASS) instruments were used for coding.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3</a:t>
            </a:fld>
            <a:endParaRPr lang="en-US"/>
          </a:p>
        </p:txBody>
      </p:sp>
    </p:spTree>
    <p:extLst>
      <p:ext uri="{BB962C8B-B14F-4D97-AF65-F5344CB8AC3E}">
        <p14:creationId xmlns:p14="http://schemas.microsoft.com/office/powerpoint/2010/main" val="163995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Chinese symbol means autonomy.</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4</a:t>
            </a:fld>
            <a:endParaRPr lang="en-US"/>
          </a:p>
        </p:txBody>
      </p:sp>
    </p:spTree>
    <p:extLst>
      <p:ext uri="{BB962C8B-B14F-4D97-AF65-F5344CB8AC3E}">
        <p14:creationId xmlns:p14="http://schemas.microsoft.com/office/powerpoint/2010/main" val="35916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 Add: </a:t>
            </a:r>
            <a:r>
              <a:rPr lang="en-US" sz="1200" kern="1200" dirty="0">
                <a:solidFill>
                  <a:schemeClr val="tx1"/>
                </a:solidFill>
                <a:effectLst/>
                <a:latin typeface="+mn-lt"/>
                <a:ea typeface="+mn-ea"/>
                <a:cs typeface="+mn-cs"/>
              </a:rPr>
              <a:t>Research studies have consistently found that a sense of agency contributes to intrinsic motivation toward academic &amp; other tasks and to overcoming obstacles.</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5</a:t>
            </a:fld>
            <a:endParaRPr lang="en-US"/>
          </a:p>
        </p:txBody>
      </p:sp>
    </p:spTree>
    <p:extLst>
      <p:ext uri="{BB962C8B-B14F-4D97-AF65-F5344CB8AC3E}">
        <p14:creationId xmlns:p14="http://schemas.microsoft.com/office/powerpoint/2010/main" val="82665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Details to share:  1. Youth were signaled several times during their ISL learning and activity time. They used an app on a cell phone to provide in-the-moment reports of how they were feeling in the 15 minutes before being signaled. 2. Video coding shown on Slides 7 and 8.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6</a:t>
            </a:fld>
            <a:endParaRPr lang="en-US"/>
          </a:p>
        </p:txBody>
      </p:sp>
    </p:spTree>
    <p:extLst>
      <p:ext uri="{BB962C8B-B14F-4D97-AF65-F5344CB8AC3E}">
        <p14:creationId xmlns:p14="http://schemas.microsoft.com/office/powerpoint/2010/main" val="274963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CF8735-B6D3-408C-8F22-959267623D98}" type="slidenum">
              <a:rPr lang="en-US" smtClean="0"/>
              <a:pPr/>
              <a:t>8</a:t>
            </a:fld>
            <a:endParaRPr lang="en-US"/>
          </a:p>
        </p:txBody>
      </p:sp>
    </p:spTree>
    <p:extLst>
      <p:ext uri="{BB962C8B-B14F-4D97-AF65-F5344CB8AC3E}">
        <p14:creationId xmlns:p14="http://schemas.microsoft.com/office/powerpoint/2010/main" val="428180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slide summarized findings from STEM IE research.</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9</a:t>
            </a:fld>
            <a:endParaRPr lang="en-US"/>
          </a:p>
        </p:txBody>
      </p:sp>
    </p:spTree>
    <p:extLst>
      <p:ext uri="{BB962C8B-B14F-4D97-AF65-F5344CB8AC3E}">
        <p14:creationId xmlns:p14="http://schemas.microsoft.com/office/powerpoint/2010/main" val="401005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 previous study conducted in classrooms, adolescents who were given either large or small choices reported feeling more agency than if they were not given any choices. However, the type of choice they were given did matter in terms of how engaged youth were in the activity. When young people got to choose who they were working with, they were more likely show universally low engagement in the task. When they were able to choose how to frame the problems and/or how to complete a course activity, they became fully engaged. Choosing materials was associated with having fun but did not lead to working harder.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11</a:t>
            </a:fld>
            <a:endParaRPr lang="en-US"/>
          </a:p>
        </p:txBody>
      </p:sp>
    </p:spTree>
    <p:extLst>
      <p:ext uri="{BB962C8B-B14F-4D97-AF65-F5344CB8AC3E}">
        <p14:creationId xmlns:p14="http://schemas.microsoft.com/office/powerpoint/2010/main" val="307062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participants to observe: What kind of choices youth were given in</a:t>
            </a:r>
            <a:r>
              <a:rPr lang="en-US" sz="1200" kern="1200" baseline="0" dirty="0">
                <a:solidFill>
                  <a:schemeClr val="tx1"/>
                </a:solidFill>
                <a:effectLst/>
                <a:latin typeface="+mn-lt"/>
                <a:ea typeface="+mn-ea"/>
                <a:cs typeface="+mn-cs"/>
              </a:rPr>
              <a:t> this</a:t>
            </a:r>
            <a:r>
              <a:rPr lang="en-US" sz="1200" kern="1200" dirty="0">
                <a:solidFill>
                  <a:schemeClr val="tx1"/>
                </a:solidFill>
                <a:effectLst/>
                <a:latin typeface="+mn-lt"/>
                <a:ea typeface="+mn-ea"/>
                <a:cs typeface="+mn-cs"/>
              </a:rPr>
              <a:t> program?  After viewing have them share some examples.  Can follow with the activity in</a:t>
            </a:r>
            <a:r>
              <a:rPr lang="en-US" sz="1200" kern="1200" baseline="0" dirty="0">
                <a:solidFill>
                  <a:schemeClr val="tx1"/>
                </a:solidFill>
                <a:effectLst/>
                <a:latin typeface="+mn-lt"/>
                <a:ea typeface="+mn-ea"/>
                <a:cs typeface="+mn-cs"/>
              </a:rPr>
              <a:t> the Facilitator’s Guide.</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12</a:t>
            </a:fld>
            <a:endParaRPr lang="en-US"/>
          </a:p>
        </p:txBody>
      </p:sp>
    </p:spTree>
    <p:extLst>
      <p:ext uri="{BB962C8B-B14F-4D97-AF65-F5344CB8AC3E}">
        <p14:creationId xmlns:p14="http://schemas.microsoft.com/office/powerpoint/2010/main" val="116753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8010B226-40E5-499B-ADF4-257D51EF34F2}"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22810-A695-4142-898C-B97E3DB5DD07}" type="slidenum">
              <a:rPr lang="en-US" smtClean="0"/>
              <a:pPr>
                <a:defRPr/>
              </a:pPr>
              <a:t>‹#›</a:t>
            </a:fld>
            <a:endParaRPr lang="en-US"/>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B5BB68BE-79D2-4188-A78C-A63E7AC0A33E}" type="slidenum">
              <a:rPr lang="en-US" smtClean="0"/>
              <a:pPr>
                <a:defRPr/>
              </a:pPr>
              <a:t>‹#›</a:t>
            </a:fld>
            <a:endParaRPr lang="en-US"/>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5B85A2-AF7A-4868-83DC-00C9C8EF4DB7}"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0B18EA55-01C0-4DF4-AD87-198F5872F32F}"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D961C0-D123-4945-BDB5-B9BB64199275}"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4A909E-3195-47FE-A190-B47032F6CC1E}"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3CCEF9-3A92-4BA9-85D1-48E34AC7C13C}"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179110-2F27-4D34-BF30-2AEB85FB8E40}" type="slidenum">
              <a:rPr lang="en-US" smtClean="0"/>
              <a:pPr>
                <a:defRPr/>
              </a:pPr>
              <a:t>‹#›</a:t>
            </a:fld>
            <a:endParaRPr lang="en-US"/>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07CA079A-00DE-47B8-8D31-366852D2CBCB}"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8E6C51-515D-4779-BC44-CBE32BA6029F}"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8811715C-6882-41C0-A027-4CDA67CEAD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checker dir="vert"/>
  </p:transition>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jJaopPRxv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O4To_kzfX7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cCOLBTEWrMo"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ted.com/talks/dan_pink_on_motivation.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hyperlink" Target="https://youtu.be/e7Z8Gx86j8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tiff"/><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2800" y="3474660"/>
            <a:ext cx="1676400" cy="3002340"/>
          </a:xfrm>
        </p:spPr>
        <p:txBody>
          <a:bodyPr>
            <a:normAutofit lnSpcReduction="10000"/>
          </a:bodyPr>
          <a:lstStyle/>
          <a:p>
            <a:endParaRPr lang="en-US" dirty="0"/>
          </a:p>
          <a:p>
            <a:r>
              <a:rPr lang="en-US" dirty="0"/>
              <a:t>Created by </a:t>
            </a:r>
          </a:p>
          <a:p>
            <a:r>
              <a:rPr lang="en-US" dirty="0"/>
              <a:t>STEM Interest &amp; Engagement</a:t>
            </a:r>
          </a:p>
          <a:p>
            <a:r>
              <a:rPr lang="en-US" dirty="0"/>
              <a:t>(STEM IE) Study</a:t>
            </a:r>
          </a:p>
          <a:p>
            <a:endParaRPr lang="en-US" dirty="0"/>
          </a:p>
          <a:p>
            <a:r>
              <a:rPr lang="en-US" dirty="0"/>
              <a:t>Presented by</a:t>
            </a:r>
          </a:p>
          <a:p>
            <a:r>
              <a:rPr lang="en-US" dirty="0"/>
              <a:t>ENTER NAME(S)</a:t>
            </a:r>
          </a:p>
          <a:p>
            <a:endParaRPr lang="en-US" dirty="0"/>
          </a:p>
          <a:p>
            <a:endParaRPr lang="en-US" dirty="0"/>
          </a:p>
          <a:p>
            <a:endParaRPr lang="en-US" dirty="0"/>
          </a:p>
          <a:p>
            <a:r>
              <a:rPr lang="en-US" dirty="0"/>
              <a:t>ENTER DATE</a:t>
            </a:r>
          </a:p>
        </p:txBody>
      </p:sp>
      <p:sp>
        <p:nvSpPr>
          <p:cNvPr id="4" name="Title 3"/>
          <p:cNvSpPr>
            <a:spLocks noGrp="1"/>
          </p:cNvSpPr>
          <p:nvPr>
            <p:ph type="title"/>
          </p:nvPr>
        </p:nvSpPr>
        <p:spPr>
          <a:xfrm>
            <a:off x="7048500" y="381000"/>
            <a:ext cx="1905000" cy="1569660"/>
          </a:xfrm>
        </p:spPr>
        <p:txBody>
          <a:bodyPr/>
          <a:lstStyle/>
          <a:p>
            <a:pPr algn="ctr"/>
            <a:r>
              <a:rPr lang="en-US" dirty="0"/>
              <a:t/>
            </a:r>
            <a:br>
              <a:rPr lang="en-US" dirty="0"/>
            </a:br>
            <a:r>
              <a:rPr lang="en-US" dirty="0"/>
              <a:t/>
            </a:r>
            <a:br>
              <a:rPr lang="en-US" dirty="0"/>
            </a:br>
            <a:r>
              <a:rPr lang="en-US" dirty="0"/>
              <a:t/>
            </a:r>
            <a:br>
              <a:rPr lang="en-US" dirty="0"/>
            </a:br>
            <a:r>
              <a:rPr lang="en-US" dirty="0">
                <a:cs typeface="Times New Roman" panose="02020603050405020304" pitchFamily="18" charset="0"/>
              </a:rPr>
              <a:t>Supporting Youth Agency</a:t>
            </a:r>
            <a:br>
              <a:rPr lang="en-US" dirty="0">
                <a:cs typeface="Times New Roman" panose="02020603050405020304" pitchFamily="18" charset="0"/>
              </a:rPr>
            </a:br>
            <a:endParaRPr lang="en-US" dirty="0"/>
          </a:p>
        </p:txBody>
      </p:sp>
      <p:sp>
        <p:nvSpPr>
          <p:cNvPr id="5" name="AutoShape 4" descr="Image result for middle school outdoor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PHOTO: Adventurer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065" r="270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2800" y="1828800"/>
            <a:ext cx="1600200" cy="1569660"/>
          </a:xfrm>
          <a:prstGeom prst="rect">
            <a:avLst/>
          </a:prstGeom>
          <a:noFill/>
        </p:spPr>
        <p:txBody>
          <a:bodyPr wrap="square" rtlCol="0">
            <a:spAutoFit/>
          </a:bodyPr>
          <a:lstStyle/>
          <a:p>
            <a:r>
              <a:rPr lang="en-US" dirty="0">
                <a:latin typeface="+mj-lt"/>
                <a:cs typeface="Times New Roman" panose="02020603050405020304" pitchFamily="18" charset="0"/>
              </a:rPr>
              <a:t>ISL Program</a:t>
            </a:r>
            <a:br>
              <a:rPr lang="en-US" dirty="0">
                <a:latin typeface="+mj-lt"/>
                <a:cs typeface="Times New Roman" panose="02020603050405020304" pitchFamily="18" charset="0"/>
              </a:rPr>
            </a:br>
            <a:r>
              <a:rPr lang="en-US" dirty="0">
                <a:latin typeface="+mj-lt"/>
                <a:cs typeface="Times New Roman" panose="02020603050405020304" pitchFamily="18" charset="0"/>
              </a:rPr>
              <a:t>Staff Worksh</a:t>
            </a:r>
            <a:r>
              <a:rPr lang="en-US" dirty="0">
                <a:latin typeface="+mj-lt"/>
              </a:rPr>
              <a:t>op</a:t>
            </a:r>
          </a:p>
        </p:txBody>
      </p:sp>
    </p:spTree>
    <p:extLst>
      <p:ext uri="{BB962C8B-B14F-4D97-AF65-F5344CB8AC3E}">
        <p14:creationId xmlns:p14="http://schemas.microsoft.com/office/powerpoint/2010/main" val="1444626481"/>
      </p:ext>
    </p:extLst>
  </p:cSld>
  <p:clrMapOvr>
    <a:masterClrMapping/>
  </p:clrMapOvr>
  <p:transition>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59452"/>
            <a:ext cx="6324600" cy="1645920"/>
          </a:xfrm>
        </p:spPr>
        <p:txBody>
          <a:bodyPr/>
          <a:lstStyle/>
          <a:p>
            <a:r>
              <a:rPr lang="en-US" dirty="0"/>
              <a:t>How Activity Leaders can support youth agency</a:t>
            </a:r>
          </a:p>
        </p:txBody>
      </p:sp>
      <p:pic>
        <p:nvPicPr>
          <p:cNvPr id="6" name="Picture 5">
            <a:extLst>
              <a:ext uri="{FF2B5EF4-FFF2-40B4-BE49-F238E27FC236}">
                <a16:creationId xmlns:a16="http://schemas.microsoft.com/office/drawing/2014/main" xmlns="" id="{E0B49037-CAE3-004A-ABC1-9F6AC39ED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264" y="3105681"/>
            <a:ext cx="1492736" cy="646638"/>
          </a:xfrm>
          <a:prstGeom prst="rect">
            <a:avLst/>
          </a:prstGeom>
        </p:spPr>
      </p:pic>
    </p:spTree>
    <p:extLst>
      <p:ext uri="{BB962C8B-B14F-4D97-AF65-F5344CB8AC3E}">
        <p14:creationId xmlns:p14="http://schemas.microsoft.com/office/powerpoint/2010/main" val="2223932581"/>
      </p:ext>
    </p:extLst>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04800"/>
            <a:ext cx="5867400" cy="6553200"/>
          </a:xfrm>
        </p:spPr>
        <p:txBody>
          <a:bodyPr>
            <a:normAutofit/>
          </a:bodyPr>
          <a:lstStyle/>
          <a:p>
            <a:pPr marL="0" indent="0">
              <a:lnSpc>
                <a:spcPct val="120000"/>
              </a:lnSpc>
              <a:buNone/>
            </a:pPr>
            <a:r>
              <a:rPr lang="en-US" sz="2000" dirty="0">
                <a:solidFill>
                  <a:schemeClr val="accent1"/>
                </a:solidFill>
              </a:rPr>
              <a:t>Large:</a:t>
            </a:r>
            <a:r>
              <a:rPr lang="en-US" sz="2000" dirty="0">
                <a:solidFill>
                  <a:srgbClr val="FF0000"/>
                </a:solidFill>
              </a:rPr>
              <a:t> </a:t>
            </a:r>
            <a:r>
              <a:rPr lang="en-US" sz="2000" dirty="0">
                <a:solidFill>
                  <a:schemeClr val="accent1"/>
                </a:solidFill>
              </a:rPr>
              <a:t>What do you want to build/know/design and for whom?</a:t>
            </a:r>
            <a:r>
              <a:rPr lang="en-US" sz="2000" dirty="0"/>
              <a:t> </a:t>
            </a:r>
          </a:p>
          <a:p>
            <a:pPr marL="0" indent="0">
              <a:lnSpc>
                <a:spcPct val="120000"/>
              </a:lnSpc>
              <a:buNone/>
            </a:pPr>
            <a:r>
              <a:rPr lang="en-US" sz="2000" dirty="0"/>
              <a:t>“Here are the tools we have available:  How can you do this?” </a:t>
            </a:r>
          </a:p>
          <a:p>
            <a:pPr marL="0" indent="0">
              <a:lnSpc>
                <a:spcPct val="120000"/>
              </a:lnSpc>
              <a:buNone/>
            </a:pPr>
            <a:r>
              <a:rPr lang="en-US" sz="2000" dirty="0"/>
              <a:t>“The group needs to decide how you will break up these tasks.” </a:t>
            </a:r>
            <a:r>
              <a:rPr lang="en-US" sz="2000" dirty="0">
                <a:solidFill>
                  <a:srgbClr val="FF0000"/>
                </a:solidFill>
              </a:rPr>
              <a:t>    </a:t>
            </a:r>
          </a:p>
          <a:p>
            <a:pPr marL="0" indent="0">
              <a:lnSpc>
                <a:spcPct val="120000"/>
              </a:lnSpc>
              <a:buNone/>
            </a:pPr>
            <a:r>
              <a:rPr lang="en-US" sz="2000" dirty="0">
                <a:solidFill>
                  <a:schemeClr val="accent1"/>
                </a:solidFill>
              </a:rPr>
              <a:t>Moderate:</a:t>
            </a:r>
            <a:r>
              <a:rPr lang="en-US" sz="2000" dirty="0"/>
              <a:t> “What do you know about cells?” Youth then generate questions and plan labs to answer those questions.  “X, y, and z need to be done: Who wants to do x?” </a:t>
            </a:r>
          </a:p>
          <a:p>
            <a:pPr marL="0" indent="0">
              <a:lnSpc>
                <a:spcPct val="120000"/>
              </a:lnSpc>
              <a:buNone/>
            </a:pPr>
            <a:r>
              <a:rPr lang="en-US" sz="2000" dirty="0">
                <a:solidFill>
                  <a:schemeClr val="accent1"/>
                </a:solidFill>
              </a:rPr>
              <a:t>Small:</a:t>
            </a:r>
            <a:r>
              <a:rPr lang="en-US" sz="2000" dirty="0"/>
              <a:t> Youth can choose which order to complete things, where to work, and what color to use on a graph. Caution: choosing who to work with can lead to less engagement.</a:t>
            </a:r>
          </a:p>
        </p:txBody>
      </p:sp>
      <p:sp>
        <p:nvSpPr>
          <p:cNvPr id="3" name="Text Placeholder 2"/>
          <p:cNvSpPr>
            <a:spLocks noGrp="1"/>
          </p:cNvSpPr>
          <p:nvPr>
            <p:ph type="body" sz="half" idx="2"/>
          </p:nvPr>
        </p:nvSpPr>
        <p:spPr>
          <a:xfrm>
            <a:off x="7239000" y="3429000"/>
            <a:ext cx="1673352" cy="841248"/>
          </a:xfrm>
        </p:spPr>
        <p:txBody>
          <a:bodyPr>
            <a:normAutofit/>
          </a:bodyPr>
          <a:lstStyle/>
          <a:p>
            <a:r>
              <a:rPr lang="en-US" sz="2400" dirty="0"/>
              <a:t>Types of Choices</a:t>
            </a:r>
          </a:p>
        </p:txBody>
      </p:sp>
      <p:pic>
        <p:nvPicPr>
          <p:cNvPr id="6" name="Picture 5">
            <a:extLst>
              <a:ext uri="{FF2B5EF4-FFF2-40B4-BE49-F238E27FC236}">
                <a16:creationId xmlns:a16="http://schemas.microsoft.com/office/drawing/2014/main" xmlns="" id="{0512A81D-4DD4-174B-B17D-CA887DFD5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668" y="2438400"/>
            <a:ext cx="1398798" cy="933450"/>
          </a:xfrm>
          <a:prstGeom prst="rect">
            <a:avLst/>
          </a:prstGeom>
        </p:spPr>
      </p:pic>
    </p:spTree>
    <p:extLst>
      <p:ext uri="{BB962C8B-B14F-4D97-AF65-F5344CB8AC3E}">
        <p14:creationId xmlns:p14="http://schemas.microsoft.com/office/powerpoint/2010/main" val="2824189743"/>
      </p:ext>
    </p:extLst>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5105400"/>
            <a:ext cx="7772400" cy="1066800"/>
          </a:xfrm>
        </p:spPr>
        <p:txBody>
          <a:bodyPr>
            <a:normAutofit/>
          </a:bodyPr>
          <a:lstStyle/>
          <a:p>
            <a:pPr marL="274320" lvl="1" indent="0" algn="just">
              <a:buNone/>
            </a:pPr>
            <a:r>
              <a:rPr lang="en-US" u="sng" dirty="0">
                <a:hlinkClick r:id="rId3"/>
              </a:rPr>
              <a:t>This clip</a:t>
            </a:r>
            <a:r>
              <a:rPr lang="en-US" dirty="0"/>
              <a:t> shows youth responses to the choices they are provided during a Science Technology Engineering Art &amp; Math (STEAM) program. </a:t>
            </a:r>
          </a:p>
        </p:txBody>
      </p:sp>
      <p:pic>
        <p:nvPicPr>
          <p:cNvPr id="4" name="Picture 3"/>
          <p:cNvPicPr/>
          <p:nvPr/>
        </p:nvPicPr>
        <p:blipFill rotWithShape="1">
          <a:blip r:embed="rId4"/>
          <a:srcRect l="10142" t="18867" r="35163" b="21925"/>
          <a:stretch/>
        </p:blipFill>
        <p:spPr bwMode="auto">
          <a:xfrm>
            <a:off x="1257300" y="685800"/>
            <a:ext cx="6629400" cy="40505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7897890"/>
      </p:ext>
    </p:extLst>
  </p:cSld>
  <p:clrMapOvr>
    <a:masterClrMapping/>
  </p:clrMapOvr>
  <p:transition>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0" y="4876800"/>
            <a:ext cx="7772400" cy="1524000"/>
          </a:xfrm>
        </p:spPr>
        <p:txBody>
          <a:bodyPr>
            <a:normAutofit/>
          </a:bodyPr>
          <a:lstStyle/>
          <a:p>
            <a:pPr marL="45720" indent="0" algn="just">
              <a:buNone/>
            </a:pPr>
            <a:r>
              <a:rPr lang="en-US" u="sng" dirty="0">
                <a:hlinkClick r:id="rId3"/>
              </a:rPr>
              <a:t>This clip</a:t>
            </a:r>
            <a:r>
              <a:rPr lang="en-US" dirty="0"/>
              <a:t>  shows girls in an ISL engineering and technology program being given choices and responsibilities in a program that intentionally builds a sense of agency and ownership. </a:t>
            </a:r>
          </a:p>
          <a:p>
            <a:pPr marL="45720" indent="0">
              <a:buNone/>
            </a:pPr>
            <a:endParaRPr lang="en-US" dirty="0"/>
          </a:p>
        </p:txBody>
      </p:sp>
      <p:pic>
        <p:nvPicPr>
          <p:cNvPr id="4" name="Picture 3"/>
          <p:cNvPicPr>
            <a:picLocks noChangeAspect="1"/>
          </p:cNvPicPr>
          <p:nvPr/>
        </p:nvPicPr>
        <p:blipFill>
          <a:blip r:embed="rId4"/>
          <a:stretch>
            <a:fillRect/>
          </a:stretch>
        </p:blipFill>
        <p:spPr>
          <a:xfrm>
            <a:off x="1295400" y="1066800"/>
            <a:ext cx="6308910" cy="3429000"/>
          </a:xfrm>
          <a:prstGeom prst="rect">
            <a:avLst/>
          </a:prstGeom>
        </p:spPr>
      </p:pic>
    </p:spTree>
    <p:extLst>
      <p:ext uri="{BB962C8B-B14F-4D97-AF65-F5344CB8AC3E}">
        <p14:creationId xmlns:p14="http://schemas.microsoft.com/office/powerpoint/2010/main" val="383908094"/>
      </p:ext>
    </p:extLst>
  </p:cSld>
  <p:clrMapOvr>
    <a:masterClrMapping/>
  </p:clrMapOvr>
  <p:transition>
    <p:checke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5806"/>
            <a:ext cx="8381260" cy="1054394"/>
          </a:xfrm>
        </p:spPr>
        <p:txBody>
          <a:bodyPr>
            <a:noAutofit/>
          </a:bodyPr>
          <a:lstStyle/>
          <a:p>
            <a:r>
              <a:rPr lang="en-US" sz="3600" b="1" dirty="0"/>
              <a:t>Provide opportunities to take responsibility &amp; Contribute</a:t>
            </a:r>
            <a:br>
              <a:rPr lang="en-US" sz="3600" b="1" dirty="0"/>
            </a:br>
            <a:endParaRPr lang="en-US" sz="3600" b="1" dirty="0"/>
          </a:p>
        </p:txBody>
      </p:sp>
      <p:sp>
        <p:nvSpPr>
          <p:cNvPr id="3" name="Content Placeholder 2"/>
          <p:cNvSpPr>
            <a:spLocks noGrp="1"/>
          </p:cNvSpPr>
          <p:nvPr>
            <p:ph idx="1"/>
          </p:nvPr>
        </p:nvSpPr>
        <p:spPr/>
        <p:txBody>
          <a:bodyPr>
            <a:normAutofit/>
          </a:bodyPr>
          <a:lstStyle/>
          <a:p>
            <a:pPr marL="45720" indent="0">
              <a:buNone/>
            </a:pPr>
            <a:endParaRPr lang="en-US" dirty="0"/>
          </a:p>
          <a:p>
            <a:r>
              <a:rPr lang="en-US" dirty="0"/>
              <a:t>How can you can give youth responsibilities within the program. What tasks and roles can they take on?  </a:t>
            </a:r>
          </a:p>
          <a:p>
            <a:endParaRPr lang="en-US" sz="1050" dirty="0"/>
          </a:p>
          <a:p>
            <a:r>
              <a:rPr lang="en-US" dirty="0"/>
              <a:t>How can you extend responsibility beyond the program?</a:t>
            </a:r>
          </a:p>
          <a:p>
            <a:pPr marL="45720" indent="0">
              <a:buNone/>
            </a:pPr>
            <a:endParaRPr lang="en-US" sz="1050" dirty="0"/>
          </a:p>
          <a:p>
            <a:pPr marL="45720" indent="0">
              <a:buNone/>
            </a:pPr>
            <a:r>
              <a:rPr lang="en-US" dirty="0"/>
              <a:t>For example: Young adolescents can teach, assist, or present activities or projects to younger children attending adjacent or nearby programs.  Alternately, they can use media to create books or videos teaching or demonstrating a concept for younger children.</a:t>
            </a:r>
          </a:p>
          <a:p>
            <a:pPr marL="4572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739610131"/>
      </p:ext>
    </p:extLst>
  </p:cSld>
  <p:clrMapOvr>
    <a:masterClrMapping/>
  </p:clrMapOvr>
  <p:transition>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5334000"/>
            <a:ext cx="7543800" cy="707886"/>
          </a:xfrm>
          <a:prstGeom prst="rect">
            <a:avLst/>
          </a:prstGeom>
        </p:spPr>
        <p:txBody>
          <a:bodyPr wrap="square">
            <a:spAutoFit/>
          </a:bodyPr>
          <a:lstStyle/>
          <a:p>
            <a:r>
              <a:rPr lang="en-US" sz="2000" u="sng" dirty="0">
                <a:latin typeface="+mn-lt"/>
                <a:hlinkClick r:id="rId3"/>
              </a:rPr>
              <a:t>This clip</a:t>
            </a:r>
            <a:r>
              <a:rPr lang="en-US" sz="2000" dirty="0">
                <a:latin typeface="+mn-lt"/>
              </a:rPr>
              <a:t> </a:t>
            </a:r>
            <a:r>
              <a:rPr lang="en-US" sz="2000" dirty="0">
                <a:solidFill>
                  <a:schemeClr val="tx2"/>
                </a:solidFill>
                <a:latin typeface="+mn-lt"/>
              </a:rPr>
              <a:t>shows an AL explaining how and why youth leadership and youth voice are encouraged in a summer STEM program. </a:t>
            </a:r>
          </a:p>
        </p:txBody>
      </p:sp>
      <p:pic>
        <p:nvPicPr>
          <p:cNvPr id="3" name="Picture 2"/>
          <p:cNvPicPr/>
          <p:nvPr/>
        </p:nvPicPr>
        <p:blipFill rotWithShape="1">
          <a:blip r:embed="rId4"/>
          <a:srcRect l="9908" t="20601" r="40326" b="22575"/>
          <a:stretch/>
        </p:blipFill>
        <p:spPr bwMode="auto">
          <a:xfrm>
            <a:off x="990600" y="685800"/>
            <a:ext cx="6400800" cy="4267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389515"/>
      </p:ext>
    </p:extLst>
  </p:cSld>
  <p:clrMapOvr>
    <a:masterClrMapping/>
  </p:clrMapOvr>
  <p:transition>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02920" indent="-457200">
              <a:buAutoNum type="arabicPeriod"/>
            </a:pPr>
            <a:r>
              <a:rPr lang="en-US" sz="2400" dirty="0"/>
              <a:t>Encourage youth to share their ideas. Listen and ask follow up questions of the speaker and of others (“can you add anything to what Kiera just said?”  or “what are your thoughts about..?”</a:t>
            </a:r>
          </a:p>
          <a:p>
            <a:pPr marL="502920" indent="-457200">
              <a:buAutoNum type="arabicPeriod"/>
            </a:pPr>
            <a:r>
              <a:rPr lang="en-US" sz="2400" dirty="0"/>
              <a:t>Provide think time before youth share.</a:t>
            </a:r>
          </a:p>
          <a:p>
            <a:pPr marL="502920" indent="-457200">
              <a:buAutoNum type="arabicPeriod"/>
            </a:pPr>
            <a:r>
              <a:rPr lang="en-US" sz="2400" dirty="0"/>
              <a:t>Ask questions to help clarify thinking rather than saying “that’s wrong.”</a:t>
            </a:r>
          </a:p>
          <a:p>
            <a:pPr marL="502920" indent="-457200">
              <a:buAutoNum type="arabicPeriod"/>
            </a:pPr>
            <a:r>
              <a:rPr lang="en-US" sz="2400" dirty="0"/>
              <a:t>Incorporate ideas from youth in programming.</a:t>
            </a:r>
          </a:p>
          <a:p>
            <a:pPr marL="502920" indent="-457200">
              <a:buAutoNum type="arabicPeriod"/>
            </a:pPr>
            <a:r>
              <a:rPr lang="en-US" sz="2400" dirty="0"/>
              <a:t>Establish (with youth) norms for working and learning together.</a:t>
            </a:r>
          </a:p>
        </p:txBody>
      </p:sp>
      <p:sp>
        <p:nvSpPr>
          <p:cNvPr id="3" name="Title 2"/>
          <p:cNvSpPr>
            <a:spLocks noGrp="1"/>
          </p:cNvSpPr>
          <p:nvPr>
            <p:ph type="title"/>
          </p:nvPr>
        </p:nvSpPr>
        <p:spPr/>
        <p:txBody>
          <a:bodyPr/>
          <a:lstStyle/>
          <a:p>
            <a:r>
              <a:rPr lang="en-US" sz="3600" b="1" dirty="0"/>
              <a:t>Show Regard For YOUTH Voice</a:t>
            </a:r>
          </a:p>
        </p:txBody>
      </p:sp>
    </p:spTree>
    <p:extLst>
      <p:ext uri="{BB962C8B-B14F-4D97-AF65-F5344CB8AC3E}">
        <p14:creationId xmlns:p14="http://schemas.microsoft.com/office/powerpoint/2010/main" val="580889171"/>
      </p:ext>
    </p:extLst>
  </p:cSld>
  <p:clrMapOvr>
    <a:masterClrMapping/>
  </p:clrMapOvr>
  <p:transition>
    <p:checke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Emphasize Youth Ownership</a:t>
            </a:r>
            <a:br>
              <a:rPr lang="en-US" sz="3600" b="1" dirty="0"/>
            </a:br>
            <a:r>
              <a:rPr lang="en-US" sz="3600" b="1" dirty="0"/>
              <a:t>of the Learning Process</a:t>
            </a:r>
          </a:p>
        </p:txBody>
      </p:sp>
      <p:sp>
        <p:nvSpPr>
          <p:cNvPr id="3" name="Content Placeholder 2"/>
          <p:cNvSpPr>
            <a:spLocks noGrp="1"/>
          </p:cNvSpPr>
          <p:nvPr>
            <p:ph idx="1"/>
          </p:nvPr>
        </p:nvSpPr>
        <p:spPr>
          <a:xfrm>
            <a:off x="380999" y="1719071"/>
            <a:ext cx="8407893" cy="4783082"/>
          </a:xfrm>
        </p:spPr>
        <p:txBody>
          <a:bodyPr>
            <a:normAutofit fontScale="92500" lnSpcReduction="20000"/>
          </a:bodyPr>
          <a:lstStyle/>
          <a:p>
            <a:pPr marL="45720" indent="0">
              <a:buNone/>
            </a:pPr>
            <a:r>
              <a:rPr lang="en-US" sz="2600" dirty="0"/>
              <a:t>Use an </a:t>
            </a:r>
            <a:r>
              <a:rPr lang="en-US" sz="2600" b="1" dirty="0"/>
              <a:t>inquiry</a:t>
            </a:r>
            <a:r>
              <a:rPr lang="en-US" sz="2600" dirty="0"/>
              <a:t> approach.</a:t>
            </a:r>
          </a:p>
          <a:p>
            <a:r>
              <a:rPr lang="en-US" sz="2600" dirty="0"/>
              <a:t>Careful planning and advance preparation of materials and procedures provides essential structure that enables youth to observe, ask questions, organize their investigations, interpret their data, and present their findings. Structuring these tasks is crucial for successful activities.</a:t>
            </a:r>
          </a:p>
          <a:p>
            <a:r>
              <a:rPr lang="en-US" sz="2600" dirty="0"/>
              <a:t>Set up opportunities for youth to ask questions and to formulate the questions into a plan to learn more.</a:t>
            </a:r>
          </a:p>
          <a:p>
            <a:r>
              <a:rPr lang="en-US" sz="2600" dirty="0"/>
              <a:t>Provide youth with materials to answer the questions and to solve the problems themselves, rather than telling them the answers to problems.</a:t>
            </a:r>
          </a:p>
          <a:p>
            <a:r>
              <a:rPr lang="en-US" sz="2600" dirty="0"/>
              <a:t>Arrange for youth to present their findings or products.</a:t>
            </a:r>
          </a:p>
          <a:p>
            <a:endParaRPr lang="en-US" dirty="0"/>
          </a:p>
          <a:p>
            <a:pPr marL="45720" indent="0">
              <a:buNone/>
            </a:pPr>
            <a:endParaRPr lang="en-US" dirty="0"/>
          </a:p>
        </p:txBody>
      </p:sp>
    </p:spTree>
    <p:extLst>
      <p:ext uri="{BB962C8B-B14F-4D97-AF65-F5344CB8AC3E}">
        <p14:creationId xmlns:p14="http://schemas.microsoft.com/office/powerpoint/2010/main" val="793617069"/>
      </p:ext>
    </p:extLst>
  </p:cSld>
  <p:clrMapOvr>
    <a:masterClrMapping/>
  </p:clrMapOvr>
  <p:transition>
    <p:checke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Challenges to Supporting Autonomy</a:t>
            </a:r>
          </a:p>
        </p:txBody>
      </p:sp>
      <p:sp>
        <p:nvSpPr>
          <p:cNvPr id="3" name="Content Placeholder 2"/>
          <p:cNvSpPr>
            <a:spLocks noGrp="1"/>
          </p:cNvSpPr>
          <p:nvPr>
            <p:ph idx="1"/>
          </p:nvPr>
        </p:nvSpPr>
        <p:spPr>
          <a:xfrm>
            <a:off x="380999" y="1719070"/>
            <a:ext cx="8407893" cy="4910330"/>
          </a:xfrm>
        </p:spPr>
        <p:txBody>
          <a:bodyPr>
            <a:normAutofit lnSpcReduction="10000"/>
          </a:bodyPr>
          <a:lstStyle/>
          <a:p>
            <a:r>
              <a:rPr lang="en-US" sz="2400" dirty="0"/>
              <a:t>Giving up control is scary.</a:t>
            </a:r>
          </a:p>
          <a:p>
            <a:r>
              <a:rPr lang="en-US" sz="2400" dirty="0"/>
              <a:t>Students may be reluctant to accept control.</a:t>
            </a:r>
          </a:p>
          <a:p>
            <a:r>
              <a:rPr lang="en-US" sz="2400" dirty="0"/>
              <a:t>Doing true inquiry is difficult for several reasons. </a:t>
            </a:r>
          </a:p>
          <a:p>
            <a:pPr lvl="1"/>
            <a:r>
              <a:rPr lang="en-US" sz="2400" dirty="0"/>
              <a:t>Finding materials and resources</a:t>
            </a:r>
          </a:p>
          <a:p>
            <a:pPr lvl="1"/>
            <a:r>
              <a:rPr lang="en-US" sz="2400" dirty="0"/>
              <a:t>Getting ideas</a:t>
            </a:r>
          </a:p>
          <a:p>
            <a:pPr lvl="1"/>
            <a:r>
              <a:rPr lang="en-US" sz="2400" dirty="0"/>
              <a:t>Supporting inquiry </a:t>
            </a:r>
          </a:p>
          <a:p>
            <a:r>
              <a:rPr lang="en-US" sz="2400" dirty="0"/>
              <a:t>Youth might be used to authoritarian management practices</a:t>
            </a:r>
          </a:p>
          <a:p>
            <a:pPr marL="45720" indent="0">
              <a:buNone/>
            </a:pPr>
            <a:endParaRPr lang="en-US" dirty="0"/>
          </a:p>
          <a:p>
            <a:pPr marL="0" indent="0">
              <a:buNone/>
            </a:pPr>
            <a:r>
              <a:rPr lang="en-US" sz="2400" dirty="0"/>
              <a:t>Discuss: Are these concerns for you? Do you have other concerns?   Strategies for overcoming these difficulties? </a:t>
            </a:r>
          </a:p>
        </p:txBody>
      </p:sp>
    </p:spTree>
    <p:extLst>
      <p:ext uri="{BB962C8B-B14F-4D97-AF65-F5344CB8AC3E}">
        <p14:creationId xmlns:p14="http://schemas.microsoft.com/office/powerpoint/2010/main" val="2394791337"/>
      </p:ext>
    </p:extLst>
  </p:cSld>
  <p:clrMapOvr>
    <a:masterClrMapping/>
  </p:clrMapOvr>
  <p:transition>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207580"/>
            <a:ext cx="2133600" cy="2442840"/>
          </a:xfrm>
        </p:spPr>
        <p:txBody>
          <a:bodyPr>
            <a:noAutofit/>
          </a:bodyPr>
          <a:lstStyle/>
          <a:p>
            <a:r>
              <a:rPr lang="en-US" sz="2000" dirty="0"/>
              <a:t>Behaviorism</a:t>
            </a:r>
          </a:p>
          <a:p>
            <a:r>
              <a:rPr lang="en-US" sz="2000" dirty="0"/>
              <a:t>(Control) </a:t>
            </a:r>
            <a:r>
              <a:rPr lang="en-US" sz="2000" dirty="0" smtClean="0"/>
              <a:t>or</a:t>
            </a:r>
            <a:endParaRPr lang="en-US" sz="2000" dirty="0"/>
          </a:p>
          <a:p>
            <a:r>
              <a:rPr lang="en-US" sz="2000" dirty="0"/>
              <a:t>Self Determination</a:t>
            </a:r>
          </a:p>
          <a:p>
            <a:r>
              <a:rPr lang="en-US" sz="2000" dirty="0"/>
              <a:t>(Guide)</a:t>
            </a:r>
          </a:p>
        </p:txBody>
      </p:sp>
      <p:sp>
        <p:nvSpPr>
          <p:cNvPr id="3" name="Title 2"/>
          <p:cNvSpPr>
            <a:spLocks noGrp="1"/>
          </p:cNvSpPr>
          <p:nvPr>
            <p:ph type="title"/>
          </p:nvPr>
        </p:nvSpPr>
        <p:spPr>
          <a:xfrm>
            <a:off x="457200" y="2514600"/>
            <a:ext cx="6324600" cy="1828800"/>
          </a:xfrm>
        </p:spPr>
        <p:txBody>
          <a:bodyPr/>
          <a:lstStyle/>
          <a:p>
            <a:r>
              <a:rPr lang="en-US" dirty="0"/>
              <a:t>Manage or empower?</a:t>
            </a:r>
          </a:p>
        </p:txBody>
      </p:sp>
    </p:spTree>
    <p:extLst>
      <p:ext uri="{BB962C8B-B14F-4D97-AF65-F5344CB8AC3E}">
        <p14:creationId xmlns:p14="http://schemas.microsoft.com/office/powerpoint/2010/main" val="1743869426"/>
      </p:ext>
    </p:extLst>
  </p:cSld>
  <p:clrMapOvr>
    <a:masterClrMapping/>
  </p:clrMapOvr>
  <p:transition>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fontScale="92500"/>
          </a:bodyPr>
          <a:lstStyle/>
          <a:p>
            <a:r>
              <a:rPr lang="en-US" sz="3200" dirty="0"/>
              <a:t> Agency refers to a person’s perception that they can, and to skills that enable them to determine their own goals, actions, and intentions regarding learning or other endeavors. </a:t>
            </a:r>
          </a:p>
        </p:txBody>
      </p:sp>
      <p:sp>
        <p:nvSpPr>
          <p:cNvPr id="3" name="Content Placeholder 2"/>
          <p:cNvSpPr>
            <a:spLocks noGrp="1"/>
          </p:cNvSpPr>
          <p:nvPr>
            <p:ph sz="half" idx="2"/>
          </p:nvPr>
        </p:nvSpPr>
        <p:spPr>
          <a:xfrm>
            <a:off x="4648200" y="1719072"/>
            <a:ext cx="4038600" cy="4783081"/>
          </a:xfrm>
        </p:spPr>
        <p:txBody>
          <a:bodyPr>
            <a:noAutofit/>
          </a:bodyPr>
          <a:lstStyle/>
          <a:p>
            <a:r>
              <a:rPr lang="en-US" sz="3000" dirty="0"/>
              <a:t> A sense of agency is synonymous with feeling autonomous and in control. Youth vary in the extent to which they have developed the cognitive tools to achieve their goals. </a:t>
            </a:r>
          </a:p>
        </p:txBody>
      </p:sp>
      <p:sp>
        <p:nvSpPr>
          <p:cNvPr id="4" name="Title 3"/>
          <p:cNvSpPr>
            <a:spLocks noGrp="1"/>
          </p:cNvSpPr>
          <p:nvPr>
            <p:ph type="title"/>
          </p:nvPr>
        </p:nvSpPr>
        <p:spPr/>
        <p:txBody>
          <a:bodyPr/>
          <a:lstStyle/>
          <a:p>
            <a:r>
              <a:rPr lang="en-US" sz="3600" b="1" dirty="0"/>
              <a:t>What is Agency?</a:t>
            </a:r>
          </a:p>
        </p:txBody>
      </p:sp>
    </p:spTree>
    <p:extLst>
      <p:ext uri="{BB962C8B-B14F-4D97-AF65-F5344CB8AC3E}">
        <p14:creationId xmlns:p14="http://schemas.microsoft.com/office/powerpoint/2010/main" val="3470882979"/>
      </p:ext>
    </p:extLst>
  </p:cSld>
  <p:clrMapOvr>
    <a:masterClrMapping/>
  </p:clrMapOvr>
  <p:transition>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CC7B23D-CD55-794B-8E11-D7D68BFDFD03}"/>
              </a:ext>
            </a:extLst>
          </p:cNvPr>
          <p:cNvSpPr/>
          <p:nvPr/>
        </p:nvSpPr>
        <p:spPr>
          <a:xfrm>
            <a:off x="304800" y="304800"/>
            <a:ext cx="8534400" cy="464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92B9B45B-3E9D-6C47-B849-C79369568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26" y="304800"/>
            <a:ext cx="8060748" cy="4640588"/>
          </a:xfrm>
          <a:prstGeom prst="rect">
            <a:avLst/>
          </a:prstGeom>
        </p:spPr>
      </p:pic>
      <p:grpSp>
        <p:nvGrpSpPr>
          <p:cNvPr id="3" name="Group 2">
            <a:extLst>
              <a:ext uri="{FF2B5EF4-FFF2-40B4-BE49-F238E27FC236}">
                <a16:creationId xmlns:a16="http://schemas.microsoft.com/office/drawing/2014/main" xmlns="" id="{BA9A2127-8AFE-644A-915F-ED956E70ED75}"/>
              </a:ext>
            </a:extLst>
          </p:cNvPr>
          <p:cNvGrpSpPr/>
          <p:nvPr/>
        </p:nvGrpSpPr>
        <p:grpSpPr>
          <a:xfrm>
            <a:off x="0" y="5083663"/>
            <a:ext cx="9144000" cy="1774337"/>
            <a:chOff x="0" y="40338"/>
            <a:chExt cx="9144000" cy="1774337"/>
          </a:xfrm>
        </p:grpSpPr>
        <p:sp>
          <p:nvSpPr>
            <p:cNvPr id="4" name="Rectangle 3">
              <a:extLst>
                <a:ext uri="{FF2B5EF4-FFF2-40B4-BE49-F238E27FC236}">
                  <a16:creationId xmlns:a16="http://schemas.microsoft.com/office/drawing/2014/main" xmlns="" id="{A0392907-8C38-D044-AC8A-6D599CD1D00B}"/>
                </a:ext>
              </a:extLst>
            </p:cNvPr>
            <p:cNvSpPr/>
            <p:nvPr/>
          </p:nvSpPr>
          <p:spPr>
            <a:xfrm>
              <a:off x="0" y="40338"/>
              <a:ext cx="9144000" cy="1774337"/>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28D7FC0-D22F-9848-A212-C7790CE8E1DD}"/>
                </a:ext>
              </a:extLst>
            </p:cNvPr>
            <p:cNvSpPr/>
            <p:nvPr/>
          </p:nvSpPr>
          <p:spPr>
            <a:xfrm>
              <a:off x="152400" y="152400"/>
              <a:ext cx="88392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xmlns="" id="{0F97051F-33C1-C144-8D3A-BB5C36D747D5}"/>
              </a:ext>
            </a:extLst>
          </p:cNvPr>
          <p:cNvSpPr txBox="1"/>
          <p:nvPr/>
        </p:nvSpPr>
        <p:spPr>
          <a:xfrm>
            <a:off x="457200" y="5273175"/>
            <a:ext cx="6400800" cy="1446550"/>
          </a:xfrm>
          <a:prstGeom prst="rect">
            <a:avLst/>
          </a:prstGeom>
          <a:noFill/>
        </p:spPr>
        <p:txBody>
          <a:bodyPr wrap="square" rtlCol="0">
            <a:spAutoFit/>
          </a:bodyPr>
          <a:lstStyle/>
          <a:p>
            <a:r>
              <a:rPr lang="en-US" sz="4000" dirty="0">
                <a:solidFill>
                  <a:schemeClr val="bg1"/>
                </a:solidFill>
                <a:latin typeface="+mn-lt"/>
              </a:rPr>
              <a:t>Rewards</a:t>
            </a:r>
            <a:r>
              <a:rPr lang="en-US" dirty="0">
                <a:solidFill>
                  <a:schemeClr val="bg1"/>
                </a:solidFill>
                <a:latin typeface="+mn-lt"/>
              </a:rPr>
              <a:t/>
            </a:r>
            <a:br>
              <a:rPr lang="en-US" dirty="0">
                <a:solidFill>
                  <a:schemeClr val="bg1"/>
                </a:solidFill>
                <a:latin typeface="+mn-lt"/>
              </a:rPr>
            </a:br>
            <a:r>
              <a:rPr lang="en-US" dirty="0">
                <a:solidFill>
                  <a:schemeClr val="bg1"/>
                </a:solidFill>
                <a:latin typeface="+mn-lt"/>
              </a:rPr>
              <a:t>Are they all they are cracked up to be?</a:t>
            </a:r>
          </a:p>
          <a:p>
            <a:endParaRPr lang="en-US" dirty="0"/>
          </a:p>
        </p:txBody>
      </p:sp>
      <p:sp>
        <p:nvSpPr>
          <p:cNvPr id="9" name="TextBox 8">
            <a:extLst>
              <a:ext uri="{FF2B5EF4-FFF2-40B4-BE49-F238E27FC236}">
                <a16:creationId xmlns:a16="http://schemas.microsoft.com/office/drawing/2014/main" xmlns="" id="{A3A24114-609D-4A49-A946-5F52D0A76521}"/>
              </a:ext>
            </a:extLst>
          </p:cNvPr>
          <p:cNvSpPr txBox="1"/>
          <p:nvPr/>
        </p:nvSpPr>
        <p:spPr>
          <a:xfrm>
            <a:off x="8060749" y="3581400"/>
            <a:ext cx="660038" cy="1200329"/>
          </a:xfrm>
          <a:prstGeom prst="rect">
            <a:avLst/>
          </a:prstGeom>
          <a:noFill/>
        </p:spPr>
        <p:txBody>
          <a:bodyPr wrap="square" rtlCol="0">
            <a:spAutoFit/>
          </a:bodyPr>
          <a:lstStyle/>
          <a:p>
            <a:r>
              <a:rPr lang="en-US" sz="7200" dirty="0">
                <a:hlinkClick r:id="rId4"/>
              </a:rPr>
              <a:t>?</a:t>
            </a:r>
            <a:endParaRPr lang="en-US" sz="7200" dirty="0"/>
          </a:p>
        </p:txBody>
      </p:sp>
    </p:spTree>
    <p:extLst>
      <p:ext uri="{BB962C8B-B14F-4D97-AF65-F5344CB8AC3E}">
        <p14:creationId xmlns:p14="http://schemas.microsoft.com/office/powerpoint/2010/main" val="2065889928"/>
      </p:ext>
    </p:extLst>
  </p:cSld>
  <p:clrMapOvr>
    <a:masterClrMapping/>
  </p:clrMapOvr>
  <p:transition>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3600" b="1" dirty="0"/>
              <a:t>But does </a:t>
            </a:r>
            <a:r>
              <a:rPr lang="en-US" altLang="en-US" sz="3600" b="1" dirty="0" err="1"/>
              <a:t>iT</a:t>
            </a:r>
            <a:r>
              <a:rPr lang="en-US" altLang="en-US" sz="3600" b="1" dirty="0"/>
              <a:t> ever work?</a:t>
            </a:r>
          </a:p>
        </p:txBody>
      </p:sp>
      <p:sp>
        <p:nvSpPr>
          <p:cNvPr id="9219" name="Content Placeholder 2"/>
          <p:cNvSpPr>
            <a:spLocks noGrp="1"/>
          </p:cNvSpPr>
          <p:nvPr>
            <p:ph idx="1"/>
          </p:nvPr>
        </p:nvSpPr>
        <p:spPr/>
        <p:txBody>
          <a:bodyPr/>
          <a:lstStyle/>
          <a:p>
            <a:pPr marL="45720" indent="0" eaLnBrk="1" hangingPunct="1">
              <a:buNone/>
              <a:defRPr/>
            </a:pPr>
            <a:r>
              <a:rPr lang="en-US" dirty="0"/>
              <a:t>Some studies found that boring tasks are sometimes necessary for learning. </a:t>
            </a:r>
            <a:r>
              <a:rPr lang="en-US" dirty="0" smtClean="0"/>
              <a:t>Offering </a:t>
            </a:r>
            <a:r>
              <a:rPr lang="en-US" dirty="0"/>
              <a:t>an incentive can be useful in these cases. </a:t>
            </a:r>
          </a:p>
        </p:txBody>
      </p:sp>
      <p:pic>
        <p:nvPicPr>
          <p:cNvPr id="10245" name="Picture 5" descr="http://candycures.com/img/CandyGrid-Bulk.jpg"/>
          <p:cNvPicPr>
            <a:picLocks noChangeAspect="1" noChangeArrowheads="1"/>
          </p:cNvPicPr>
          <p:nvPr/>
        </p:nvPicPr>
        <p:blipFill>
          <a:blip r:embed="rId3" cstate="print"/>
          <a:srcRect/>
          <a:stretch>
            <a:fillRect/>
          </a:stretch>
        </p:blipFill>
        <p:spPr bwMode="auto">
          <a:xfrm rot="16200000">
            <a:off x="6271454" y="3405946"/>
            <a:ext cx="2503638" cy="2244946"/>
          </a:xfrm>
          <a:prstGeom prst="rect">
            <a:avLst/>
          </a:prstGeom>
          <a:noFill/>
          <a:ln w="9525">
            <a:noFill/>
            <a:miter lim="800000"/>
            <a:headEnd/>
            <a:tailEnd/>
          </a:ln>
        </p:spPr>
      </p:pic>
      <p:pic>
        <p:nvPicPr>
          <p:cNvPr id="10246" name="Picture 6" descr="https://encrypted-tbn1.gstatic.com/images?q=tbn:ANd9GcT9yeMmm99P5s6wKWEbt5hXCbz7gO_6Leu7_a2Au6iD5xRBrYowJg"/>
          <p:cNvPicPr>
            <a:picLocks noChangeAspect="1" noChangeArrowheads="1"/>
          </p:cNvPicPr>
          <p:nvPr/>
        </p:nvPicPr>
        <p:blipFill>
          <a:blip r:embed="rId4" cstate="print"/>
          <a:srcRect/>
          <a:stretch>
            <a:fillRect/>
          </a:stretch>
        </p:blipFill>
        <p:spPr bwMode="auto">
          <a:xfrm>
            <a:off x="3019769" y="3054379"/>
            <a:ext cx="3036518" cy="2934621"/>
          </a:xfrm>
          <a:prstGeom prst="rect">
            <a:avLst/>
          </a:prstGeom>
          <a:noFill/>
          <a:ln w="9525">
            <a:noFill/>
            <a:miter lim="800000"/>
            <a:headEnd/>
            <a:tailEnd/>
          </a:ln>
        </p:spPr>
      </p:pic>
      <p:pic>
        <p:nvPicPr>
          <p:cNvPr id="10247" name="Picture 7" descr="http://media-cache-ak0.pinimg.com/736x/ef/1b/27/ef1b27c21a67f5e674b3236e894152c0.jpg"/>
          <p:cNvPicPr>
            <a:picLocks noChangeAspect="1" noChangeArrowheads="1"/>
          </p:cNvPicPr>
          <p:nvPr/>
        </p:nvPicPr>
        <p:blipFill>
          <a:blip r:embed="rId5" cstate="print"/>
          <a:srcRect l="1396" b="11963"/>
          <a:stretch>
            <a:fillRect/>
          </a:stretch>
        </p:blipFill>
        <p:spPr bwMode="auto">
          <a:xfrm>
            <a:off x="468410" y="3298930"/>
            <a:ext cx="2275072" cy="2445517"/>
          </a:xfrm>
          <a:prstGeom prst="rect">
            <a:avLst/>
          </a:prstGeom>
          <a:noFill/>
          <a:ln w="9525">
            <a:noFill/>
            <a:miter lim="800000"/>
            <a:headEnd/>
            <a:tailEnd/>
          </a:ln>
        </p:spPr>
      </p:pic>
    </p:spTree>
  </p:cSld>
  <p:clrMapOvr>
    <a:masterClrMapping/>
  </p:clrMapOvr>
  <p:transition>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8ECA33AE-0E2D-B04C-9B77-1017E910628D}"/>
              </a:ext>
            </a:extLst>
          </p:cNvPr>
          <p:cNvSpPr txBox="1">
            <a:spLocks/>
          </p:cNvSpPr>
          <p:nvPr/>
        </p:nvSpPr>
        <p:spPr>
          <a:xfrm>
            <a:off x="7239000" y="2550268"/>
            <a:ext cx="1600201" cy="164592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fontAlgn="auto">
              <a:spcAft>
                <a:spcPts val="0"/>
              </a:spcAft>
            </a:pPr>
            <a:r>
              <a:rPr lang="en-US" sz="2200" dirty="0"/>
              <a:t>Identify  Support for Youth Agency</a:t>
            </a:r>
          </a:p>
        </p:txBody>
      </p:sp>
      <p:sp>
        <p:nvSpPr>
          <p:cNvPr id="5" name="Title 2">
            <a:extLst>
              <a:ext uri="{FF2B5EF4-FFF2-40B4-BE49-F238E27FC236}">
                <a16:creationId xmlns:a16="http://schemas.microsoft.com/office/drawing/2014/main" xmlns="" id="{3B2D77CC-7CE2-2F4C-8A2E-E77831F49D03}"/>
              </a:ext>
            </a:extLst>
          </p:cNvPr>
          <p:cNvSpPr txBox="1">
            <a:spLocks/>
          </p:cNvSpPr>
          <p:nvPr/>
        </p:nvSpPr>
        <p:spPr>
          <a:xfrm>
            <a:off x="457200" y="2514600"/>
            <a:ext cx="6172200" cy="164592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fontAlgn="auto">
              <a:spcAft>
                <a:spcPts val="0"/>
              </a:spcAft>
            </a:pPr>
            <a:r>
              <a:rPr lang="en-US" dirty="0">
                <a:hlinkClick r:id="rId2"/>
              </a:rPr>
              <a:t>View</a:t>
            </a:r>
            <a:r>
              <a:rPr lang="en-US" dirty="0"/>
              <a:t> Activity </a:t>
            </a:r>
          </a:p>
        </p:txBody>
      </p:sp>
    </p:spTree>
    <p:extLst>
      <p:ext uri="{BB962C8B-B14F-4D97-AF65-F5344CB8AC3E}">
        <p14:creationId xmlns:p14="http://schemas.microsoft.com/office/powerpoint/2010/main" val="2476708077"/>
      </p:ext>
    </p:extLst>
  </p:cSld>
  <p:clrMapOvr>
    <a:masterClrMapping/>
  </p:clrMapOvr>
  <p:transition>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Summary: Practices for supporting Youth Agency</a:t>
            </a:r>
          </a:p>
        </p:txBody>
      </p:sp>
      <p:sp>
        <p:nvSpPr>
          <p:cNvPr id="3" name="Content Placeholder 2"/>
          <p:cNvSpPr>
            <a:spLocks noGrp="1"/>
          </p:cNvSpPr>
          <p:nvPr>
            <p:ph idx="1"/>
          </p:nvPr>
        </p:nvSpPr>
        <p:spPr>
          <a:xfrm>
            <a:off x="380999" y="1871471"/>
            <a:ext cx="8407893" cy="4453129"/>
          </a:xfrm>
        </p:spPr>
        <p:txBody>
          <a:bodyPr>
            <a:normAutofit/>
          </a:bodyPr>
          <a:lstStyle/>
          <a:p>
            <a:r>
              <a:rPr lang="en-US" sz="2200" dirty="0"/>
              <a:t>Provide opportunities for students to take </a:t>
            </a:r>
            <a:r>
              <a:rPr lang="en-US" sz="2200" dirty="0" smtClean="0"/>
              <a:t>responsibility. </a:t>
            </a:r>
            <a:endParaRPr lang="en-US" sz="2200" dirty="0"/>
          </a:p>
          <a:p>
            <a:r>
              <a:rPr lang="en-US" sz="2200" dirty="0"/>
              <a:t>Give students </a:t>
            </a:r>
            <a:r>
              <a:rPr lang="en-US" sz="2200" dirty="0" smtClean="0"/>
              <a:t>choices.</a:t>
            </a:r>
            <a:endParaRPr lang="en-US" sz="2200" dirty="0"/>
          </a:p>
          <a:p>
            <a:r>
              <a:rPr lang="en-US" sz="2200" dirty="0"/>
              <a:t>Show regard for student </a:t>
            </a:r>
            <a:r>
              <a:rPr lang="en-US" sz="2200" dirty="0" smtClean="0"/>
              <a:t>voice.</a:t>
            </a:r>
            <a:endParaRPr lang="en-US" sz="2200" dirty="0"/>
          </a:p>
          <a:p>
            <a:r>
              <a:rPr lang="en-US" sz="2200" dirty="0"/>
              <a:t>Emphasize student ownership (inquiry methodology</a:t>
            </a:r>
            <a:r>
              <a:rPr lang="en-US" sz="2200" dirty="0" smtClean="0"/>
              <a:t>).</a:t>
            </a:r>
            <a:endParaRPr lang="en-US" sz="2200" dirty="0"/>
          </a:p>
          <a:p>
            <a:r>
              <a:rPr lang="en-US" sz="2200" dirty="0"/>
              <a:t>Be authoritative, not </a:t>
            </a:r>
            <a:r>
              <a:rPr lang="en-US" sz="2200" dirty="0" smtClean="0"/>
              <a:t>authoritarian.</a:t>
            </a:r>
            <a:endParaRPr lang="en-US" sz="2200" dirty="0"/>
          </a:p>
          <a:p>
            <a:endParaRPr lang="en-US" sz="2200" dirty="0"/>
          </a:p>
          <a:p>
            <a:pPr marL="45720" indent="0">
              <a:buNone/>
            </a:pPr>
            <a:endParaRPr lang="en-US" sz="2200" dirty="0"/>
          </a:p>
          <a:p>
            <a:pPr marL="45720" indent="0">
              <a:buNone/>
            </a:pPr>
            <a:r>
              <a:rPr lang="en-US" sz="2200" dirty="0" smtClean="0"/>
              <a:t>Work </a:t>
            </a:r>
            <a:r>
              <a:rPr lang="en-US" sz="2200" dirty="0"/>
              <a:t>with your team or individually. </a:t>
            </a:r>
            <a:r>
              <a:rPr lang="en-US" sz="2200" dirty="0" smtClean="0"/>
              <a:t>How </a:t>
            </a:r>
            <a:r>
              <a:rPr lang="en-US" sz="2200" dirty="0"/>
              <a:t>can you support youth agency during the first or next week of the program? </a:t>
            </a:r>
            <a:r>
              <a:rPr lang="en-US" sz="2200" dirty="0" smtClean="0"/>
              <a:t>Longer </a:t>
            </a:r>
            <a:r>
              <a:rPr lang="en-US" sz="2200" dirty="0"/>
              <a:t>term?</a:t>
            </a:r>
          </a:p>
          <a:p>
            <a:endParaRPr lang="en-US" sz="2200" dirty="0">
              <a:solidFill>
                <a:schemeClr val="bg1"/>
              </a:solidFill>
            </a:endParaRPr>
          </a:p>
        </p:txBody>
      </p:sp>
    </p:spTree>
  </p:cSld>
  <p:clrMapOvr>
    <a:masterClrMapping/>
  </p:clrMapOvr>
  <p:transition>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9BFBEEF-867C-0349-8B67-6E2272E50878}"/>
              </a:ext>
            </a:extLst>
          </p:cNvPr>
          <p:cNvSpPr/>
          <p:nvPr/>
        </p:nvSpPr>
        <p:spPr>
          <a:xfrm>
            <a:off x="304800" y="292268"/>
            <a:ext cx="8534400" cy="627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Rectangle 1">
            <a:extLst>
              <a:ext uri="{FF2B5EF4-FFF2-40B4-BE49-F238E27FC236}">
                <a16:creationId xmlns:a16="http://schemas.microsoft.com/office/drawing/2014/main" xmlns="" id="{7FBDB03C-60FE-A849-9DE0-CA414FFFE16F}"/>
              </a:ext>
            </a:extLst>
          </p:cNvPr>
          <p:cNvSpPr/>
          <p:nvPr/>
        </p:nvSpPr>
        <p:spPr>
          <a:xfrm>
            <a:off x="670579" y="5039836"/>
            <a:ext cx="7711421" cy="1169551"/>
          </a:xfrm>
          <a:prstGeom prst="rect">
            <a:avLst/>
          </a:prstGeom>
        </p:spPr>
        <p:txBody>
          <a:bodyPr wrap="square">
            <a:spAutoFit/>
          </a:bodyPr>
          <a:lstStyle/>
          <a:p>
            <a:pPr algn="just">
              <a:spcBef>
                <a:spcPts val="1200"/>
              </a:spcBef>
              <a:spcAft>
                <a:spcPts val="600"/>
              </a:spcAft>
            </a:pPr>
            <a:r>
              <a:rPr lang="en-US" sz="1400" dirty="0">
                <a:solidFill>
                  <a:schemeClr val="tx2"/>
                </a:solidFill>
                <a:latin typeface="+mn-lt"/>
              </a:rPr>
              <a:t>The project was funded by the National Science Foundation’s Advancing Informal STEM Learning (AISL) program. The material contained in this guide is based upon work supported by the National Science Foundation under Grant No: DRL-1421198. Any opinions, findings, conclusions, or recommendations expressed in this material are those of the author(s) and do not reflect the views of the National Science Foundation</a:t>
            </a:r>
            <a:endParaRPr lang="en-US" dirty="0">
              <a:solidFill>
                <a:schemeClr val="tx2"/>
              </a:solidFill>
              <a:latin typeface="+mn-lt"/>
            </a:endParaRPr>
          </a:p>
        </p:txBody>
      </p:sp>
      <p:pic>
        <p:nvPicPr>
          <p:cNvPr id="4" name="Picture 3">
            <a:extLst>
              <a:ext uri="{FF2B5EF4-FFF2-40B4-BE49-F238E27FC236}">
                <a16:creationId xmlns:a16="http://schemas.microsoft.com/office/drawing/2014/main" xmlns="" id="{24BD998F-2D0D-FA45-8C93-07EA9E23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84" y="905663"/>
            <a:ext cx="1992340" cy="1992340"/>
          </a:xfrm>
          <a:prstGeom prst="rect">
            <a:avLst/>
          </a:prstGeom>
        </p:spPr>
      </p:pic>
      <p:pic>
        <p:nvPicPr>
          <p:cNvPr id="6" name="Picture 5">
            <a:extLst>
              <a:ext uri="{FF2B5EF4-FFF2-40B4-BE49-F238E27FC236}">
                <a16:creationId xmlns:a16="http://schemas.microsoft.com/office/drawing/2014/main" xmlns="" id="{840915A4-A3D8-394F-A282-B3D3834DB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23" y="3545526"/>
            <a:ext cx="2465930" cy="330708"/>
          </a:xfrm>
          <a:prstGeom prst="rect">
            <a:avLst/>
          </a:prstGeom>
        </p:spPr>
      </p:pic>
      <p:pic>
        <p:nvPicPr>
          <p:cNvPr id="8" name="Picture 7">
            <a:extLst>
              <a:ext uri="{FF2B5EF4-FFF2-40B4-BE49-F238E27FC236}">
                <a16:creationId xmlns:a16="http://schemas.microsoft.com/office/drawing/2014/main" xmlns="" id="{4CE8A12B-D544-FD4F-9697-F87CC0D5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954" y="3629290"/>
            <a:ext cx="1574800" cy="330708"/>
          </a:xfrm>
          <a:prstGeom prst="rect">
            <a:avLst/>
          </a:prstGeom>
        </p:spPr>
      </p:pic>
      <p:sp>
        <p:nvSpPr>
          <p:cNvPr id="18" name="Rectangle 17">
            <a:extLst>
              <a:ext uri="{FF2B5EF4-FFF2-40B4-BE49-F238E27FC236}">
                <a16:creationId xmlns:a16="http://schemas.microsoft.com/office/drawing/2014/main" xmlns="" id="{C2B3DB56-E7C1-A642-ABCB-23D56ACF7089}"/>
              </a:ext>
            </a:extLst>
          </p:cNvPr>
          <p:cNvSpPr/>
          <p:nvPr/>
        </p:nvSpPr>
        <p:spPr>
          <a:xfrm>
            <a:off x="449589" y="4523756"/>
            <a:ext cx="8153400" cy="307777"/>
          </a:xfrm>
          <a:prstGeom prst="rect">
            <a:avLst/>
          </a:prstGeom>
        </p:spPr>
        <p:txBody>
          <a:bodyPr wrap="square">
            <a:spAutoFit/>
          </a:bodyPr>
          <a:lstStyle/>
          <a:p>
            <a:pPr algn="ctr"/>
            <a:r>
              <a:rPr lang="en-US" sz="1400" dirty="0">
                <a:solidFill>
                  <a:schemeClr val="tx2"/>
                </a:solidFill>
                <a:latin typeface="+mn-lt"/>
              </a:rPr>
              <a:t>Researchers from three institutions collaborated on designing and implementing the STEM IE Project. </a:t>
            </a:r>
            <a:endParaRPr lang="en-US" sz="1400" dirty="0">
              <a:latin typeface="+mn-lt"/>
            </a:endParaRPr>
          </a:p>
        </p:txBody>
      </p:sp>
      <p:pic>
        <p:nvPicPr>
          <p:cNvPr id="3" name="Picture 2">
            <a:extLst>
              <a:ext uri="{FF2B5EF4-FFF2-40B4-BE49-F238E27FC236}">
                <a16:creationId xmlns:a16="http://schemas.microsoft.com/office/drawing/2014/main" xmlns="" id="{9FF33596-AFF5-6740-9C81-84F1AADDDC49}"/>
              </a:ext>
            </a:extLst>
          </p:cNvPr>
          <p:cNvPicPr>
            <a:picLocks noChangeAspect="1"/>
          </p:cNvPicPr>
          <p:nvPr/>
        </p:nvPicPr>
        <p:blipFill>
          <a:blip r:embed="rId5"/>
          <a:stretch>
            <a:fillRect/>
          </a:stretch>
        </p:blipFill>
        <p:spPr>
          <a:xfrm>
            <a:off x="6195122" y="3428999"/>
            <a:ext cx="1745046" cy="634778"/>
          </a:xfrm>
          <a:prstGeom prst="rect">
            <a:avLst/>
          </a:prstGeom>
        </p:spPr>
      </p:pic>
    </p:spTree>
    <p:extLst>
      <p:ext uri="{BB962C8B-B14F-4D97-AF65-F5344CB8AC3E}">
        <p14:creationId xmlns:p14="http://schemas.microsoft.com/office/powerpoint/2010/main" val="3938682816"/>
      </p:ext>
    </p:extLst>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62064"/>
            <a:ext cx="5867400" cy="5853113"/>
          </a:xfrm>
        </p:spPr>
        <p:txBody>
          <a:bodyPr>
            <a:normAutofit/>
          </a:bodyPr>
          <a:lstStyle/>
          <a:p>
            <a:r>
              <a:rPr lang="en-US" sz="3000" dirty="0"/>
              <a:t> Staff shares control with youth. </a:t>
            </a:r>
          </a:p>
          <a:p>
            <a:r>
              <a:rPr lang="en-US" sz="3000" dirty="0"/>
              <a:t> Youth work on creating a tangible product or preparing an event.  </a:t>
            </a:r>
          </a:p>
          <a:p>
            <a:r>
              <a:rPr lang="en-US" sz="3000" dirty="0"/>
              <a:t> Youth participate in inquiry (exploring and discovering). </a:t>
            </a:r>
          </a:p>
          <a:p>
            <a:r>
              <a:rPr lang="en-US" sz="3000" dirty="0"/>
              <a:t> Activity leaders (ALs) include youth in planning.</a:t>
            </a:r>
          </a:p>
          <a:p>
            <a:r>
              <a:rPr lang="en-US" sz="3000" dirty="0"/>
              <a:t> ALs show regard for student perspectives.  </a:t>
            </a:r>
          </a:p>
          <a:p>
            <a:endParaRPr lang="en-US" dirty="0"/>
          </a:p>
        </p:txBody>
      </p:sp>
      <p:sp>
        <p:nvSpPr>
          <p:cNvPr id="3" name="Text Placeholder 2"/>
          <p:cNvSpPr>
            <a:spLocks noGrp="1"/>
          </p:cNvSpPr>
          <p:nvPr>
            <p:ph type="body" sz="half" idx="2"/>
          </p:nvPr>
        </p:nvSpPr>
        <p:spPr>
          <a:xfrm>
            <a:off x="7162800" y="2971800"/>
            <a:ext cx="1673352" cy="2286000"/>
          </a:xfrm>
        </p:spPr>
        <p:txBody>
          <a:bodyPr>
            <a:normAutofit/>
          </a:bodyPr>
          <a:lstStyle/>
          <a:p>
            <a:r>
              <a:rPr lang="en-US" sz="2400" dirty="0"/>
              <a:t>Definition of Agency Support in the STEM IE Study</a:t>
            </a:r>
          </a:p>
        </p:txBody>
      </p:sp>
      <p:pic>
        <p:nvPicPr>
          <p:cNvPr id="5" name="Picture 2" descr="PHOTO: Adventurers"/>
          <p:cNvPicPr>
            <a:picLocks noChangeAspect="1" noChangeArrowheads="1"/>
          </p:cNvPicPr>
          <p:nvPr/>
        </p:nvPicPr>
        <p:blipFill>
          <a:blip r:embed="rId3">
            <a:extLst>
              <a:ext uri="{28A0092B-C50C-407E-A947-70E740481C1C}">
                <a14:useLocalDpi xmlns:a14="http://schemas.microsoft.com/office/drawing/2010/main" val="0"/>
              </a:ext>
            </a:extLst>
          </a:blip>
          <a:srcRect l="27065" r="27065"/>
          <a:stretch>
            <a:fillRect/>
          </a:stretch>
        </p:blipFill>
        <p:spPr bwMode="auto">
          <a:xfrm>
            <a:off x="7349521" y="1524000"/>
            <a:ext cx="1299911" cy="127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00488"/>
      </p:ext>
    </p:extLst>
  </p:cSld>
  <p:clrMapOvr>
    <a:masterClrMapping/>
  </p:clrMapOvr>
  <p:transition>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2264" y="2606040"/>
            <a:ext cx="6324600" cy="1645920"/>
          </a:xfrm>
        </p:spPr>
        <p:txBody>
          <a:bodyPr/>
          <a:lstStyle/>
          <a:p>
            <a:r>
              <a:rPr lang="en-US" dirty="0"/>
              <a:t>Why agency support Matters in  </a:t>
            </a:r>
            <a:r>
              <a:rPr lang="en-US" dirty="0" err="1"/>
              <a:t>isl</a:t>
            </a:r>
            <a:r>
              <a:rPr lang="en-US" dirty="0"/>
              <a:t> Programs </a:t>
            </a:r>
          </a:p>
        </p:txBody>
      </p:sp>
      <p:pic>
        <p:nvPicPr>
          <p:cNvPr id="6" name="Picture 5">
            <a:extLst>
              <a:ext uri="{FF2B5EF4-FFF2-40B4-BE49-F238E27FC236}">
                <a16:creationId xmlns:a16="http://schemas.microsoft.com/office/drawing/2014/main" xmlns="" id="{3C29BF71-66E5-7C4E-9C7A-23AC50050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105681"/>
            <a:ext cx="1492736" cy="646638"/>
          </a:xfrm>
          <a:prstGeom prst="rect">
            <a:avLst/>
          </a:prstGeom>
        </p:spPr>
      </p:pic>
    </p:spTree>
    <p:extLst>
      <p:ext uri="{BB962C8B-B14F-4D97-AF65-F5344CB8AC3E}">
        <p14:creationId xmlns:p14="http://schemas.microsoft.com/office/powerpoint/2010/main" val="1384389399"/>
      </p:ext>
    </p:extLst>
  </p:cSld>
  <p:clrMapOvr>
    <a:masterClrMapping/>
  </p:clrMapOvr>
  <p:transition>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b="1" dirty="0"/>
              <a:t/>
            </a:r>
            <a:br>
              <a:rPr lang="en-US" sz="2800" b="1" dirty="0"/>
            </a:br>
            <a:r>
              <a:rPr lang="en-US" sz="3600" b="1" dirty="0"/>
              <a:t>Youth Agency </a:t>
            </a:r>
            <a:r>
              <a:rPr lang="en-US" sz="2800" b="1" dirty="0"/>
              <a:t/>
            </a:r>
            <a:br>
              <a:rPr lang="en-US" sz="2800" b="1" dirty="0"/>
            </a:br>
            <a:endParaRPr lang="en-US" sz="2800" b="1" dirty="0"/>
          </a:p>
        </p:txBody>
      </p:sp>
      <p:sp>
        <p:nvSpPr>
          <p:cNvPr id="7" name="Content Placeholder 6"/>
          <p:cNvSpPr>
            <a:spLocks noGrp="1"/>
          </p:cNvSpPr>
          <p:nvPr>
            <p:ph sz="half" idx="1"/>
          </p:nvPr>
        </p:nvSpPr>
        <p:spPr/>
        <p:txBody>
          <a:bodyPr>
            <a:normAutofit/>
          </a:bodyPr>
          <a:lstStyle/>
          <a:p>
            <a:pPr marL="0" indent="0">
              <a:buNone/>
            </a:pPr>
            <a:r>
              <a:rPr lang="en-US" dirty="0"/>
              <a:t>   </a:t>
            </a:r>
          </a:p>
        </p:txBody>
      </p:sp>
      <p:sp>
        <p:nvSpPr>
          <p:cNvPr id="8" name="Content Placeholder 7"/>
          <p:cNvSpPr>
            <a:spLocks noGrp="1"/>
          </p:cNvSpPr>
          <p:nvPr>
            <p:ph sz="half" idx="2"/>
          </p:nvPr>
        </p:nvSpPr>
        <p:spPr>
          <a:xfrm>
            <a:off x="4191740" y="2209800"/>
            <a:ext cx="4647460" cy="3810000"/>
          </a:xfrm>
        </p:spPr>
        <p:txBody>
          <a:bodyPr>
            <a:normAutofit/>
          </a:bodyPr>
          <a:lstStyle/>
          <a:p>
            <a:pPr marL="0" indent="0">
              <a:buNone/>
            </a:pPr>
            <a:r>
              <a:rPr lang="en-US" sz="3600" dirty="0"/>
              <a:t>Some theorists believe that agency is a basic human need. Adolescents thrive on a sense of agency. </a:t>
            </a:r>
          </a:p>
        </p:txBody>
      </p:sp>
      <p:pic>
        <p:nvPicPr>
          <p:cNvPr id="4" name="Picture 3">
            <a:extLst>
              <a:ext uri="{FF2B5EF4-FFF2-40B4-BE49-F238E27FC236}">
                <a16:creationId xmlns:a16="http://schemas.microsoft.com/office/drawing/2014/main" xmlns="" id="{9B5EF21F-0777-7540-A717-BBF53ECB1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398196"/>
            <a:ext cx="3298209" cy="1428750"/>
          </a:xfrm>
          <a:prstGeom prst="rect">
            <a:avLst/>
          </a:prstGeom>
        </p:spPr>
      </p:pic>
    </p:spTree>
  </p:cSld>
  <p:clrMapOvr>
    <a:masterClrMapping/>
  </p:clrMapOvr>
  <p:transition>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8600"/>
            <a:ext cx="5867400" cy="6324600"/>
          </a:xfrm>
        </p:spPr>
        <p:txBody>
          <a:bodyPr>
            <a:normAutofit/>
          </a:bodyPr>
          <a:lstStyle/>
          <a:p>
            <a:r>
              <a:rPr lang="en-US" sz="3000" dirty="0"/>
              <a:t>Youth provided in-the-moment reports of control, engagement, &amp; challenge during program activities. </a:t>
            </a:r>
          </a:p>
          <a:p>
            <a:r>
              <a:rPr lang="en-US" sz="3000" dirty="0"/>
              <a:t> Video was coded for agency support by activity leaders.  </a:t>
            </a:r>
          </a:p>
          <a:p>
            <a:r>
              <a:rPr lang="en-US" sz="3000" dirty="0"/>
              <a:t> Youth rated agency- supportive practices they experienced during the program on post program survey. </a:t>
            </a:r>
          </a:p>
          <a:p>
            <a:r>
              <a:rPr lang="en-US" sz="3000" dirty="0" smtClean="0"/>
              <a:t>ALs were interviewed about </a:t>
            </a:r>
            <a:r>
              <a:rPr lang="en-US" sz="3000" dirty="0"/>
              <a:t>agency. </a:t>
            </a:r>
          </a:p>
        </p:txBody>
      </p:sp>
      <p:sp>
        <p:nvSpPr>
          <p:cNvPr id="3" name="Text Placeholder 2"/>
          <p:cNvSpPr>
            <a:spLocks noGrp="1"/>
          </p:cNvSpPr>
          <p:nvPr>
            <p:ph type="body" sz="half" idx="2"/>
          </p:nvPr>
        </p:nvSpPr>
        <p:spPr>
          <a:xfrm>
            <a:off x="7162800" y="3048000"/>
            <a:ext cx="1673352" cy="1298448"/>
          </a:xfrm>
        </p:spPr>
        <p:txBody>
          <a:bodyPr/>
          <a:lstStyle/>
          <a:p>
            <a:endParaRPr lang="en-US" dirty="0"/>
          </a:p>
          <a:p>
            <a:r>
              <a:rPr lang="en-US" dirty="0"/>
              <a:t>How we learned about support for agency in ISL programs.</a:t>
            </a:r>
          </a:p>
        </p:txBody>
      </p:sp>
      <p:sp>
        <p:nvSpPr>
          <p:cNvPr id="5" name="TextBox 4">
            <a:extLst>
              <a:ext uri="{FF2B5EF4-FFF2-40B4-BE49-F238E27FC236}">
                <a16:creationId xmlns:a16="http://schemas.microsoft.com/office/drawing/2014/main" xmlns="" id="{62BDB2FA-4483-2044-8912-C0EDEBA31E47}"/>
              </a:ext>
            </a:extLst>
          </p:cNvPr>
          <p:cNvSpPr txBox="1"/>
          <p:nvPr/>
        </p:nvSpPr>
        <p:spPr>
          <a:xfrm>
            <a:off x="7156315" y="2441448"/>
            <a:ext cx="1524000" cy="830997"/>
          </a:xfrm>
          <a:prstGeom prst="rect">
            <a:avLst/>
          </a:prstGeom>
          <a:noFill/>
        </p:spPr>
        <p:txBody>
          <a:bodyPr wrap="square" rtlCol="0">
            <a:spAutoFit/>
          </a:bodyPr>
          <a:lstStyle/>
          <a:p>
            <a:r>
              <a:rPr lang="en-US" dirty="0">
                <a:solidFill>
                  <a:schemeClr val="bg1"/>
                </a:solidFill>
                <a:latin typeface="+mn-lt"/>
              </a:rPr>
              <a:t>Research</a:t>
            </a:r>
          </a:p>
          <a:p>
            <a:r>
              <a:rPr lang="en-US" dirty="0">
                <a:solidFill>
                  <a:schemeClr val="bg1"/>
                </a:solidFill>
                <a:latin typeface="+mn-lt"/>
              </a:rPr>
              <a:t>Methods</a:t>
            </a:r>
          </a:p>
        </p:txBody>
      </p:sp>
    </p:spTree>
    <p:extLst>
      <p:ext uri="{BB962C8B-B14F-4D97-AF65-F5344CB8AC3E}">
        <p14:creationId xmlns:p14="http://schemas.microsoft.com/office/powerpoint/2010/main" val="1222175823"/>
      </p:ext>
    </p:extLst>
  </p:cSld>
  <p:clrMapOvr>
    <a:masterClrMapping/>
  </p:clrMapOvr>
  <p:transition>
    <p:checke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F0CDA-B033-3A4E-B64C-0B96A1D431ED}"/>
              </a:ext>
            </a:extLst>
          </p:cNvPr>
          <p:cNvSpPr>
            <a:spLocks noGrp="1"/>
          </p:cNvSpPr>
          <p:nvPr>
            <p:ph type="title"/>
          </p:nvPr>
        </p:nvSpPr>
        <p:spPr>
          <a:xfrm>
            <a:off x="381000" y="355846"/>
            <a:ext cx="8381260" cy="1396753"/>
          </a:xfrm>
        </p:spPr>
        <p:txBody>
          <a:bodyPr/>
          <a:lstStyle/>
          <a:p>
            <a:r>
              <a:rPr lang="en-US" sz="3000" b="1" dirty="0"/>
              <a:t>Agency Supportive Practices Observed in Programs: Percentage of Time during STEM learning time</a:t>
            </a:r>
            <a:br>
              <a:rPr lang="en-US" sz="3000" b="1" dirty="0"/>
            </a:br>
            <a:endParaRPr lang="en-US" sz="3000" b="1" dirty="0"/>
          </a:p>
        </p:txBody>
      </p:sp>
      <p:sp>
        <p:nvSpPr>
          <p:cNvPr id="3" name="Rectangle 2">
            <a:extLst>
              <a:ext uri="{FF2B5EF4-FFF2-40B4-BE49-F238E27FC236}">
                <a16:creationId xmlns:a16="http://schemas.microsoft.com/office/drawing/2014/main" xmlns="" id="{7B462A98-0D48-664C-B5FD-F9A535709A53}"/>
              </a:ext>
            </a:extLst>
          </p:cNvPr>
          <p:cNvSpPr/>
          <p:nvPr/>
        </p:nvSpPr>
        <p:spPr>
          <a:xfrm>
            <a:off x="152400" y="1600200"/>
            <a:ext cx="8839200" cy="510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9DC3F2E5-682A-4C46-81F4-50CE4ED5D965}"/>
              </a:ext>
            </a:extLst>
          </p:cNvPr>
          <p:cNvPicPr>
            <a:picLocks noChangeAspect="1"/>
          </p:cNvPicPr>
          <p:nvPr/>
        </p:nvPicPr>
        <p:blipFill rotWithShape="1">
          <a:blip r:embed="rId2">
            <a:extLst>
              <a:ext uri="{28A0092B-C50C-407E-A947-70E740481C1C}">
                <a14:useLocalDpi xmlns:a14="http://schemas.microsoft.com/office/drawing/2010/main" val="0"/>
              </a:ext>
            </a:extLst>
          </a:blip>
          <a:srcRect t="27299"/>
          <a:stretch/>
        </p:blipFill>
        <p:spPr>
          <a:xfrm>
            <a:off x="588296" y="1980954"/>
            <a:ext cx="8105965" cy="4419846"/>
          </a:xfrm>
          <a:prstGeom prst="rect">
            <a:avLst/>
          </a:prstGeom>
        </p:spPr>
      </p:pic>
    </p:spTree>
    <p:extLst>
      <p:ext uri="{BB962C8B-B14F-4D97-AF65-F5344CB8AC3E}">
        <p14:creationId xmlns:p14="http://schemas.microsoft.com/office/powerpoint/2010/main" val="640236753"/>
      </p:ext>
    </p:extLst>
  </p:cSld>
  <p:clrMapOvr>
    <a:masterClrMapping/>
  </p:clrMapOvr>
  <p:transition>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82108-BBF8-2843-A854-02E30E2226BA}"/>
              </a:ext>
            </a:extLst>
          </p:cNvPr>
          <p:cNvSpPr>
            <a:spLocks noGrp="1"/>
          </p:cNvSpPr>
          <p:nvPr>
            <p:ph type="title"/>
          </p:nvPr>
        </p:nvSpPr>
        <p:spPr/>
        <p:txBody>
          <a:bodyPr/>
          <a:lstStyle/>
          <a:p>
            <a:r>
              <a:rPr lang="en-US" b="1" dirty="0"/>
              <a:t>Activity Leader Regard for Student Perspective on (1-7 point) Scale</a:t>
            </a:r>
          </a:p>
        </p:txBody>
      </p:sp>
      <p:sp>
        <p:nvSpPr>
          <p:cNvPr id="3" name="Rectangle 2">
            <a:extLst>
              <a:ext uri="{FF2B5EF4-FFF2-40B4-BE49-F238E27FC236}">
                <a16:creationId xmlns:a16="http://schemas.microsoft.com/office/drawing/2014/main" xmlns="" id="{C521466A-8974-3B44-B1E8-5CD15A98C82B}"/>
              </a:ext>
            </a:extLst>
          </p:cNvPr>
          <p:cNvSpPr/>
          <p:nvPr/>
        </p:nvSpPr>
        <p:spPr>
          <a:xfrm>
            <a:off x="152400" y="1600200"/>
            <a:ext cx="88392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E956A34-B489-424D-A35C-AECB8357713F}"/>
              </a:ext>
            </a:extLst>
          </p:cNvPr>
          <p:cNvPicPr>
            <a:picLocks noChangeAspect="1"/>
          </p:cNvPicPr>
          <p:nvPr/>
        </p:nvPicPr>
        <p:blipFill>
          <a:blip r:embed="rId3"/>
          <a:stretch>
            <a:fillRect/>
          </a:stretch>
        </p:blipFill>
        <p:spPr>
          <a:xfrm>
            <a:off x="663829" y="1828406"/>
            <a:ext cx="7816341" cy="4673747"/>
          </a:xfrm>
          <a:prstGeom prst="rect">
            <a:avLst/>
          </a:prstGeom>
        </p:spPr>
      </p:pic>
    </p:spTree>
    <p:extLst>
      <p:ext uri="{BB962C8B-B14F-4D97-AF65-F5344CB8AC3E}">
        <p14:creationId xmlns:p14="http://schemas.microsoft.com/office/powerpoint/2010/main" val="653573982"/>
      </p:ext>
    </p:extLst>
  </p:cSld>
  <p:clrMapOvr>
    <a:masterClrMapping/>
  </p:clrMapOvr>
  <p:transition>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Research Identified Importance of agency Support </a:t>
            </a:r>
          </a:p>
        </p:txBody>
      </p:sp>
      <p:sp>
        <p:nvSpPr>
          <p:cNvPr id="3" name="Content Placeholder 2"/>
          <p:cNvSpPr>
            <a:spLocks noGrp="1"/>
          </p:cNvSpPr>
          <p:nvPr>
            <p:ph idx="1"/>
          </p:nvPr>
        </p:nvSpPr>
        <p:spPr>
          <a:xfrm>
            <a:off x="304800" y="1905000"/>
            <a:ext cx="8534400" cy="4724400"/>
          </a:xfrm>
        </p:spPr>
        <p:txBody>
          <a:bodyPr>
            <a:normAutofit fontScale="85000" lnSpcReduction="10000"/>
          </a:bodyPr>
          <a:lstStyle/>
          <a:p>
            <a:pPr marL="502920" indent="-457200">
              <a:buFont typeface="+mj-lt"/>
              <a:buAutoNum type="arabicPeriod"/>
            </a:pPr>
            <a:r>
              <a:rPr lang="en-US" sz="2800" dirty="0"/>
              <a:t>ALs agency support predicted youth being engaged and challenged in the learning task.</a:t>
            </a:r>
          </a:p>
          <a:p>
            <a:pPr marL="502920" indent="-457200">
              <a:buFont typeface="+mj-lt"/>
              <a:buAutoNum type="arabicPeriod"/>
            </a:pPr>
            <a:r>
              <a:rPr lang="en-US" sz="2800" dirty="0"/>
              <a:t>Girls felt less in control than boys. Like boys, they responded positively to agency supportive practices. </a:t>
            </a:r>
          </a:p>
          <a:p>
            <a:pPr marL="502920" indent="-457200">
              <a:buFont typeface="+mj-lt"/>
              <a:buAutoNum type="arabicPeriod"/>
            </a:pPr>
            <a:r>
              <a:rPr lang="en-US" sz="2800" dirty="0"/>
              <a:t>Youth in-the-moment reports of having control matched their reports of agency supportive practices on the post program survey.  </a:t>
            </a:r>
          </a:p>
          <a:p>
            <a:pPr marL="502920" indent="-457200">
              <a:buFont typeface="+mj-lt"/>
              <a:buAutoNum type="arabicPeriod"/>
            </a:pPr>
            <a:r>
              <a:rPr lang="en-US" sz="2800" dirty="0"/>
              <a:t>Many ALs strongly endorsed the importance of supporting youth agency. Yet, some struggled with turning over control and keeping youth on task. Youth behavior was sometimes difficult to manage, which deterred ALs from sharing control.   </a:t>
            </a:r>
          </a:p>
        </p:txBody>
      </p:sp>
    </p:spTree>
  </p:cSld>
  <p:clrMapOvr>
    <a:masterClrMapping/>
  </p:clrMapOvr>
  <p:transition>
    <p:checker dir="vert"/>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721&quot;&gt;&lt;object type=&quot;3&quot; unique_id=&quot;10722&quot;&gt;&lt;property id=&quot;20148&quot; value=&quot;5&quot;/&gt;&lt;property id=&quot;20300&quot; value=&quot;Slide 1 - &amp;quot;   Supporting Youth Agency &amp;quot;&quot;/&gt;&lt;property id=&quot;20307&quot; value=&quot;295&quot;/&gt;&lt;/object&gt;&lt;object type=&quot;3&quot; unique_id=&quot;10723&quot;&gt;&lt;property id=&quot;20148&quot; value=&quot;5&quot;/&gt;&lt;property id=&quot;20300&quot; value=&quot;Slide 2 - &amp;quot;What is Agency?&amp;quot;&quot;/&gt;&lt;property id=&quot;20307&quot; value=&quot;323&quot;/&gt;&lt;/object&gt;&lt;object type=&quot;3&quot; unique_id=&quot;10724&quot;&gt;&lt;property id=&quot;20148&quot; value=&quot;5&quot;/&gt;&lt;property id=&quot;20300&quot; value=&quot;Slide 3&quot;/&gt;&lt;property id=&quot;20307&quot; value=&quot;324&quot;/&gt;&lt;/object&gt;&lt;object type=&quot;3&quot; unique_id=&quot;10725&quot;&gt;&lt;property id=&quot;20148&quot; value=&quot;5&quot;/&gt;&lt;property id=&quot;20300&quot; value=&quot;Slide 4 - &amp;quot;Why agency support Matters in  isl Programs &amp;quot;&quot;/&gt;&lt;property id=&quot;20307&quot; value=&quot;316&quot;/&gt;&lt;/object&gt;&lt;object type=&quot;3&quot; unique_id=&quot;10726&quot;&gt;&lt;property id=&quot;20148&quot; value=&quot;5&quot;/&gt;&lt;property id=&quot;20300&quot; value=&quot;Slide 5 - &amp;quot; Youth Agency  &amp;quot;&quot;/&gt;&lt;property id=&quot;20307&quot; value=&quot;305&quot;/&gt;&lt;/object&gt;&lt;object type=&quot;3&quot; unique_id=&quot;10727&quot;&gt;&lt;property id=&quot;20148&quot; value=&quot;5&quot;/&gt;&lt;property id=&quot;20300&quot; value=&quot;Slide 6&quot;/&gt;&lt;property id=&quot;20307&quot; value=&quot;314&quot;/&gt;&lt;/object&gt;&lt;object type=&quot;3&quot; unique_id=&quot;10728&quot;&gt;&lt;property id=&quot;20148&quot; value=&quot;5&quot;/&gt;&lt;property id=&quot;20300&quot; value=&quot;Slide 7 - &amp;quot;Agency Supportive Practices Observed in Programs: Percentage of Time during STEM learning time &amp;quot;&quot;/&gt;&lt;property id=&quot;20307&quot; value=&quot;334&quot;/&gt;&lt;/object&gt;&lt;object type=&quot;3&quot; unique_id=&quot;10729&quot;&gt;&lt;property id=&quot;20148&quot; value=&quot;5&quot;/&gt;&lt;property id=&quot;20300&quot; value=&quot;Slide 8 - &amp;quot;Activity Leader Regard for Student Perspective on (1-7 point) Scale&amp;quot;&quot;/&gt;&lt;property id=&quot;20307&quot; value=&quot;335&quot;/&gt;&lt;/object&gt;&lt;object type=&quot;3&quot; unique_id=&quot;10730&quot;&gt;&lt;property id=&quot;20148&quot; value=&quot;5&quot;/&gt;&lt;property id=&quot;20300&quot; value=&quot;Slide 9 - &amp;quot;Research Identified Importance of agency Support &amp;quot;&quot;/&gt;&lt;property id=&quot;20307&quot; value=&quot;307&quot;/&gt;&lt;/object&gt;&lt;object type=&quot;3&quot; unique_id=&quot;10731&quot;&gt;&lt;property id=&quot;20148&quot; value=&quot;5&quot;/&gt;&lt;property id=&quot;20300&quot; value=&quot;Slide 10 - &amp;quot;How Activity Leaders can support youth agency&amp;quot;&quot;/&gt;&lt;property id=&quot;20307&quot; value=&quot;318&quot;/&gt;&lt;/object&gt;&lt;object type=&quot;3&quot; unique_id=&quot;10732&quot;&gt;&lt;property id=&quot;20148&quot; value=&quot;5&quot;/&gt;&lt;property id=&quot;20300&quot; value=&quot;Slide 11&quot;/&gt;&lt;property id=&quot;20307&quot; value=&quot;326&quot;/&gt;&lt;/object&gt;&lt;object type=&quot;3&quot; unique_id=&quot;10733&quot;&gt;&lt;property id=&quot;20148&quot; value=&quot;5&quot;/&gt;&lt;property id=&quot;20300&quot; value=&quot;Slide 12&quot;/&gt;&lt;property id=&quot;20307&quot; value=&quot;309&quot;/&gt;&lt;/object&gt;&lt;object type=&quot;3&quot; unique_id=&quot;10734&quot;&gt;&lt;property id=&quot;20148&quot; value=&quot;5&quot;/&gt;&lt;property id=&quot;20300&quot; value=&quot;Slide 13&quot;/&gt;&lt;property id=&quot;20307&quot; value=&quot;327&quot;/&gt;&lt;/object&gt;&lt;object type=&quot;3&quot; unique_id=&quot;10735&quot;&gt;&lt;property id=&quot;20148&quot; value=&quot;5&quot;/&gt;&lt;property id=&quot;20300&quot; value=&quot;Slide 14 - &amp;quot;Provide opportunities to take responsibility &amp;amp; Contribute &amp;quot;&quot;/&gt;&lt;property id=&quot;20307&quot; value=&quot;308&quot;/&gt;&lt;/object&gt;&lt;object type=&quot;3&quot; unique_id=&quot;10736&quot;&gt;&lt;property id=&quot;20148&quot; value=&quot;5&quot;/&gt;&lt;property id=&quot;20300&quot; value=&quot;Slide 15&quot;/&gt;&lt;property id=&quot;20307&quot; value=&quot;328&quot;/&gt;&lt;/object&gt;&lt;object type=&quot;3&quot; unique_id=&quot;10737&quot;&gt;&lt;property id=&quot;20148&quot; value=&quot;5&quot;/&gt;&lt;property id=&quot;20300&quot; value=&quot;Slide 16 - &amp;quot;Show Regard For YOUTH Voice&amp;quot;&quot;/&gt;&lt;property id=&quot;20307&quot; value=&quot;321&quot;/&gt;&lt;/object&gt;&lt;object type=&quot;3&quot; unique_id=&quot;10738&quot;&gt;&lt;property id=&quot;20148&quot; value=&quot;5&quot;/&gt;&lt;property id=&quot;20300&quot; value=&quot;Slide 17 - &amp;quot;Emphasize Youth Ownership of the Learning Process&amp;quot;&quot;/&gt;&lt;property id=&quot;20307&quot; value=&quot;310&quot;/&gt;&lt;/object&gt;&lt;object type=&quot;3&quot; unique_id=&quot;10739&quot;&gt;&lt;property id=&quot;20148&quot; value=&quot;5&quot;/&gt;&lt;property id=&quot;20300&quot; value=&quot;Slide 18 - &amp;quot;Challenges to Supporting Autonomy&amp;quot;&quot;/&gt;&lt;property id=&quot;20307&quot; value=&quot;312&quot;/&gt;&lt;/object&gt;&lt;object type=&quot;3&quot; unique_id=&quot;10740&quot;&gt;&lt;property id=&quot;20148&quot; value=&quot;5&quot;/&gt;&lt;property id=&quot;20300&quot; value=&quot;Slide 19 - &amp;quot;Manage or empower?&amp;quot;&quot;/&gt;&lt;property id=&quot;20307&quot; value=&quot;306&quot;/&gt;&lt;/object&gt;&lt;object type=&quot;3&quot; unique_id=&quot;10741&quot;&gt;&lt;property id=&quot;20148&quot; value=&quot;5&quot;/&gt;&lt;property id=&quot;20300&quot; value=&quot;Slide 20&quot;/&gt;&lt;property id=&quot;20307&quot; value=&quot;333&quot;/&gt;&lt;/object&gt;&lt;object type=&quot;3&quot; unique_id=&quot;10742&quot;&gt;&lt;property id=&quot;20148&quot; value=&quot;5&quot;/&gt;&lt;property id=&quot;20300&quot; value=&quot;Slide 21 - &amp;quot;But does iT ever work?&amp;quot;&quot;/&gt;&lt;property id=&quot;20307&quot; value=&quot;304&quot;/&gt;&lt;/object&gt;&lt;object type=&quot;3&quot; unique_id=&quot;10743&quot;&gt;&lt;property id=&quot;20148&quot; value=&quot;5&quot;/&gt;&lt;property id=&quot;20300&quot; value=&quot;Slide 22&quot;/&gt;&lt;property id=&quot;20307&quot; value=&quot;330&quot;/&gt;&lt;/object&gt;&lt;object type=&quot;3&quot; unique_id=&quot;10744&quot;&gt;&lt;property id=&quot;20148&quot; value=&quot;5&quot;/&gt;&lt;property id=&quot;20300&quot; value=&quot;Slide 23 - &amp;quot;Summary: Practices for supporting Youth Agency&amp;quot;&quot;/&gt;&lt;property id=&quot;20307&quot; value=&quot;313&quot;/&gt;&lt;/object&gt;&lt;object type=&quot;3&quot; unique_id=&quot;10745&quot;&gt;&lt;property id=&quot;20148&quot; value=&quot;5&quot;/&gt;&lt;property id=&quot;20300&quot; value=&quot;Slide 24&quot;/&gt;&lt;property id=&quot;20307&quot; value=&quot;336&quot;/&gt;&lt;/object&gt;&lt;/object&gt;&lt;object type=&quot;8&quot; unique_id=&quot;10771&quot;&gt;&lt;/object&gt;&lt;/object&gt;&lt;/database&gt;"/>
  <p:tag name="MMPROD_NEXTUNIQUEID" val="10012"/>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44">
      <a:dk1>
        <a:srgbClr val="000000"/>
      </a:dk1>
      <a:lt1>
        <a:srgbClr val="FFFFFF"/>
      </a:lt1>
      <a:dk2>
        <a:srgbClr val="545554"/>
      </a:dk2>
      <a:lt2>
        <a:srgbClr val="E9EAE9"/>
      </a:lt2>
      <a:accent1>
        <a:srgbClr val="833231"/>
      </a:accent1>
      <a:accent2>
        <a:srgbClr val="953836"/>
      </a:accent2>
      <a:accent3>
        <a:srgbClr val="928B70"/>
      </a:accent3>
      <a:accent4>
        <a:srgbClr val="A13C3A"/>
      </a:accent4>
      <a:accent5>
        <a:srgbClr val="94734E"/>
      </a:accent5>
      <a:accent6>
        <a:srgbClr val="6F777D"/>
      </a:accent6>
      <a:hlink>
        <a:srgbClr val="4F83BC"/>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21648</TotalTime>
  <Words>1949</Words>
  <Application>Microsoft Office PowerPoint</Application>
  <PresentationFormat>On-screen Show (4:3)</PresentationFormat>
  <Paragraphs>141</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Franklin Gothic Medium</vt:lpstr>
      <vt:lpstr>Times New Roman</vt:lpstr>
      <vt:lpstr>Wingdings</vt:lpstr>
      <vt:lpstr>Wingdings 2</vt:lpstr>
      <vt:lpstr>Grid</vt:lpstr>
      <vt:lpstr>   Supporting Youth Agency </vt:lpstr>
      <vt:lpstr>What is Agency?</vt:lpstr>
      <vt:lpstr>PowerPoint Presentation</vt:lpstr>
      <vt:lpstr>Why agency support Matters in  isl Programs </vt:lpstr>
      <vt:lpstr> Youth Agency  </vt:lpstr>
      <vt:lpstr>PowerPoint Presentation</vt:lpstr>
      <vt:lpstr>Agency Supportive Practices Observed in Programs: Percentage of Time during STEM learning time </vt:lpstr>
      <vt:lpstr>Activity Leader Regard for Student Perspective on (1-7 point) Scale</vt:lpstr>
      <vt:lpstr>Research Identified Importance of agency Support </vt:lpstr>
      <vt:lpstr>How Activity Leaders can support youth agency</vt:lpstr>
      <vt:lpstr>PowerPoint Presentation</vt:lpstr>
      <vt:lpstr>PowerPoint Presentation</vt:lpstr>
      <vt:lpstr>PowerPoint Presentation</vt:lpstr>
      <vt:lpstr>Provide opportunities to take responsibility &amp; Contribute </vt:lpstr>
      <vt:lpstr>PowerPoint Presentation</vt:lpstr>
      <vt:lpstr>Show Regard For YOUTH Voice</vt:lpstr>
      <vt:lpstr>Emphasize Youth Ownership of the Learning Process</vt:lpstr>
      <vt:lpstr>Challenges to Supporting Autonomy</vt:lpstr>
      <vt:lpstr>Manage or empower?</vt:lpstr>
      <vt:lpstr>PowerPoint Presentation</vt:lpstr>
      <vt:lpstr>But does iT ever work?</vt:lpstr>
      <vt:lpstr>PowerPoint Presentation</vt:lpstr>
      <vt:lpstr>Summary: Practices for supporting Youth Agency</vt:lpstr>
      <vt:lpstr>PowerPoint Presentation</vt:lpstr>
    </vt:vector>
  </TitlesOfParts>
  <Company>College of Liberal Arts and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for Adolescents</dc:title>
  <dc:creator>Preferred Customer</dc:creator>
  <cp:lastModifiedBy>Lee Shumow</cp:lastModifiedBy>
  <cp:revision>243</cp:revision>
  <cp:lastPrinted>2002-11-25T19:23:00Z</cp:lastPrinted>
  <dcterms:created xsi:type="dcterms:W3CDTF">2002-11-25T18:26:16Z</dcterms:created>
  <dcterms:modified xsi:type="dcterms:W3CDTF">2018-12-18T06:19:58Z</dcterms:modified>
</cp:coreProperties>
</file>