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notesMasterIdLst>
    <p:notesMasterId r:id="rId24"/>
  </p:notesMasterIdLst>
  <p:handoutMasterIdLst>
    <p:handoutMasterId r:id="rId25"/>
  </p:handoutMasterIdLst>
  <p:sldIdLst>
    <p:sldId id="320" r:id="rId2"/>
    <p:sldId id="292" r:id="rId3"/>
    <p:sldId id="341" r:id="rId4"/>
    <p:sldId id="336" r:id="rId5"/>
    <p:sldId id="321" r:id="rId6"/>
    <p:sldId id="337" r:id="rId7"/>
    <p:sldId id="312" r:id="rId8"/>
    <p:sldId id="319" r:id="rId9"/>
    <p:sldId id="338" r:id="rId10"/>
    <p:sldId id="301" r:id="rId11"/>
    <p:sldId id="305" r:id="rId12"/>
    <p:sldId id="339" r:id="rId13"/>
    <p:sldId id="314" r:id="rId14"/>
    <p:sldId id="322" r:id="rId15"/>
    <p:sldId id="329" r:id="rId16"/>
    <p:sldId id="331" r:id="rId17"/>
    <p:sldId id="340" r:id="rId18"/>
    <p:sldId id="332" r:id="rId19"/>
    <p:sldId id="335" r:id="rId20"/>
    <p:sldId id="325" r:id="rId21"/>
    <p:sldId id="309" r:id="rId22"/>
    <p:sldId id="342"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Shumow" initials="LS" lastIdx="3" clrIdx="0">
    <p:extLst>
      <p:ext uri="{19B8F6BF-5375-455C-9EA6-DF929625EA0E}">
        <p15:presenceInfo xmlns:p15="http://schemas.microsoft.com/office/powerpoint/2012/main" userId="S-1-5-21-75789278-931947629-1008150880-96904" providerId="AD"/>
      </p:ext>
    </p:extLst>
  </p:cmAuthor>
  <p:cmAuthor id="2" name="Naftzger, Neil" initials="NN" lastIdx="2" clrIdx="1">
    <p:extLst>
      <p:ext uri="{19B8F6BF-5375-455C-9EA6-DF929625EA0E}">
        <p15:presenceInfo xmlns:p15="http://schemas.microsoft.com/office/powerpoint/2012/main" userId="S-1-5-21-1472932569-214068005-926709054-44798" providerId="AD"/>
      </p:ext>
    </p:extLst>
  </p:cmAuthor>
  <p:cmAuthor id="3" name="Pati Sievert" initials="PS" lastIdx="9" clrIdx="2">
    <p:extLst>
      <p:ext uri="{19B8F6BF-5375-455C-9EA6-DF929625EA0E}">
        <p15:presenceInfo xmlns:p15="http://schemas.microsoft.com/office/powerpoint/2012/main" userId="b616a10ba5920c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0952" autoAdjust="0"/>
  </p:normalViewPr>
  <p:slideViewPr>
    <p:cSldViewPr>
      <p:cViewPr varScale="1">
        <p:scale>
          <a:sx n="75" d="100"/>
          <a:sy n="75" d="100"/>
        </p:scale>
        <p:origin x="1776" y="54"/>
      </p:cViewPr>
      <p:guideLst>
        <p:guide orient="horz" pos="2160"/>
        <p:guide pos="2880"/>
      </p:guideLst>
    </p:cSldViewPr>
  </p:slideViewPr>
  <p:outlineViewPr>
    <p:cViewPr>
      <p:scale>
        <a:sx n="33" d="100"/>
        <a:sy n="33" d="100"/>
      </p:scale>
      <p:origin x="0" y="-145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3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4E8C34-91A9-4907-93A0-8E1DD271ED24}" type="slidenum">
              <a:rPr lang="en-US"/>
              <a:pPr>
                <a:defRPr/>
              </a:pPr>
              <a:t>‹#›</a:t>
            </a:fld>
            <a:endParaRPr lang="en-US"/>
          </a:p>
        </p:txBody>
      </p:sp>
    </p:spTree>
    <p:extLst>
      <p:ext uri="{BB962C8B-B14F-4D97-AF65-F5344CB8AC3E}">
        <p14:creationId xmlns:p14="http://schemas.microsoft.com/office/powerpoint/2010/main" val="181987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2DAE0-CA3F-4CBF-90A0-F56D7EFB649C}" type="datetimeFigureOut">
              <a:rPr lang="en-US" smtClean="0"/>
              <a:pPr/>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735-B6D3-408C-8F22-959267623D98}" type="slidenum">
              <a:rPr lang="en-US" smtClean="0"/>
              <a:pPr/>
              <a:t>‹#›</a:t>
            </a:fld>
            <a:endParaRPr lang="en-US"/>
          </a:p>
        </p:txBody>
      </p:sp>
    </p:spTree>
    <p:extLst>
      <p:ext uri="{BB962C8B-B14F-4D97-AF65-F5344CB8AC3E}">
        <p14:creationId xmlns:p14="http://schemas.microsoft.com/office/powerpoint/2010/main" val="124592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a:t>
            </a:fld>
            <a:endParaRPr lang="en-US"/>
          </a:p>
        </p:txBody>
      </p:sp>
    </p:spTree>
    <p:extLst>
      <p:ext uri="{BB962C8B-B14F-4D97-AF65-F5344CB8AC3E}">
        <p14:creationId xmlns:p14="http://schemas.microsoft.com/office/powerpoint/2010/main" val="294823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Review findings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11</a:t>
            </a:fld>
            <a:endParaRPr lang="en-US"/>
          </a:p>
        </p:txBody>
      </p:sp>
    </p:spTree>
    <p:extLst>
      <p:ext uri="{BB962C8B-B14F-4D97-AF65-F5344CB8AC3E}">
        <p14:creationId xmlns:p14="http://schemas.microsoft.com/office/powerpoint/2010/main" val="83728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findings presented on the slide.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want to know how to engage youth who are not motivated to attend an educational program.  These findings suggest that</a:t>
            </a:r>
            <a:r>
              <a:rPr lang="en-US" sz="1200" kern="1200" baseline="0" dirty="0">
                <a:solidFill>
                  <a:schemeClr val="tx1"/>
                </a:solidFill>
                <a:effectLst/>
                <a:latin typeface="+mn-lt"/>
                <a:ea typeface="+mn-ea"/>
                <a:cs typeface="+mn-cs"/>
              </a:rPr>
              <a:t> the quality elements studied were important for engaging those youth.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12</a:t>
            </a:fld>
            <a:endParaRPr lang="en-US"/>
          </a:p>
        </p:txBody>
      </p:sp>
    </p:spTree>
    <p:extLst>
      <p:ext uri="{BB962C8B-B14F-4D97-AF65-F5344CB8AC3E}">
        <p14:creationId xmlns:p14="http://schemas.microsoft.com/office/powerpoint/2010/main" val="6783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Review the three strategies. Click the link “Watch ALs” and ask the participants to talk about how the AL connects classroom and field learning. </a:t>
            </a:r>
            <a:r>
              <a:rPr lang="en-US" sz="1200" i="1" kern="1200" baseline="0" dirty="0">
                <a:solidFill>
                  <a:schemeClr val="tx1"/>
                </a:solidFill>
                <a:effectLst/>
                <a:latin typeface="+mn-lt"/>
                <a:ea typeface="+mn-ea"/>
                <a:cs typeface="+mn-cs"/>
              </a:rPr>
              <a:t>Practice Activity:</a:t>
            </a:r>
            <a:r>
              <a:rPr lang="en-US" sz="1200" kern="1200" baseline="0" dirty="0">
                <a:solidFill>
                  <a:schemeClr val="tx1"/>
                </a:solidFill>
                <a:effectLst/>
                <a:latin typeface="+mn-lt"/>
                <a:ea typeface="+mn-ea"/>
                <a:cs typeface="+mn-cs"/>
              </a:rPr>
              <a:t>  Select a topic that youth learn in your program.  Plan a “classroom” lesson and a “field” experience that tie content together. Write a clear statement about what youth will know, be able to do, or understand after participation in the classroom and the field experience.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14</a:t>
            </a:fld>
            <a:endParaRPr lang="en-US"/>
          </a:p>
        </p:txBody>
      </p:sp>
    </p:spTree>
    <p:extLst>
      <p:ext uri="{BB962C8B-B14F-4D97-AF65-F5344CB8AC3E}">
        <p14:creationId xmlns:p14="http://schemas.microsoft.com/office/powerpoint/2010/main" val="269117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View and discuss video of activity leader connecting physics content to real world examples and big ideas. [Add} Example of BIG IDEAS are conservation of energy, homeostasis, infinity.  Examples of assigning meaningful practice are calculating distances for a field trip or halving a recipe. </a:t>
            </a:r>
            <a:r>
              <a:rPr lang="en-US" i="1" baseline="0" dirty="0"/>
              <a:t>Practice Activity:</a:t>
            </a:r>
            <a:r>
              <a:rPr lang="en-US" baseline="0" dirty="0"/>
              <a:t> Continue working with the topic(s) from the Slide 14 planning activity. Apply the suggestions for promoting content understanding to content youth are expected to learn about the topic(s).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15</a:t>
            </a:fld>
            <a:endParaRPr lang="en-US"/>
          </a:p>
        </p:txBody>
      </p:sp>
    </p:spTree>
    <p:extLst>
      <p:ext uri="{BB962C8B-B14F-4D97-AF65-F5344CB8AC3E}">
        <p14:creationId xmlns:p14="http://schemas.microsoft.com/office/powerpoint/2010/main" val="223262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practices that entail analysis and inquiry.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16</a:t>
            </a:fld>
            <a:endParaRPr lang="en-US"/>
          </a:p>
        </p:txBody>
      </p:sp>
    </p:spTree>
    <p:extLst>
      <p:ext uri="{BB962C8B-B14F-4D97-AF65-F5344CB8AC3E}">
        <p14:creationId xmlns:p14="http://schemas.microsoft.com/office/powerpoint/2010/main" val="271092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scaffold link</a:t>
            </a:r>
            <a:r>
              <a:rPr lang="en-US" baseline="0" dirty="0"/>
              <a:t> to view a brief video.  Discuss the way that the activity leaders assisted youth with their projects.  What challenges have you encountered (or might you encounter) with scaffolding?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17</a:t>
            </a:fld>
            <a:endParaRPr lang="en-US"/>
          </a:p>
        </p:txBody>
      </p:sp>
    </p:spTree>
    <p:extLst>
      <p:ext uri="{BB962C8B-B14F-4D97-AF65-F5344CB8AC3E}">
        <p14:creationId xmlns:p14="http://schemas.microsoft.com/office/powerpoint/2010/main" val="82882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Have participants work individually for a few minutes and then in small groups to generate lists.  Have them write their questions on post it notes that they will post on the board.  Distribute handouts if desired (see guide). </a:t>
            </a:r>
            <a:r>
              <a:rPr lang="en-US" i="1" baseline="0" dirty="0"/>
              <a:t>Optional</a:t>
            </a:r>
            <a:r>
              <a:rPr lang="en-US" baseline="0" dirty="0"/>
              <a:t>: Have those who are finished first, organize the questions by grouping those that are similar on the board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18</a:t>
            </a:fld>
            <a:endParaRPr lang="en-US"/>
          </a:p>
        </p:txBody>
      </p:sp>
    </p:spTree>
    <p:extLst>
      <p:ext uri="{BB962C8B-B14F-4D97-AF65-F5344CB8AC3E}">
        <p14:creationId xmlns:p14="http://schemas.microsoft.com/office/powerpoint/2010/main" val="4239156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the video</a:t>
            </a:r>
            <a:r>
              <a:rPr lang="en-US" baseline="0" dirty="0"/>
              <a:t> by clicking on the link.  Discuss the question on the slide (instructional dialogue is verbal interaction about content youth are learning).  Consider distributing and discussing a handout on norms to establish in your program.</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19</a:t>
            </a:fld>
            <a:endParaRPr lang="en-US"/>
          </a:p>
        </p:txBody>
      </p:sp>
    </p:spTree>
    <p:extLst>
      <p:ext uri="{BB962C8B-B14F-4D97-AF65-F5344CB8AC3E}">
        <p14:creationId xmlns:p14="http://schemas.microsoft.com/office/powerpoint/2010/main" val="305186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Quickly review these research based suggestions.  Use this slide in the next activity.    </a:t>
            </a:r>
          </a:p>
        </p:txBody>
      </p:sp>
      <p:sp>
        <p:nvSpPr>
          <p:cNvPr id="4" name="Slide Number Placeholder 3"/>
          <p:cNvSpPr>
            <a:spLocks noGrp="1"/>
          </p:cNvSpPr>
          <p:nvPr>
            <p:ph type="sldNum" sz="quarter" idx="10"/>
          </p:nvPr>
        </p:nvSpPr>
        <p:spPr/>
        <p:txBody>
          <a:bodyPr/>
          <a:lstStyle/>
          <a:p>
            <a:fld id="{F00DE463-6FC3-41FB-A8EC-35DB7FAF2A48}" type="slidenum">
              <a:rPr lang="en-US" smtClean="0"/>
              <a:pPr/>
              <a:t>20</a:t>
            </a:fld>
            <a:endParaRPr lang="en-US"/>
          </a:p>
        </p:txBody>
      </p:sp>
    </p:spTree>
    <p:extLst>
      <p:ext uri="{BB962C8B-B14F-4D97-AF65-F5344CB8AC3E}">
        <p14:creationId xmlns:p14="http://schemas.microsoft.com/office/powerpoint/2010/main" val="167326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do activity leaders facilitate program quality in this link</a:t>
            </a:r>
            <a:r>
              <a:rPr lang="en-US" baseline="0" dirty="0"/>
              <a:t>?  Provide copy of summary slide to participants or use link to display summary as participant’s discuss.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21</a:t>
            </a:fld>
            <a:endParaRPr lang="en-US"/>
          </a:p>
        </p:txBody>
      </p:sp>
    </p:spTree>
    <p:extLst>
      <p:ext uri="{BB962C8B-B14F-4D97-AF65-F5344CB8AC3E}">
        <p14:creationId xmlns:p14="http://schemas.microsoft.com/office/powerpoint/2010/main" val="124827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briefly shares the purpose of the professional development session.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a:t>
            </a:fld>
            <a:endParaRPr lang="en-US"/>
          </a:p>
        </p:txBody>
      </p:sp>
    </p:spTree>
    <p:extLst>
      <p:ext uri="{BB962C8B-B14F-4D97-AF65-F5344CB8AC3E}">
        <p14:creationId xmlns:p14="http://schemas.microsoft.com/office/powerpoint/2010/main" val="399006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this means.  [Note] People are motivated</a:t>
            </a:r>
            <a:r>
              <a:rPr lang="en-US" baseline="0" dirty="0"/>
              <a:t> and engaged in some situations and not others – being motivated or engaged is dependent on the context.  It’s valuable for activity leaders to learn how to plan and create contexts that are most likely to motivate and engage youth in the programs.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3</a:t>
            </a:fld>
            <a:endParaRPr lang="en-US"/>
          </a:p>
        </p:txBody>
      </p:sp>
    </p:spTree>
    <p:extLst>
      <p:ext uri="{BB962C8B-B14F-4D97-AF65-F5344CB8AC3E}">
        <p14:creationId xmlns:p14="http://schemas.microsoft.com/office/powerpoint/2010/main" val="207036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Introductory Activity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Have participants read and think about their answers to the questions.  Be sure everyone has a partner and that they take turns as teller and as listener/questioner.  Have the dyads share out.  Ask the group to identify any patterns that emerge in the responses. (10-15 minutes)  Alternately, conduct</a:t>
            </a:r>
            <a:r>
              <a:rPr lang="en-US" sz="1200" b="0" kern="1200" baseline="0" dirty="0">
                <a:solidFill>
                  <a:schemeClr val="tx1"/>
                </a:solidFill>
                <a:effectLst/>
                <a:latin typeface="+mn-lt"/>
                <a:ea typeface="+mn-ea"/>
                <a:cs typeface="+mn-cs"/>
              </a:rPr>
              <a:t> a group discussion to answer the questions. </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4</a:t>
            </a:fld>
            <a:endParaRPr lang="en-US"/>
          </a:p>
        </p:txBody>
      </p:sp>
    </p:spTree>
    <p:extLst>
      <p:ext uri="{BB962C8B-B14F-4D97-AF65-F5344CB8AC3E}">
        <p14:creationId xmlns:p14="http://schemas.microsoft.com/office/powerpoint/2010/main" val="93801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Broad definition of quality in the afterschool field focuses </a:t>
            </a:r>
            <a:r>
              <a:rPr lang="en-US" sz="1200" b="0" i="0" kern="1200" dirty="0">
                <a:solidFill>
                  <a:schemeClr val="tx1"/>
                </a:solidFill>
                <a:effectLst/>
                <a:latin typeface="+mn-lt"/>
                <a:ea typeface="+mn-ea"/>
                <a:cs typeface="+mn-cs"/>
              </a:rPr>
              <a:t>on creating developmentally appropriate settings for youth, where youth feel safe, form meaningful relationships, and experience belonging.</a:t>
            </a:r>
            <a:r>
              <a:rPr lang="en-US" sz="1200" b="0" i="0" kern="1200" baseline="0" dirty="0">
                <a:solidFill>
                  <a:schemeClr val="tx1"/>
                </a:solidFill>
                <a:effectLst/>
                <a:latin typeface="+mn-lt"/>
                <a:ea typeface="+mn-ea"/>
                <a:cs typeface="+mn-cs"/>
              </a:rPr>
              <a:t>  </a:t>
            </a:r>
            <a:r>
              <a:rPr lang="en-US" baseline="0" dirty="0"/>
              <a:t>Add that the STEM </a:t>
            </a:r>
            <a:r>
              <a:rPr lang="en-US" sz="1200" kern="1200" dirty="0">
                <a:solidFill>
                  <a:schemeClr val="tx1"/>
                </a:solidFill>
                <a:effectLst/>
                <a:latin typeface="+mn-lt"/>
                <a:ea typeface="+mn-ea"/>
                <a:cs typeface="+mn-cs"/>
              </a:rPr>
              <a:t>Youth Program Quality Assessment (</a:t>
            </a:r>
            <a:r>
              <a:rPr lang="en-US" baseline="0" dirty="0"/>
              <a:t>YPQA) and the Dimensions of Success are often used as assessment tools in afterschool STEM programs.  See facilitator’s guide for optional activities. </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5</a:t>
            </a:fld>
            <a:endParaRPr lang="en-US"/>
          </a:p>
        </p:txBody>
      </p:sp>
    </p:spTree>
    <p:extLst>
      <p:ext uri="{BB962C8B-B14F-4D97-AF65-F5344CB8AC3E}">
        <p14:creationId xmlns:p14="http://schemas.microsoft.com/office/powerpoint/2010/main" val="89295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STEM IE study </a:t>
            </a:r>
            <a:r>
              <a:rPr lang="en-US" baseline="0" dirty="0"/>
              <a:t>using specific dimensions of CLASS (</a:t>
            </a:r>
            <a:r>
              <a:rPr lang="en-US" dirty="0"/>
              <a:t>Classroom Assessment Scoring System) to measure quality. </a:t>
            </a:r>
            <a:r>
              <a:rPr lang="en-US" baseline="0" dirty="0"/>
              <a:t>STEM IE researchers recognize the importance of quality broadly defined (see previous slide) but </a:t>
            </a:r>
            <a:r>
              <a:rPr lang="en-US" dirty="0"/>
              <a:t>focused</a:t>
            </a:r>
            <a:r>
              <a:rPr lang="en-US" baseline="0" dirty="0"/>
              <a:t> only on aspects of quality that were likely to facilitate learning directly in this study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6</a:t>
            </a:fld>
            <a:endParaRPr lang="en-US"/>
          </a:p>
        </p:txBody>
      </p:sp>
    </p:spTree>
    <p:extLst>
      <p:ext uri="{BB962C8B-B14F-4D97-AF65-F5344CB8AC3E}">
        <p14:creationId xmlns:p14="http://schemas.microsoft.com/office/powerpoint/2010/main" val="163995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a:t>
            </a:r>
            <a:r>
              <a:rPr lang="en-US" sz="1200" b="0" kern="1200" dirty="0">
                <a:solidFill>
                  <a:schemeClr val="tx1"/>
                </a:solidFill>
                <a:effectLst/>
                <a:latin typeface="+mn-lt"/>
                <a:ea typeface="+mn-ea"/>
                <a:cs typeface="+mn-cs"/>
              </a:rPr>
              <a:t>slide briefly reviews reasons that program</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quality is important for youth.</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8</a:t>
            </a:fld>
            <a:endParaRPr lang="en-US"/>
          </a:p>
        </p:txBody>
      </p:sp>
    </p:spTree>
    <p:extLst>
      <p:ext uri="{BB962C8B-B14F-4D97-AF65-F5344CB8AC3E}">
        <p14:creationId xmlns:p14="http://schemas.microsoft.com/office/powerpoint/2010/main" val="220331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Details to share:  1. Youth were signaled several times during their ISL learning and activity time. They used an app on a cellular phone to provide in-the-moment reports of how they were feeling in the 15 minutes before being signaled.  STEM</a:t>
            </a:r>
            <a:r>
              <a:rPr lang="en-US" sz="1200" kern="1200" baseline="0" dirty="0">
                <a:solidFill>
                  <a:schemeClr val="tx1"/>
                </a:solidFill>
                <a:effectLst/>
                <a:latin typeface="+mn-lt"/>
                <a:ea typeface="+mn-ea"/>
                <a:cs typeface="+mn-cs"/>
              </a:rPr>
              <a:t> learning and activity time was videotaped.  Video segments were coded for quality elements shown on slide 6.</a:t>
            </a:r>
            <a:endParaRPr lang="en-US" dirty="0"/>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9</a:t>
            </a:fld>
            <a:endParaRPr lang="en-US"/>
          </a:p>
        </p:txBody>
      </p:sp>
    </p:spTree>
    <p:extLst>
      <p:ext uri="{BB962C8B-B14F-4D97-AF65-F5344CB8AC3E}">
        <p14:creationId xmlns:p14="http://schemas.microsoft.com/office/powerpoint/2010/main" val="274963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participants to study the chart</a:t>
            </a:r>
            <a:r>
              <a:rPr lang="en-US" dirty="0"/>
              <a:t> and discuss what they are seeing.   Share with participants:  The CLASS scale ranges from 1-7.  The average shown on</a:t>
            </a:r>
            <a:r>
              <a:rPr lang="en-US" baseline="0" dirty="0"/>
              <a:t> the chart comes from averaging the dimension scores shown on Slide 10.  </a:t>
            </a:r>
            <a:r>
              <a:rPr lang="en-US" dirty="0"/>
              <a:t> Most programs</a:t>
            </a:r>
            <a:r>
              <a:rPr lang="en-US" baseline="0" dirty="0"/>
              <a:t> were, on average, in the mid-range of quality.  The two highest scoring programs, Marine Investigators and Island Explorers, were characterized by especially strong and capable community educators associated with ecology organizations.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10</a:t>
            </a:fld>
            <a:endParaRPr lang="en-US"/>
          </a:p>
        </p:txBody>
      </p:sp>
    </p:spTree>
    <p:extLst>
      <p:ext uri="{BB962C8B-B14F-4D97-AF65-F5344CB8AC3E}">
        <p14:creationId xmlns:p14="http://schemas.microsoft.com/office/powerpoint/2010/main" val="1331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8010B226-40E5-499B-ADF4-257D51EF34F2}"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22810-A695-4142-898C-B97E3DB5DD07}" type="slidenum">
              <a:rPr lang="en-US" smtClean="0"/>
              <a:pPr>
                <a:defRPr/>
              </a:pPr>
              <a:t>‹#›</a:t>
            </a:fld>
            <a:endParaRPr lang="en-US"/>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5BB68BE-79D2-4188-A78C-A63E7AC0A33E}" type="slidenum">
              <a:rPr lang="en-US" smtClean="0"/>
              <a:pPr>
                <a:defRPr/>
              </a:pPr>
              <a:t>‹#›</a:t>
            </a:fld>
            <a:endParaRPr lang="en-US"/>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5B85A2-AF7A-4868-83DC-00C9C8EF4DB7}"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0B18EA55-01C0-4DF4-AD87-198F5872F32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D961C0-D123-4945-BDB5-B9BB64199275}"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4A909E-3195-47FE-A190-B47032F6CC1E}"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CCEF9-3A92-4BA9-85D1-48E34AC7C13C}"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179110-2F27-4D34-BF30-2AEB85FB8E40}" type="slidenum">
              <a:rPr lang="en-US" smtClean="0"/>
              <a:pPr>
                <a:defRPr/>
              </a:pPr>
              <a:t>‹#›</a:t>
            </a:fld>
            <a:endParaRPr lang="en-US"/>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7CA079A-00DE-47B8-8D31-366852D2CBCB}"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E6C51-515D-4779-BC44-CBE32BA6029F}"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8811715C-6882-41C0-A027-4CDA67CEAD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checker dir="vert"/>
  </p:transition>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Hjyek-M0WD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LH4bjVG7U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RvWZjNBqHT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achingchannel.org/video/how-discussion-enhances-lear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youtu.be/e7Z8Gx86j8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tiff"/><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381000"/>
            <a:ext cx="1905000" cy="1371600"/>
          </a:xfrm>
        </p:spPr>
        <p:txBody>
          <a:bodyPr/>
          <a:lstStyle/>
          <a:p>
            <a:pPr algn="ctr"/>
            <a:r>
              <a:rPr lang="en-US" dirty="0"/>
              <a:t/>
            </a:r>
            <a:br>
              <a:rPr lang="en-US" dirty="0"/>
            </a:br>
            <a:r>
              <a:rPr lang="en-US" dirty="0"/>
              <a:t/>
            </a:r>
            <a:br>
              <a:rPr lang="en-US" dirty="0"/>
            </a:br>
            <a:r>
              <a:rPr lang="en-US" dirty="0"/>
              <a:t/>
            </a:r>
            <a:br>
              <a:rPr lang="en-US" dirty="0"/>
            </a:br>
            <a:r>
              <a:rPr lang="en-US" sz="2400" dirty="0">
                <a:cs typeface="Times New Roman" panose="02020603050405020304" pitchFamily="18" charset="0"/>
              </a:rPr>
              <a:t>program Quality</a:t>
            </a:r>
            <a:br>
              <a:rPr lang="en-US" sz="2400" dirty="0">
                <a:cs typeface="Times New Roman" panose="02020603050405020304" pitchFamily="18" charset="0"/>
              </a:rPr>
            </a:br>
            <a:endParaRPr lang="en-US" sz="2400" dirty="0">
              <a:cs typeface="Times New Roman" panose="02020603050405020304" pitchFamily="18" charset="0"/>
            </a:endParaRPr>
          </a:p>
        </p:txBody>
      </p:sp>
      <p:sp>
        <p:nvSpPr>
          <p:cNvPr id="5" name="AutoShape 4" descr="Image result for middle school outdo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F01EF914-8B99-D14A-AF9D-954280D6BFDA}"/>
              </a:ext>
            </a:extLst>
          </p:cNvPr>
          <p:cNvPicPr>
            <a:picLocks noChangeAspect="1"/>
          </p:cNvPicPr>
          <p:nvPr/>
        </p:nvPicPr>
        <p:blipFill rotWithShape="1">
          <a:blip r:embed="rId3">
            <a:extLst>
              <a:ext uri="{28A0092B-C50C-407E-A947-70E740481C1C}">
                <a14:useLocalDpi xmlns:a14="http://schemas.microsoft.com/office/drawing/2010/main" val="0"/>
              </a:ext>
            </a:extLst>
          </a:blip>
          <a:srcRect l="39213" t="1149" r="8898" b="8309"/>
          <a:stretch/>
        </p:blipFill>
        <p:spPr>
          <a:xfrm>
            <a:off x="152400" y="166680"/>
            <a:ext cx="6732200" cy="6538920"/>
          </a:xfrm>
          <a:prstGeom prst="rect">
            <a:avLst/>
          </a:prstGeom>
        </p:spPr>
      </p:pic>
      <p:sp>
        <p:nvSpPr>
          <p:cNvPr id="15" name="Text Placeholder 2">
            <a:extLst>
              <a:ext uri="{FF2B5EF4-FFF2-40B4-BE49-F238E27FC236}">
                <a16:creationId xmlns:a16="http://schemas.microsoft.com/office/drawing/2014/main" xmlns="" id="{4EE06FF9-1531-8748-9539-81879A86F405}"/>
              </a:ext>
            </a:extLst>
          </p:cNvPr>
          <p:cNvSpPr>
            <a:spLocks noGrp="1"/>
          </p:cNvSpPr>
          <p:nvPr>
            <p:ph type="body" sz="half" idx="2"/>
          </p:nvPr>
        </p:nvSpPr>
        <p:spPr>
          <a:xfrm>
            <a:off x="7162800" y="3474660"/>
            <a:ext cx="1676400" cy="3002340"/>
          </a:xfrm>
        </p:spPr>
        <p:txBody>
          <a:bodyPr>
            <a:normAutofit lnSpcReduction="10000"/>
          </a:bodyPr>
          <a:lstStyle/>
          <a:p>
            <a:endParaRPr lang="en-US" dirty="0"/>
          </a:p>
          <a:p>
            <a:r>
              <a:rPr lang="en-US" dirty="0"/>
              <a:t>Created by </a:t>
            </a:r>
          </a:p>
          <a:p>
            <a:r>
              <a:rPr lang="en-US" dirty="0"/>
              <a:t>STEM Interest &amp; Engagement</a:t>
            </a:r>
          </a:p>
          <a:p>
            <a:r>
              <a:rPr lang="en-US" dirty="0"/>
              <a:t>(STEM IE) Study</a:t>
            </a:r>
          </a:p>
          <a:p>
            <a:endParaRPr lang="en-US" dirty="0"/>
          </a:p>
          <a:p>
            <a:r>
              <a:rPr lang="en-US" dirty="0"/>
              <a:t>Presented by</a:t>
            </a:r>
          </a:p>
          <a:p>
            <a:r>
              <a:rPr lang="en-US" dirty="0"/>
              <a:t>ENTER NAME(S)</a:t>
            </a:r>
          </a:p>
          <a:p>
            <a:endParaRPr lang="en-US" dirty="0"/>
          </a:p>
          <a:p>
            <a:endParaRPr lang="en-US" dirty="0"/>
          </a:p>
          <a:p>
            <a:endParaRPr lang="en-US" dirty="0"/>
          </a:p>
          <a:p>
            <a:r>
              <a:rPr lang="en-US" dirty="0"/>
              <a:t>ENTER DATE</a:t>
            </a:r>
          </a:p>
        </p:txBody>
      </p:sp>
      <p:sp>
        <p:nvSpPr>
          <p:cNvPr id="16" name="TextBox 15">
            <a:extLst>
              <a:ext uri="{FF2B5EF4-FFF2-40B4-BE49-F238E27FC236}">
                <a16:creationId xmlns:a16="http://schemas.microsoft.com/office/drawing/2014/main" xmlns="" id="{F1B961FF-FA0B-2642-A7D9-39AF9F76E07D}"/>
              </a:ext>
            </a:extLst>
          </p:cNvPr>
          <p:cNvSpPr txBox="1"/>
          <p:nvPr/>
        </p:nvSpPr>
        <p:spPr>
          <a:xfrm>
            <a:off x="7162800" y="1828800"/>
            <a:ext cx="1600200" cy="1569660"/>
          </a:xfrm>
          <a:prstGeom prst="rect">
            <a:avLst/>
          </a:prstGeom>
          <a:noFill/>
        </p:spPr>
        <p:txBody>
          <a:bodyPr wrap="square" rtlCol="0">
            <a:spAutoFit/>
          </a:bodyPr>
          <a:lstStyle/>
          <a:p>
            <a:r>
              <a:rPr lang="en-US" dirty="0">
                <a:latin typeface="+mj-lt"/>
                <a:cs typeface="Times New Roman" panose="02020603050405020304" pitchFamily="18" charset="0"/>
              </a:rPr>
              <a:t>ISL Program</a:t>
            </a:r>
            <a:br>
              <a:rPr lang="en-US" dirty="0">
                <a:latin typeface="+mj-lt"/>
                <a:cs typeface="Times New Roman" panose="02020603050405020304" pitchFamily="18" charset="0"/>
              </a:rPr>
            </a:br>
            <a:r>
              <a:rPr lang="en-US" dirty="0">
                <a:latin typeface="+mj-lt"/>
                <a:cs typeface="Times New Roman" panose="02020603050405020304" pitchFamily="18" charset="0"/>
              </a:rPr>
              <a:t>Staff Worksh</a:t>
            </a:r>
            <a:r>
              <a:rPr lang="en-US" dirty="0">
                <a:latin typeface="+mj-lt"/>
              </a:rPr>
              <a:t>op</a:t>
            </a:r>
          </a:p>
        </p:txBody>
      </p:sp>
    </p:spTree>
    <p:extLst>
      <p:ext uri="{BB962C8B-B14F-4D97-AF65-F5344CB8AC3E}">
        <p14:creationId xmlns:p14="http://schemas.microsoft.com/office/powerpoint/2010/main" val="144462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Average Quality Scores For programs</a:t>
            </a:r>
          </a:p>
        </p:txBody>
      </p:sp>
      <p:pic>
        <p:nvPicPr>
          <p:cNvPr id="3" name="Picture 2" descr="\\IL1VFS001\Groups\Editing\0300\03743-001\18-5136_NSFToolKit(JZ)\Web Graphics\NSFToolkit_Charts to insert in Word docs\Slide2.PNG"/>
          <p:cNvPicPr/>
          <p:nvPr/>
        </p:nvPicPr>
        <p:blipFill rotWithShape="1">
          <a:blip r:embed="rId3">
            <a:extLst>
              <a:ext uri="{28A0092B-C50C-407E-A947-70E740481C1C}">
                <a14:useLocalDpi xmlns:a14="http://schemas.microsoft.com/office/drawing/2010/main" val="0"/>
              </a:ext>
            </a:extLst>
          </a:blip>
          <a:srcRect t="19115"/>
          <a:stretch/>
        </p:blipFill>
        <p:spPr bwMode="auto">
          <a:xfrm>
            <a:off x="0" y="1600200"/>
            <a:ext cx="8991600" cy="5105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21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105400" y="2209800"/>
            <a:ext cx="3922183" cy="4114800"/>
          </a:xfrm>
        </p:spPr>
        <p:txBody>
          <a:bodyPr>
            <a:normAutofit/>
          </a:bodyPr>
          <a:lstStyle/>
          <a:p>
            <a:pPr marL="45720" indent="0">
              <a:buNone/>
            </a:pPr>
            <a:r>
              <a:rPr lang="en-US" sz="3200" b="1" dirty="0"/>
              <a:t>Youth reported more learning, engagement, challenge and relevance when quality was higher. </a:t>
            </a:r>
          </a:p>
          <a:p>
            <a:pPr marL="45720" indent="0">
              <a:buNone/>
            </a:pPr>
            <a:endParaRPr lang="en-US" sz="3200" b="1" dirty="0"/>
          </a:p>
          <a:p>
            <a:pPr marL="45720" indent="0">
              <a:buNone/>
            </a:pPr>
            <a:endParaRPr lang="en-US" sz="3200" b="1" dirty="0"/>
          </a:p>
          <a:p>
            <a:pPr marL="45720" indent="0">
              <a:buNone/>
            </a:pPr>
            <a:endParaRPr lang="en-US" sz="3200" b="1" dirty="0"/>
          </a:p>
          <a:p>
            <a:endParaRPr lang="en-US" sz="3200" b="1" dirty="0"/>
          </a:p>
          <a:p>
            <a:pPr marL="45720" indent="0">
              <a:buNone/>
            </a:pPr>
            <a:endParaRPr lang="en-US" sz="3200" b="1" dirty="0"/>
          </a:p>
        </p:txBody>
      </p:sp>
      <p:sp>
        <p:nvSpPr>
          <p:cNvPr id="3" name="Title 2"/>
          <p:cNvSpPr>
            <a:spLocks noGrp="1"/>
          </p:cNvSpPr>
          <p:nvPr>
            <p:ph type="title"/>
          </p:nvPr>
        </p:nvSpPr>
        <p:spPr/>
        <p:txBody>
          <a:bodyPr/>
          <a:lstStyle/>
          <a:p>
            <a:r>
              <a:rPr lang="en-US" b="1" dirty="0"/>
              <a:t>Findings: Program Quality was associated with youth Experience</a:t>
            </a:r>
          </a:p>
        </p:txBody>
      </p:sp>
      <p:pic>
        <p:nvPicPr>
          <p:cNvPr id="5" name="Picture 4">
            <a:extLst>
              <a:ext uri="{FF2B5EF4-FFF2-40B4-BE49-F238E27FC236}">
                <a16:creationId xmlns:a16="http://schemas.microsoft.com/office/drawing/2014/main" xmlns="" id="{A16DBD62-AE33-6E46-B42D-6835DD864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41" r="19820"/>
          <a:stretch/>
        </p:blipFill>
        <p:spPr>
          <a:xfrm>
            <a:off x="762000" y="2171064"/>
            <a:ext cx="3922183" cy="3963670"/>
          </a:xfrm>
          <a:prstGeom prst="rect">
            <a:avLst/>
          </a:prstGeom>
        </p:spPr>
      </p:pic>
    </p:spTree>
    <p:extLst>
      <p:ext uri="{BB962C8B-B14F-4D97-AF65-F5344CB8AC3E}">
        <p14:creationId xmlns:p14="http://schemas.microsoft.com/office/powerpoint/2010/main" val="232108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834110"/>
            <a:ext cx="4056634" cy="4398863"/>
          </a:xfrm>
        </p:spPr>
        <p:txBody>
          <a:bodyPr>
            <a:normAutofit/>
          </a:bodyPr>
          <a:lstStyle/>
          <a:p>
            <a:pPr marL="45720" indent="0">
              <a:buNone/>
            </a:pPr>
            <a:endParaRPr lang="en-US" dirty="0"/>
          </a:p>
          <a:p>
            <a:pPr marL="45720" indent="0">
              <a:buNone/>
            </a:pPr>
            <a:r>
              <a:rPr lang="en-US" dirty="0"/>
              <a:t>Youth who were not motivated to attend at the onset of the program found STEM activities more relevant when attending higher quality programs. </a:t>
            </a:r>
          </a:p>
        </p:txBody>
      </p:sp>
      <p:sp>
        <p:nvSpPr>
          <p:cNvPr id="4" name="Title 3"/>
          <p:cNvSpPr>
            <a:spLocks noGrp="1"/>
          </p:cNvSpPr>
          <p:nvPr>
            <p:ph type="title"/>
          </p:nvPr>
        </p:nvSpPr>
        <p:spPr>
          <a:xfrm>
            <a:off x="304800" y="355847"/>
            <a:ext cx="8457460" cy="1054394"/>
          </a:xfrm>
        </p:spPr>
        <p:txBody>
          <a:bodyPr/>
          <a:lstStyle/>
          <a:p>
            <a:r>
              <a:rPr lang="en-US" b="1" dirty="0"/>
              <a:t>Impact of Program Quality on Youth with Low Motivation to attend</a:t>
            </a:r>
          </a:p>
        </p:txBody>
      </p:sp>
      <p:pic>
        <p:nvPicPr>
          <p:cNvPr id="6" name="Content Placeholder 5"/>
          <p:cNvPicPr>
            <a:picLocks noGrp="1"/>
          </p:cNvPicPr>
          <p:nvPr>
            <p:ph sz="half" idx="2"/>
          </p:nvPr>
        </p:nvPicPr>
        <p:blipFill rotWithShape="1">
          <a:blip r:embed="rId3">
            <a:extLst>
              <a:ext uri="{28A0092B-C50C-407E-A947-70E740481C1C}">
                <a14:useLocalDpi xmlns:a14="http://schemas.microsoft.com/office/drawing/2010/main" val="0"/>
              </a:ext>
            </a:extLst>
          </a:blip>
          <a:srcRect t="12407" r="24528" b="5778"/>
          <a:stretch/>
        </p:blipFill>
        <p:spPr>
          <a:xfrm>
            <a:off x="4430751" y="1673432"/>
            <a:ext cx="4425546" cy="4128920"/>
          </a:xfrm>
          <a:prstGeom prst="rect">
            <a:avLst/>
          </a:prstGeom>
        </p:spPr>
      </p:pic>
      <p:sp>
        <p:nvSpPr>
          <p:cNvPr id="7" name="TextBox 6"/>
          <p:cNvSpPr txBox="1"/>
          <p:nvPr/>
        </p:nvSpPr>
        <p:spPr>
          <a:xfrm>
            <a:off x="5105400" y="5791200"/>
            <a:ext cx="3681580" cy="861774"/>
          </a:xfrm>
          <a:prstGeom prst="rect">
            <a:avLst/>
          </a:prstGeom>
          <a:noFill/>
        </p:spPr>
        <p:txBody>
          <a:bodyPr wrap="square" rtlCol="0">
            <a:spAutoFit/>
          </a:bodyPr>
          <a:lstStyle/>
          <a:p>
            <a:endParaRPr lang="en-US" sz="1800" dirty="0"/>
          </a:p>
          <a:p>
            <a:r>
              <a:rPr lang="en-US" sz="1600" dirty="0"/>
              <a:t>Red = not initially  motivated to attend</a:t>
            </a:r>
          </a:p>
          <a:p>
            <a:r>
              <a:rPr lang="en-US" sz="1600" dirty="0"/>
              <a:t>Blue = initially motivated to attend</a:t>
            </a:r>
          </a:p>
        </p:txBody>
      </p:sp>
      <p:sp>
        <p:nvSpPr>
          <p:cNvPr id="8" name="TextBox 7"/>
          <p:cNvSpPr txBox="1"/>
          <p:nvPr/>
        </p:nvSpPr>
        <p:spPr>
          <a:xfrm>
            <a:off x="5715000" y="5490838"/>
            <a:ext cx="2286000" cy="646331"/>
          </a:xfrm>
          <a:prstGeom prst="rect">
            <a:avLst/>
          </a:prstGeom>
          <a:noFill/>
        </p:spPr>
        <p:txBody>
          <a:bodyPr wrap="square" rtlCol="0">
            <a:spAutoFit/>
          </a:bodyPr>
          <a:lstStyle/>
          <a:p>
            <a:endParaRPr lang="en-US" sz="1800" dirty="0"/>
          </a:p>
          <a:p>
            <a:r>
              <a:rPr lang="en-US" sz="1800" dirty="0"/>
              <a:t>Program Quality</a:t>
            </a:r>
          </a:p>
        </p:txBody>
      </p:sp>
    </p:spTree>
    <p:extLst>
      <p:ext uri="{BB962C8B-B14F-4D97-AF65-F5344CB8AC3E}">
        <p14:creationId xmlns:p14="http://schemas.microsoft.com/office/powerpoint/2010/main" val="64728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ALS can facilitate program quality</a:t>
            </a:r>
          </a:p>
        </p:txBody>
      </p:sp>
      <p:pic>
        <p:nvPicPr>
          <p:cNvPr id="6" name="Picture 5">
            <a:extLst>
              <a:ext uri="{FF2B5EF4-FFF2-40B4-BE49-F238E27FC236}">
                <a16:creationId xmlns:a16="http://schemas.microsoft.com/office/drawing/2014/main" xmlns="" id="{116AF257-6990-074F-B082-F256B93378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3" t="1149" r="8898" b="8309"/>
          <a:stretch/>
        </p:blipFill>
        <p:spPr>
          <a:xfrm>
            <a:off x="7277100" y="2854177"/>
            <a:ext cx="1485900" cy="1443239"/>
          </a:xfrm>
          <a:prstGeom prst="rect">
            <a:avLst/>
          </a:prstGeom>
        </p:spPr>
      </p:pic>
    </p:spTree>
    <p:extLst>
      <p:ext uri="{BB962C8B-B14F-4D97-AF65-F5344CB8AC3E}">
        <p14:creationId xmlns:p14="http://schemas.microsoft.com/office/powerpoint/2010/main" val="222393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719072"/>
            <a:ext cx="4343400" cy="4910328"/>
          </a:xfrm>
        </p:spPr>
        <p:txBody>
          <a:bodyPr>
            <a:normAutofit fontScale="62500" lnSpcReduction="20000"/>
          </a:bodyPr>
          <a:lstStyle/>
          <a:p>
            <a:endParaRPr lang="en-US" sz="3800" dirty="0"/>
          </a:p>
          <a:p>
            <a:r>
              <a:rPr lang="en-US" sz="3800" dirty="0"/>
              <a:t>Clearly communicate what youth will know, be able to do, or understand</a:t>
            </a:r>
            <a:r>
              <a:rPr lang="en-US" sz="3800" dirty="0" smtClean="0"/>
              <a:t>.</a:t>
            </a:r>
          </a:p>
          <a:p>
            <a:r>
              <a:rPr lang="en-US" sz="3800" dirty="0" smtClean="0"/>
              <a:t> </a:t>
            </a:r>
            <a:r>
              <a:rPr lang="en-US" sz="3800" dirty="0"/>
              <a:t>Plan a variety of activities. </a:t>
            </a:r>
            <a:r>
              <a:rPr lang="en-US" sz="3800" dirty="0">
                <a:hlinkClick r:id="rId3"/>
              </a:rPr>
              <a:t>Watch ALs </a:t>
            </a:r>
            <a:r>
              <a:rPr lang="en-US" sz="3800" dirty="0"/>
              <a:t>connect STEM concepts in classroom and field experiences</a:t>
            </a:r>
            <a:r>
              <a:rPr lang="en-US" sz="3800" dirty="0" smtClean="0"/>
              <a:t>.</a:t>
            </a:r>
          </a:p>
          <a:p>
            <a:r>
              <a:rPr lang="en-US" sz="3800" dirty="0" smtClean="0"/>
              <a:t>Monitor </a:t>
            </a:r>
            <a:r>
              <a:rPr lang="en-US" sz="3800" dirty="0"/>
              <a:t>the pace. If too fast youth may seem confused or if too slow youth may disengage. Accommodate </a:t>
            </a:r>
            <a:r>
              <a:rPr lang="en-US" sz="3800" dirty="0" smtClean="0"/>
              <a:t>according to their response.</a:t>
            </a:r>
            <a:endParaRPr lang="en-US" sz="3800"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sp>
        <p:nvSpPr>
          <p:cNvPr id="3" name="Title 2"/>
          <p:cNvSpPr>
            <a:spLocks noGrp="1"/>
          </p:cNvSpPr>
          <p:nvPr>
            <p:ph type="title"/>
          </p:nvPr>
        </p:nvSpPr>
        <p:spPr/>
        <p:txBody>
          <a:bodyPr/>
          <a:lstStyle/>
          <a:p>
            <a:r>
              <a:rPr lang="en-US" b="1" dirty="0"/>
              <a:t>Use Time-tested Strategies For </a:t>
            </a:r>
            <a:br>
              <a:rPr lang="en-US" b="1" dirty="0"/>
            </a:br>
            <a:r>
              <a:rPr lang="en-US" b="1" dirty="0"/>
              <a:t>Effective Lessons 	</a:t>
            </a:r>
          </a:p>
        </p:txBody>
      </p:sp>
      <p:pic>
        <p:nvPicPr>
          <p:cNvPr id="5" name="Picture 4">
            <a:extLst>
              <a:ext uri="{FF2B5EF4-FFF2-40B4-BE49-F238E27FC236}">
                <a16:creationId xmlns:a16="http://schemas.microsoft.com/office/drawing/2014/main" xmlns="" id="{E181FC8B-A4E4-7F4F-A4F2-0239E8D33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384" b="3750"/>
          <a:stretch/>
        </p:blipFill>
        <p:spPr>
          <a:xfrm>
            <a:off x="4945166" y="1905000"/>
            <a:ext cx="3793281" cy="43769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381000" y="1820425"/>
            <a:ext cx="4114800" cy="4681728"/>
          </a:xfrm>
        </p:spPr>
        <p:txBody>
          <a:bodyPr>
            <a:normAutofit/>
          </a:bodyPr>
          <a:lstStyle/>
          <a:p>
            <a:r>
              <a:rPr lang="en-US" dirty="0">
                <a:hlinkClick r:id="rId3"/>
              </a:rPr>
              <a:t>Connect content </a:t>
            </a:r>
            <a:r>
              <a:rPr lang="en-US" dirty="0"/>
              <a:t>to prior knowledge, real world examples, BIG Ideas, </a:t>
            </a:r>
            <a:r>
              <a:rPr lang="en-US" dirty="0" smtClean="0"/>
              <a:t>and multiple </a:t>
            </a:r>
            <a:r>
              <a:rPr lang="en-US" dirty="0"/>
              <a:t>perspectives.</a:t>
            </a:r>
          </a:p>
          <a:p>
            <a:r>
              <a:rPr lang="en-US" dirty="0"/>
              <a:t>Provide examples AND non-examples of concepts.</a:t>
            </a:r>
          </a:p>
          <a:p>
            <a:r>
              <a:rPr lang="en-US" dirty="0"/>
              <a:t>Assign meaningful practice.</a:t>
            </a:r>
          </a:p>
        </p:txBody>
      </p:sp>
      <p:sp>
        <p:nvSpPr>
          <p:cNvPr id="3" name="Title 2"/>
          <p:cNvSpPr>
            <a:spLocks noGrp="1"/>
          </p:cNvSpPr>
          <p:nvPr>
            <p:ph type="title"/>
          </p:nvPr>
        </p:nvSpPr>
        <p:spPr/>
        <p:txBody>
          <a:bodyPr/>
          <a:lstStyle/>
          <a:p>
            <a:r>
              <a:rPr lang="en-US" b="1" dirty="0"/>
              <a:t>Promote content understanding</a:t>
            </a:r>
          </a:p>
        </p:txBody>
      </p:sp>
      <p:pic>
        <p:nvPicPr>
          <p:cNvPr id="6" name="Content Placeholder 5">
            <a:extLst>
              <a:ext uri="{FF2B5EF4-FFF2-40B4-BE49-F238E27FC236}">
                <a16:creationId xmlns:a16="http://schemas.microsoft.com/office/drawing/2014/main" xmlns="" id="{400A8B04-AEB4-BE45-9C6F-F8B055949B44}"/>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1321" r="37736"/>
          <a:stretch/>
        </p:blipFill>
        <p:spPr>
          <a:xfrm>
            <a:off x="5181600" y="2166918"/>
            <a:ext cx="3048000" cy="3988741"/>
          </a:xfrm>
        </p:spPr>
      </p:pic>
    </p:spTree>
    <p:extLst>
      <p:ext uri="{BB962C8B-B14F-4D97-AF65-F5344CB8AC3E}">
        <p14:creationId xmlns:p14="http://schemas.microsoft.com/office/powerpoint/2010/main" val="135551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62400" y="2413599"/>
            <a:ext cx="4953000" cy="3481073"/>
          </a:xfrm>
        </p:spPr>
        <p:txBody>
          <a:bodyPr>
            <a:normAutofit/>
          </a:bodyPr>
          <a:lstStyle/>
          <a:p>
            <a:pPr marL="45720" lvl="0" indent="0">
              <a:buNone/>
            </a:pPr>
            <a:r>
              <a:rPr lang="en-US" sz="3200" dirty="0"/>
              <a:t>Have youth: </a:t>
            </a:r>
          </a:p>
          <a:p>
            <a:pPr marL="45720" lvl="0" indent="0">
              <a:buNone/>
            </a:pPr>
            <a:r>
              <a:rPr lang="en-US" sz="3200" dirty="0"/>
              <a:t>Generate hypotheses, </a:t>
            </a:r>
          </a:p>
          <a:p>
            <a:pPr marL="45720" lvl="0" indent="0">
              <a:buNone/>
            </a:pPr>
            <a:r>
              <a:rPr lang="en-US" sz="3200" dirty="0"/>
              <a:t>Explain their thinking, </a:t>
            </a:r>
          </a:p>
          <a:p>
            <a:pPr marL="45720" lvl="0" indent="0">
              <a:buNone/>
            </a:pPr>
            <a:r>
              <a:rPr lang="en-US" sz="3200" dirty="0"/>
              <a:t>Analyze evidence, and</a:t>
            </a:r>
          </a:p>
          <a:p>
            <a:pPr marL="45720" lvl="0" indent="0">
              <a:buNone/>
            </a:pPr>
            <a:r>
              <a:rPr lang="en-US" sz="3200" dirty="0"/>
              <a:t>Reflect on their progress. </a:t>
            </a:r>
          </a:p>
        </p:txBody>
      </p:sp>
      <p:sp>
        <p:nvSpPr>
          <p:cNvPr id="3" name="Title 2"/>
          <p:cNvSpPr>
            <a:spLocks noGrp="1"/>
          </p:cNvSpPr>
          <p:nvPr>
            <p:ph type="title"/>
          </p:nvPr>
        </p:nvSpPr>
        <p:spPr/>
        <p:txBody>
          <a:bodyPr/>
          <a:lstStyle/>
          <a:p>
            <a:r>
              <a:rPr lang="en-US" b="1" dirty="0"/>
              <a:t>Ask Youth to Analyze and Inquire</a:t>
            </a:r>
          </a:p>
        </p:txBody>
      </p:sp>
      <p:pic>
        <p:nvPicPr>
          <p:cNvPr id="8" name="Picture 7">
            <a:extLst>
              <a:ext uri="{FF2B5EF4-FFF2-40B4-BE49-F238E27FC236}">
                <a16:creationId xmlns:a16="http://schemas.microsoft.com/office/drawing/2014/main" xmlns="" id="{43DBF961-C314-EC42-8B90-F6D681417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81199"/>
            <a:ext cx="2895600" cy="4345875"/>
          </a:xfrm>
          <a:prstGeom prst="rect">
            <a:avLst/>
          </a:prstGeom>
        </p:spPr>
      </p:pic>
    </p:spTree>
    <p:extLst>
      <p:ext uri="{BB962C8B-B14F-4D97-AF65-F5344CB8AC3E}">
        <p14:creationId xmlns:p14="http://schemas.microsoft.com/office/powerpoint/2010/main" val="202261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269094"/>
            <a:ext cx="6705600" cy="2299346"/>
          </a:xfrm>
        </p:spPr>
        <p:txBody>
          <a:bodyPr>
            <a:normAutofit fontScale="25000" lnSpcReduction="20000"/>
          </a:bodyPr>
          <a:lstStyle/>
          <a:p>
            <a:endParaRPr lang="en-US" sz="9600" dirty="0">
              <a:hlinkClick r:id="rId3"/>
            </a:endParaRPr>
          </a:p>
          <a:p>
            <a:r>
              <a:rPr lang="en-US" sz="9600" dirty="0">
                <a:hlinkClick r:id="rId3"/>
              </a:rPr>
              <a:t>Scaffold</a:t>
            </a:r>
            <a:r>
              <a:rPr lang="en-US" sz="9600" dirty="0"/>
              <a:t>  Assist as needed. Lead youth to solve their problem(s). Do not do it for them.</a:t>
            </a:r>
          </a:p>
          <a:p>
            <a:r>
              <a:rPr lang="en-US" sz="9600" dirty="0" smtClean="0"/>
              <a:t>Give </a:t>
            </a:r>
            <a:r>
              <a:rPr lang="en-US" sz="9600" dirty="0"/>
              <a:t>targeted feedback – tell them what they </a:t>
            </a:r>
            <a:r>
              <a:rPr lang="en-US" sz="9600" dirty="0" smtClean="0"/>
              <a:t>have </a:t>
            </a:r>
            <a:r>
              <a:rPr lang="en-US" sz="9600" dirty="0"/>
              <a:t>done well and help them determine what they still need to do.</a:t>
            </a:r>
          </a:p>
          <a:p>
            <a:pPr marL="45720" indent="0">
              <a:buNone/>
            </a:pPr>
            <a:endParaRPr lang="en-US" sz="6000" dirty="0"/>
          </a:p>
          <a:p>
            <a:pPr marL="45720" indent="0">
              <a:buNone/>
            </a:pPr>
            <a:r>
              <a:rPr lang="en-US" sz="7400" dirty="0"/>
              <a:t> </a:t>
            </a:r>
            <a:endParaRPr lang="en-US" dirty="0"/>
          </a:p>
          <a:p>
            <a:pPr marL="45720" indent="0">
              <a:buNone/>
            </a:pPr>
            <a:r>
              <a:rPr lang="en-US" dirty="0"/>
              <a:t> </a:t>
            </a:r>
          </a:p>
          <a:p>
            <a:pPr marL="45720" indent="0">
              <a:buNone/>
            </a:pPr>
            <a:endParaRPr lang="en-US" dirty="0"/>
          </a:p>
          <a:p>
            <a:pPr marL="45720" indent="0">
              <a:buNone/>
            </a:pPr>
            <a:endParaRPr lang="en-US" dirty="0"/>
          </a:p>
          <a:p>
            <a:pPr marL="45720" indent="0">
              <a:buNone/>
            </a:pPr>
            <a:endParaRPr lang="en-US" dirty="0"/>
          </a:p>
        </p:txBody>
      </p:sp>
      <p:sp>
        <p:nvSpPr>
          <p:cNvPr id="5" name="Text Placeholder 4"/>
          <p:cNvSpPr>
            <a:spLocks noGrp="1"/>
          </p:cNvSpPr>
          <p:nvPr>
            <p:ph type="body" sz="half" idx="2"/>
          </p:nvPr>
        </p:nvSpPr>
        <p:spPr>
          <a:xfrm>
            <a:off x="7010400" y="2130552"/>
            <a:ext cx="1981200" cy="2816352"/>
          </a:xfrm>
        </p:spPr>
        <p:txBody>
          <a:bodyPr>
            <a:normAutofit/>
          </a:bodyPr>
          <a:lstStyle/>
          <a:p>
            <a:endParaRPr lang="en-US" sz="2000" dirty="0"/>
          </a:p>
          <a:p>
            <a:r>
              <a:rPr lang="en-US" sz="2000" dirty="0"/>
              <a:t> </a:t>
            </a:r>
          </a:p>
          <a:p>
            <a:endParaRPr lang="en-US" dirty="0"/>
          </a:p>
        </p:txBody>
      </p:sp>
      <p:sp>
        <p:nvSpPr>
          <p:cNvPr id="3" name="Title 2"/>
          <p:cNvSpPr>
            <a:spLocks noGrp="1"/>
          </p:cNvSpPr>
          <p:nvPr>
            <p:ph type="title"/>
          </p:nvPr>
        </p:nvSpPr>
        <p:spPr/>
        <p:txBody>
          <a:bodyPr/>
          <a:lstStyle/>
          <a:p>
            <a:r>
              <a:rPr lang="en-US" b="1" dirty="0"/>
              <a:t>Give High Quality Feedback</a:t>
            </a:r>
          </a:p>
        </p:txBody>
      </p:sp>
      <p:pic>
        <p:nvPicPr>
          <p:cNvPr id="6" name="Picture 5">
            <a:extLst>
              <a:ext uri="{FF2B5EF4-FFF2-40B4-BE49-F238E27FC236}">
                <a16:creationId xmlns:a16="http://schemas.microsoft.com/office/drawing/2014/main" xmlns="" id="{39637381-7C48-1646-B444-0D6A79235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659" y="381000"/>
            <a:ext cx="4051941" cy="4051941"/>
          </a:xfrm>
          <a:prstGeom prst="rect">
            <a:avLst/>
          </a:prstGeom>
        </p:spPr>
      </p:pic>
    </p:spTree>
    <p:extLst>
      <p:ext uri="{BB962C8B-B14F-4D97-AF65-F5344CB8AC3E}">
        <p14:creationId xmlns:p14="http://schemas.microsoft.com/office/powerpoint/2010/main" val="336540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0"/>
            <a:ext cx="6473212" cy="3578431"/>
          </a:xfrm>
        </p:spPr>
        <p:txBody>
          <a:bodyPr>
            <a:normAutofit/>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r>
              <a:rPr lang="en-US" dirty="0"/>
              <a:t> </a:t>
            </a:r>
          </a:p>
          <a:p>
            <a:pPr marL="45720" indent="0">
              <a:buNone/>
            </a:pPr>
            <a:endParaRPr lang="en-US" dirty="0"/>
          </a:p>
          <a:p>
            <a:pPr marL="45720" indent="0">
              <a:buNone/>
            </a:pPr>
            <a:endParaRPr lang="en-US" dirty="0"/>
          </a:p>
          <a:p>
            <a:pPr marL="45720" indent="0">
              <a:buNone/>
            </a:pPr>
            <a:endParaRPr lang="en-US" dirty="0"/>
          </a:p>
        </p:txBody>
      </p:sp>
      <p:sp>
        <p:nvSpPr>
          <p:cNvPr id="3" name="Title 2"/>
          <p:cNvSpPr>
            <a:spLocks noGrp="1"/>
          </p:cNvSpPr>
          <p:nvPr>
            <p:ph type="title"/>
          </p:nvPr>
        </p:nvSpPr>
        <p:spPr>
          <a:xfrm>
            <a:off x="7086600" y="974827"/>
            <a:ext cx="1905000" cy="3886200"/>
          </a:xfrm>
        </p:spPr>
        <p:txBody>
          <a:bodyPr/>
          <a:lstStyle/>
          <a:p>
            <a:pPr algn="ctr"/>
            <a:r>
              <a:rPr lang="en-US" dirty="0"/>
              <a:t/>
            </a:r>
            <a:br>
              <a:rPr lang="en-US" dirty="0"/>
            </a:br>
            <a:r>
              <a:rPr lang="en-US" sz="2800" dirty="0"/>
              <a:t>Ask Youth</a:t>
            </a:r>
            <a:br>
              <a:rPr lang="en-US" sz="2800" dirty="0"/>
            </a:br>
            <a:r>
              <a:rPr lang="en-US" sz="2800" dirty="0"/>
              <a:t>to explain</a:t>
            </a:r>
            <a:br>
              <a:rPr lang="en-US" sz="2800" dirty="0"/>
            </a:br>
            <a:r>
              <a:rPr lang="en-US" sz="2800" dirty="0"/>
              <a:t>Their </a:t>
            </a:r>
            <a:br>
              <a:rPr lang="en-US" sz="2800" dirty="0"/>
            </a:br>
            <a:r>
              <a:rPr lang="en-US" sz="2800" dirty="0"/>
              <a:t>Thinking</a:t>
            </a:r>
            <a:endParaRPr lang="en-US" sz="2800" b="1" dirty="0"/>
          </a:p>
        </p:txBody>
      </p:sp>
      <p:sp>
        <p:nvSpPr>
          <p:cNvPr id="7" name="TextBox 6"/>
          <p:cNvSpPr txBox="1"/>
          <p:nvPr/>
        </p:nvSpPr>
        <p:spPr>
          <a:xfrm>
            <a:off x="760106" y="5105400"/>
            <a:ext cx="5715000" cy="1015663"/>
          </a:xfrm>
          <a:prstGeom prst="rect">
            <a:avLst/>
          </a:prstGeom>
          <a:noFill/>
        </p:spPr>
        <p:txBody>
          <a:bodyPr wrap="square" rtlCol="0">
            <a:spAutoFit/>
          </a:bodyPr>
          <a:lstStyle/>
          <a:p>
            <a:r>
              <a:rPr lang="en-US" sz="2000" dirty="0">
                <a:solidFill>
                  <a:schemeClr val="tx2"/>
                </a:solidFill>
                <a:latin typeface="+mn-lt"/>
              </a:rPr>
              <a:t>Make a list of strategies and questions activity leaders could ask that would prompt youth to explain and </a:t>
            </a:r>
            <a:r>
              <a:rPr lang="en-US" sz="2000" dirty="0" smtClean="0">
                <a:solidFill>
                  <a:schemeClr val="tx2"/>
                </a:solidFill>
                <a:latin typeface="+mn-lt"/>
              </a:rPr>
              <a:t>elaborate.</a:t>
            </a:r>
            <a:endParaRPr lang="en-US" sz="2000" dirty="0">
              <a:solidFill>
                <a:schemeClr val="tx2"/>
              </a:solidFill>
              <a:latin typeface="+mn-lt"/>
            </a:endParaRPr>
          </a:p>
        </p:txBody>
      </p:sp>
      <p:pic>
        <p:nvPicPr>
          <p:cNvPr id="5" name="Picture 4">
            <a:extLst>
              <a:ext uri="{FF2B5EF4-FFF2-40B4-BE49-F238E27FC236}">
                <a16:creationId xmlns:a16="http://schemas.microsoft.com/office/drawing/2014/main" xmlns="" id="{97E8FBE9-CE2D-514C-B047-6F466A28D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6" y="1012927"/>
            <a:ext cx="5715000" cy="3810000"/>
          </a:xfrm>
          <a:prstGeom prst="rect">
            <a:avLst/>
          </a:prstGeom>
        </p:spPr>
      </p:pic>
    </p:spTree>
    <p:extLst>
      <p:ext uri="{BB962C8B-B14F-4D97-AF65-F5344CB8AC3E}">
        <p14:creationId xmlns:p14="http://schemas.microsoft.com/office/powerpoint/2010/main" val="1842986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hlinkClick r:id="rId3"/>
              </a:rPr>
              <a:t>Facilitate</a:t>
            </a:r>
            <a:r>
              <a:rPr lang="en-US" b="1" dirty="0"/>
              <a:t> Instructional Dialogue</a:t>
            </a:r>
          </a:p>
        </p:txBody>
      </p:sp>
      <p:sp>
        <p:nvSpPr>
          <p:cNvPr id="7" name="TextBox 6"/>
          <p:cNvSpPr txBox="1"/>
          <p:nvPr/>
        </p:nvSpPr>
        <p:spPr>
          <a:xfrm>
            <a:off x="1676401" y="6132821"/>
            <a:ext cx="5974184" cy="392415"/>
          </a:xfrm>
          <a:prstGeom prst="rect">
            <a:avLst/>
          </a:prstGeom>
          <a:noFill/>
        </p:spPr>
        <p:txBody>
          <a:bodyPr wrap="square" rtlCol="0">
            <a:spAutoFit/>
          </a:bodyPr>
          <a:lstStyle/>
          <a:p>
            <a:r>
              <a:rPr lang="en-US" sz="1950" dirty="0">
                <a:solidFill>
                  <a:schemeClr val="tx2"/>
                </a:solidFill>
                <a:latin typeface="+mn-lt"/>
              </a:rPr>
              <a:t>How does the teacher facilitate instructional dialogue?</a:t>
            </a:r>
          </a:p>
        </p:txBody>
      </p:sp>
      <p:pic>
        <p:nvPicPr>
          <p:cNvPr id="4" name="Picture 3">
            <a:extLst>
              <a:ext uri="{FF2B5EF4-FFF2-40B4-BE49-F238E27FC236}">
                <a16:creationId xmlns:a16="http://schemas.microsoft.com/office/drawing/2014/main" xmlns="" id="{DA39517B-FA21-D944-92E0-F660FD4D9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959177"/>
            <a:ext cx="5974184" cy="3984423"/>
          </a:xfrm>
          <a:prstGeom prst="rect">
            <a:avLst/>
          </a:prstGeom>
        </p:spPr>
      </p:pic>
    </p:spTree>
    <p:extLst>
      <p:ext uri="{BB962C8B-B14F-4D97-AF65-F5344CB8AC3E}">
        <p14:creationId xmlns:p14="http://schemas.microsoft.com/office/powerpoint/2010/main" val="104464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86600" y="2066440"/>
            <a:ext cx="1978617" cy="2725119"/>
          </a:xfrm>
        </p:spPr>
        <p:txBody>
          <a:bodyPr>
            <a:normAutofit/>
          </a:bodyPr>
          <a:lstStyle/>
          <a:p>
            <a:r>
              <a:rPr lang="en-US" sz="2400" dirty="0"/>
              <a:t>Motivating &amp; Engaging Youth in Informal STEM Learning Programs</a:t>
            </a:r>
          </a:p>
        </p:txBody>
      </p:sp>
      <p:sp>
        <p:nvSpPr>
          <p:cNvPr id="3" name="Title 2"/>
          <p:cNvSpPr>
            <a:spLocks noGrp="1"/>
          </p:cNvSpPr>
          <p:nvPr>
            <p:ph type="title"/>
          </p:nvPr>
        </p:nvSpPr>
        <p:spPr>
          <a:xfrm>
            <a:off x="533400" y="1333499"/>
            <a:ext cx="6019800" cy="4191000"/>
          </a:xfrm>
        </p:spPr>
        <p:txBody>
          <a:bodyPr/>
          <a:lstStyle/>
          <a:p>
            <a:pPr algn="l"/>
            <a:r>
              <a:rPr lang="en-US" sz="4000" dirty="0"/>
              <a:t>Purpose: </a:t>
            </a:r>
            <a:br>
              <a:rPr lang="en-US" sz="4000" dirty="0"/>
            </a:br>
            <a:r>
              <a:rPr lang="en-US" sz="4000" dirty="0"/>
              <a:t/>
            </a:r>
            <a:br>
              <a:rPr lang="en-US" sz="4000" dirty="0"/>
            </a:br>
            <a:r>
              <a:rPr lang="en-US" sz="3200" dirty="0"/>
              <a:t>Share research findings about how program quality Impacts Youth’s interest and engagement in stem and How to apply that to your setting.  </a:t>
            </a:r>
            <a:endParaRPr lang="en-US" sz="3600" dirty="0"/>
          </a:p>
        </p:txBody>
      </p:sp>
    </p:spTree>
    <p:extLst>
      <p:ext uri="{BB962C8B-B14F-4D97-AF65-F5344CB8AC3E}">
        <p14:creationId xmlns:p14="http://schemas.microsoft.com/office/powerpoint/2010/main" val="180172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7" y="1541517"/>
            <a:ext cx="8407893" cy="4783083"/>
          </a:xfrm>
        </p:spPr>
        <p:txBody>
          <a:bodyPr>
            <a:normAutofit/>
          </a:bodyPr>
          <a:lstStyle/>
          <a:p>
            <a:pPr marL="45720" indent="0">
              <a:buNone/>
            </a:pPr>
            <a:endParaRPr lang="en-US" sz="2400" dirty="0"/>
          </a:p>
          <a:p>
            <a:pPr marL="45720" indent="0">
              <a:buNone/>
            </a:pPr>
            <a:r>
              <a:rPr lang="en-US" sz="2400" dirty="0"/>
              <a:t>Communicate clearly, plan a variety of activities,  monitor the pace.</a:t>
            </a:r>
          </a:p>
          <a:p>
            <a:pPr marL="45720" indent="0">
              <a:buNone/>
            </a:pPr>
            <a:endParaRPr lang="en-US" sz="2400" dirty="0" smtClean="0"/>
          </a:p>
          <a:p>
            <a:pPr marL="45720" indent="0">
              <a:buNone/>
            </a:pPr>
            <a:r>
              <a:rPr lang="en-US" sz="2400" dirty="0" smtClean="0"/>
              <a:t>Promote Content Understanding.</a:t>
            </a:r>
          </a:p>
          <a:p>
            <a:pPr marL="45720" indent="0">
              <a:buNone/>
            </a:pPr>
            <a:endParaRPr lang="en-US" sz="2400" dirty="0" smtClean="0"/>
          </a:p>
          <a:p>
            <a:pPr marL="45720" indent="0">
              <a:buNone/>
            </a:pPr>
            <a:r>
              <a:rPr lang="en-US" sz="2400" dirty="0" smtClean="0"/>
              <a:t>Ask Youth to Analyze, Explain, Reflect.</a:t>
            </a:r>
          </a:p>
          <a:p>
            <a:pPr marL="45720" indent="0">
              <a:buNone/>
            </a:pPr>
            <a:endParaRPr lang="en-US" sz="2400" dirty="0" smtClean="0"/>
          </a:p>
          <a:p>
            <a:pPr marL="45720" indent="0">
              <a:buNone/>
            </a:pPr>
            <a:r>
              <a:rPr lang="en-US" sz="2400" dirty="0" smtClean="0"/>
              <a:t>Give High Quality Feedback.</a:t>
            </a:r>
          </a:p>
          <a:p>
            <a:pPr marL="45720" indent="0">
              <a:buNone/>
            </a:pPr>
            <a:endParaRPr lang="en-US" sz="2400" dirty="0" smtClean="0"/>
          </a:p>
          <a:p>
            <a:pPr marL="45720" indent="0">
              <a:buNone/>
            </a:pPr>
            <a:r>
              <a:rPr lang="en-US" sz="2400" dirty="0" smtClean="0"/>
              <a:t>Facilitate Instructional Dialogue.</a:t>
            </a:r>
            <a:endParaRPr lang="en-US" sz="2400" dirty="0"/>
          </a:p>
        </p:txBody>
      </p:sp>
      <p:sp>
        <p:nvSpPr>
          <p:cNvPr id="2" name="Title 1"/>
          <p:cNvSpPr>
            <a:spLocks noGrp="1"/>
          </p:cNvSpPr>
          <p:nvPr>
            <p:ph type="title"/>
          </p:nvPr>
        </p:nvSpPr>
        <p:spPr/>
        <p:txBody>
          <a:bodyPr>
            <a:normAutofit fontScale="90000"/>
          </a:bodyPr>
          <a:lstStyle/>
          <a:p>
            <a:r>
              <a:rPr lang="en-US" b="1" dirty="0"/>
              <a:t>Summary Of Practical Suggestions for Facilitating Program Quality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800" y="2606040"/>
            <a:ext cx="1600201" cy="1645920"/>
          </a:xfrm>
        </p:spPr>
        <p:txBody>
          <a:bodyPr/>
          <a:lstStyle/>
          <a:p>
            <a:pPr algn="ctr"/>
            <a:r>
              <a:rPr lang="en-US" sz="2800" dirty="0"/>
              <a:t>Review</a:t>
            </a:r>
            <a:r>
              <a:rPr lang="en-US" dirty="0"/>
              <a:t> </a:t>
            </a:r>
            <a:r>
              <a:rPr lang="en-US" sz="1800" dirty="0">
                <a:hlinkClick r:id="rId3" action="ppaction://hlinksldjump"/>
              </a:rPr>
              <a:t>FacilitatingProgram Quality  </a:t>
            </a:r>
            <a:endParaRPr lang="en-US" sz="1800" dirty="0"/>
          </a:p>
        </p:txBody>
      </p:sp>
      <p:sp>
        <p:nvSpPr>
          <p:cNvPr id="3" name="Title 2"/>
          <p:cNvSpPr>
            <a:spLocks noGrp="1"/>
          </p:cNvSpPr>
          <p:nvPr>
            <p:ph type="title"/>
          </p:nvPr>
        </p:nvSpPr>
        <p:spPr>
          <a:xfrm>
            <a:off x="381000" y="3200400"/>
            <a:ext cx="6324600" cy="1645920"/>
          </a:xfrm>
        </p:spPr>
        <p:txBody>
          <a:bodyPr/>
          <a:lstStyle/>
          <a:p>
            <a:r>
              <a:rPr lang="en-US" dirty="0"/>
              <a:t>View </a:t>
            </a:r>
            <a:r>
              <a:rPr lang="en-US" dirty="0">
                <a:hlinkClick r:id="rId4"/>
              </a:rPr>
              <a:t>Activity</a:t>
            </a:r>
            <a:r>
              <a:rPr lang="en-US" dirty="0"/>
              <a:t/>
            </a:r>
            <a:br>
              <a:rPr lang="en-US" dirty="0"/>
            </a:br>
            <a:r>
              <a:rPr lang="en-US" dirty="0"/>
              <a:t/>
            </a:r>
            <a:br>
              <a:rPr lang="en-US"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Tree>
    <p:extLst>
      <p:ext uri="{BB962C8B-B14F-4D97-AF65-F5344CB8AC3E}">
        <p14:creationId xmlns:p14="http://schemas.microsoft.com/office/powerpoint/2010/main" val="48453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BFBEEF-867C-0349-8B67-6E2272E50878}"/>
              </a:ext>
            </a:extLst>
          </p:cNvPr>
          <p:cNvSpPr/>
          <p:nvPr/>
        </p:nvSpPr>
        <p:spPr>
          <a:xfrm>
            <a:off x="304800" y="292268"/>
            <a:ext cx="8534400" cy="627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a:extLst>
              <a:ext uri="{FF2B5EF4-FFF2-40B4-BE49-F238E27FC236}">
                <a16:creationId xmlns:a16="http://schemas.microsoft.com/office/drawing/2014/main" xmlns="" id="{7FBDB03C-60FE-A849-9DE0-CA414FFFE16F}"/>
              </a:ext>
            </a:extLst>
          </p:cNvPr>
          <p:cNvSpPr/>
          <p:nvPr/>
        </p:nvSpPr>
        <p:spPr>
          <a:xfrm>
            <a:off x="670579" y="5039836"/>
            <a:ext cx="7711421" cy="1169551"/>
          </a:xfrm>
          <a:prstGeom prst="rect">
            <a:avLst/>
          </a:prstGeom>
        </p:spPr>
        <p:txBody>
          <a:bodyPr wrap="square">
            <a:spAutoFit/>
          </a:bodyPr>
          <a:lstStyle/>
          <a:p>
            <a:pPr algn="just">
              <a:spcBef>
                <a:spcPts val="1200"/>
              </a:spcBef>
              <a:spcAft>
                <a:spcPts val="600"/>
              </a:spcAft>
            </a:pPr>
            <a:r>
              <a:rPr lang="en-US" sz="1400" dirty="0">
                <a:solidFill>
                  <a:schemeClr val="tx2"/>
                </a:solidFill>
                <a:latin typeface="+mn-lt"/>
              </a:rPr>
              <a:t>The project was funded by the National Science Foundation’s Advancing Informal STEM Learning (AISL) program. The material contained in this guide is based upon work supported by the National Science Foundation under Grant No: DRL-1421198. Any opinions, findings, conclusions, or recommendations expressed in this material are those of the author(s) and do not reflect the views of the National Science Foundation</a:t>
            </a:r>
            <a:endParaRPr lang="en-US" dirty="0">
              <a:solidFill>
                <a:schemeClr val="tx2"/>
              </a:solidFill>
              <a:latin typeface="+mn-lt"/>
            </a:endParaRPr>
          </a:p>
        </p:txBody>
      </p:sp>
      <p:pic>
        <p:nvPicPr>
          <p:cNvPr id="4" name="Picture 3">
            <a:extLst>
              <a:ext uri="{FF2B5EF4-FFF2-40B4-BE49-F238E27FC236}">
                <a16:creationId xmlns:a16="http://schemas.microsoft.com/office/drawing/2014/main" xmlns="" id="{24BD998F-2D0D-FA45-8C93-07EA9E23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84" y="905663"/>
            <a:ext cx="1992340" cy="1992340"/>
          </a:xfrm>
          <a:prstGeom prst="rect">
            <a:avLst/>
          </a:prstGeom>
        </p:spPr>
      </p:pic>
      <p:pic>
        <p:nvPicPr>
          <p:cNvPr id="6" name="Picture 5">
            <a:extLst>
              <a:ext uri="{FF2B5EF4-FFF2-40B4-BE49-F238E27FC236}">
                <a16:creationId xmlns:a16="http://schemas.microsoft.com/office/drawing/2014/main" xmlns="" id="{840915A4-A3D8-394F-A282-B3D3834D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23" y="3545526"/>
            <a:ext cx="2465930" cy="330708"/>
          </a:xfrm>
          <a:prstGeom prst="rect">
            <a:avLst/>
          </a:prstGeom>
        </p:spPr>
      </p:pic>
      <p:pic>
        <p:nvPicPr>
          <p:cNvPr id="8" name="Picture 7">
            <a:extLst>
              <a:ext uri="{FF2B5EF4-FFF2-40B4-BE49-F238E27FC236}">
                <a16:creationId xmlns:a16="http://schemas.microsoft.com/office/drawing/2014/main" xmlns="" id="{4CE8A12B-D544-FD4F-9697-F87CC0D5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954" y="3629290"/>
            <a:ext cx="1574800" cy="330708"/>
          </a:xfrm>
          <a:prstGeom prst="rect">
            <a:avLst/>
          </a:prstGeom>
        </p:spPr>
      </p:pic>
      <p:sp>
        <p:nvSpPr>
          <p:cNvPr id="18" name="Rectangle 17">
            <a:extLst>
              <a:ext uri="{FF2B5EF4-FFF2-40B4-BE49-F238E27FC236}">
                <a16:creationId xmlns:a16="http://schemas.microsoft.com/office/drawing/2014/main" xmlns="" id="{C2B3DB56-E7C1-A642-ABCB-23D56ACF7089}"/>
              </a:ext>
            </a:extLst>
          </p:cNvPr>
          <p:cNvSpPr/>
          <p:nvPr/>
        </p:nvSpPr>
        <p:spPr>
          <a:xfrm>
            <a:off x="449589" y="4523756"/>
            <a:ext cx="8153400" cy="307777"/>
          </a:xfrm>
          <a:prstGeom prst="rect">
            <a:avLst/>
          </a:prstGeom>
        </p:spPr>
        <p:txBody>
          <a:bodyPr wrap="square">
            <a:spAutoFit/>
          </a:bodyPr>
          <a:lstStyle/>
          <a:p>
            <a:pPr algn="ctr"/>
            <a:r>
              <a:rPr lang="en-US" sz="1400" dirty="0">
                <a:solidFill>
                  <a:schemeClr val="tx2"/>
                </a:solidFill>
                <a:latin typeface="+mn-lt"/>
              </a:rPr>
              <a:t>Researchers from three institutions collaborated on designing and implementing the STEM IE Project. </a:t>
            </a:r>
            <a:endParaRPr lang="en-US" sz="1400" dirty="0">
              <a:latin typeface="+mn-lt"/>
            </a:endParaRPr>
          </a:p>
        </p:txBody>
      </p:sp>
      <p:pic>
        <p:nvPicPr>
          <p:cNvPr id="3" name="Picture 2">
            <a:extLst>
              <a:ext uri="{FF2B5EF4-FFF2-40B4-BE49-F238E27FC236}">
                <a16:creationId xmlns:a16="http://schemas.microsoft.com/office/drawing/2014/main" xmlns="" id="{9FF33596-AFF5-6740-9C81-84F1AADDDC49}"/>
              </a:ext>
            </a:extLst>
          </p:cNvPr>
          <p:cNvPicPr>
            <a:picLocks noChangeAspect="1"/>
          </p:cNvPicPr>
          <p:nvPr/>
        </p:nvPicPr>
        <p:blipFill>
          <a:blip r:embed="rId5"/>
          <a:stretch>
            <a:fillRect/>
          </a:stretch>
        </p:blipFill>
        <p:spPr>
          <a:xfrm>
            <a:off x="6195122" y="3428999"/>
            <a:ext cx="1745046" cy="634778"/>
          </a:xfrm>
          <a:prstGeom prst="rect">
            <a:avLst/>
          </a:prstGeom>
        </p:spPr>
      </p:pic>
    </p:spTree>
    <p:extLst>
      <p:ext uri="{BB962C8B-B14F-4D97-AF65-F5344CB8AC3E}">
        <p14:creationId xmlns:p14="http://schemas.microsoft.com/office/powerpoint/2010/main" val="2821749855"/>
      </p:ext>
    </p:extLst>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7239000" y="2895600"/>
            <a:ext cx="1600201" cy="1066800"/>
          </a:xfrm>
        </p:spPr>
        <p:txBody>
          <a:bodyPr>
            <a:normAutofit/>
          </a:bodyPr>
          <a:lstStyle/>
          <a:p>
            <a:pPr algn="ctr"/>
            <a:r>
              <a:rPr lang="en-US" sz="3600" dirty="0"/>
              <a:t>WHY?</a:t>
            </a:r>
          </a:p>
        </p:txBody>
      </p:sp>
      <p:sp>
        <p:nvSpPr>
          <p:cNvPr id="4" name="Title 3"/>
          <p:cNvSpPr>
            <a:spLocks noGrp="1"/>
          </p:cNvSpPr>
          <p:nvPr>
            <p:ph type="title"/>
          </p:nvPr>
        </p:nvSpPr>
        <p:spPr>
          <a:xfrm>
            <a:off x="381000" y="3886200"/>
            <a:ext cx="6324600" cy="2285999"/>
          </a:xfrm>
        </p:spPr>
        <p:txBody>
          <a:bodyPr>
            <a:normAutofit/>
          </a:bodyPr>
          <a:lstStyle/>
          <a:p>
            <a:r>
              <a:rPr lang="en-US" dirty="0"/>
              <a:t>Motivation &amp; Engagement Are </a:t>
            </a:r>
            <a:br>
              <a:rPr lang="en-US" dirty="0"/>
            </a:br>
            <a:r>
              <a:rPr lang="en-US" dirty="0"/>
              <a:t>States Not traits</a:t>
            </a:r>
          </a:p>
        </p:txBody>
      </p:sp>
      <p:pic>
        <p:nvPicPr>
          <p:cNvPr id="7" name="Picture 6">
            <a:extLst>
              <a:ext uri="{FF2B5EF4-FFF2-40B4-BE49-F238E27FC236}">
                <a16:creationId xmlns:a16="http://schemas.microsoft.com/office/drawing/2014/main" xmlns="" id="{9263BE08-C2CD-2849-837B-ECDEEB0C2185}"/>
              </a:ext>
            </a:extLst>
          </p:cNvPr>
          <p:cNvPicPr>
            <a:picLocks noChangeAspect="1"/>
          </p:cNvPicPr>
          <p:nvPr/>
        </p:nvPicPr>
        <p:blipFill rotWithShape="1">
          <a:blip r:embed="rId3"/>
          <a:srcRect l="14706" r="12353"/>
          <a:stretch/>
        </p:blipFill>
        <p:spPr>
          <a:xfrm>
            <a:off x="2819401" y="1447800"/>
            <a:ext cx="3829738" cy="2372358"/>
          </a:xfrm>
          <a:prstGeom prst="rect">
            <a:avLst/>
          </a:prstGeom>
        </p:spPr>
      </p:pic>
    </p:spTree>
    <p:extLst>
      <p:ext uri="{BB962C8B-B14F-4D97-AF65-F5344CB8AC3E}">
        <p14:creationId xmlns:p14="http://schemas.microsoft.com/office/powerpoint/2010/main" val="3586173789"/>
      </p:ext>
    </p:extLst>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609600"/>
            <a:ext cx="5867400" cy="5853113"/>
          </a:xfrm>
        </p:spPr>
        <p:txBody>
          <a:bodyPr>
            <a:normAutofit lnSpcReduction="10000"/>
          </a:bodyPr>
          <a:lstStyle/>
          <a:p>
            <a:pPr marL="45720" indent="0">
              <a:buNone/>
            </a:pPr>
            <a:r>
              <a:rPr lang="en-US" dirty="0" smtClean="0">
                <a:latin typeface="+mj-lt"/>
              </a:rPr>
              <a:t>1. What </a:t>
            </a:r>
            <a:r>
              <a:rPr lang="en-US" dirty="0">
                <a:latin typeface="+mj-lt"/>
              </a:rPr>
              <a:t>have teachers or activity leaders done that helped you to learn about something you did not know about or know how to do previously</a:t>
            </a:r>
            <a:r>
              <a:rPr lang="en-US" dirty="0" smtClean="0">
                <a:latin typeface="+mj-lt"/>
              </a:rPr>
              <a:t>?</a:t>
            </a:r>
          </a:p>
          <a:p>
            <a:pPr marL="45720" indent="0">
              <a:buNone/>
            </a:pPr>
            <a:endParaRPr lang="en-US" dirty="0">
              <a:latin typeface="+mj-lt"/>
            </a:endParaRPr>
          </a:p>
          <a:p>
            <a:pPr marL="45720" indent="0">
              <a:buNone/>
            </a:pPr>
            <a:r>
              <a:rPr lang="en-US" dirty="0">
                <a:latin typeface="+mj-lt"/>
              </a:rPr>
              <a:t>2. </a:t>
            </a:r>
            <a:r>
              <a:rPr lang="en-US" dirty="0" smtClean="0">
                <a:latin typeface="+mj-lt"/>
              </a:rPr>
              <a:t>When </a:t>
            </a:r>
            <a:r>
              <a:rPr lang="en-US" dirty="0">
                <a:latin typeface="+mj-lt"/>
              </a:rPr>
              <a:t>you are working on a project and get “stuck,” what is the best way for a more skilled other to help you? </a:t>
            </a:r>
          </a:p>
        </p:txBody>
      </p:sp>
      <p:sp>
        <p:nvSpPr>
          <p:cNvPr id="3" name="Text Placeholder 2"/>
          <p:cNvSpPr>
            <a:spLocks noGrp="1"/>
          </p:cNvSpPr>
          <p:nvPr>
            <p:ph type="body" sz="half" idx="2"/>
          </p:nvPr>
        </p:nvSpPr>
        <p:spPr>
          <a:xfrm>
            <a:off x="7162800" y="3124200"/>
            <a:ext cx="1673352" cy="1752600"/>
          </a:xfrm>
        </p:spPr>
        <p:txBody>
          <a:bodyPr>
            <a:normAutofit/>
          </a:bodyPr>
          <a:lstStyle/>
          <a:p>
            <a:endParaRPr lang="en-US" sz="1600" dirty="0"/>
          </a:p>
          <a:p>
            <a:r>
              <a:rPr lang="en-US" sz="1600" dirty="0"/>
              <a:t>Share your answers to  the questions on the slide. </a:t>
            </a:r>
          </a:p>
        </p:txBody>
      </p:sp>
      <p:sp>
        <p:nvSpPr>
          <p:cNvPr id="5" name="TextBox 4">
            <a:extLst>
              <a:ext uri="{FF2B5EF4-FFF2-40B4-BE49-F238E27FC236}">
                <a16:creationId xmlns:a16="http://schemas.microsoft.com/office/drawing/2014/main" xmlns="" id="{1ACFBDE1-DBD3-B84C-AC0A-C6387C6E9AEC}"/>
              </a:ext>
            </a:extLst>
          </p:cNvPr>
          <p:cNvSpPr txBox="1"/>
          <p:nvPr/>
        </p:nvSpPr>
        <p:spPr>
          <a:xfrm>
            <a:off x="7162800" y="2057400"/>
            <a:ext cx="1673352" cy="1200329"/>
          </a:xfrm>
          <a:prstGeom prst="rect">
            <a:avLst/>
          </a:prstGeom>
          <a:noFill/>
        </p:spPr>
        <p:txBody>
          <a:bodyPr wrap="square" rtlCol="0">
            <a:spAutoFit/>
          </a:bodyPr>
          <a:lstStyle/>
          <a:p>
            <a:r>
              <a:rPr lang="en-US" dirty="0">
                <a:solidFill>
                  <a:schemeClr val="bg1"/>
                </a:solidFill>
                <a:latin typeface="+mn-lt"/>
              </a:rPr>
              <a:t>Talk To Your Neighbor</a:t>
            </a:r>
          </a:p>
        </p:txBody>
      </p:sp>
    </p:spTree>
    <p:extLst>
      <p:ext uri="{BB962C8B-B14F-4D97-AF65-F5344CB8AC3E}">
        <p14:creationId xmlns:p14="http://schemas.microsoft.com/office/powerpoint/2010/main" val="200645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45720" indent="0">
              <a:buNone/>
            </a:pPr>
            <a:endParaRPr lang="en-US" sz="2400" dirty="0"/>
          </a:p>
          <a:p>
            <a:pPr marL="45720" indent="0">
              <a:buNone/>
            </a:pPr>
            <a:endParaRPr lang="en-US" sz="2400" dirty="0"/>
          </a:p>
          <a:p>
            <a:pPr marL="45720" indent="0">
              <a:buNone/>
            </a:pPr>
            <a:endParaRPr lang="en-US" sz="2400" dirty="0"/>
          </a:p>
          <a:p>
            <a:pPr marL="45720" indent="0">
              <a:buNone/>
            </a:pPr>
            <a:endParaRPr lang="en-US" sz="2400" dirty="0"/>
          </a:p>
          <a:p>
            <a:pPr marL="45720" indent="0">
              <a:buNone/>
            </a:pPr>
            <a:endParaRPr lang="en-US" sz="2400" dirty="0">
              <a:solidFill>
                <a:srgbClr val="FF0000"/>
              </a:solidFill>
            </a:endParaRPr>
          </a:p>
          <a:p>
            <a:pPr marL="45720" indent="0">
              <a:buNone/>
            </a:pPr>
            <a:endParaRPr lang="en-US" dirty="0">
              <a:solidFill>
                <a:srgbClr val="FF0000"/>
              </a:solidFill>
              <a:latin typeface="Broadway BT" panose="04040905080B02020502" pitchFamily="82" charset="0"/>
            </a:endParaRPr>
          </a:p>
          <a:p>
            <a:pPr marL="45720" indent="0">
              <a:buNone/>
            </a:pPr>
            <a:endParaRPr lang="en-US" dirty="0"/>
          </a:p>
        </p:txBody>
      </p:sp>
      <p:sp>
        <p:nvSpPr>
          <p:cNvPr id="2" name="Title 1"/>
          <p:cNvSpPr>
            <a:spLocks noGrp="1"/>
          </p:cNvSpPr>
          <p:nvPr>
            <p:ph type="title"/>
          </p:nvPr>
        </p:nvSpPr>
        <p:spPr>
          <a:xfrm>
            <a:off x="381000" y="1828800"/>
            <a:ext cx="6324600" cy="1645920"/>
          </a:xfrm>
        </p:spPr>
        <p:txBody>
          <a:bodyPr/>
          <a:lstStyle/>
          <a:p>
            <a:r>
              <a:rPr lang="en-US" dirty="0"/>
              <a:t>What is Quality?</a:t>
            </a:r>
            <a:endParaRPr lang="en-US" dirty="0">
              <a:solidFill>
                <a:schemeClr val="accent1"/>
              </a:solidFill>
            </a:endParaRPr>
          </a:p>
        </p:txBody>
      </p:sp>
      <p:sp>
        <p:nvSpPr>
          <p:cNvPr id="4" name="Rectangle 3"/>
          <p:cNvSpPr/>
          <p:nvPr/>
        </p:nvSpPr>
        <p:spPr>
          <a:xfrm>
            <a:off x="381000" y="2971800"/>
            <a:ext cx="6324600" cy="2677656"/>
          </a:xfrm>
          <a:prstGeom prst="rect">
            <a:avLst/>
          </a:prstGeom>
        </p:spPr>
        <p:txBody>
          <a:bodyPr wrap="square">
            <a:spAutoFit/>
          </a:bodyPr>
          <a:lstStyle/>
          <a:p>
            <a:r>
              <a:rPr lang="en-US" sz="2800" b="1" dirty="0">
                <a:solidFill>
                  <a:schemeClr val="bg1"/>
                </a:solidFill>
                <a:latin typeface="+mn-lt"/>
              </a:rPr>
              <a:t>In the afterschool field the term “quality” often refers to specific assessment </a:t>
            </a:r>
            <a:r>
              <a:rPr lang="en-US" sz="2800" b="1" dirty="0" smtClean="0">
                <a:solidFill>
                  <a:schemeClr val="bg1"/>
                </a:solidFill>
                <a:latin typeface="+mn-lt"/>
              </a:rPr>
              <a:t>tools </a:t>
            </a:r>
            <a:r>
              <a:rPr lang="en-US" sz="2800" b="1" dirty="0">
                <a:solidFill>
                  <a:schemeClr val="bg1"/>
                </a:solidFill>
                <a:latin typeface="+mn-lt"/>
              </a:rPr>
              <a:t>that define quality, allow self-assessment of how well programs meet these criteria, and guide plans to improve.</a:t>
            </a:r>
            <a:endParaRPr lang="en-US" sz="2800" b="1" i="0" dirty="0">
              <a:solidFill>
                <a:schemeClr val="bg1"/>
              </a:solidFill>
              <a:effectLst/>
              <a:latin typeface="+mn-lt"/>
            </a:endParaRPr>
          </a:p>
        </p:txBody>
      </p:sp>
      <p:pic>
        <p:nvPicPr>
          <p:cNvPr id="5" name="Picture 4">
            <a:extLst>
              <a:ext uri="{FF2B5EF4-FFF2-40B4-BE49-F238E27FC236}">
                <a16:creationId xmlns:a16="http://schemas.microsoft.com/office/drawing/2014/main" xmlns="" id="{4F93C8FC-D667-1042-B97E-4DECA17185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213" t="1149" r="8898" b="8309"/>
          <a:stretch/>
        </p:blipFill>
        <p:spPr>
          <a:xfrm>
            <a:off x="7277100" y="2854177"/>
            <a:ext cx="1485900" cy="1443239"/>
          </a:xfrm>
          <a:prstGeom prst="rect">
            <a:avLst/>
          </a:prstGeom>
        </p:spPr>
      </p:pic>
    </p:spTree>
    <p:extLst>
      <p:ext uri="{BB962C8B-B14F-4D97-AF65-F5344CB8AC3E}">
        <p14:creationId xmlns:p14="http://schemas.microsoft.com/office/powerpoint/2010/main" val="110350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5867400" cy="5181600"/>
          </a:xfrm>
        </p:spPr>
        <p:txBody>
          <a:bodyPr>
            <a:normAutofit/>
          </a:bodyPr>
          <a:lstStyle/>
          <a:p>
            <a:pPr marL="45720" indent="0">
              <a:buNone/>
            </a:pPr>
            <a:r>
              <a:rPr lang="en-US" sz="2000" b="1" dirty="0"/>
              <a:t>Interactions with youth likely to facilitate learning:</a:t>
            </a:r>
          </a:p>
          <a:p>
            <a:pPr marL="45720" indent="0">
              <a:buNone/>
            </a:pPr>
            <a:endParaRPr lang="en-US" sz="2000" dirty="0"/>
          </a:p>
          <a:p>
            <a:r>
              <a:rPr lang="en-US" sz="2000" dirty="0"/>
              <a:t>Set clear learning goals, display interest, encourage participation; </a:t>
            </a:r>
          </a:p>
          <a:p>
            <a:r>
              <a:rPr lang="en-US" sz="2000" dirty="0"/>
              <a:t>Promote youth understanding of key concepts and how they are relevant;</a:t>
            </a:r>
          </a:p>
          <a:p>
            <a:r>
              <a:rPr lang="en-US" sz="2000" dirty="0"/>
              <a:t>Provide opportunities to analyze, solve problems, plan, and reflect;</a:t>
            </a:r>
          </a:p>
          <a:p>
            <a:r>
              <a:rPr lang="en-US" sz="2000" dirty="0"/>
              <a:t>Scaffold, give constructive  feedback, encourage persistence, and recognize accomplishments;</a:t>
            </a:r>
          </a:p>
          <a:p>
            <a:r>
              <a:rPr lang="en-US" sz="2000" dirty="0"/>
              <a:t>Foster discussion;</a:t>
            </a:r>
          </a:p>
          <a:p>
            <a:r>
              <a:rPr lang="en-US" sz="2000" dirty="0"/>
              <a:t>Maintain productive learning environment with few disruptions. </a:t>
            </a:r>
          </a:p>
          <a:p>
            <a:endParaRPr lang="en-US" dirty="0"/>
          </a:p>
        </p:txBody>
      </p:sp>
      <p:sp>
        <p:nvSpPr>
          <p:cNvPr id="3" name="Text Placeholder 2"/>
          <p:cNvSpPr>
            <a:spLocks noGrp="1"/>
          </p:cNvSpPr>
          <p:nvPr>
            <p:ph type="body" sz="half" idx="2"/>
          </p:nvPr>
        </p:nvSpPr>
        <p:spPr>
          <a:xfrm>
            <a:off x="7086600" y="2410227"/>
            <a:ext cx="1981200" cy="3736848"/>
          </a:xfrm>
        </p:spPr>
        <p:txBody>
          <a:bodyPr>
            <a:normAutofit/>
          </a:bodyPr>
          <a:lstStyle/>
          <a:p>
            <a:r>
              <a:rPr lang="en-US" sz="2000" dirty="0"/>
              <a:t>Program Quality Definition in STEM IE Study</a:t>
            </a:r>
          </a:p>
          <a:p>
            <a:endParaRPr lang="en-US" sz="2000" dirty="0"/>
          </a:p>
          <a:p>
            <a:r>
              <a:rPr lang="en-US" sz="2000" dirty="0"/>
              <a:t>Specific Dimensions </a:t>
            </a:r>
          </a:p>
          <a:p>
            <a:r>
              <a:rPr lang="en-US" sz="2000" dirty="0"/>
              <a:t>of CLASS</a:t>
            </a:r>
          </a:p>
        </p:txBody>
      </p:sp>
      <p:pic>
        <p:nvPicPr>
          <p:cNvPr id="5" name="Picture 2" descr="PHOTO: Adventurers"/>
          <p:cNvPicPr>
            <a:picLocks noChangeAspect="1" noChangeArrowheads="1"/>
          </p:cNvPicPr>
          <p:nvPr/>
        </p:nvPicPr>
        <p:blipFill>
          <a:blip r:embed="rId3">
            <a:extLst>
              <a:ext uri="{28A0092B-C50C-407E-A947-70E740481C1C}">
                <a14:useLocalDpi xmlns:a14="http://schemas.microsoft.com/office/drawing/2010/main" val="0"/>
              </a:ext>
            </a:extLst>
          </a:blip>
          <a:srcRect l="27065" r="27065"/>
          <a:stretch>
            <a:fillRect/>
          </a:stretch>
        </p:blipFill>
        <p:spPr bwMode="auto">
          <a:xfrm>
            <a:off x="7239000" y="1066800"/>
            <a:ext cx="1348679" cy="131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0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606040"/>
            <a:ext cx="6324600" cy="1645920"/>
          </a:xfrm>
        </p:spPr>
        <p:txBody>
          <a:bodyPr/>
          <a:lstStyle/>
          <a:p>
            <a:r>
              <a:rPr lang="en-US" dirty="0"/>
              <a:t>Why Quality Matters</a:t>
            </a:r>
          </a:p>
        </p:txBody>
      </p:sp>
      <p:pic>
        <p:nvPicPr>
          <p:cNvPr id="4" name="Picture 3">
            <a:extLst>
              <a:ext uri="{FF2B5EF4-FFF2-40B4-BE49-F238E27FC236}">
                <a16:creationId xmlns:a16="http://schemas.microsoft.com/office/drawing/2014/main" xmlns="" id="{3854A0DF-4F8A-7B49-8C9C-C21115B892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3" t="1149" r="8898" b="8309"/>
          <a:stretch/>
        </p:blipFill>
        <p:spPr>
          <a:xfrm>
            <a:off x="7277100" y="2854177"/>
            <a:ext cx="1485900" cy="1443239"/>
          </a:xfrm>
          <a:prstGeom prst="rect">
            <a:avLst/>
          </a:prstGeom>
        </p:spPr>
      </p:pic>
    </p:spTree>
    <p:extLst>
      <p:ext uri="{BB962C8B-B14F-4D97-AF65-F5344CB8AC3E}">
        <p14:creationId xmlns:p14="http://schemas.microsoft.com/office/powerpoint/2010/main" val="138438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83" y="5447758"/>
            <a:ext cx="8407893" cy="1054395"/>
          </a:xfrm>
        </p:spPr>
        <p:txBody>
          <a:bodyPr>
            <a:normAutofit/>
          </a:bodyPr>
          <a:lstStyle/>
          <a:p>
            <a:pPr marL="45720" indent="0">
              <a:buNone/>
            </a:pPr>
            <a:r>
              <a:rPr lang="en-US" dirty="0"/>
              <a:t>Quality criteria are associated with positive youth development and learning.  Awareness of quality criteria helps staff to plan and implement practices that facilitate STEM learning. </a:t>
            </a:r>
          </a:p>
          <a:p>
            <a:pPr marL="45720" indent="0" algn="just">
              <a:buNone/>
            </a:pPr>
            <a:endParaRPr lang="en-US" dirty="0"/>
          </a:p>
          <a:p>
            <a:pPr marL="45720" indent="0">
              <a:buNone/>
            </a:pPr>
            <a:endParaRPr lang="en-US" b="1" dirty="0"/>
          </a:p>
          <a:p>
            <a:pPr marL="4572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b="1" dirty="0"/>
              <a:t>Importance of Quality in STEM Programs</a:t>
            </a:r>
          </a:p>
        </p:txBody>
      </p:sp>
      <p:pic>
        <p:nvPicPr>
          <p:cNvPr id="6" name="Picture 5">
            <a:extLst>
              <a:ext uri="{FF2B5EF4-FFF2-40B4-BE49-F238E27FC236}">
                <a16:creationId xmlns:a16="http://schemas.microsoft.com/office/drawing/2014/main" xmlns="" id="{04B899E8-7F85-294E-9F9E-3DCD0C2E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375" y="1828800"/>
            <a:ext cx="5314508" cy="35430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02443"/>
            <a:ext cx="5867400" cy="5853113"/>
          </a:xfrm>
        </p:spPr>
        <p:txBody>
          <a:bodyPr>
            <a:normAutofit fontScale="92500" lnSpcReduction="10000"/>
          </a:bodyPr>
          <a:lstStyle/>
          <a:p>
            <a:r>
              <a:rPr lang="en-US" dirty="0"/>
              <a:t>Youth provided in-the-moment reports of learning, challenge, engagement, and relevance. </a:t>
            </a:r>
            <a:endParaRPr lang="en-US" dirty="0" smtClean="0"/>
          </a:p>
          <a:p>
            <a:endParaRPr lang="en-US" dirty="0"/>
          </a:p>
          <a:p>
            <a:r>
              <a:rPr lang="en-US" dirty="0"/>
              <a:t> Video was coded for program quality during the 15 minutes prior to signal.  </a:t>
            </a:r>
            <a:endParaRPr lang="en-US" dirty="0" smtClean="0"/>
          </a:p>
          <a:p>
            <a:endParaRPr lang="en-US" dirty="0"/>
          </a:p>
          <a:p>
            <a:r>
              <a:rPr lang="en-US" dirty="0"/>
              <a:t>ALs were interviewed to gather their perspectives about practices associated with program quality. </a:t>
            </a:r>
          </a:p>
        </p:txBody>
      </p:sp>
      <p:sp>
        <p:nvSpPr>
          <p:cNvPr id="9" name="Text Placeholder 2">
            <a:extLst>
              <a:ext uri="{FF2B5EF4-FFF2-40B4-BE49-F238E27FC236}">
                <a16:creationId xmlns:a16="http://schemas.microsoft.com/office/drawing/2014/main" xmlns="" id="{32714E57-C90A-1247-B847-5228C5A06CD7}"/>
              </a:ext>
            </a:extLst>
          </p:cNvPr>
          <p:cNvSpPr>
            <a:spLocks noGrp="1"/>
          </p:cNvSpPr>
          <p:nvPr>
            <p:ph type="body" sz="half" idx="2"/>
          </p:nvPr>
        </p:nvSpPr>
        <p:spPr>
          <a:xfrm>
            <a:off x="7162800" y="3197352"/>
            <a:ext cx="1673352" cy="1298448"/>
          </a:xfrm>
        </p:spPr>
        <p:txBody>
          <a:bodyPr>
            <a:noAutofit/>
          </a:bodyPr>
          <a:lstStyle/>
          <a:p>
            <a:endParaRPr lang="en-US" sz="1600" dirty="0"/>
          </a:p>
          <a:p>
            <a:r>
              <a:rPr lang="en-US" sz="1600" dirty="0"/>
              <a:t>How we learned about support for agency in ISL programs.</a:t>
            </a:r>
          </a:p>
        </p:txBody>
      </p:sp>
      <p:sp>
        <p:nvSpPr>
          <p:cNvPr id="10" name="TextBox 9">
            <a:extLst>
              <a:ext uri="{FF2B5EF4-FFF2-40B4-BE49-F238E27FC236}">
                <a16:creationId xmlns:a16="http://schemas.microsoft.com/office/drawing/2014/main" xmlns="" id="{B79229C8-F8B1-B148-B063-79DDBD35A3E5}"/>
              </a:ext>
            </a:extLst>
          </p:cNvPr>
          <p:cNvSpPr txBox="1"/>
          <p:nvPr/>
        </p:nvSpPr>
        <p:spPr>
          <a:xfrm>
            <a:off x="7156315" y="2441448"/>
            <a:ext cx="1524000" cy="892552"/>
          </a:xfrm>
          <a:prstGeom prst="rect">
            <a:avLst/>
          </a:prstGeom>
          <a:noFill/>
        </p:spPr>
        <p:txBody>
          <a:bodyPr wrap="square" rtlCol="0">
            <a:spAutoFit/>
          </a:bodyPr>
          <a:lstStyle/>
          <a:p>
            <a:r>
              <a:rPr lang="en-US" sz="2600" dirty="0">
                <a:solidFill>
                  <a:schemeClr val="bg1"/>
                </a:solidFill>
                <a:latin typeface="+mn-lt"/>
              </a:rPr>
              <a:t>Research</a:t>
            </a:r>
          </a:p>
          <a:p>
            <a:r>
              <a:rPr lang="en-US" sz="2600" dirty="0">
                <a:solidFill>
                  <a:schemeClr val="bg1"/>
                </a:solidFill>
                <a:latin typeface="+mn-lt"/>
              </a:rPr>
              <a:t>Methods</a:t>
            </a:r>
          </a:p>
        </p:txBody>
      </p:sp>
    </p:spTree>
    <p:extLst>
      <p:ext uri="{BB962C8B-B14F-4D97-AF65-F5344CB8AC3E}">
        <p14:creationId xmlns:p14="http://schemas.microsoft.com/office/powerpoint/2010/main" val="1222175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program Quality &amp;quot;&quot;/&gt;&lt;property id=&quot;20307&quot; value=&quot;320&quot;/&gt;&lt;/object&gt;&lt;object type=&quot;3&quot; unique_id=&quot;10004&quot;&gt;&lt;property id=&quot;20148&quot; value=&quot;5&quot;/&gt;&lt;property id=&quot;20300&quot; value=&quot;Slide 2 - &amp;quot;Purpose:   Share research findings about how program quality Impacts Youth’s interest and engagement in stem and Ho&quot;/&gt;&lt;property id=&quot;20307&quot; value=&quot;292&quot;/&gt;&lt;/object&gt;&lt;object type=&quot;3&quot; unique_id=&quot;10005&quot;&gt;&lt;property id=&quot;20148&quot; value=&quot;5&quot;/&gt;&lt;property id=&quot;20300&quot; value=&quot;Slide 3 - &amp;quot;Motivation &amp;amp; Engagement Are  States Not traits&amp;quot;&quot;/&gt;&lt;property id=&quot;20307&quot; value=&quot;341&quot;/&gt;&lt;/object&gt;&lt;object type=&quot;3&quot; unique_id=&quot;10006&quot;&gt;&lt;property id=&quot;20148&quot; value=&quot;5&quot;/&gt;&lt;property id=&quot;20300&quot; value=&quot;Slide 4&quot;/&gt;&lt;property id=&quot;20307&quot; value=&quot;336&quot;/&gt;&lt;/object&gt;&lt;object type=&quot;3&quot; unique_id=&quot;10007&quot;&gt;&lt;property id=&quot;20148&quot; value=&quot;5&quot;/&gt;&lt;property id=&quot;20300&quot; value=&quot;Slide 5 - &amp;quot;What is Quality?&amp;quot;&quot;/&gt;&lt;property id=&quot;20307&quot; value=&quot;321&quot;/&gt;&lt;/object&gt;&lt;object type=&quot;3&quot; unique_id=&quot;10008&quot;&gt;&lt;property id=&quot;20148&quot; value=&quot;5&quot;/&gt;&lt;property id=&quot;20300&quot; value=&quot;Slide 6&quot;/&gt;&lt;property id=&quot;20307&quot; value=&quot;337&quot;/&gt;&lt;/object&gt;&lt;object type=&quot;3&quot; unique_id=&quot;10009&quot;&gt;&lt;property id=&quot;20148&quot; value=&quot;5&quot;/&gt;&lt;property id=&quot;20300&quot; value=&quot;Slide 7 - &amp;quot;Why Quality Matters&amp;quot;&quot;/&gt;&lt;property id=&quot;20307&quot; value=&quot;312&quot;/&gt;&lt;/object&gt;&lt;object type=&quot;3&quot; unique_id=&quot;10010&quot;&gt;&lt;property id=&quot;20148&quot; value=&quot;5&quot;/&gt;&lt;property id=&quot;20300&quot; value=&quot;Slide 8 - &amp;quot;Importance of Quality in STEM Programs&amp;quot;&quot;/&gt;&lt;property id=&quot;20307&quot; value=&quot;319&quot;/&gt;&lt;/object&gt;&lt;object type=&quot;3&quot; unique_id=&quot;10011&quot;&gt;&lt;property id=&quot;20148&quot; value=&quot;5&quot;/&gt;&lt;property id=&quot;20300&quot; value=&quot;Slide 9&quot;/&gt;&lt;property id=&quot;20307&quot; value=&quot;338&quot;/&gt;&lt;/object&gt;&lt;object type=&quot;3&quot; unique_id=&quot;10012&quot;&gt;&lt;property id=&quot;20148&quot; value=&quot;5&quot;/&gt;&lt;property id=&quot;20300&quot; value=&quot;Slide 10 - &amp;quot;Average Quality Scores For programs&amp;quot;&quot;/&gt;&lt;property id=&quot;20307&quot; value=&quot;301&quot;/&gt;&lt;/object&gt;&lt;object type=&quot;3&quot; unique_id=&quot;10013&quot;&gt;&lt;property id=&quot;20148&quot; value=&quot;5&quot;/&gt;&lt;property id=&quot;20300&quot; value=&quot;Slide 11 - &amp;quot;Findings: Program Quality was associated with youth Experience&amp;quot;&quot;/&gt;&lt;property id=&quot;20307&quot; value=&quot;305&quot;/&gt;&lt;/object&gt;&lt;object type=&quot;3&quot; unique_id=&quot;10014&quot;&gt;&lt;property id=&quot;20148&quot; value=&quot;5&quot;/&gt;&lt;property id=&quot;20300&quot; value=&quot;Slide 12 - &amp;quot;Impact of Program Quality on Youth with Low Motivation to attend&amp;quot;&quot;/&gt;&lt;property id=&quot;20307&quot; value=&quot;339&quot;/&gt;&lt;/object&gt;&lt;object type=&quot;3&quot; unique_id=&quot;10015&quot;&gt;&lt;property id=&quot;20148&quot; value=&quot;5&quot;/&gt;&lt;property id=&quot;20300&quot; value=&quot;Slide 13 - &amp;quot;How ALS can facilitate program quality&amp;quot;&quot;/&gt;&lt;property id=&quot;20307&quot; value=&quot;314&quot;/&gt;&lt;/object&gt;&lt;object type=&quot;3&quot; unique_id=&quot;10016&quot;&gt;&lt;property id=&quot;20148&quot; value=&quot;5&quot;/&gt;&lt;property id=&quot;20300&quot; value=&quot;Slide 14 - &amp;quot;Use Time-tested Strategies For  Effective Lessons &amp;amp;#x09;&amp;quot;&quot;/&gt;&lt;property id=&quot;20307&quot; value=&quot;322&quot;/&gt;&lt;/object&gt;&lt;object type=&quot;3&quot; unique_id=&quot;10017&quot;&gt;&lt;property id=&quot;20148&quot; value=&quot;5&quot;/&gt;&lt;property id=&quot;20300&quot; value=&quot;Slide 15 - &amp;quot;Promote content understanding&amp;quot;&quot;/&gt;&lt;property id=&quot;20307&quot; value=&quot;329&quot;/&gt;&lt;/object&gt;&lt;object type=&quot;3&quot; unique_id=&quot;10018&quot;&gt;&lt;property id=&quot;20148&quot; value=&quot;5&quot;/&gt;&lt;property id=&quot;20300&quot; value=&quot;Slide 16 - &amp;quot;Ask Youth to Analyze and Inquire&amp;quot;&quot;/&gt;&lt;property id=&quot;20307&quot; value=&quot;331&quot;/&gt;&lt;/object&gt;&lt;object type=&quot;3&quot; unique_id=&quot;10019&quot;&gt;&lt;property id=&quot;20148&quot; value=&quot;5&quot;/&gt;&lt;property id=&quot;20300&quot; value=&quot;Slide 17 - &amp;quot;Give High Quality Feedback&amp;quot;&quot;/&gt;&lt;property id=&quot;20307&quot; value=&quot;340&quot;/&gt;&lt;/object&gt;&lt;object type=&quot;3&quot; unique_id=&quot;10020&quot;&gt;&lt;property id=&quot;20148&quot; value=&quot;5&quot;/&gt;&lt;property id=&quot;20300&quot; value=&quot;Slide 18 - &amp;quot; Ask Youth to explain Their  Thinking&amp;quot;&quot;/&gt;&lt;property id=&quot;20307&quot; value=&quot;332&quot;/&gt;&lt;/object&gt;&lt;object type=&quot;3&quot; unique_id=&quot;10021&quot;&gt;&lt;property id=&quot;20148&quot; value=&quot;5&quot;/&gt;&lt;property id=&quot;20300&quot; value=&quot;Slide 19 - &amp;quot;Facilitate Instructional Dialogue&amp;quot;&quot;/&gt;&lt;property id=&quot;20307&quot; value=&quot;335&quot;/&gt;&lt;/object&gt;&lt;object type=&quot;3&quot; unique_id=&quot;10022&quot;&gt;&lt;property id=&quot;20148&quot; value=&quot;5&quot;/&gt;&lt;property id=&quot;20300&quot; value=&quot;Slide 20 - &amp;quot;Summary Of Practical Suggestions for Facilitating Program Quality&amp;quot;&quot;/&gt;&lt;property id=&quot;20307&quot; value=&quot;325&quot;/&gt;&lt;/object&gt;&lt;object type=&quot;3&quot; unique_id=&quot;10023&quot;&gt;&lt;property id=&quot;20148&quot; value=&quot;5&quot;/&gt;&lt;property id=&quot;20300&quot; value=&quot;Slide 21 - &amp;quot;View Activity     &amp;quot;&quot;/&gt;&lt;property id=&quot;20307&quot; value=&quot;309&quot;/&gt;&lt;/object&gt;&lt;object type=&quot;3&quot; unique_id=&quot;10024&quot;&gt;&lt;property id=&quot;20148&quot; value=&quot;5&quot;/&gt;&lt;property id=&quot;20300&quot; value=&quot;Slide 22&quot;/&gt;&lt;property id=&quot;20307&quot; value=&quot;342&quot;/&gt;&lt;/object&gt;&lt;/object&gt;&lt;object type=&quot;8&quot; unique_id=&quot;1004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9">
      <a:dk1>
        <a:srgbClr val="000000"/>
      </a:dk1>
      <a:lt1>
        <a:srgbClr val="FFFFFF"/>
      </a:lt1>
      <a:dk2>
        <a:srgbClr val="545554"/>
      </a:dk2>
      <a:lt2>
        <a:srgbClr val="E9EAE9"/>
      </a:lt2>
      <a:accent1>
        <a:srgbClr val="833231"/>
      </a:accent1>
      <a:accent2>
        <a:srgbClr val="953836"/>
      </a:accent2>
      <a:accent3>
        <a:srgbClr val="928B70"/>
      </a:accent3>
      <a:accent4>
        <a:srgbClr val="A13C3A"/>
      </a:accent4>
      <a:accent5>
        <a:srgbClr val="94734E"/>
      </a:accent5>
      <a:accent6>
        <a:srgbClr val="6F777D"/>
      </a:accent6>
      <a:hlink>
        <a:srgbClr val="4C84BE"/>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48605</TotalTime>
  <Words>1548</Words>
  <Application>Microsoft Office PowerPoint</Application>
  <PresentationFormat>On-screen Show (4:3)</PresentationFormat>
  <Paragraphs>170</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Broadway BT</vt:lpstr>
      <vt:lpstr>Calibri</vt:lpstr>
      <vt:lpstr>Franklin Gothic Medium</vt:lpstr>
      <vt:lpstr>Times New Roman</vt:lpstr>
      <vt:lpstr>Wingdings</vt:lpstr>
      <vt:lpstr>Wingdings 2</vt:lpstr>
      <vt:lpstr>Grid</vt:lpstr>
      <vt:lpstr>   program Quality </vt:lpstr>
      <vt:lpstr>Purpose:   Share research findings about how program quality Impacts Youth’s interest and engagement in stem and How to apply that to your setting.  </vt:lpstr>
      <vt:lpstr>Motivation &amp; Engagement Are  States Not traits</vt:lpstr>
      <vt:lpstr>PowerPoint Presentation</vt:lpstr>
      <vt:lpstr>What is Quality?</vt:lpstr>
      <vt:lpstr>PowerPoint Presentation</vt:lpstr>
      <vt:lpstr>Why Quality Matters</vt:lpstr>
      <vt:lpstr>Importance of Quality in STEM Programs</vt:lpstr>
      <vt:lpstr>PowerPoint Presentation</vt:lpstr>
      <vt:lpstr>Average Quality Scores For programs</vt:lpstr>
      <vt:lpstr>Findings: Program Quality was associated with youth Experience</vt:lpstr>
      <vt:lpstr>Impact of Program Quality on Youth with Low Motivation to attend</vt:lpstr>
      <vt:lpstr>How ALS can facilitate program quality</vt:lpstr>
      <vt:lpstr>Use Time-tested Strategies For  Effective Lessons  </vt:lpstr>
      <vt:lpstr>Promote content understanding</vt:lpstr>
      <vt:lpstr>Ask Youth to Analyze and Inquire</vt:lpstr>
      <vt:lpstr>Give High Quality Feedback</vt:lpstr>
      <vt:lpstr> Ask Youth to explain Their  Thinking</vt:lpstr>
      <vt:lpstr>Facilitate Instructional Dialogue</vt:lpstr>
      <vt:lpstr>Summary Of Practical Suggestions for Facilitating Program Quality</vt:lpstr>
      <vt:lpstr>View Activity     </vt:lpstr>
      <vt:lpstr>PowerPoint Presentation</vt:lpstr>
    </vt:vector>
  </TitlesOfParts>
  <Company>College of Liberal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for Adolescents</dc:title>
  <dc:creator>Preferred Customer</dc:creator>
  <cp:lastModifiedBy>Lee Shumow</cp:lastModifiedBy>
  <cp:revision>391</cp:revision>
  <cp:lastPrinted>2002-11-25T19:23:00Z</cp:lastPrinted>
  <dcterms:created xsi:type="dcterms:W3CDTF">2002-11-25T18:26:16Z</dcterms:created>
  <dcterms:modified xsi:type="dcterms:W3CDTF">2018-12-18T06:04:32Z</dcterms:modified>
</cp:coreProperties>
</file>