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4321" r:id="rId6"/>
    <p:sldMasterId id="2147483674" r:id="rId7"/>
    <p:sldMasterId id="2147484042" r:id="rId8"/>
  </p:sldMasterIdLst>
  <p:notesMasterIdLst>
    <p:notesMasterId r:id="rId37"/>
  </p:notesMasterIdLst>
  <p:handoutMasterIdLst>
    <p:handoutMasterId r:id="rId38"/>
  </p:handoutMasterIdLst>
  <p:sldIdLst>
    <p:sldId id="330" r:id="rId9"/>
    <p:sldId id="469" r:id="rId10"/>
    <p:sldId id="495" r:id="rId11"/>
    <p:sldId id="497" r:id="rId12"/>
    <p:sldId id="491" r:id="rId13"/>
    <p:sldId id="489" r:id="rId14"/>
    <p:sldId id="490" r:id="rId15"/>
    <p:sldId id="498" r:id="rId16"/>
    <p:sldId id="501" r:id="rId17"/>
    <p:sldId id="499" r:id="rId18"/>
    <p:sldId id="500" r:id="rId19"/>
    <p:sldId id="502" r:id="rId20"/>
    <p:sldId id="503" r:id="rId21"/>
    <p:sldId id="504" r:id="rId22"/>
    <p:sldId id="517" r:id="rId23"/>
    <p:sldId id="509" r:id="rId24"/>
    <p:sldId id="471" r:id="rId25"/>
    <p:sldId id="510" r:id="rId26"/>
    <p:sldId id="512" r:id="rId27"/>
    <p:sldId id="513" r:id="rId28"/>
    <p:sldId id="514" r:id="rId29"/>
    <p:sldId id="515" r:id="rId30"/>
    <p:sldId id="516" r:id="rId31"/>
    <p:sldId id="485" r:id="rId32"/>
    <p:sldId id="519" r:id="rId33"/>
    <p:sldId id="518" r:id="rId34"/>
    <p:sldId id="520" r:id="rId35"/>
    <p:sldId id="412" r:id="rId36"/>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3912">
          <p15:clr>
            <a:srgbClr val="A4A3A4"/>
          </p15:clr>
        </p15:guide>
        <p15:guide id="4" pos="5628">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949494"/>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6" autoAdjust="0"/>
    <p:restoredTop sz="81132" autoAdjust="0"/>
  </p:normalViewPr>
  <p:slideViewPr>
    <p:cSldViewPr snapToGrid="0">
      <p:cViewPr varScale="1">
        <p:scale>
          <a:sx n="75" d="100"/>
          <a:sy n="75" d="100"/>
        </p:scale>
        <p:origin x="2010" y="60"/>
      </p:cViewPr>
      <p:guideLst>
        <p:guide orient="horz"/>
        <p:guide/>
        <p:guide orient="horz" pos="3912"/>
        <p:guide pos="5628"/>
      </p:guideLst>
    </p:cSldViewPr>
  </p:slideViewPr>
  <p:outlineViewPr>
    <p:cViewPr>
      <p:scale>
        <a:sx n="33" d="100"/>
        <a:sy n="33" d="100"/>
      </p:scale>
      <p:origin x="0" y="-26208"/>
    </p:cViewPr>
  </p:outlineViewPr>
  <p:notesTextViewPr>
    <p:cViewPr>
      <p:scale>
        <a:sx n="100" d="100"/>
        <a:sy n="100" d="100"/>
      </p:scale>
      <p:origin x="0" y="0"/>
    </p:cViewPr>
  </p:notesTextViewPr>
  <p:sorterViewPr>
    <p:cViewPr>
      <p:scale>
        <a:sx n="125" d="100"/>
        <a:sy n="125" d="100"/>
      </p:scale>
      <p:origin x="0" y="-8148"/>
    </p:cViewPr>
  </p:sorterViewPr>
  <p:notesViewPr>
    <p:cSldViewPr snapToGrid="0">
      <p:cViewPr varScale="1">
        <p:scale>
          <a:sx n="88" d="100"/>
          <a:sy n="88" d="100"/>
        </p:scale>
        <p:origin x="-378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811187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a:t>
            </a:r>
          </a:p>
          <a:p>
            <a:r>
              <a:rPr lang="en-US" dirty="0" smtClean="0"/>
              <a:t>Effective use</a:t>
            </a:r>
            <a:r>
              <a:rPr lang="en-US" baseline="0" dirty="0" smtClean="0"/>
              <a:t> of icebreakers – name game where they had identify some they were interested that started with the first letter of their name</a:t>
            </a:r>
          </a:p>
          <a:p>
            <a:r>
              <a:rPr lang="en-US" baseline="0" dirty="0" smtClean="0"/>
              <a:t>William Damon – Path to Purpose, Community Educators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352961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was the first – Squid break</a:t>
            </a:r>
            <a:r>
              <a:rPr lang="en-US" baseline="0" dirty="0" smtClean="0"/>
              <a:t> example, </a:t>
            </a:r>
            <a:r>
              <a:rPr lang="en-US" baseline="0" dirty="0" err="1" smtClean="0"/>
              <a:t>Tridis</a:t>
            </a:r>
            <a:r>
              <a:rPr lang="en-US" baseline="0" dirty="0"/>
              <a:t> </a:t>
            </a:r>
            <a:r>
              <a:rPr lang="en-US" baseline="0" dirty="0" smtClean="0"/>
              <a:t>feel and smell it</a:t>
            </a:r>
          </a:p>
          <a:p>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92199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EtB</a:t>
            </a:r>
            <a:r>
              <a:rPr lang="en-US" dirty="0" smtClean="0"/>
              <a:t> story about the storm</a:t>
            </a:r>
            <a:r>
              <a:rPr lang="en-US" baseline="0" dirty="0" smtClean="0"/>
              <a:t> sewers</a:t>
            </a:r>
            <a:endParaRPr lang="en-US" dirty="0" smtClean="0"/>
          </a:p>
          <a:p>
            <a:r>
              <a:rPr lang="en-US" dirty="0" err="1" smtClean="0"/>
              <a:t>EtB</a:t>
            </a:r>
            <a:r>
              <a:rPr lang="en-US" dirty="0" smtClean="0"/>
              <a:t> story</a:t>
            </a:r>
            <a:r>
              <a:rPr lang="en-US" baseline="0" dirty="0" smtClean="0"/>
              <a:t> about the watershed</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70714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DcD</a:t>
            </a:r>
            <a:r>
              <a:rPr lang="en-US" dirty="0" smtClean="0"/>
              <a:t> example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11627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70672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Some believe humans have a basic need to feel autonomous – this need for self determination underlies behavior.</a:t>
            </a:r>
          </a:p>
          <a:p>
            <a:pPr marL="0" indent="0">
              <a:buNone/>
            </a:pPr>
            <a:r>
              <a:rPr lang="en-US" dirty="0" smtClean="0"/>
              <a:t>Adolescents thrive on autonomy. Those who feel autonomous, have more intrinsic motivation toward academic tasks and are less deterred by obstacles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1667347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481108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162133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65691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similar study, items found on the Youth PQA and Youth Survey pertaining to agency were especially related to youth-reported daily engagement</a:t>
            </a:r>
          </a:p>
          <a:p>
            <a:pPr lvl="1"/>
            <a:r>
              <a:rPr lang="en-US" dirty="0" smtClean="0"/>
              <a:t>PQA Example – Program activities lead or will lead to tangible products or performances that reflect ideas or designs of youth</a:t>
            </a:r>
          </a:p>
          <a:p>
            <a:pPr lvl="1"/>
            <a:r>
              <a:rPr lang="en-US" dirty="0" smtClean="0"/>
              <a:t>Youth Survey Example – Youth get to help plan activities for the program</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74761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 year study</a:t>
            </a:r>
          </a:p>
          <a:p>
            <a:r>
              <a:rPr lang="en-US" baseline="0" dirty="0" smtClean="0"/>
              <a:t>Funded by the AISL program at NSF</a:t>
            </a:r>
          </a:p>
          <a:p>
            <a:r>
              <a:rPr lang="en-US" baseline="0" dirty="0" smtClean="0"/>
              <a:t>9 Summer Learning Programs Supported by PASA and BASB</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274933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Larson has written</a:t>
            </a:r>
            <a:r>
              <a:rPr lang="en-US" baseline="0" dirty="0" smtClean="0"/>
              <a:t> about the importance of providing honest feedback</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204324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2865164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Is there a relationship between cumulative, youth-reported daily experiences in 21st CCLC programs and changes in key youth development outcomes?</a:t>
            </a:r>
          </a:p>
          <a:p>
            <a:endParaRPr lang="en-US" sz="2000" dirty="0" smtClean="0"/>
          </a:p>
          <a:p>
            <a:r>
              <a:rPr lang="en-US" sz="1600" dirty="0" smtClean="0"/>
              <a:t>Efforts to connect cumulative youth engagement scores with changes in pre-post youth survey outcomes were </a:t>
            </a:r>
            <a:r>
              <a:rPr lang="en-US" sz="1600" i="1" dirty="0" smtClean="0">
                <a:solidFill>
                  <a:srgbClr val="C00000"/>
                </a:solidFill>
              </a:rPr>
              <a:t>mixed</a:t>
            </a:r>
          </a:p>
          <a:p>
            <a:pPr lvl="1"/>
            <a:r>
              <a:rPr lang="en-US" sz="1600" dirty="0" smtClean="0"/>
              <a:t>Other measures of youth experience in programming collected on the post-survey were more commonly associated with changes in pre-post youth survey scores</a:t>
            </a:r>
          </a:p>
          <a:p>
            <a:pPr lvl="2"/>
            <a:r>
              <a:rPr lang="en-US" dirty="0" smtClean="0"/>
              <a:t>Relationship with </a:t>
            </a:r>
            <a:r>
              <a:rPr lang="en-US" i="1" dirty="0" smtClean="0">
                <a:solidFill>
                  <a:srgbClr val="C00000"/>
                </a:solidFill>
              </a:rPr>
              <a:t>other kids </a:t>
            </a:r>
            <a:r>
              <a:rPr lang="en-US" dirty="0" smtClean="0"/>
              <a:t>in the program  associated with improvement in </a:t>
            </a:r>
            <a:r>
              <a:rPr lang="en-US" i="1" dirty="0" smtClean="0">
                <a:solidFill>
                  <a:srgbClr val="C00000"/>
                </a:solidFill>
              </a:rPr>
              <a:t>all four </a:t>
            </a:r>
            <a:r>
              <a:rPr lang="en-US" dirty="0" smtClean="0"/>
              <a:t>scales</a:t>
            </a:r>
          </a:p>
          <a:p>
            <a:pPr lvl="2"/>
            <a:r>
              <a:rPr lang="en-US" dirty="0" smtClean="0"/>
              <a:t>Opportunities to experience </a:t>
            </a:r>
            <a:r>
              <a:rPr lang="en-US" i="1" dirty="0" smtClean="0">
                <a:solidFill>
                  <a:srgbClr val="C00000"/>
                </a:solidFill>
              </a:rPr>
              <a:t>youth agency </a:t>
            </a:r>
            <a:r>
              <a:rPr lang="en-US" dirty="0" smtClean="0"/>
              <a:t>- Associated with improvement in the:</a:t>
            </a:r>
          </a:p>
          <a:p>
            <a:pPr lvl="3"/>
            <a:r>
              <a:rPr lang="en-US" dirty="0" smtClean="0"/>
              <a:t>Positive Mindset scale</a:t>
            </a:r>
          </a:p>
          <a:p>
            <a:pPr lvl="3"/>
            <a:r>
              <a:rPr lang="en-US" dirty="0" smtClean="0"/>
              <a:t>Self Management scale</a:t>
            </a:r>
          </a:p>
          <a:p>
            <a:pPr lvl="3"/>
            <a:r>
              <a:rPr lang="en-US" dirty="0" smtClean="0"/>
              <a:t>Interpersonal Skills scale</a:t>
            </a:r>
          </a:p>
          <a:p>
            <a:pPr lvl="1"/>
            <a:endParaRPr lang="en-US" dirty="0" smtClean="0"/>
          </a:p>
          <a:p>
            <a:pPr lvl="1"/>
            <a:r>
              <a:rPr lang="en-US" dirty="0" smtClean="0"/>
              <a:t>Mixed</a:t>
            </a:r>
            <a:r>
              <a:rPr lang="en-US" baseline="0" dirty="0" smtClean="0"/>
              <a:t> finding - </a:t>
            </a:r>
            <a:r>
              <a:rPr lang="en-US" dirty="0" smtClean="0"/>
              <a:t>See table 2 from the preliminary findings</a:t>
            </a:r>
            <a:r>
              <a:rPr lang="en-US" baseline="0" dirty="0" smtClean="0"/>
              <a:t> document – weaker relationships, connection to higher levels of attendance not consistently demonstrated</a:t>
            </a:r>
          </a:p>
          <a:p>
            <a:pPr lvl="1"/>
            <a:r>
              <a:rPr lang="en-US" baseline="0" dirty="0" smtClean="0"/>
              <a:t>Caveat – Caution should be exercised when interpreting findings related to Other Kids and Youth agency results since some of this relationship may be driven by the fact that youth outcomes and these experiences were collected using the same instrument; however, the finding from slide 1 does validate the predictive validity of the youth survey-based youth agency scale when engagement is used as an outcome using a different measure, so it’s picking up something that goes beyond the measure variance is shares with the outcomes</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2501294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61380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 More</a:t>
            </a:r>
            <a:r>
              <a:rPr lang="en-US" baseline="0" dirty="0" smtClean="0"/>
              <a:t> work in afterschool and OST</a:t>
            </a:r>
          </a:p>
          <a:p>
            <a:r>
              <a:rPr lang="en-US" baseline="0" dirty="0" smtClean="0"/>
              <a:t>NIU/MSU – Middle and High School Science and methodological expertise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317369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What practices and activities drive in the</a:t>
            </a:r>
            <a:r>
              <a:rPr lang="en-US" sz="2000" baseline="0" dirty="0" smtClean="0"/>
              <a:t> moment interest and </a:t>
            </a:r>
            <a:r>
              <a:rPr lang="en-US" sz="2000" baseline="0" dirty="0" err="1" smtClean="0"/>
              <a:t>emgagement</a:t>
            </a:r>
            <a:endParaRPr lang="en-US" sz="160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11649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Youth in study – minority</a:t>
            </a:r>
            <a:r>
              <a:rPr lang="en-US" baseline="0" dirty="0" smtClean="0"/>
              <a:t> youth from high poverty communities, rising 5 to 9 graders</a:t>
            </a:r>
          </a:p>
          <a:p>
            <a:r>
              <a:rPr lang="en-US" baseline="0" dirty="0" smtClean="0"/>
              <a:t>Quality – PASA the PQA, BASB the APAS system</a:t>
            </a:r>
          </a:p>
          <a:p>
            <a:r>
              <a:rPr lang="en-US" baseline="0" dirty="0" smtClean="0"/>
              <a:t>Universal process quality vs content specific practices</a:t>
            </a:r>
          </a:p>
          <a:p>
            <a:r>
              <a:rPr lang="en-US" baseline="0" dirty="0" smtClean="0"/>
              <a:t>4 to 6 week programs</a:t>
            </a:r>
          </a:p>
          <a:p>
            <a:r>
              <a:rPr lang="en-US" baseline="0" dirty="0" smtClean="0"/>
              <a:t>STEM portion lasted about 3 hours per day, both in classroom and community settings</a:t>
            </a:r>
          </a:p>
          <a:p>
            <a:r>
              <a:rPr lang="en-US" baseline="0" dirty="0" smtClean="0"/>
              <a:t>Triad teaching model at PASA</a:t>
            </a:r>
          </a:p>
          <a:p>
            <a:r>
              <a:rPr lang="en-US" baseline="0" dirty="0" smtClean="0"/>
              <a:t>Content knowledge, SEL, and interest development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176705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ESM</a:t>
            </a:r>
            <a:r>
              <a:rPr lang="en-US" sz="2000" baseline="0" dirty="0" smtClean="0"/>
              <a:t> process and video</a:t>
            </a:r>
            <a:endParaRPr lang="en-US" sz="160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260048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pPr>
            <a:endParaRPr lang="en-US" sz="1600" dirty="0" smtClean="0"/>
          </a:p>
          <a:p>
            <a:r>
              <a:rPr lang="en-US" sz="2000" dirty="0" smtClean="0"/>
              <a:t>Based on past work</a:t>
            </a:r>
            <a:endParaRPr lang="en-US" sz="160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7637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123960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71882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smtClean="0"/>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smtClean="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smtClean="0"/>
              <a:t>Name</a:t>
            </a:r>
          </a:p>
          <a:p>
            <a:pPr lvl="2"/>
            <a:r>
              <a:rPr lang="en-US" dirty="0" smtClean="0"/>
              <a:t>Position</a:t>
            </a:r>
            <a:endParaRPr lang="en-US" dirty="0"/>
          </a:p>
        </p:txBody>
      </p:sp>
      <p:sp>
        <p:nvSpPr>
          <p:cNvPr id="8" name="Text Placeholder 7"/>
          <p:cNvSpPr>
            <a:spLocks noGrp="1"/>
          </p:cNvSpPr>
          <p:nvPr>
            <p:ph type="body" sz="quarter" idx="18" hasCustomPrompt="1"/>
          </p:nvPr>
        </p:nvSpPr>
        <p:spPr>
          <a:xfrm>
            <a:off x="8211713" y="605641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smtClean="0"/>
              <a:t>Month 20XX</a:t>
            </a:r>
            <a:endParaRPr lang="en-US" dirty="0"/>
          </a:p>
        </p:txBody>
      </p:sp>
      <p:sp>
        <p:nvSpPr>
          <p:cNvPr id="10" name="Text Placeholder 9"/>
          <p:cNvSpPr>
            <a:spLocks noGrp="1"/>
          </p:cNvSpPr>
          <p:nvPr>
            <p:ph type="body" sz="quarter" idx="19" hasCustomPrompt="1"/>
          </p:nvPr>
        </p:nvSpPr>
        <p:spPr>
          <a:xfrm>
            <a:off x="6249637" y="6567844"/>
            <a:ext cx="2662588" cy="123111"/>
          </a:xfrm>
        </p:spPr>
        <p:txBody>
          <a:bodyPr wrap="none" anchor="ctr" anchorCtr="0">
            <a:spAutoFit/>
          </a:bodyPr>
          <a:lstStyle>
            <a:lvl1pPr algn="r">
              <a:spcBef>
                <a:spcPts val="0"/>
              </a:spcBef>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smtClean="0"/>
              <a:t>Copyright © 20XX American Institutes for Research. All rights reserved.</a:t>
            </a:r>
          </a:p>
        </p:txBody>
      </p:sp>
      <p:sp>
        <p:nvSpPr>
          <p:cNvPr id="4" name="Text Placeholder 3"/>
          <p:cNvSpPr>
            <a:spLocks noGrp="1"/>
          </p:cNvSpPr>
          <p:nvPr>
            <p:ph type="body" sz="quarter" idx="20" hasCustomPrompt="1"/>
          </p:nvPr>
        </p:nvSpPr>
        <p:spPr>
          <a:xfrm>
            <a:off x="8412088" y="6719893"/>
            <a:ext cx="500137" cy="92333"/>
          </a:xfrm>
        </p:spPr>
        <p:txBody>
          <a:bodyPr wrap="none">
            <a:spAutoFit/>
          </a:bodyPr>
          <a:lstStyle>
            <a:lvl1pPr algn="r">
              <a:defRPr sz="600">
                <a:solidFill>
                  <a:schemeClr val="bg2">
                    <a:lumMod val="50000"/>
                  </a:schemeClr>
                </a:solidFill>
              </a:defRPr>
            </a:lvl1pPr>
            <a:lvl2pPr>
              <a:defRPr sz="600"/>
            </a:lvl2pPr>
            <a:lvl3pPr>
              <a:defRPr sz="600"/>
            </a:lvl3pPr>
            <a:lvl4pPr>
              <a:defRPr sz="600"/>
            </a:lvl4pPr>
            <a:lvl5pPr>
              <a:defRPr sz="600"/>
            </a:lvl5pPr>
          </a:lstStyle>
          <a:p>
            <a:pPr lvl="0"/>
            <a:r>
              <a:rPr lang="en-US" dirty="0" smtClean="0"/>
              <a:t>XXXX_MM/YY</a:t>
            </a:r>
            <a:endParaRPr lang="en-US" dirty="0"/>
          </a:p>
        </p:txBody>
      </p:sp>
    </p:spTree>
    <p:extLst>
      <p:ext uri="{BB962C8B-B14F-4D97-AF65-F5344CB8AC3E}">
        <p14:creationId xmlns:p14="http://schemas.microsoft.com/office/powerpoint/2010/main" val="38523742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933276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sz="1000" dirty="0">
              <a:solidFill>
                <a:schemeClr val="tx2"/>
              </a:solidFill>
              <a:latin typeface="+mn-lt"/>
              <a:ea typeface="ITC Franklin Gothic Std Bk Cd"/>
              <a:cs typeface="ITC Franklin Gothic Std Bk Cd"/>
            </a:endParaRP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515404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smtClean="0"/>
              <a:t>Click to edit Master title style</a:t>
            </a:r>
            <a:endParaRPr lang="en-US" dirty="0"/>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866916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smtClean="0"/>
              <a:t>Click to edit Master title style</a:t>
            </a:r>
            <a:endParaRPr lang="en-US" dirty="0"/>
          </a:p>
        </p:txBody>
      </p:sp>
      <p:sp>
        <p:nvSpPr>
          <p:cNvPr id="40" name="Content Right"/>
          <p:cNvSpPr>
            <a:spLocks noGrp="1"/>
          </p:cNvSpPr>
          <p:nvPr>
            <p:ph sz="quarter" idx="12"/>
          </p:nvPr>
        </p:nvSpPr>
        <p:spPr>
          <a:xfrm>
            <a:off x="687387" y="1599874"/>
            <a:ext cx="3994151"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82289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96100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52592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Left"/>
          <p:cNvSpPr>
            <a:spLocks noGrp="1"/>
          </p:cNvSpPr>
          <p:nvPr userDrawn="1">
            <p:ph sz="quarter" idx="11"/>
          </p:nvPr>
        </p:nvSpPr>
        <p:spPr>
          <a:xfrm>
            <a:off x="687388" y="1074693"/>
            <a:ext cx="3992563"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Right"/>
          <p:cNvSpPr>
            <a:spLocks noGrp="1"/>
          </p:cNvSpPr>
          <p:nvPr>
            <p:ph sz="quarter" idx="12"/>
          </p:nvPr>
        </p:nvSpPr>
        <p:spPr>
          <a:xfrm>
            <a:off x="4913313" y="1082675"/>
            <a:ext cx="3998912" cy="5243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75732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76607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1519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lvl1pPr algn="l">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smtClean="0"/>
              <a:t>Click to edit Master title style</a:t>
            </a:r>
            <a:endParaRPr lang="en-US" dirty="0"/>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34478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smtClean="0"/>
              <a:t>Click to edit Master title style</a:t>
            </a:r>
            <a:endParaRPr lang="en-US" dirty="0"/>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smtClean="0"/>
              <a:t>Click to edit Master title style</a:t>
            </a:r>
            <a:endParaRPr lang="en-US" dirty="0"/>
          </a:p>
        </p:txBody>
      </p:sp>
      <p:sp>
        <p:nvSpPr>
          <p:cNvPr id="40" name="Content Right"/>
          <p:cNvSpPr>
            <a:spLocks noGrp="1"/>
          </p:cNvSpPr>
          <p:nvPr>
            <p:ph sz="quarter" idx="12"/>
          </p:nvPr>
        </p:nvSpPr>
        <p:spPr>
          <a:xfrm>
            <a:off x="687387" y="1599874"/>
            <a:ext cx="3994151"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6353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08837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Left"/>
          <p:cNvSpPr>
            <a:spLocks noGrp="1"/>
          </p:cNvSpPr>
          <p:nvPr userDrawn="1">
            <p:ph sz="quarter" idx="11"/>
          </p:nvPr>
        </p:nvSpPr>
        <p:spPr>
          <a:xfrm>
            <a:off x="687388" y="1074693"/>
            <a:ext cx="3992563"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Content Right"/>
          <p:cNvSpPr>
            <a:spLocks noGrp="1"/>
          </p:cNvSpPr>
          <p:nvPr>
            <p:ph sz="quarter" idx="12"/>
          </p:nvPr>
        </p:nvSpPr>
        <p:spPr>
          <a:xfrm>
            <a:off x="4913313" y="1082675"/>
            <a:ext cx="3998912" cy="5243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09947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3.jpg"/><Relationship Id="rId2" Type="http://schemas.openxmlformats.org/officeDocument/2006/relationships/slideLayout" Target="../slideLayouts/slideLayout5.xml"/><Relationship Id="rId16"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Title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6491"/>
          </a:xfrm>
          <a:prstGeom prst="rect">
            <a:avLst/>
          </a:prstGeom>
        </p:spPr>
      </p:pic>
      <p:sp>
        <p:nvSpPr>
          <p:cNvPr id="2051" name="Title"/>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cNvSpPr>
            <a:spLocks noGrp="1"/>
          </p:cNvSpPr>
          <p:nvPr>
            <p:ph type="body" idx="1"/>
          </p:nvPr>
        </p:nvSpPr>
        <p:spPr bwMode="gray">
          <a:xfrm>
            <a:off x="683893" y="2935823"/>
            <a:ext cx="8228331"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16"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Divider Backgro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6491"/>
          </a:xfrm>
          <a:prstGeom prst="rect">
            <a:avLst/>
          </a:prstGeom>
        </p:spPr>
      </p:pic>
      <p:sp>
        <p:nvSpPr>
          <p:cNvPr id="2" name="Title Placeholder 1"/>
          <p:cNvSpPr>
            <a:spLocks noGrp="1"/>
          </p:cNvSpPr>
          <p:nvPr>
            <p:ph type="title"/>
          </p:nvPr>
        </p:nvSpPr>
        <p:spPr>
          <a:xfrm>
            <a:off x="687388" y="3612543"/>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endParaRPr lang="en-US" dirty="0"/>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64" r:id="rId2"/>
  </p:sldLayoutIdLst>
  <p:timing>
    <p:tnLst>
      <p:par>
        <p:cTn id="1" dur="indefinite" restart="never" nodeType="tmRoot"/>
      </p:par>
    </p:tnLst>
  </p:timing>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9" name="AIR Identifier"/>
          <p:cNvSpPr txBox="1"/>
          <p:nvPr userDrawn="1"/>
        </p:nvSpPr>
        <p:spPr>
          <a:xfrm>
            <a:off x="228600" y="6675975"/>
            <a:ext cx="1782539" cy="138499"/>
          </a:xfrm>
          <a:prstGeom prst="rect">
            <a:avLst/>
          </a:prstGeom>
          <a:noFill/>
        </p:spPr>
        <p:txBody>
          <a:bodyPr wrap="none" lIns="0" tIns="0" rIns="0" bIns="0" rtlCol="0">
            <a:spAutoFit/>
          </a:bodyPr>
          <a:lstStyle/>
          <a:p>
            <a:r>
              <a:rPr lang="en-US" sz="900" cap="small" baseline="0" dirty="0" smtClean="0">
                <a:solidFill>
                  <a:schemeClr val="bg2">
                    <a:lumMod val="75000"/>
                  </a:schemeClr>
                </a:solidFill>
                <a:latin typeface="Garamond" panose="02020404030301010803" pitchFamily="18" charset="0"/>
              </a:rPr>
              <a:t>American Institutes for Research</a:t>
            </a:r>
            <a:endParaRPr lang="en-US" sz="900" cap="small" baseline="0" dirty="0">
              <a:solidFill>
                <a:schemeClr val="bg2">
                  <a:lumMod val="75000"/>
                </a:schemeClr>
              </a:solidFill>
              <a:latin typeface="Garamond" panose="02020404030301010803" pitchFamily="18" charset="0"/>
            </a:endParaRP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29" r:id="rId4"/>
    <p:sldLayoutId id="2147484327" r:id="rId5"/>
    <p:sldLayoutId id="2147484328" r:id="rId6"/>
    <p:sldLayoutId id="2147484326"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Contact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6490"/>
          </a:xfrm>
          <a:prstGeom prst="rect">
            <a:avLst/>
          </a:prstGeom>
        </p:spPr>
      </p:pic>
      <p:sp>
        <p:nvSpPr>
          <p:cNvPr id="3" name="Title Placeholder 2"/>
          <p:cNvSpPr>
            <a:spLocks noGrp="1"/>
          </p:cNvSpPr>
          <p:nvPr>
            <p:ph type="title"/>
          </p:nvPr>
        </p:nvSpPr>
        <p:spPr>
          <a:xfrm>
            <a:off x="687387" y="2054304"/>
            <a:ext cx="8229600" cy="307777"/>
          </a:xfrm>
          <a:prstGeom prst="rect">
            <a:avLst/>
          </a:prstGeom>
        </p:spPr>
        <p:txBody>
          <a:bodyPr vert="horz" lIns="0" tIns="0" rIns="0" bIns="0" rtlCol="0" anchor="t" anchorCtr="0">
            <a:spAutoFit/>
          </a:bodyPr>
          <a:lstStyle/>
          <a:p>
            <a:r>
              <a:rPr lang="en-US" dirty="0" smtClean="0"/>
              <a:t>Click to edit Master title style</a:t>
            </a:r>
            <a:endParaRPr lang="en-US" dirty="0"/>
          </a:p>
        </p:txBody>
      </p:sp>
      <p:sp>
        <p:nvSpPr>
          <p:cNvPr id="2" name="Text Placeholder 1"/>
          <p:cNvSpPr>
            <a:spLocks noGrp="1"/>
          </p:cNvSpPr>
          <p:nvPr>
            <p:ph type="body" idx="1"/>
          </p:nvPr>
        </p:nvSpPr>
        <p:spPr bwMode="gray">
          <a:xfrm>
            <a:off x="687387" y="2362081"/>
            <a:ext cx="8224837" cy="316407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0"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UEQFMnQxdqc"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hyperlink" Target="http://www.youtube.com/watch?feature=player_detailpage&amp;v=C8zaxMsUWK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A1AK-BbDF8"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www.youtube.com/watch?v=1yC0uEufl30#t=63" TargetMode="External"/><Relationship Id="rId4" Type="http://schemas.openxmlformats.org/officeDocument/2006/relationships/hyperlink" Target="http://www.youtube.com/watch?feature=player_detailpage&amp;v=fx6arX83bz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slide" Target="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youtu.be/lX9-i26W4Zo" TargetMode="External"/><Relationship Id="rId5" Type="http://schemas.openxmlformats.org/officeDocument/2006/relationships/hyperlink" Target="http://www.youtube.com/watch?feature=player_embedded&amp;v=2R-8aKyfkow" TargetMode="External"/><Relationship Id="rId4" Type="http://schemas.openxmlformats.org/officeDocument/2006/relationships/slide" Target="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smtClean="0"/>
              <a:t>Enhancing Early Adolescents Engagement in STEM</a:t>
            </a:r>
          </a:p>
        </p:txBody>
      </p:sp>
      <p:sp>
        <p:nvSpPr>
          <p:cNvPr id="7171" name="Subtitle 2"/>
          <p:cNvSpPr>
            <a:spLocks noGrp="1"/>
          </p:cNvSpPr>
          <p:nvPr>
            <p:ph type="body" sz="quarter" idx="16"/>
          </p:nvPr>
        </p:nvSpPr>
        <p:spPr/>
        <p:txBody>
          <a:bodyPr>
            <a:normAutofit fontScale="92500" lnSpcReduction="20000"/>
          </a:bodyPr>
          <a:lstStyle/>
          <a:p>
            <a:r>
              <a:rPr lang="en-US" dirty="0" smtClean="0"/>
              <a:t>National Summer Learning Association</a:t>
            </a:r>
          </a:p>
          <a:p>
            <a:r>
              <a:rPr lang="en-US" dirty="0" smtClean="0"/>
              <a:t>National Conference</a:t>
            </a:r>
          </a:p>
          <a:p>
            <a:r>
              <a:rPr lang="en-US" dirty="0" smtClean="0"/>
              <a:t>Phoenix, Arizona</a:t>
            </a:r>
          </a:p>
          <a:p>
            <a:endParaRPr lang="en-US" dirty="0" smtClean="0"/>
          </a:p>
        </p:txBody>
      </p:sp>
      <p:sp>
        <p:nvSpPr>
          <p:cNvPr id="15" name="Text Placeholder 14"/>
          <p:cNvSpPr>
            <a:spLocks noGrp="1"/>
          </p:cNvSpPr>
          <p:nvPr>
            <p:ph type="body" sz="quarter" idx="18"/>
          </p:nvPr>
        </p:nvSpPr>
        <p:spPr>
          <a:xfrm>
            <a:off x="8141180" y="6056412"/>
            <a:ext cx="771045" cy="153888"/>
          </a:xfrm>
        </p:spPr>
        <p:txBody>
          <a:bodyPr/>
          <a:lstStyle/>
          <a:p>
            <a:r>
              <a:rPr lang="en-US" dirty="0" smtClean="0"/>
              <a:t>October 2017</a:t>
            </a:r>
            <a:endParaRPr lang="en-US" dirty="0"/>
          </a:p>
        </p:txBody>
      </p:sp>
      <p:sp>
        <p:nvSpPr>
          <p:cNvPr id="16" name="Text Placeholder 15"/>
          <p:cNvSpPr>
            <a:spLocks noGrp="1"/>
          </p:cNvSpPr>
          <p:nvPr>
            <p:ph type="body" sz="quarter" idx="19"/>
          </p:nvPr>
        </p:nvSpPr>
        <p:spPr/>
        <p:txBody>
          <a:bodyPr/>
          <a:lstStyle/>
          <a:p>
            <a:r>
              <a:rPr lang="en-US" dirty="0" smtClean="0"/>
              <a:t>Copyright © 2017 American Institutes for Research. All rights reserved.</a:t>
            </a:r>
            <a:endParaRPr lang="en-US" dirty="0"/>
          </a:p>
        </p:txBody>
      </p:sp>
      <p:sp>
        <p:nvSpPr>
          <p:cNvPr id="6" name="Subtitle 2"/>
          <p:cNvSpPr>
            <a:spLocks noGrp="1"/>
          </p:cNvSpPr>
          <p:nvPr>
            <p:ph type="body" sz="quarter" idx="16"/>
          </p:nvPr>
        </p:nvSpPr>
        <p:spPr>
          <a:xfrm>
            <a:off x="683812" y="4443412"/>
            <a:ext cx="6613124" cy="802403"/>
          </a:xfrm>
        </p:spPr>
        <p:txBody>
          <a:bodyPr>
            <a:normAutofit fontScale="92500" lnSpcReduction="10000"/>
          </a:bodyPr>
          <a:lstStyle/>
          <a:p>
            <a:r>
              <a:rPr lang="en-US" sz="2800" dirty="0" smtClean="0"/>
              <a:t>Neil Naftzger</a:t>
            </a:r>
          </a:p>
          <a:p>
            <a:r>
              <a:rPr lang="en-US" sz="2800" dirty="0" smtClean="0"/>
              <a:t>October 24, 2017</a:t>
            </a:r>
          </a:p>
          <a:p>
            <a:endParaRPr lang="en-US" dirty="0" smtClean="0"/>
          </a:p>
        </p:txBody>
      </p:sp>
    </p:spTree>
    <p:extLst>
      <p:ext uri="{BB962C8B-B14F-4D97-AF65-F5344CB8AC3E}">
        <p14:creationId xmlns:p14="http://schemas.microsoft.com/office/powerpoint/2010/main" val="151969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882535"/>
            <a:ext cx="8224837" cy="492443"/>
          </a:xfrm>
        </p:spPr>
        <p:txBody>
          <a:bodyPr/>
          <a:lstStyle/>
          <a:p>
            <a:r>
              <a:rPr lang="en-US" dirty="0"/>
              <a:t>What does it mean to value STEM?</a:t>
            </a:r>
          </a:p>
        </p:txBody>
      </p:sp>
      <p:sp>
        <p:nvSpPr>
          <p:cNvPr id="3" name="Content Placeholder 2"/>
          <p:cNvSpPr>
            <a:spLocks noGrp="1"/>
          </p:cNvSpPr>
          <p:nvPr>
            <p:ph idx="1"/>
          </p:nvPr>
        </p:nvSpPr>
        <p:spPr>
          <a:xfrm>
            <a:off x="560812" y="1951220"/>
            <a:ext cx="6316969" cy="4148513"/>
          </a:xfrm>
        </p:spPr>
        <p:txBody>
          <a:bodyPr/>
          <a:lstStyle/>
          <a:p>
            <a:r>
              <a:rPr lang="en-US" sz="2000" dirty="0" smtClean="0"/>
              <a:t>Intrinsic </a:t>
            </a:r>
            <a:r>
              <a:rPr lang="en-US" sz="2000" dirty="0"/>
              <a:t>Value = Interest (Personal &amp; Situational)</a:t>
            </a:r>
          </a:p>
          <a:p>
            <a:pPr marL="0" indent="0">
              <a:buNone/>
            </a:pPr>
            <a:r>
              <a:rPr lang="en-US" sz="800" dirty="0"/>
              <a:t>	</a:t>
            </a:r>
          </a:p>
          <a:p>
            <a:r>
              <a:rPr lang="en-US" sz="2000" dirty="0" smtClean="0"/>
              <a:t>Utility </a:t>
            </a:r>
            <a:r>
              <a:rPr lang="en-US" sz="2000" dirty="0"/>
              <a:t>Value = Relevance, Usefulness</a:t>
            </a:r>
          </a:p>
          <a:p>
            <a:pPr marL="0" indent="0">
              <a:buNone/>
            </a:pPr>
            <a:r>
              <a:rPr lang="en-US" sz="800" dirty="0"/>
              <a:t>	</a:t>
            </a:r>
          </a:p>
          <a:p>
            <a:r>
              <a:rPr lang="en-US" sz="2000" dirty="0" smtClean="0"/>
              <a:t>Attainment </a:t>
            </a:r>
            <a:r>
              <a:rPr lang="en-US" sz="2000" dirty="0"/>
              <a:t>Value = Identity/Identification</a:t>
            </a:r>
          </a:p>
          <a:p>
            <a:pPr marL="0" indent="0">
              <a:buNone/>
            </a:pPr>
            <a:endParaRPr lang="en-US" sz="800" dirty="0"/>
          </a:p>
          <a:p>
            <a:r>
              <a:rPr lang="en-US" sz="2000" dirty="0" smtClean="0"/>
              <a:t>Cost </a:t>
            </a:r>
            <a:r>
              <a:rPr lang="en-US" sz="2000" dirty="0"/>
              <a:t>Value = Worth </a:t>
            </a:r>
            <a:r>
              <a:rPr lang="en-US" sz="2000" dirty="0" smtClean="0"/>
              <a:t>effort </a:t>
            </a:r>
            <a:r>
              <a:rPr lang="en-US" sz="2000" dirty="0"/>
              <a:t>vs </a:t>
            </a:r>
            <a:r>
              <a:rPr lang="en-US" sz="2000" dirty="0" smtClean="0"/>
              <a:t>alternatives?</a:t>
            </a:r>
          </a:p>
          <a:p>
            <a:endParaRPr lang="en-US" sz="2000" dirty="0"/>
          </a:p>
          <a:p>
            <a:r>
              <a:rPr lang="en-US" sz="2000" dirty="0" smtClean="0"/>
              <a:t>Activity leader value </a:t>
            </a:r>
            <a:r>
              <a:rPr lang="en-US" sz="2000" dirty="0"/>
              <a:t>statements predicted belief </a:t>
            </a:r>
            <a:r>
              <a:rPr lang="en-US" sz="2000" dirty="0" smtClean="0"/>
              <a:t>                that </a:t>
            </a:r>
            <a:r>
              <a:rPr lang="en-US" sz="2000" dirty="0"/>
              <a:t>the </a:t>
            </a:r>
            <a:r>
              <a:rPr lang="en-US" sz="2000" dirty="0" smtClean="0"/>
              <a:t>activity was important</a:t>
            </a:r>
            <a:endParaRPr lang="en-US" sz="2000" dirty="0"/>
          </a:p>
          <a:p>
            <a:pPr marL="0" indent="0">
              <a:buNone/>
            </a:pPr>
            <a:r>
              <a:rPr lang="en-US" sz="2000" dirty="0"/>
              <a:t>	</a:t>
            </a:r>
            <a:endParaRPr lang="en-US" sz="2000" dirty="0" smtClean="0"/>
          </a:p>
          <a:p>
            <a:pPr marL="0" indent="0">
              <a:buNone/>
            </a:pPr>
            <a:endParaRPr lang="en-US" dirty="0" smtClean="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10</a:t>
            </a:fld>
            <a:endParaRPr lang="en-US" dirty="0"/>
          </a:p>
        </p:txBody>
      </p:sp>
      <p:pic>
        <p:nvPicPr>
          <p:cNvPr id="8" name="Picture 4" descr="LST079 Reading.jpg"/>
          <p:cNvPicPr>
            <a:picLocks noChangeAspect="1"/>
          </p:cNvPicPr>
          <p:nvPr/>
        </p:nvPicPr>
        <p:blipFill>
          <a:blip r:embed="rId3" cstate="print"/>
          <a:srcRect/>
          <a:stretch>
            <a:fillRect/>
          </a:stretch>
        </p:blipFill>
        <p:spPr bwMode="auto">
          <a:xfrm>
            <a:off x="6372406" y="1836605"/>
            <a:ext cx="2641823" cy="3968272"/>
          </a:xfrm>
          <a:prstGeom prst="rect">
            <a:avLst/>
          </a:prstGeom>
          <a:noFill/>
          <a:ln w="9525">
            <a:noFill/>
            <a:miter lim="800000"/>
            <a:headEnd/>
            <a:tailEnd/>
          </a:ln>
        </p:spPr>
      </p:pic>
    </p:spTree>
    <p:extLst>
      <p:ext uri="{BB962C8B-B14F-4D97-AF65-F5344CB8AC3E}">
        <p14:creationId xmlns:p14="http://schemas.microsoft.com/office/powerpoint/2010/main" val="4878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882534"/>
            <a:ext cx="8224837" cy="492443"/>
          </a:xfrm>
        </p:spPr>
        <p:txBody>
          <a:bodyPr/>
          <a:lstStyle/>
          <a:p>
            <a:r>
              <a:rPr lang="en-US" dirty="0" smtClean="0"/>
              <a:t>Intrinsic - Finding Interest in STEM</a:t>
            </a:r>
            <a:endParaRPr lang="en-US" dirty="0"/>
          </a:p>
        </p:txBody>
      </p:sp>
      <p:sp>
        <p:nvSpPr>
          <p:cNvPr id="3" name="Content Placeholder 2"/>
          <p:cNvSpPr>
            <a:spLocks noGrp="1"/>
          </p:cNvSpPr>
          <p:nvPr>
            <p:ph idx="1"/>
          </p:nvPr>
        </p:nvSpPr>
        <p:spPr>
          <a:xfrm>
            <a:off x="687388" y="1640846"/>
            <a:ext cx="8224837" cy="4148513"/>
          </a:xfrm>
        </p:spPr>
        <p:txBody>
          <a:bodyPr/>
          <a:lstStyle/>
          <a:p>
            <a:r>
              <a:rPr lang="en-US" sz="2000" dirty="0" smtClean="0"/>
              <a:t>Situational vs. Individual Interest</a:t>
            </a:r>
          </a:p>
          <a:p>
            <a:r>
              <a:rPr lang="en-US" sz="2000" dirty="0"/>
              <a:t>How do you and how can you learn about </a:t>
            </a:r>
            <a:r>
              <a:rPr lang="en-US" sz="2000" dirty="0" smtClean="0"/>
              <a:t>participants interests</a:t>
            </a:r>
            <a:r>
              <a:rPr lang="en-US" sz="2000" dirty="0"/>
              <a:t>?</a:t>
            </a:r>
            <a:endParaRPr lang="en-US" sz="2000" dirty="0" smtClean="0"/>
          </a:p>
          <a:p>
            <a:r>
              <a:rPr lang="en-US" sz="2000" dirty="0" smtClean="0"/>
              <a:t>Sparking </a:t>
            </a:r>
            <a:r>
              <a:rPr lang="en-US" sz="2000" dirty="0"/>
              <a:t>Situational Interest  </a:t>
            </a:r>
          </a:p>
          <a:p>
            <a:pPr lvl="1"/>
            <a:r>
              <a:rPr lang="en-US" dirty="0"/>
              <a:t>Teacher </a:t>
            </a:r>
            <a:r>
              <a:rPr lang="en-US" dirty="0">
                <a:hlinkClick r:id="rId3"/>
              </a:rPr>
              <a:t>Enthusiasm</a:t>
            </a:r>
            <a:r>
              <a:rPr lang="en-US" dirty="0"/>
              <a:t>!!!!!!!!!!!!!!!!!!!!!!!!!!!!  The awesome wonder of science</a:t>
            </a:r>
          </a:p>
          <a:p>
            <a:pPr lvl="1"/>
            <a:r>
              <a:rPr lang="en-US" dirty="0"/>
              <a:t>Sharing </a:t>
            </a:r>
            <a:r>
              <a:rPr lang="en-US" dirty="0">
                <a:hlinkClick r:id="rId4"/>
              </a:rPr>
              <a:t>YOUR interests</a:t>
            </a:r>
            <a:endParaRPr lang="en-US" dirty="0"/>
          </a:p>
          <a:p>
            <a:pPr lvl="1"/>
            <a:r>
              <a:rPr lang="en-US" dirty="0" smtClean="0"/>
              <a:t>Using the community as a learning space</a:t>
            </a:r>
            <a:endParaRPr lang="en-US" dirty="0"/>
          </a:p>
          <a:p>
            <a:pPr marL="228600" lvl="1" indent="0">
              <a:buNone/>
            </a:pPr>
            <a:endParaRPr lang="en-US" dirty="0" smtClean="0"/>
          </a:p>
          <a:p>
            <a:pPr marL="0" indent="0">
              <a:buNone/>
            </a:pPr>
            <a:endParaRPr lang="en-US" dirty="0" smtClean="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11</a:t>
            </a:fld>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091" y="3956007"/>
            <a:ext cx="3875070" cy="2585399"/>
          </a:xfrm>
          <a:prstGeom prst="rect">
            <a:avLst/>
          </a:prstGeom>
        </p:spPr>
      </p:pic>
    </p:spTree>
    <p:extLst>
      <p:ext uri="{BB962C8B-B14F-4D97-AF65-F5344CB8AC3E}">
        <p14:creationId xmlns:p14="http://schemas.microsoft.com/office/powerpoint/2010/main" val="642073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6996545"/>
            <a:ext cx="8224837" cy="8371523"/>
          </a:xfrm>
        </p:spPr>
        <p:txBody>
          <a:bodyPr/>
          <a:lstStyle/>
          <a:p>
            <a:r>
              <a:rPr lang="en-US" dirty="0" smtClean="0"/>
              <a:t>What can we anticipate to find in terms of essential skills?</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Utility – STEM is useful for some purpose</a:t>
            </a:r>
          </a:p>
        </p:txBody>
      </p:sp>
      <p:sp>
        <p:nvSpPr>
          <p:cNvPr id="9" name="Content Placeholder 2"/>
          <p:cNvSpPr>
            <a:spLocks noGrp="1"/>
          </p:cNvSpPr>
          <p:nvPr>
            <p:ph idx="1"/>
          </p:nvPr>
        </p:nvSpPr>
        <p:spPr>
          <a:xfrm>
            <a:off x="687388" y="1662326"/>
            <a:ext cx="8224699" cy="4726300"/>
          </a:xfrm>
        </p:spPr>
        <p:txBody>
          <a:bodyPr/>
          <a:lstStyle/>
          <a:p>
            <a:r>
              <a:rPr lang="en-US" sz="2800" dirty="0" smtClean="0"/>
              <a:t>Understanding or explaining natural phenomena or how things work</a:t>
            </a:r>
          </a:p>
          <a:p>
            <a:r>
              <a:rPr lang="en-US" sz="2800" dirty="0" smtClean="0"/>
              <a:t>Self-Oriented</a:t>
            </a:r>
          </a:p>
          <a:p>
            <a:pPr lvl="2"/>
            <a:r>
              <a:rPr lang="en-US" sz="2000" dirty="0" smtClean="0"/>
              <a:t>Classes to take in high school or college</a:t>
            </a:r>
          </a:p>
          <a:p>
            <a:pPr lvl="2"/>
            <a:r>
              <a:rPr lang="en-US" sz="2000" dirty="0" smtClean="0"/>
              <a:t>Career options</a:t>
            </a:r>
          </a:p>
          <a:p>
            <a:pPr lvl="2"/>
            <a:r>
              <a:rPr lang="en-US" sz="2000" dirty="0" smtClean="0"/>
              <a:t>When to use</a:t>
            </a:r>
          </a:p>
          <a:p>
            <a:r>
              <a:rPr lang="en-US" sz="2800" dirty="0" smtClean="0"/>
              <a:t>Self-Transcendent</a:t>
            </a:r>
          </a:p>
          <a:p>
            <a:pPr lvl="2"/>
            <a:r>
              <a:rPr lang="en-US" sz="2000" dirty="0" smtClean="0"/>
              <a:t>Project to help the broader                                                         community</a:t>
            </a:r>
          </a:p>
          <a:p>
            <a:pPr lvl="2"/>
            <a:r>
              <a:rPr lang="en-US" sz="2000" dirty="0" smtClean="0"/>
              <a:t>Explaining/solving </a:t>
            </a:r>
            <a:r>
              <a:rPr lang="en-US" sz="2000" dirty="0"/>
              <a:t>a local problem</a:t>
            </a:r>
          </a:p>
          <a:p>
            <a:pPr lvl="2"/>
            <a:endParaRPr lang="en-US" sz="2000" dirty="0" smtClean="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12</a:t>
            </a:fld>
            <a:endParaRPr lang="en-US" dirty="0"/>
          </a:p>
        </p:txBody>
      </p:sp>
      <p:pic>
        <p:nvPicPr>
          <p:cNvPr id="5" name="Picture 4"/>
          <p:cNvPicPr>
            <a:picLocks noChangeAspect="1"/>
          </p:cNvPicPr>
          <p:nvPr/>
        </p:nvPicPr>
        <p:blipFill>
          <a:blip r:embed="rId3"/>
          <a:stretch>
            <a:fillRect/>
          </a:stretch>
        </p:blipFill>
        <p:spPr>
          <a:xfrm>
            <a:off x="5445290" y="4255993"/>
            <a:ext cx="3582544" cy="2276308"/>
          </a:xfrm>
          <a:prstGeom prst="rect">
            <a:avLst/>
          </a:prstGeom>
        </p:spPr>
      </p:pic>
    </p:spTree>
    <p:extLst>
      <p:ext uri="{BB962C8B-B14F-4D97-AF65-F5344CB8AC3E}">
        <p14:creationId xmlns:p14="http://schemas.microsoft.com/office/powerpoint/2010/main" val="2210244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6996545"/>
            <a:ext cx="8224837" cy="8371523"/>
          </a:xfrm>
        </p:spPr>
        <p:txBody>
          <a:bodyPr/>
          <a:lstStyle/>
          <a:p>
            <a:r>
              <a:rPr lang="en-US" dirty="0" smtClean="0"/>
              <a:t>What can we anticipate to find in terms of essential skills?</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Ways to Promote Utility Value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13</a:t>
            </a:fld>
            <a:endParaRPr lang="en-US" dirty="0"/>
          </a:p>
        </p:txBody>
      </p:sp>
      <p:sp>
        <p:nvSpPr>
          <p:cNvPr id="6" name="Content Placeholder 1"/>
          <p:cNvSpPr>
            <a:spLocks noGrp="1"/>
          </p:cNvSpPr>
          <p:nvPr>
            <p:ph idx="1"/>
          </p:nvPr>
        </p:nvSpPr>
        <p:spPr>
          <a:xfrm>
            <a:off x="687388" y="1662113"/>
            <a:ext cx="8224837" cy="4725987"/>
          </a:xfrm>
        </p:spPr>
        <p:txBody>
          <a:bodyPr/>
          <a:lstStyle/>
          <a:p>
            <a:pPr>
              <a:buNone/>
            </a:pPr>
            <a:r>
              <a:rPr lang="en-US" b="1" dirty="0"/>
              <a:t>Connecting Content to </a:t>
            </a:r>
            <a:r>
              <a:rPr lang="en-US" b="1" dirty="0" smtClean="0"/>
              <a:t>LIFE</a:t>
            </a:r>
          </a:p>
          <a:p>
            <a:pPr marL="45720" indent="0">
              <a:buNone/>
            </a:pPr>
            <a:r>
              <a:rPr lang="en-US" dirty="0" smtClean="0"/>
              <a:t>Say how and ask them to make connections</a:t>
            </a:r>
          </a:p>
          <a:p>
            <a:pPr marL="45720" indent="0">
              <a:buNone/>
            </a:pPr>
            <a:r>
              <a:rPr lang="en-US" dirty="0" smtClean="0"/>
              <a:t>Use </a:t>
            </a:r>
            <a:r>
              <a:rPr lang="en-US" dirty="0"/>
              <a:t>analogy and </a:t>
            </a:r>
            <a:r>
              <a:rPr lang="en-US" dirty="0">
                <a:hlinkClick r:id="rId3"/>
              </a:rPr>
              <a:t>common </a:t>
            </a:r>
            <a:r>
              <a:rPr lang="en-US" dirty="0" smtClean="0">
                <a:hlinkClick r:id="rId3"/>
              </a:rPr>
              <a:t>materials</a:t>
            </a:r>
            <a:endParaRPr lang="en-US" dirty="0" smtClean="0"/>
          </a:p>
          <a:p>
            <a:pPr marL="45720" indent="0">
              <a:buNone/>
            </a:pPr>
            <a:endParaRPr lang="en-US" b="1" dirty="0"/>
          </a:p>
          <a:p>
            <a:pPr marL="45720" indent="0">
              <a:buNone/>
            </a:pPr>
            <a:r>
              <a:rPr lang="en-US" b="1" dirty="0" smtClean="0"/>
              <a:t>Storytelling</a:t>
            </a:r>
          </a:p>
          <a:p>
            <a:pPr marL="45720" indent="0">
              <a:buNone/>
            </a:pPr>
            <a:r>
              <a:rPr lang="en-US" dirty="0"/>
              <a:t>Tell </a:t>
            </a:r>
            <a:r>
              <a:rPr lang="en-US" dirty="0" smtClean="0"/>
              <a:t>stories </a:t>
            </a:r>
            <a:r>
              <a:rPr lang="en-US" dirty="0"/>
              <a:t>about </a:t>
            </a:r>
            <a:r>
              <a:rPr lang="en-US" dirty="0">
                <a:hlinkClick r:id="rId4"/>
              </a:rPr>
              <a:t>how the topic mattered</a:t>
            </a:r>
            <a:endParaRPr lang="en-US" dirty="0"/>
          </a:p>
          <a:p>
            <a:pPr>
              <a:buNone/>
            </a:pPr>
            <a:endParaRPr lang="en-US" b="1" dirty="0" smtClean="0"/>
          </a:p>
          <a:p>
            <a:pPr>
              <a:buNone/>
            </a:pPr>
            <a:r>
              <a:rPr lang="en-US" b="1" dirty="0" smtClean="0"/>
              <a:t>Problem Based Learning</a:t>
            </a:r>
          </a:p>
          <a:p>
            <a:pPr marL="45720" indent="0">
              <a:buNone/>
            </a:pPr>
            <a:r>
              <a:rPr lang="en-US" dirty="0" smtClean="0">
                <a:hlinkClick r:id="rId5"/>
              </a:rPr>
              <a:t>Why </a:t>
            </a:r>
            <a:r>
              <a:rPr lang="en-US" dirty="0">
                <a:hlinkClick r:id="rId5"/>
              </a:rPr>
              <a:t>do PBL</a:t>
            </a:r>
            <a:r>
              <a:rPr lang="en-US" dirty="0"/>
              <a:t>? </a:t>
            </a:r>
          </a:p>
          <a:p>
            <a:pPr>
              <a:buNone/>
            </a:pPr>
            <a:endParaRPr lang="en-US" b="1" dirty="0"/>
          </a:p>
        </p:txBody>
      </p:sp>
      <p:pic>
        <p:nvPicPr>
          <p:cNvPr id="7" name="Picture 6"/>
          <p:cNvPicPr>
            <a:picLocks noChangeAspect="1"/>
          </p:cNvPicPr>
          <p:nvPr/>
        </p:nvPicPr>
        <p:blipFill>
          <a:blip r:embed="rId6"/>
          <a:stretch>
            <a:fillRect/>
          </a:stretch>
        </p:blipFill>
        <p:spPr>
          <a:xfrm>
            <a:off x="6910087" y="4882264"/>
            <a:ext cx="2113304" cy="1649773"/>
          </a:xfrm>
          <a:prstGeom prst="rect">
            <a:avLst/>
          </a:prstGeom>
        </p:spPr>
      </p:pic>
    </p:spTree>
    <p:extLst>
      <p:ext uri="{BB962C8B-B14F-4D97-AF65-F5344CB8AC3E}">
        <p14:creationId xmlns:p14="http://schemas.microsoft.com/office/powerpoint/2010/main" val="3261004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882534"/>
            <a:ext cx="8224837" cy="492443"/>
          </a:xfrm>
        </p:spPr>
        <p:txBody>
          <a:bodyPr/>
          <a:lstStyle/>
          <a:p>
            <a:r>
              <a:rPr lang="en-US" dirty="0" smtClean="0"/>
              <a:t>Attainment – Related to identity/self-concept</a:t>
            </a:r>
            <a:endParaRPr lang="en-US" dirty="0"/>
          </a:p>
        </p:txBody>
      </p:sp>
      <p:sp>
        <p:nvSpPr>
          <p:cNvPr id="3" name="Content Placeholder 2"/>
          <p:cNvSpPr>
            <a:spLocks noGrp="1"/>
          </p:cNvSpPr>
          <p:nvPr>
            <p:ph idx="1"/>
          </p:nvPr>
        </p:nvSpPr>
        <p:spPr>
          <a:xfrm>
            <a:off x="687388" y="1640846"/>
            <a:ext cx="8224837" cy="4148513"/>
          </a:xfrm>
        </p:spPr>
        <p:txBody>
          <a:bodyPr/>
          <a:lstStyle/>
          <a:p>
            <a:pPr marL="45720" indent="0">
              <a:buNone/>
            </a:pPr>
            <a:r>
              <a:rPr lang="en-US" sz="2000" dirty="0" smtClean="0"/>
              <a:t>Identification/Identity</a:t>
            </a:r>
            <a:r>
              <a:rPr lang="en-US" sz="2000" dirty="0"/>
              <a:t> </a:t>
            </a:r>
            <a:r>
              <a:rPr lang="en-US" sz="2000" dirty="0" smtClean="0"/>
              <a:t>– Key task in adolescence</a:t>
            </a:r>
            <a:endParaRPr lang="en-US" sz="2000" dirty="0"/>
          </a:p>
          <a:p>
            <a:pPr marL="45720" indent="0">
              <a:buNone/>
            </a:pPr>
            <a:endParaRPr lang="en-US" sz="2000" dirty="0"/>
          </a:p>
          <a:p>
            <a:pPr marL="45720" indent="0">
              <a:buNone/>
            </a:pPr>
            <a:r>
              <a:rPr lang="en-US" sz="2000" dirty="0"/>
              <a:t>Role Models they see as similar to </a:t>
            </a:r>
            <a:r>
              <a:rPr lang="en-US" sz="2000" dirty="0" smtClean="0"/>
              <a:t>themselves</a:t>
            </a:r>
          </a:p>
          <a:p>
            <a:pPr marL="45720" indent="0">
              <a:buNone/>
            </a:pPr>
            <a:endParaRPr lang="en-US" sz="2000" dirty="0" smtClean="0"/>
          </a:p>
          <a:p>
            <a:pPr marL="45720" indent="0">
              <a:buNone/>
            </a:pPr>
            <a:r>
              <a:rPr lang="en-US" sz="2000" dirty="0" smtClean="0"/>
              <a:t>Opportunity </a:t>
            </a:r>
            <a:r>
              <a:rPr lang="en-US" sz="2000" dirty="0"/>
              <a:t>to play roles (during activities)</a:t>
            </a:r>
          </a:p>
          <a:p>
            <a:pPr marL="45720" indent="0">
              <a:buNone/>
            </a:pPr>
            <a:endParaRPr lang="en-US" sz="2000" dirty="0"/>
          </a:p>
          <a:p>
            <a:pPr marL="45720" indent="0">
              <a:buNone/>
            </a:pPr>
            <a:r>
              <a:rPr lang="en-US" sz="2000" dirty="0"/>
              <a:t>Connection to their community, family, ….</a:t>
            </a:r>
          </a:p>
          <a:p>
            <a:pPr marL="228600" lvl="1" indent="0">
              <a:buNone/>
            </a:pPr>
            <a:endParaRPr lang="en-US" dirty="0" smtClean="0"/>
          </a:p>
          <a:p>
            <a:pPr marL="0" indent="0">
              <a:buNone/>
            </a:pPr>
            <a:endParaRPr lang="en-US" dirty="0" smtClean="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14</a:t>
            </a:fld>
            <a:endParaRPr lang="en-US" dirty="0"/>
          </a:p>
        </p:txBody>
      </p:sp>
      <p:pic>
        <p:nvPicPr>
          <p:cNvPr id="6" name="Picture 5"/>
          <p:cNvPicPr>
            <a:picLocks noChangeAspect="1"/>
          </p:cNvPicPr>
          <p:nvPr/>
        </p:nvPicPr>
        <p:blipFill>
          <a:blip r:embed="rId3"/>
          <a:stretch>
            <a:fillRect/>
          </a:stretch>
        </p:blipFill>
        <p:spPr>
          <a:xfrm>
            <a:off x="687388" y="5269307"/>
            <a:ext cx="7771644" cy="1317228"/>
          </a:xfrm>
          <a:prstGeom prst="rect">
            <a:avLst/>
          </a:prstGeom>
        </p:spPr>
      </p:pic>
    </p:spTree>
    <p:extLst>
      <p:ext uri="{BB962C8B-B14F-4D97-AF65-F5344CB8AC3E}">
        <p14:creationId xmlns:p14="http://schemas.microsoft.com/office/powerpoint/2010/main" val="3092945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78" y="1403550"/>
            <a:ext cx="11614553" cy="4239311"/>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sp>
        <p:nvSpPr>
          <p:cNvPr id="6" name="TextBox 5"/>
          <p:cNvSpPr txBox="1"/>
          <p:nvPr/>
        </p:nvSpPr>
        <p:spPr>
          <a:xfrm>
            <a:off x="208596" y="2739060"/>
            <a:ext cx="4909503" cy="1323439"/>
          </a:xfrm>
          <a:prstGeom prst="rect">
            <a:avLst/>
          </a:prstGeom>
          <a:noFill/>
        </p:spPr>
        <p:txBody>
          <a:bodyPr wrap="square" rtlCol="0">
            <a:spAutoFit/>
          </a:bodyPr>
          <a:lstStyle/>
          <a:p>
            <a:r>
              <a:rPr lang="en-US" sz="2000" dirty="0" smtClean="0">
                <a:solidFill>
                  <a:schemeClr val="bg1"/>
                </a:solidFill>
              </a:rPr>
              <a:t>Discuss Two Possible Ways to Structure STEM Activities to Promote the Value of Specific Content</a:t>
            </a:r>
          </a:p>
          <a:p>
            <a:pPr marL="342900" indent="-342900">
              <a:buFont typeface="Arial" panose="020B0604020202020204" pitchFamily="34" charset="0"/>
              <a:buChar char="•"/>
            </a:pPr>
            <a:endParaRPr lang="en-US" sz="2000" dirty="0" smtClean="0">
              <a:solidFill>
                <a:schemeClr val="bg1"/>
              </a:solidFill>
            </a:endParaRPr>
          </a:p>
        </p:txBody>
      </p:sp>
    </p:spTree>
    <p:extLst>
      <p:ext uri="{BB962C8B-B14F-4D97-AF65-F5344CB8AC3E}">
        <p14:creationId xmlns:p14="http://schemas.microsoft.com/office/powerpoint/2010/main" val="334161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882534"/>
            <a:ext cx="8224837" cy="492443"/>
          </a:xfrm>
        </p:spPr>
        <p:txBody>
          <a:bodyPr/>
          <a:lstStyle/>
          <a:p>
            <a:r>
              <a:rPr lang="en-US" dirty="0" smtClean="0"/>
              <a:t>Summary of Value Practices</a:t>
            </a:r>
            <a:endParaRPr lang="en-US" dirty="0"/>
          </a:p>
        </p:txBody>
      </p:sp>
      <p:sp>
        <p:nvSpPr>
          <p:cNvPr id="3" name="Content Placeholder 2"/>
          <p:cNvSpPr>
            <a:spLocks noGrp="1"/>
          </p:cNvSpPr>
          <p:nvPr>
            <p:ph idx="1"/>
          </p:nvPr>
        </p:nvSpPr>
        <p:spPr>
          <a:xfrm>
            <a:off x="687388" y="1640846"/>
            <a:ext cx="8224837" cy="4148513"/>
          </a:xfrm>
        </p:spPr>
        <p:txBody>
          <a:bodyPr/>
          <a:lstStyle/>
          <a:p>
            <a:pPr marL="45720" indent="0">
              <a:buNone/>
            </a:pPr>
            <a:endParaRPr lang="en-US" sz="2000" dirty="0"/>
          </a:p>
          <a:p>
            <a:pPr marL="228600" lvl="1" indent="0">
              <a:buNone/>
            </a:pPr>
            <a:endParaRPr lang="en-US" dirty="0" smtClean="0"/>
          </a:p>
          <a:p>
            <a:pPr marL="0" indent="0">
              <a:buNone/>
            </a:pPr>
            <a:endParaRPr lang="en-US" dirty="0" smtClean="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16</a:t>
            </a:fld>
            <a:endParaRPr lang="en-US" dirty="0"/>
          </a:p>
        </p:txBody>
      </p:sp>
      <p:sp>
        <p:nvSpPr>
          <p:cNvPr id="8" name="Content Placeholder 2"/>
          <p:cNvSpPr txBox="1">
            <a:spLocks/>
          </p:cNvSpPr>
          <p:nvPr/>
        </p:nvSpPr>
        <p:spPr bwMode="gray">
          <a:xfrm>
            <a:off x="616856" y="1640846"/>
            <a:ext cx="8224837" cy="414851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Franklin Gothic Book"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400" kern="1200" baseline="0">
                <a:solidFill>
                  <a:schemeClr val="tx2"/>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baseline="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9pPr>
          </a:lstStyle>
          <a:p>
            <a:r>
              <a:rPr lang="en-US" sz="2000" dirty="0"/>
              <a:t>Model enthusiasm (rekindle your interest/passion)</a:t>
            </a:r>
          </a:p>
          <a:p>
            <a:r>
              <a:rPr lang="en-US" sz="2000" dirty="0"/>
              <a:t>Associate content being studied with individuals’ interests -</a:t>
            </a:r>
            <a:r>
              <a:rPr lang="en-US" sz="2000" dirty="0" smtClean="0"/>
              <a:t> </a:t>
            </a:r>
            <a:r>
              <a:rPr lang="en-US" sz="2000" dirty="0"/>
              <a:t>Need to learn </a:t>
            </a:r>
            <a:r>
              <a:rPr lang="en-US" sz="2000" dirty="0" smtClean="0"/>
              <a:t>what these are</a:t>
            </a:r>
            <a:endParaRPr lang="en-US" sz="2000" dirty="0">
              <a:solidFill>
                <a:schemeClr val="tx1"/>
              </a:solidFill>
            </a:endParaRPr>
          </a:p>
          <a:p>
            <a:r>
              <a:rPr lang="en-US" sz="2000" dirty="0"/>
              <a:t>Connect content to everyday </a:t>
            </a:r>
            <a:r>
              <a:rPr lang="en-US" sz="2000" dirty="0" smtClean="0"/>
              <a:t>life</a:t>
            </a:r>
            <a:endParaRPr lang="en-US" sz="2000" dirty="0"/>
          </a:p>
          <a:p>
            <a:r>
              <a:rPr lang="en-US" sz="2000" dirty="0"/>
              <a:t>Use analogy and common </a:t>
            </a:r>
            <a:r>
              <a:rPr lang="en-US" sz="2000" dirty="0" smtClean="0"/>
              <a:t>materials</a:t>
            </a:r>
            <a:endParaRPr lang="en-US" sz="2000" dirty="0"/>
          </a:p>
          <a:p>
            <a:r>
              <a:rPr lang="en-US" sz="2000" dirty="0"/>
              <a:t>Tell stories about how the topic mattered</a:t>
            </a:r>
          </a:p>
          <a:p>
            <a:r>
              <a:rPr lang="en-US" sz="2000" dirty="0"/>
              <a:t>Use inquiry and PBL</a:t>
            </a:r>
          </a:p>
          <a:p>
            <a:r>
              <a:rPr lang="en-US" sz="2000" dirty="0"/>
              <a:t>Involve others (parents, </a:t>
            </a:r>
            <a:r>
              <a:rPr lang="en-US" sz="2000" dirty="0" smtClean="0"/>
              <a:t>other activity leaders, professionals in the field)</a:t>
            </a:r>
            <a:endParaRPr lang="en-US" sz="2000" dirty="0"/>
          </a:p>
          <a:p>
            <a:pPr marL="228600" lvl="1" indent="0">
              <a:buFont typeface="Arial" pitchFamily="34" charset="0"/>
              <a:buNone/>
            </a:pPr>
            <a:endParaRPr lang="en-US" dirty="0" smtClean="0"/>
          </a:p>
          <a:p>
            <a:pPr marL="0" indent="0">
              <a:buFont typeface="Arial" panose="020B0604020202020204" pitchFamily="34" charset="0"/>
              <a:buNone/>
            </a:pPr>
            <a:endParaRPr lang="en-US" dirty="0" smtClean="0"/>
          </a:p>
        </p:txBody>
      </p:sp>
      <p:pic>
        <p:nvPicPr>
          <p:cNvPr id="10" name="Picture 2"/>
          <p:cNvPicPr>
            <a:picLocks noChangeAspect="1" noChangeArrowheads="1"/>
          </p:cNvPicPr>
          <p:nvPr/>
        </p:nvPicPr>
        <p:blipFill>
          <a:blip r:embed="rId3" cstate="print"/>
          <a:srcRect/>
          <a:stretch>
            <a:fillRect/>
          </a:stretch>
        </p:blipFill>
        <p:spPr bwMode="auto">
          <a:xfrm>
            <a:off x="2812649" y="4895370"/>
            <a:ext cx="3725470" cy="1689327"/>
          </a:xfrm>
          <a:prstGeom prst="rect">
            <a:avLst/>
          </a:prstGeom>
          <a:noFill/>
          <a:ln w="9525">
            <a:noFill/>
            <a:miter lim="800000"/>
            <a:headEnd/>
            <a:tailEnd/>
          </a:ln>
        </p:spPr>
      </p:pic>
    </p:spTree>
    <p:extLst>
      <p:ext uri="{BB962C8B-B14F-4D97-AF65-F5344CB8AC3E}">
        <p14:creationId xmlns:p14="http://schemas.microsoft.com/office/powerpoint/2010/main" val="2362683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smtClean="0"/>
              <a:t>Program Participants and Setting</a:t>
            </a: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17</a:t>
            </a:fld>
            <a:endParaRPr lang="en-US" dirty="0"/>
          </a:p>
        </p:txBody>
      </p:sp>
      <p:sp>
        <p:nvSpPr>
          <p:cNvPr id="7" name="Content Placeholder 2"/>
          <p:cNvSpPr>
            <a:spLocks noGrp="1"/>
          </p:cNvSpPr>
          <p:nvPr>
            <p:ph idx="1"/>
          </p:nvPr>
        </p:nvSpPr>
        <p:spPr>
          <a:xfrm>
            <a:off x="687526" y="1755228"/>
            <a:ext cx="8224699" cy="4326906"/>
          </a:xfrm>
        </p:spPr>
        <p:txBody>
          <a:bodyPr/>
          <a:lstStyle/>
          <a:p>
            <a:pPr marL="230187" lvl="1" indent="0">
              <a:lnSpc>
                <a:spcPct val="115000"/>
              </a:lnSpc>
              <a:spcBef>
                <a:spcPts val="0"/>
              </a:spcBef>
              <a:buNone/>
            </a:pPr>
            <a:endParaRPr lang="en-US" dirty="0">
              <a:ea typeface="Calibri"/>
              <a:cs typeface="Times New Roman"/>
            </a:endParaRPr>
          </a:p>
          <a:p>
            <a:pPr>
              <a:lnSpc>
                <a:spcPct val="115000"/>
              </a:lnSpc>
              <a:spcBef>
                <a:spcPts val="0"/>
              </a:spcBef>
            </a:pPr>
            <a:endParaRPr lang="en-US" dirty="0" smtClean="0">
              <a:ea typeface="Calibri"/>
              <a:cs typeface="Times New Roman"/>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85" y="-270933"/>
            <a:ext cx="10854713" cy="7264400"/>
          </a:xfrm>
          <a:prstGeom prst="rect">
            <a:avLst/>
          </a:prstGeom>
        </p:spPr>
      </p:pic>
      <p:sp>
        <p:nvSpPr>
          <p:cNvPr id="3" name="TextBox 2"/>
          <p:cNvSpPr txBox="1"/>
          <p:nvPr/>
        </p:nvSpPr>
        <p:spPr>
          <a:xfrm>
            <a:off x="5660020" y="134184"/>
            <a:ext cx="3009418" cy="646331"/>
          </a:xfrm>
          <a:prstGeom prst="rect">
            <a:avLst/>
          </a:prstGeom>
          <a:noFill/>
        </p:spPr>
        <p:txBody>
          <a:bodyPr wrap="square" rtlCol="0">
            <a:spAutoFit/>
          </a:bodyPr>
          <a:lstStyle/>
          <a:p>
            <a:r>
              <a:rPr lang="en-US" sz="3600" dirty="0" smtClean="0">
                <a:solidFill>
                  <a:schemeClr val="tx2"/>
                </a:solidFill>
              </a:rPr>
              <a:t>Autonomy</a:t>
            </a:r>
            <a:endParaRPr lang="en-US" sz="3600" dirty="0">
              <a:solidFill>
                <a:schemeClr val="tx2"/>
              </a:solidFill>
            </a:endParaRPr>
          </a:p>
        </p:txBody>
      </p:sp>
    </p:spTree>
    <p:extLst>
      <p:ext uri="{BB962C8B-B14F-4D97-AF65-F5344CB8AC3E}">
        <p14:creationId xmlns:p14="http://schemas.microsoft.com/office/powerpoint/2010/main" val="948391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882534"/>
            <a:ext cx="8224837" cy="492443"/>
          </a:xfrm>
        </p:spPr>
        <p:txBody>
          <a:bodyPr/>
          <a:lstStyle/>
          <a:p>
            <a:r>
              <a:rPr lang="en-US" dirty="0" smtClean="0"/>
              <a:t>Agency</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18</a:t>
            </a:fld>
            <a:endParaRPr lang="en-US" dirty="0"/>
          </a:p>
        </p:txBody>
      </p:sp>
      <p:pic>
        <p:nvPicPr>
          <p:cNvPr id="3" name="Picture 2"/>
          <p:cNvPicPr>
            <a:picLocks noChangeAspect="1"/>
          </p:cNvPicPr>
          <p:nvPr/>
        </p:nvPicPr>
        <p:blipFill>
          <a:blip r:embed="rId3"/>
          <a:stretch>
            <a:fillRect/>
          </a:stretch>
        </p:blipFill>
        <p:spPr>
          <a:xfrm>
            <a:off x="100012" y="6675975"/>
            <a:ext cx="3152775" cy="152400"/>
          </a:xfrm>
          <a:prstGeom prst="rect">
            <a:avLst/>
          </a:prstGeom>
        </p:spPr>
      </p:pic>
      <p:sp>
        <p:nvSpPr>
          <p:cNvPr id="6" name="Content Placeholder 2"/>
          <p:cNvSpPr txBox="1">
            <a:spLocks/>
          </p:cNvSpPr>
          <p:nvPr/>
        </p:nvSpPr>
        <p:spPr bwMode="gray">
          <a:xfrm>
            <a:off x="687388" y="1655673"/>
            <a:ext cx="7939176" cy="30403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Franklin Gothic Book"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400" kern="1200" baseline="0">
                <a:solidFill>
                  <a:schemeClr val="tx2"/>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baseline="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9pPr>
          </a:lstStyle>
          <a:p>
            <a:pPr marL="0" lvl="0" indent="0">
              <a:buNone/>
            </a:pPr>
            <a:r>
              <a:rPr lang="en-US" dirty="0" smtClean="0"/>
              <a:t>“By </a:t>
            </a:r>
            <a:r>
              <a:rPr lang="en-US" dirty="0"/>
              <a:t>‘‘</a:t>
            </a:r>
            <a:r>
              <a:rPr lang="en-US" i="1" dirty="0">
                <a:solidFill>
                  <a:srgbClr val="C00000"/>
                </a:solidFill>
              </a:rPr>
              <a:t>agency skills</a:t>
            </a:r>
            <a:r>
              <a:rPr lang="en-US" dirty="0"/>
              <a:t>’’ we refer to cognitive tools, including insights, precepts, knowledge, and action schemas that youth might employ to help them </a:t>
            </a:r>
            <a:r>
              <a:rPr lang="en-US" i="1" dirty="0">
                <a:solidFill>
                  <a:srgbClr val="C00000"/>
                </a:solidFill>
              </a:rPr>
              <a:t>achieve goals</a:t>
            </a:r>
            <a:r>
              <a:rPr lang="en-US" dirty="0"/>
              <a:t>. Adolescence is a particularly important period to study development of agency skills because of teenagers’ new potentials for higher order reasoning, including reasoning about the dynamics of complex systems and executive control of one’s own thought </a:t>
            </a:r>
            <a:r>
              <a:rPr lang="en-US" dirty="0" smtClean="0"/>
              <a:t>processes. Youth’s </a:t>
            </a:r>
            <a:r>
              <a:rPr lang="en-US" dirty="0"/>
              <a:t>development of agency skills that incorporate these advanced capabilities could be expected to provide them with more powerful, flexible, and dynamic tools for realizing goals</a:t>
            </a:r>
            <a:r>
              <a:rPr lang="en-US" dirty="0" smtClean="0"/>
              <a:t>.” (Larson &amp; Angus, 2011, p. 277)</a:t>
            </a:r>
            <a:endParaRPr lang="en-US" sz="2000" dirty="0"/>
          </a:p>
        </p:txBody>
      </p:sp>
    </p:spTree>
    <p:extLst>
      <p:ext uri="{BB962C8B-B14F-4D97-AF65-F5344CB8AC3E}">
        <p14:creationId xmlns:p14="http://schemas.microsoft.com/office/powerpoint/2010/main" val="3036916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What We Were Looking For</a:t>
            </a:r>
            <a:endParaRPr lang="en-US" dirty="0" smtClean="0"/>
          </a:p>
        </p:txBody>
      </p:sp>
      <p:sp>
        <p:nvSpPr>
          <p:cNvPr id="3" name="Content Placeholder 2"/>
          <p:cNvSpPr>
            <a:spLocks noGrp="1"/>
          </p:cNvSpPr>
          <p:nvPr>
            <p:ph sz="quarter" idx="12"/>
          </p:nvPr>
        </p:nvSpPr>
        <p:spPr>
          <a:xfrm>
            <a:off x="687388" y="1599874"/>
            <a:ext cx="3577390" cy="2202105"/>
          </a:xfrm>
        </p:spPr>
        <p:txBody>
          <a:bodyPr/>
          <a:lstStyle/>
          <a:p>
            <a:pPr marL="0" indent="0">
              <a:buNone/>
            </a:pPr>
            <a:r>
              <a:rPr lang="en-US" sz="2000" dirty="0"/>
              <a:t>Staff shares control with </a:t>
            </a:r>
            <a:r>
              <a:rPr lang="en-US" sz="2000" dirty="0" smtClean="0"/>
              <a:t>youth,</a:t>
            </a:r>
          </a:p>
          <a:p>
            <a:pPr marL="0" indent="0">
              <a:buNone/>
            </a:pPr>
            <a:r>
              <a:rPr lang="en-US" sz="2000" dirty="0"/>
              <a:t>p</a:t>
            </a:r>
            <a:r>
              <a:rPr lang="en-US" sz="2000" dirty="0" smtClean="0"/>
              <a:t>roviding guidance</a:t>
            </a:r>
            <a:endParaRPr lang="en-US" sz="2000" dirty="0"/>
          </a:p>
        </p:txBody>
      </p:sp>
      <p:sp>
        <p:nvSpPr>
          <p:cNvPr id="4" name="Content Placeholder 3"/>
          <p:cNvSpPr>
            <a:spLocks noGrp="1"/>
          </p:cNvSpPr>
          <p:nvPr>
            <p:ph sz="quarter" idx="13"/>
          </p:nvPr>
        </p:nvSpPr>
        <p:spPr>
          <a:xfrm>
            <a:off x="4764506" y="1599874"/>
            <a:ext cx="3867605" cy="2202105"/>
          </a:xfrm>
        </p:spPr>
        <p:txBody>
          <a:bodyPr/>
          <a:lstStyle/>
          <a:p>
            <a:pPr marL="0" indent="0">
              <a:buNone/>
            </a:pPr>
            <a:r>
              <a:rPr lang="en-US" sz="2000" dirty="0"/>
              <a:t>Explore and discover new things on their own</a:t>
            </a:r>
          </a:p>
          <a:p>
            <a:pPr marL="0" indent="0">
              <a:buNone/>
            </a:pPr>
            <a:endParaRPr lang="en-US" dirty="0"/>
          </a:p>
        </p:txBody>
      </p:sp>
      <p:sp>
        <p:nvSpPr>
          <p:cNvPr id="8" name="Slide Number Placeholder 2"/>
          <p:cNvSpPr>
            <a:spLocks noGrp="1"/>
          </p:cNvSpPr>
          <p:nvPr>
            <p:ph type="sldNum" sz="quarter" idx="11"/>
          </p:nvPr>
        </p:nvSpPr>
        <p:spPr/>
        <p:txBody>
          <a:bodyPr/>
          <a:lstStyle/>
          <a:p>
            <a:pPr algn="r"/>
            <a:fld id="{F3477EC8-074D-41C4-94AE-E9EA7CEEA348}" type="slidenum">
              <a:rPr lang="en-US" smtClean="0"/>
              <a:pPr algn="r"/>
              <a:t>19</a:t>
            </a:fld>
            <a:endParaRPr lang="en-US" dirty="0"/>
          </a:p>
        </p:txBody>
      </p:sp>
      <p:sp>
        <p:nvSpPr>
          <p:cNvPr id="7" name="Content Placeholder 2"/>
          <p:cNvSpPr txBox="1">
            <a:spLocks/>
          </p:cNvSpPr>
          <p:nvPr/>
        </p:nvSpPr>
        <p:spPr bwMode="gray">
          <a:xfrm>
            <a:off x="687388" y="4217341"/>
            <a:ext cx="3577390" cy="220210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marL="0" indent="0">
              <a:buNone/>
            </a:pPr>
            <a:r>
              <a:rPr lang="en-US" sz="2000" dirty="0"/>
              <a:t>Make plans for projects or activities</a:t>
            </a:r>
          </a:p>
        </p:txBody>
      </p:sp>
      <p:sp>
        <p:nvSpPr>
          <p:cNvPr id="9" name="Content Placeholder 2"/>
          <p:cNvSpPr txBox="1">
            <a:spLocks/>
          </p:cNvSpPr>
          <p:nvPr/>
        </p:nvSpPr>
        <p:spPr bwMode="gray">
          <a:xfrm>
            <a:off x="4799806" y="4025475"/>
            <a:ext cx="4006655" cy="220210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marL="0" indent="0">
              <a:buNone/>
            </a:pPr>
            <a:r>
              <a:rPr lang="en-US" sz="2000" dirty="0"/>
              <a:t>Creation of a tangible product or culminating event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816" y="2340496"/>
            <a:ext cx="2465458" cy="164446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18" y="4871103"/>
            <a:ext cx="2430156" cy="167478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919" y="2426634"/>
            <a:ext cx="2534855" cy="155832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6414" y="4628739"/>
            <a:ext cx="1993863" cy="1993863"/>
          </a:xfrm>
          <a:prstGeom prst="rect">
            <a:avLst/>
          </a:prstGeom>
        </p:spPr>
      </p:pic>
    </p:spTree>
    <p:extLst>
      <p:ext uri="{BB962C8B-B14F-4D97-AF65-F5344CB8AC3E}">
        <p14:creationId xmlns:p14="http://schemas.microsoft.com/office/powerpoint/2010/main" val="1172299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526" y="1671145"/>
            <a:ext cx="8224699" cy="4130565"/>
          </a:xfrm>
        </p:spPr>
        <p:txBody>
          <a:bodyPr/>
          <a:lstStyle/>
          <a:p>
            <a:pPr>
              <a:lnSpc>
                <a:spcPct val="115000"/>
              </a:lnSpc>
              <a:spcBef>
                <a:spcPts val="0"/>
              </a:spcBef>
            </a:pPr>
            <a:endParaRPr lang="en-US" sz="2200" dirty="0" smtClean="0">
              <a:ea typeface="Calibri"/>
              <a:cs typeface="Times New Roman"/>
            </a:endParaRPr>
          </a:p>
          <a:p>
            <a:pPr marL="0" indent="0">
              <a:lnSpc>
                <a:spcPct val="115000"/>
              </a:lnSpc>
              <a:spcBef>
                <a:spcPts val="0"/>
              </a:spcBef>
              <a:buNone/>
            </a:pPr>
            <a:endParaRPr lang="en-US" dirty="0" smtClean="0">
              <a:ea typeface="Calibri"/>
              <a:cs typeface="Times New Roman"/>
            </a:endParaRPr>
          </a:p>
        </p:txBody>
      </p:sp>
      <p:sp>
        <p:nvSpPr>
          <p:cNvPr id="10" name="Title 1"/>
          <p:cNvSpPr>
            <a:spLocks noGrp="1"/>
          </p:cNvSpPr>
          <p:nvPr>
            <p:ph type="title"/>
          </p:nvPr>
        </p:nvSpPr>
        <p:spPr>
          <a:xfrm>
            <a:off x="687388" y="882533"/>
            <a:ext cx="8224837" cy="492443"/>
          </a:xfrm>
        </p:spPr>
        <p:txBody>
          <a:bodyPr/>
          <a:lstStyle/>
          <a:p>
            <a:r>
              <a:rPr lang="en-US" dirty="0" smtClean="0"/>
              <a:t>STEM Interest and Engagement Study</a:t>
            </a: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2</a:t>
            </a:fld>
            <a:endParaRPr lang="en-US" dirty="0"/>
          </a:p>
        </p:txBody>
      </p:sp>
      <p:pic>
        <p:nvPicPr>
          <p:cNvPr id="7" name="Picture 6"/>
          <p:cNvPicPr>
            <a:picLocks noChangeAspect="1"/>
          </p:cNvPicPr>
          <p:nvPr/>
        </p:nvPicPr>
        <p:blipFill>
          <a:blip r:embed="rId3" cstate="print"/>
          <a:stretch>
            <a:fillRect/>
          </a:stretch>
        </p:blipFill>
        <p:spPr>
          <a:xfrm>
            <a:off x="982242" y="2746768"/>
            <a:ext cx="1962545" cy="1979317"/>
          </a:xfrm>
          <a:prstGeom prst="rect">
            <a:avLst/>
          </a:prstGeom>
        </p:spPr>
      </p:pic>
      <p:pic>
        <p:nvPicPr>
          <p:cNvPr id="4" name="Picture 3"/>
          <p:cNvPicPr>
            <a:picLocks noChangeAspect="1"/>
          </p:cNvPicPr>
          <p:nvPr/>
        </p:nvPicPr>
        <p:blipFill>
          <a:blip r:embed="rId4"/>
          <a:stretch>
            <a:fillRect/>
          </a:stretch>
        </p:blipFill>
        <p:spPr>
          <a:xfrm>
            <a:off x="4344402" y="2212305"/>
            <a:ext cx="3163303" cy="1386987"/>
          </a:xfrm>
          <a:prstGeom prst="rect">
            <a:avLst/>
          </a:prstGeom>
        </p:spPr>
      </p:pic>
      <p:pic>
        <p:nvPicPr>
          <p:cNvPr id="5" name="Picture 4"/>
          <p:cNvPicPr>
            <a:picLocks noChangeAspect="1"/>
          </p:cNvPicPr>
          <p:nvPr/>
        </p:nvPicPr>
        <p:blipFill>
          <a:blip r:embed="rId5"/>
          <a:stretch>
            <a:fillRect/>
          </a:stretch>
        </p:blipFill>
        <p:spPr>
          <a:xfrm>
            <a:off x="3791952" y="3976568"/>
            <a:ext cx="4765140" cy="1985475"/>
          </a:xfrm>
          <a:prstGeom prst="rect">
            <a:avLst/>
          </a:prstGeom>
        </p:spPr>
      </p:pic>
    </p:spTree>
    <p:extLst>
      <p:ext uri="{BB962C8B-B14F-4D97-AF65-F5344CB8AC3E}">
        <p14:creationId xmlns:p14="http://schemas.microsoft.com/office/powerpoint/2010/main" val="232372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6996545"/>
            <a:ext cx="8224837" cy="8371523"/>
          </a:xfrm>
        </p:spPr>
        <p:txBody>
          <a:bodyPr/>
          <a:lstStyle/>
          <a:p>
            <a:r>
              <a:rPr lang="en-US" dirty="0" smtClean="0"/>
              <a:t>What can we anticipate to find in terms of essential skills?</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Study Findings</a:t>
            </a:r>
          </a:p>
        </p:txBody>
      </p:sp>
      <p:sp>
        <p:nvSpPr>
          <p:cNvPr id="9" name="Content Placeholder 2"/>
          <p:cNvSpPr>
            <a:spLocks noGrp="1"/>
          </p:cNvSpPr>
          <p:nvPr>
            <p:ph idx="1"/>
          </p:nvPr>
        </p:nvSpPr>
        <p:spPr>
          <a:xfrm>
            <a:off x="687388" y="1662326"/>
            <a:ext cx="8224699" cy="4726300"/>
          </a:xfrm>
        </p:spPr>
        <p:txBody>
          <a:bodyPr/>
          <a:lstStyle/>
          <a:p>
            <a:r>
              <a:rPr lang="en-US" dirty="0"/>
              <a:t>Considerable </a:t>
            </a:r>
            <a:r>
              <a:rPr lang="en-US" i="1" dirty="0">
                <a:solidFill>
                  <a:srgbClr val="C00000"/>
                </a:solidFill>
              </a:rPr>
              <a:t>variation</a:t>
            </a:r>
            <a:r>
              <a:rPr lang="en-US" dirty="0"/>
              <a:t> in autonomy support and opportunities for agency </a:t>
            </a:r>
            <a:endParaRPr lang="en-US" dirty="0" smtClean="0"/>
          </a:p>
          <a:p>
            <a:r>
              <a:rPr lang="en-US" dirty="0" smtClean="0"/>
              <a:t>Each positively related </a:t>
            </a:r>
            <a:r>
              <a:rPr lang="en-US" dirty="0"/>
              <a:t>to participant reports of </a:t>
            </a:r>
            <a:r>
              <a:rPr lang="en-US" i="1" dirty="0">
                <a:solidFill>
                  <a:srgbClr val="C00000"/>
                </a:solidFill>
              </a:rPr>
              <a:t>challenge</a:t>
            </a:r>
            <a:r>
              <a:rPr lang="en-US" dirty="0"/>
              <a:t> and </a:t>
            </a:r>
            <a:r>
              <a:rPr lang="en-US" i="1" dirty="0">
                <a:solidFill>
                  <a:srgbClr val="C00000"/>
                </a:solidFill>
              </a:rPr>
              <a:t>engagement</a:t>
            </a:r>
          </a:p>
          <a:p>
            <a:pPr lvl="2"/>
            <a:endParaRPr lang="en-US" sz="2000" dirty="0" smtClean="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20</a:t>
            </a:fld>
            <a:endParaRPr lang="en-US" dirty="0"/>
          </a:p>
        </p:txBody>
      </p:sp>
      <p:pic>
        <p:nvPicPr>
          <p:cNvPr id="6"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2362200" y="3225065"/>
            <a:ext cx="4676819" cy="3307235"/>
          </a:xfrm>
          <a:prstGeom prst="rect">
            <a:avLst/>
          </a:prstGeom>
          <a:noFill/>
          <a:ln w="9525">
            <a:noFill/>
            <a:miter lim="800000"/>
            <a:headEnd/>
            <a:tailEnd/>
          </a:ln>
        </p:spPr>
      </p:pic>
    </p:spTree>
    <p:extLst>
      <p:ext uri="{BB962C8B-B14F-4D97-AF65-F5344CB8AC3E}">
        <p14:creationId xmlns:p14="http://schemas.microsoft.com/office/powerpoint/2010/main" val="4242223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6996545"/>
            <a:ext cx="8224837" cy="8371523"/>
          </a:xfrm>
        </p:spPr>
        <p:txBody>
          <a:bodyPr/>
          <a:lstStyle/>
          <a:p>
            <a:r>
              <a:rPr lang="en-US" dirty="0" smtClean="0"/>
              <a:t>What can we anticipate to find in terms of essential skills?</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Study Findings</a:t>
            </a:r>
          </a:p>
        </p:txBody>
      </p:sp>
      <p:sp>
        <p:nvSpPr>
          <p:cNvPr id="9" name="Content Placeholder 2"/>
          <p:cNvSpPr>
            <a:spLocks noGrp="1"/>
          </p:cNvSpPr>
          <p:nvPr>
            <p:ph idx="1"/>
          </p:nvPr>
        </p:nvSpPr>
        <p:spPr>
          <a:xfrm>
            <a:off x="687388" y="1662326"/>
            <a:ext cx="8224699" cy="4726300"/>
          </a:xfrm>
        </p:spPr>
        <p:txBody>
          <a:bodyPr/>
          <a:lstStyle/>
          <a:p>
            <a:pPr lvl="2"/>
            <a:endParaRPr lang="en-US" sz="2000" dirty="0" smtClean="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21</a:t>
            </a:fld>
            <a:endParaRPr lang="en-US" dirty="0"/>
          </a:p>
        </p:txBody>
      </p:sp>
      <p:pic>
        <p:nvPicPr>
          <p:cNvPr id="1026" name="Picture 2" descr="Replicating interesting res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0"/>
            <a:ext cx="9756932" cy="6515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4387" y="1179726"/>
            <a:ext cx="6273800" cy="1323439"/>
          </a:xfrm>
          <a:prstGeom prst="rect">
            <a:avLst/>
          </a:prstGeom>
          <a:noFill/>
        </p:spPr>
        <p:txBody>
          <a:bodyPr wrap="square" rtlCol="0">
            <a:spAutoFit/>
          </a:bodyPr>
          <a:lstStyle/>
          <a:p>
            <a:r>
              <a:rPr lang="en-US" sz="8000" dirty="0" smtClean="0">
                <a:solidFill>
                  <a:schemeClr val="bg1"/>
                </a:solidFill>
              </a:rPr>
              <a:t>Replication</a:t>
            </a:r>
            <a:endParaRPr lang="en-US" sz="8000" dirty="0">
              <a:solidFill>
                <a:schemeClr val="bg1"/>
              </a:solidFill>
            </a:endParaRPr>
          </a:p>
        </p:txBody>
      </p:sp>
    </p:spTree>
    <p:extLst>
      <p:ext uri="{BB962C8B-B14F-4D97-AF65-F5344CB8AC3E}">
        <p14:creationId xmlns:p14="http://schemas.microsoft.com/office/powerpoint/2010/main" val="179354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390092"/>
            <a:ext cx="8224837" cy="984885"/>
          </a:xfrm>
        </p:spPr>
        <p:txBody>
          <a:bodyPr/>
          <a:lstStyle/>
          <a:p>
            <a:r>
              <a:rPr lang="en-US" dirty="0" smtClean="0"/>
              <a:t>What </a:t>
            </a:r>
            <a:r>
              <a:rPr lang="en-US" dirty="0"/>
              <a:t>does quality OST programming look like? – </a:t>
            </a:r>
            <a:r>
              <a:rPr lang="en-US" dirty="0" smtClean="0"/>
              <a:t>Project-based &amp; Inquiry</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22</a:t>
            </a:fld>
            <a:endParaRPr lang="en-US" dirty="0"/>
          </a:p>
        </p:txBody>
      </p:sp>
      <p:pic>
        <p:nvPicPr>
          <p:cNvPr id="3" name="Picture 2"/>
          <p:cNvPicPr>
            <a:picLocks noChangeAspect="1"/>
          </p:cNvPicPr>
          <p:nvPr/>
        </p:nvPicPr>
        <p:blipFill>
          <a:blip r:embed="rId3"/>
          <a:stretch>
            <a:fillRect/>
          </a:stretch>
        </p:blipFill>
        <p:spPr>
          <a:xfrm>
            <a:off x="100012" y="6675975"/>
            <a:ext cx="3152775" cy="152400"/>
          </a:xfrm>
          <a:prstGeom prst="rect">
            <a:avLst/>
          </a:prstGeom>
        </p:spPr>
      </p:pic>
      <p:sp>
        <p:nvSpPr>
          <p:cNvPr id="6" name="Content Placeholder 2">
            <a:hlinkClick r:id="rId4" action="ppaction://hlinksldjump"/>
          </p:cNvPr>
          <p:cNvSpPr txBox="1">
            <a:spLocks/>
          </p:cNvSpPr>
          <p:nvPr/>
        </p:nvSpPr>
        <p:spPr bwMode="gray">
          <a:xfrm>
            <a:off x="687388" y="1579472"/>
            <a:ext cx="5185091" cy="425527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Franklin Gothic Book"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400" kern="1200" baseline="0">
                <a:solidFill>
                  <a:schemeClr val="tx2"/>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baseline="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9pPr>
          </a:lstStyle>
          <a:p>
            <a:pPr lvl="0"/>
            <a:r>
              <a:rPr lang="en-US" dirty="0" smtClean="0"/>
              <a:t>‘‘</a:t>
            </a:r>
            <a:r>
              <a:rPr lang="en-US" i="1" dirty="0" smtClean="0">
                <a:solidFill>
                  <a:srgbClr val="C00000"/>
                </a:solidFill>
              </a:rPr>
              <a:t>Arc </a:t>
            </a:r>
            <a:r>
              <a:rPr lang="en-US" i="1" dirty="0">
                <a:solidFill>
                  <a:srgbClr val="C00000"/>
                </a:solidFill>
              </a:rPr>
              <a:t>of work</a:t>
            </a:r>
            <a:r>
              <a:rPr lang="en-US" dirty="0"/>
              <a:t>’’ that includes </a:t>
            </a:r>
            <a:r>
              <a:rPr lang="en-US" dirty="0" smtClean="0"/>
              <a:t>planning, monitoring</a:t>
            </a:r>
            <a:r>
              <a:rPr lang="en-US" dirty="0"/>
              <a:t>, adjusting plans, and receiving </a:t>
            </a:r>
            <a:r>
              <a:rPr lang="en-US" dirty="0" smtClean="0"/>
              <a:t>authentic feedback</a:t>
            </a:r>
          </a:p>
          <a:p>
            <a:pPr lvl="1"/>
            <a:r>
              <a:rPr lang="en-US" dirty="0"/>
              <a:t>Help youth envision where their work is headed</a:t>
            </a:r>
          </a:p>
          <a:p>
            <a:pPr lvl="1"/>
            <a:r>
              <a:rPr lang="en-US" dirty="0"/>
              <a:t>Provide encouragement with realism and honest feedback</a:t>
            </a:r>
          </a:p>
          <a:p>
            <a:pPr lvl="0"/>
            <a:r>
              <a:rPr lang="en-US" i="1" dirty="0" smtClean="0">
                <a:solidFill>
                  <a:srgbClr val="C00000"/>
                </a:solidFill>
              </a:rPr>
              <a:t>Real world </a:t>
            </a:r>
            <a:r>
              <a:rPr lang="en-US" dirty="0" smtClean="0"/>
              <a:t>challenges and demands</a:t>
            </a:r>
          </a:p>
          <a:p>
            <a:pPr lvl="0"/>
            <a:r>
              <a:rPr lang="en-US" dirty="0" smtClean="0"/>
              <a:t>Opportunities for youth to experience </a:t>
            </a:r>
            <a:r>
              <a:rPr lang="en-US" i="1" dirty="0" smtClean="0">
                <a:solidFill>
                  <a:srgbClr val="C00000"/>
                </a:solidFill>
              </a:rPr>
              <a:t>ownership</a:t>
            </a:r>
            <a:r>
              <a:rPr lang="en-US" dirty="0" smtClean="0"/>
              <a:t> over their project</a:t>
            </a:r>
          </a:p>
          <a:p>
            <a:pPr lvl="1"/>
            <a:r>
              <a:rPr lang="en-US" dirty="0"/>
              <a:t>Freedom and choice</a:t>
            </a:r>
          </a:p>
          <a:p>
            <a:pPr lvl="1"/>
            <a:r>
              <a:rPr lang="en-US" dirty="0"/>
              <a:t>Support youth decision making but provide initial structure for work</a:t>
            </a:r>
          </a:p>
          <a:p>
            <a:pPr lvl="0"/>
            <a:endParaRPr lang="en-US" dirty="0" smtClean="0"/>
          </a:p>
          <a:p>
            <a:pPr lvl="0"/>
            <a:endParaRPr lang="en-US" i="1" dirty="0" smtClean="0">
              <a:solidFill>
                <a:srgbClr val="C00000"/>
              </a:solidFill>
            </a:endParaRPr>
          </a:p>
          <a:p>
            <a:pPr lvl="0"/>
            <a:endParaRPr lang="en-US" dirty="0" smtClean="0"/>
          </a:p>
          <a:p>
            <a:endParaRPr lang="en-US" sz="2000" dirty="0"/>
          </a:p>
        </p:txBody>
      </p:sp>
      <p:pic>
        <p:nvPicPr>
          <p:cNvPr id="5" name="Picture 4"/>
          <p:cNvPicPr>
            <a:picLocks noChangeAspect="1"/>
          </p:cNvPicPr>
          <p:nvPr/>
        </p:nvPicPr>
        <p:blipFill>
          <a:blip r:embed="rId5"/>
          <a:stretch>
            <a:fillRect/>
          </a:stretch>
        </p:blipFill>
        <p:spPr>
          <a:xfrm>
            <a:off x="5828936" y="1818958"/>
            <a:ext cx="3276600" cy="3257550"/>
          </a:xfrm>
          <a:prstGeom prst="rect">
            <a:avLst/>
          </a:prstGeom>
        </p:spPr>
      </p:pic>
    </p:spTree>
    <p:extLst>
      <p:ext uri="{BB962C8B-B14F-4D97-AF65-F5344CB8AC3E}">
        <p14:creationId xmlns:p14="http://schemas.microsoft.com/office/powerpoint/2010/main" val="4007262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7388" y="882535"/>
            <a:ext cx="8224837" cy="492443"/>
          </a:xfrm>
        </p:spPr>
        <p:txBody>
          <a:bodyPr/>
          <a:lstStyle/>
          <a:p>
            <a:r>
              <a:rPr lang="en-US" dirty="0" smtClean="0"/>
              <a:t>Autonomy Examples</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23</a:t>
            </a:fld>
            <a:endParaRPr lang="en-US" dirty="0"/>
          </a:p>
        </p:txBody>
      </p:sp>
      <p:pic>
        <p:nvPicPr>
          <p:cNvPr id="3" name="Picture 2"/>
          <p:cNvPicPr>
            <a:picLocks noChangeAspect="1"/>
          </p:cNvPicPr>
          <p:nvPr/>
        </p:nvPicPr>
        <p:blipFill>
          <a:blip r:embed="rId3"/>
          <a:stretch>
            <a:fillRect/>
          </a:stretch>
        </p:blipFill>
        <p:spPr>
          <a:xfrm>
            <a:off x="100012" y="6675975"/>
            <a:ext cx="3152775" cy="152400"/>
          </a:xfrm>
          <a:prstGeom prst="rect">
            <a:avLst/>
          </a:prstGeom>
        </p:spPr>
      </p:pic>
      <p:sp>
        <p:nvSpPr>
          <p:cNvPr id="6" name="Content Placeholder 2">
            <a:hlinkClick r:id="rId4" action="ppaction://hlinksldjump"/>
          </p:cNvPr>
          <p:cNvSpPr txBox="1">
            <a:spLocks/>
          </p:cNvSpPr>
          <p:nvPr/>
        </p:nvSpPr>
        <p:spPr bwMode="gray">
          <a:xfrm>
            <a:off x="687388" y="1808073"/>
            <a:ext cx="7910512" cy="198922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Franklin Gothic Book"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400" kern="1200" baseline="0">
                <a:solidFill>
                  <a:schemeClr val="tx2"/>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baseline="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9pPr>
          </a:lstStyle>
          <a:p>
            <a:r>
              <a:rPr lang="en-US" dirty="0"/>
              <a:t>Youth explains how she has </a:t>
            </a:r>
            <a:r>
              <a:rPr lang="en-US" dirty="0">
                <a:hlinkClick r:id="rId5"/>
              </a:rPr>
              <a:t>responded to opportunities</a:t>
            </a:r>
            <a:r>
              <a:rPr lang="en-US" dirty="0"/>
              <a:t> to take responsibility and show initiative related </a:t>
            </a:r>
            <a:r>
              <a:rPr lang="en-US" dirty="0" smtClean="0"/>
              <a:t>to her </a:t>
            </a:r>
            <a:r>
              <a:rPr lang="en-US" dirty="0"/>
              <a:t>science </a:t>
            </a:r>
            <a:r>
              <a:rPr lang="en-US" dirty="0" smtClean="0"/>
              <a:t>class </a:t>
            </a:r>
            <a:endParaRPr lang="en-US" dirty="0"/>
          </a:p>
          <a:p>
            <a:r>
              <a:rPr lang="en-US" dirty="0"/>
              <a:t>Meg </a:t>
            </a:r>
            <a:r>
              <a:rPr lang="en-US" dirty="0">
                <a:hlinkClick r:id="rId6"/>
              </a:rPr>
              <a:t>supports student autonomy</a:t>
            </a:r>
            <a:r>
              <a:rPr lang="en-US" dirty="0"/>
              <a:t> during a problem based learning </a:t>
            </a:r>
            <a:r>
              <a:rPr lang="en-US" dirty="0" smtClean="0"/>
              <a:t>project</a:t>
            </a:r>
            <a:endParaRPr lang="en-US" dirty="0"/>
          </a:p>
          <a:p>
            <a:pPr lvl="0"/>
            <a:endParaRPr lang="en-US" dirty="0" smtClean="0"/>
          </a:p>
          <a:p>
            <a:pPr marL="0" lvl="0" indent="0">
              <a:buNone/>
            </a:pPr>
            <a:endParaRPr lang="en-US" dirty="0" smtClean="0"/>
          </a:p>
          <a:p>
            <a:endParaRPr lang="en-US" sz="2000" dirty="0"/>
          </a:p>
        </p:txBody>
      </p:sp>
      <p:pic>
        <p:nvPicPr>
          <p:cNvPr id="8" name="Picture 7"/>
          <p:cNvPicPr>
            <a:picLocks noChangeAspect="1"/>
          </p:cNvPicPr>
          <p:nvPr/>
        </p:nvPicPr>
        <p:blipFill>
          <a:blip r:embed="rId7"/>
          <a:stretch>
            <a:fillRect/>
          </a:stretch>
        </p:blipFill>
        <p:spPr>
          <a:xfrm>
            <a:off x="1808162" y="3950763"/>
            <a:ext cx="5334000" cy="2571750"/>
          </a:xfrm>
          <a:prstGeom prst="rect">
            <a:avLst/>
          </a:prstGeom>
        </p:spPr>
      </p:pic>
    </p:spTree>
    <p:extLst>
      <p:ext uri="{BB962C8B-B14F-4D97-AF65-F5344CB8AC3E}">
        <p14:creationId xmlns:p14="http://schemas.microsoft.com/office/powerpoint/2010/main" val="2736593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Challenges to Supporting Autonomy</a:t>
            </a:r>
            <a:endParaRPr lang="en-US" dirty="0" smtClean="0"/>
          </a:p>
        </p:txBody>
      </p:sp>
      <p:sp>
        <p:nvSpPr>
          <p:cNvPr id="9" name="Content Placeholder 2"/>
          <p:cNvSpPr>
            <a:spLocks noGrp="1"/>
          </p:cNvSpPr>
          <p:nvPr>
            <p:ph idx="1"/>
          </p:nvPr>
        </p:nvSpPr>
        <p:spPr>
          <a:xfrm>
            <a:off x="687526" y="1699264"/>
            <a:ext cx="8224699" cy="4726300"/>
          </a:xfrm>
        </p:spPr>
        <p:txBody>
          <a:bodyPr/>
          <a:lstStyle/>
          <a:p>
            <a:r>
              <a:rPr lang="en-US" dirty="0"/>
              <a:t>Giving up control is scary</a:t>
            </a:r>
          </a:p>
          <a:p>
            <a:r>
              <a:rPr lang="en-US" dirty="0"/>
              <a:t>Students may be reluctant to accept control</a:t>
            </a:r>
          </a:p>
          <a:p>
            <a:r>
              <a:rPr lang="en-US" dirty="0"/>
              <a:t>Doing true inquiry is difficult</a:t>
            </a:r>
          </a:p>
          <a:p>
            <a:pPr lvl="1"/>
            <a:r>
              <a:rPr lang="en-US" dirty="0"/>
              <a:t>Materials &amp; resources</a:t>
            </a:r>
          </a:p>
          <a:p>
            <a:pPr lvl="1"/>
            <a:r>
              <a:rPr lang="en-US" dirty="0"/>
              <a:t>Getting ideas</a:t>
            </a:r>
          </a:p>
          <a:p>
            <a:pPr lvl="1"/>
            <a:r>
              <a:rPr lang="en-US" dirty="0"/>
              <a:t>Supporting inquiry </a:t>
            </a:r>
          </a:p>
          <a:p>
            <a:endParaRPr lang="en-US" dirty="0" smtClean="0"/>
          </a:p>
        </p:txBody>
      </p:sp>
      <p:sp>
        <p:nvSpPr>
          <p:cNvPr id="8" name="Slide Number Placeholder 2"/>
          <p:cNvSpPr>
            <a:spLocks noGrp="1"/>
          </p:cNvSpPr>
          <p:nvPr>
            <p:ph type="sldNum" sz="quarter" idx="10"/>
          </p:nvPr>
        </p:nvSpPr>
        <p:spPr/>
        <p:txBody>
          <a:bodyPr/>
          <a:lstStyle/>
          <a:p>
            <a:pPr algn="r"/>
            <a:fld id="{F3477EC8-074D-41C4-94AE-E9EA7CEEA348}" type="slidenum">
              <a:rPr lang="en-US" smtClean="0"/>
              <a:pPr algn="r"/>
              <a:t>24</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1853" y="4062414"/>
            <a:ext cx="3757304" cy="2504617"/>
          </a:xfrm>
          <a:prstGeom prst="rect">
            <a:avLst/>
          </a:prstGeom>
        </p:spPr>
      </p:pic>
    </p:spTree>
    <p:extLst>
      <p:ext uri="{BB962C8B-B14F-4D97-AF65-F5344CB8AC3E}">
        <p14:creationId xmlns:p14="http://schemas.microsoft.com/office/powerpoint/2010/main" val="282935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Autonomy Support and Agency Can Do</a:t>
            </a:r>
            <a:endParaRPr lang="en-US" dirty="0"/>
          </a:p>
        </p:txBody>
      </p:sp>
      <p:pic>
        <p:nvPicPr>
          <p:cNvPr id="8" name="Content Placeholder 7"/>
          <p:cNvPicPr>
            <a:picLocks noGrp="1" noChangeAspect="1"/>
          </p:cNvPicPr>
          <p:nvPr>
            <p:ph idx="1"/>
          </p:nvPr>
        </p:nvPicPr>
        <p:blipFill>
          <a:blip r:embed="rId2"/>
          <a:stretch>
            <a:fillRect/>
          </a:stretch>
        </p:blipFill>
        <p:spPr>
          <a:xfrm>
            <a:off x="804518" y="1785938"/>
            <a:ext cx="7685777" cy="4725987"/>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36220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
        <p:nvSpPr>
          <p:cNvPr id="6" name="TextBox 5"/>
          <p:cNvSpPr txBox="1"/>
          <p:nvPr/>
        </p:nvSpPr>
        <p:spPr>
          <a:xfrm>
            <a:off x="322897" y="1951660"/>
            <a:ext cx="4806316" cy="2862322"/>
          </a:xfrm>
          <a:prstGeom prst="rect">
            <a:avLst/>
          </a:prstGeom>
          <a:noFill/>
        </p:spPr>
        <p:txBody>
          <a:bodyPr wrap="square" rtlCol="0">
            <a:spAutoFit/>
          </a:bodyPr>
          <a:lstStyle/>
          <a:p>
            <a:r>
              <a:rPr lang="en-US" sz="2000" dirty="0" smtClean="0">
                <a:solidFill>
                  <a:schemeClr val="bg1"/>
                </a:solidFill>
              </a:rPr>
              <a:t>Table Talk</a:t>
            </a:r>
          </a:p>
          <a:p>
            <a:pPr marL="342900" indent="-342900">
              <a:buFont typeface="Arial" panose="020B0604020202020204" pitchFamily="34" charset="0"/>
              <a:buChar char="•"/>
            </a:pPr>
            <a:r>
              <a:rPr lang="en-US" sz="2000" dirty="0" smtClean="0">
                <a:solidFill>
                  <a:schemeClr val="bg1"/>
                </a:solidFill>
              </a:rPr>
              <a:t>What steps do you take to ensure quality in your program?</a:t>
            </a:r>
            <a:r>
              <a:rPr lang="en-US" sz="2000" dirty="0">
                <a:solidFill>
                  <a:schemeClr val="bg1"/>
                </a:solidFill>
              </a:rPr>
              <a:t> </a:t>
            </a:r>
            <a:r>
              <a:rPr lang="en-US" sz="2000" dirty="0" smtClean="0">
                <a:solidFill>
                  <a:schemeClr val="bg1"/>
                </a:solidFill>
              </a:rPr>
              <a:t>Are there any particular tools you are using?</a:t>
            </a:r>
          </a:p>
          <a:p>
            <a:pPr marL="342900" indent="-342900">
              <a:buFont typeface="Arial" panose="020B0604020202020204" pitchFamily="34" charset="0"/>
              <a:buChar char="•"/>
            </a:pPr>
            <a:r>
              <a:rPr lang="en-US" sz="2000" dirty="0" smtClean="0">
                <a:solidFill>
                  <a:schemeClr val="bg1"/>
                </a:solidFill>
              </a:rPr>
              <a:t>How do you include your staff in quality improvement efforts?</a:t>
            </a:r>
          </a:p>
          <a:p>
            <a:pPr marL="342900" indent="-342900">
              <a:buFont typeface="Arial" panose="020B0604020202020204" pitchFamily="34" charset="0"/>
              <a:buChar char="•"/>
            </a:pPr>
            <a:r>
              <a:rPr lang="en-US" sz="2000" dirty="0" smtClean="0">
                <a:solidFill>
                  <a:schemeClr val="bg1"/>
                </a:solidFill>
              </a:rPr>
              <a:t>What strategies have you found that really move the needle on quality?</a:t>
            </a:r>
          </a:p>
          <a:p>
            <a:pPr marL="342900" indent="-342900">
              <a:buFont typeface="Arial" panose="020B0604020202020204" pitchFamily="34" charset="0"/>
              <a:buChar char="•"/>
            </a:pPr>
            <a:endParaRPr lang="en-US" sz="2000" dirty="0" smtClean="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213593"/>
            <a:ext cx="9258299" cy="6338455"/>
          </a:xfrm>
          <a:prstGeom prst="rect">
            <a:avLst/>
          </a:prstGeom>
        </p:spPr>
      </p:pic>
      <p:sp>
        <p:nvSpPr>
          <p:cNvPr id="2" name="Rectangle 1"/>
          <p:cNvSpPr/>
          <p:nvPr/>
        </p:nvSpPr>
        <p:spPr>
          <a:xfrm>
            <a:off x="322896" y="545574"/>
            <a:ext cx="8071803" cy="2308324"/>
          </a:xfrm>
          <a:prstGeom prst="rect">
            <a:avLst/>
          </a:prstGeom>
        </p:spPr>
        <p:txBody>
          <a:bodyPr wrap="square">
            <a:spAutoFit/>
          </a:bodyPr>
          <a:lstStyle/>
          <a:p>
            <a:pPr marL="342900" indent="-342900">
              <a:buFont typeface="Arial" panose="020B0604020202020204" pitchFamily="34" charset="0"/>
              <a:buChar char="•"/>
            </a:pPr>
            <a:r>
              <a:rPr lang="en-US" dirty="0">
                <a:solidFill>
                  <a:schemeClr val="bg1"/>
                </a:solidFill>
              </a:rPr>
              <a:t>Provide opportunities for students to take responsibility </a:t>
            </a:r>
          </a:p>
          <a:p>
            <a:pPr marL="342900" indent="-342900">
              <a:buFont typeface="Arial" panose="020B0604020202020204" pitchFamily="34" charset="0"/>
              <a:buChar char="•"/>
            </a:pPr>
            <a:r>
              <a:rPr lang="en-US" dirty="0">
                <a:solidFill>
                  <a:schemeClr val="bg1"/>
                </a:solidFill>
              </a:rPr>
              <a:t>Give students choices in class activities</a:t>
            </a:r>
          </a:p>
          <a:p>
            <a:pPr marL="342900" indent="-342900">
              <a:buFont typeface="Arial" panose="020B0604020202020204" pitchFamily="34" charset="0"/>
              <a:buChar char="•"/>
            </a:pPr>
            <a:r>
              <a:rPr lang="en-US" dirty="0">
                <a:solidFill>
                  <a:schemeClr val="bg1"/>
                </a:solidFill>
              </a:rPr>
              <a:t>Emphasize student ownership of the learning process</a:t>
            </a:r>
          </a:p>
          <a:p>
            <a:pPr marL="342900" indent="-342900">
              <a:buFont typeface="Arial" panose="020B0604020202020204" pitchFamily="34" charset="0"/>
              <a:buChar char="•"/>
            </a:pPr>
            <a:r>
              <a:rPr lang="en-US" dirty="0">
                <a:solidFill>
                  <a:schemeClr val="bg1"/>
                </a:solidFill>
              </a:rPr>
              <a:t>Provide students with materials to solve problems themselves, not answers to problems</a:t>
            </a:r>
          </a:p>
          <a:p>
            <a:pPr marL="342900" indent="-342900">
              <a:buFont typeface="Arial" panose="020B0604020202020204" pitchFamily="34" charset="0"/>
              <a:buChar char="•"/>
            </a:pPr>
            <a:r>
              <a:rPr lang="en-US" dirty="0">
                <a:solidFill>
                  <a:schemeClr val="bg1"/>
                </a:solidFill>
              </a:rPr>
              <a:t>Use inquiry methodology</a:t>
            </a:r>
          </a:p>
        </p:txBody>
      </p:sp>
    </p:spTree>
    <p:extLst>
      <p:ext uri="{BB962C8B-B14F-4D97-AF65-F5344CB8AC3E}">
        <p14:creationId xmlns:p14="http://schemas.microsoft.com/office/powerpoint/2010/main" val="1063156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smtClean="0"/>
              <a:t>Resources</a:t>
            </a:r>
          </a:p>
        </p:txBody>
      </p:sp>
      <p:sp>
        <p:nvSpPr>
          <p:cNvPr id="8" name="Slide Number Placeholder 2"/>
          <p:cNvSpPr>
            <a:spLocks noGrp="1"/>
          </p:cNvSpPr>
          <p:nvPr>
            <p:ph type="sldNum" sz="quarter" idx="10"/>
          </p:nvPr>
        </p:nvSpPr>
        <p:spPr/>
        <p:txBody>
          <a:bodyPr/>
          <a:lstStyle/>
          <a:p>
            <a:pPr algn="r"/>
            <a:fld id="{F3477EC8-074D-41C4-94AE-E9EA7CEEA348}" type="slidenum">
              <a:rPr lang="en-US" smtClean="0"/>
              <a:pPr algn="r"/>
              <a:t>27</a:t>
            </a:fld>
            <a:endParaRPr lang="en-US" dirty="0"/>
          </a:p>
        </p:txBody>
      </p:sp>
      <p:pic>
        <p:nvPicPr>
          <p:cNvPr id="4" name="Content Placeholder 3"/>
          <p:cNvPicPr>
            <a:picLocks noGrp="1" noChangeAspect="1"/>
          </p:cNvPicPr>
          <p:nvPr>
            <p:ph idx="1"/>
          </p:nvPr>
        </p:nvPicPr>
        <p:blipFill>
          <a:blip r:embed="rId3"/>
          <a:stretch>
            <a:fillRect/>
          </a:stretch>
        </p:blipFill>
        <p:spPr>
          <a:xfrm>
            <a:off x="280988" y="1926165"/>
            <a:ext cx="2817812" cy="3890436"/>
          </a:xfrm>
          <a:prstGeom prst="rect">
            <a:avLst/>
          </a:prstGeom>
        </p:spPr>
      </p:pic>
      <p:sp>
        <p:nvSpPr>
          <p:cNvPr id="5" name="Rectangle 4"/>
          <p:cNvSpPr/>
          <p:nvPr/>
        </p:nvSpPr>
        <p:spPr>
          <a:xfrm>
            <a:off x="4346385" y="1826568"/>
            <a:ext cx="3880229" cy="461665"/>
          </a:xfrm>
          <a:prstGeom prst="rect">
            <a:avLst/>
          </a:prstGeom>
        </p:spPr>
        <p:txBody>
          <a:bodyPr wrap="none">
            <a:spAutoFit/>
          </a:bodyPr>
          <a:lstStyle/>
          <a:p>
            <a:r>
              <a:rPr lang="en-US" dirty="0"/>
              <a:t>http://www.niu.edu/eteams/</a:t>
            </a:r>
          </a:p>
        </p:txBody>
      </p:sp>
      <p:pic>
        <p:nvPicPr>
          <p:cNvPr id="6" name="Picture 5"/>
          <p:cNvPicPr>
            <a:picLocks noChangeAspect="1"/>
          </p:cNvPicPr>
          <p:nvPr/>
        </p:nvPicPr>
        <p:blipFill>
          <a:blip r:embed="rId4"/>
          <a:stretch>
            <a:fillRect/>
          </a:stretch>
        </p:blipFill>
        <p:spPr>
          <a:xfrm>
            <a:off x="3287488" y="2426544"/>
            <a:ext cx="5831111" cy="2889678"/>
          </a:xfrm>
          <a:prstGeom prst="rect">
            <a:avLst/>
          </a:prstGeom>
        </p:spPr>
      </p:pic>
    </p:spTree>
    <p:extLst>
      <p:ext uri="{BB962C8B-B14F-4D97-AF65-F5344CB8AC3E}">
        <p14:creationId xmlns:p14="http://schemas.microsoft.com/office/powerpoint/2010/main" val="2101044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Neil Naftzger</a:t>
            </a:r>
            <a:endParaRPr lang="en-US" dirty="0"/>
          </a:p>
        </p:txBody>
      </p:sp>
      <p:sp>
        <p:nvSpPr>
          <p:cNvPr id="2" name="Text Placeholder 1"/>
          <p:cNvSpPr>
            <a:spLocks noGrp="1"/>
          </p:cNvSpPr>
          <p:nvPr>
            <p:ph type="body" sz="quarter" idx="10"/>
          </p:nvPr>
        </p:nvSpPr>
        <p:spPr/>
        <p:txBody>
          <a:bodyPr/>
          <a:lstStyle/>
          <a:p>
            <a:pPr lvl="0"/>
            <a:r>
              <a:rPr lang="en-US" dirty="0" smtClean="0"/>
              <a:t>630-649-6616</a:t>
            </a:r>
          </a:p>
          <a:p>
            <a:pPr lvl="0"/>
            <a:r>
              <a:rPr lang="en-US" dirty="0" smtClean="0"/>
              <a:t>nnaftzger@air.org</a:t>
            </a:r>
          </a:p>
          <a:p>
            <a:pPr lvl="0"/>
            <a:endParaRPr lang="en-US" dirty="0" smtClean="0"/>
          </a:p>
          <a:p>
            <a:pPr lvl="0"/>
            <a:r>
              <a:rPr lang="en-US" dirty="0"/>
              <a:t>1120 E. Diehl Road, Suite 200 </a:t>
            </a:r>
          </a:p>
          <a:p>
            <a:pPr lvl="0"/>
            <a:r>
              <a:rPr lang="en-US" dirty="0"/>
              <a:t>Naperville, IL  60563 </a:t>
            </a:r>
          </a:p>
          <a:p>
            <a:pPr lvl="0"/>
            <a:r>
              <a:rPr lang="en-US" dirty="0" smtClean="0"/>
              <a:t>General Information: 312-288-7600</a:t>
            </a:r>
          </a:p>
          <a:p>
            <a:pPr lvl="0"/>
            <a:r>
              <a:rPr lang="en-US" dirty="0" smtClean="0"/>
              <a:t>www.air.org</a:t>
            </a:r>
          </a:p>
        </p:txBody>
      </p:sp>
      <p:sp>
        <p:nvSpPr>
          <p:cNvPr id="3" name="Slide Number Placeholder 2"/>
          <p:cNvSpPr>
            <a:spLocks noGrp="1"/>
          </p:cNvSpPr>
          <p:nvPr>
            <p:ph type="sldNum" sz="quarter" idx="11"/>
          </p:nvPr>
        </p:nvSpPr>
        <p:spPr/>
        <p:txBody>
          <a:bodyPr/>
          <a:lstStyle/>
          <a:p>
            <a:fld id="{F3477EC8-074D-41C4-94AE-E9EA7CEEA348}" type="slidenum">
              <a:rPr lang="en-US" smtClean="0"/>
              <a:pPr/>
              <a:t>28</a:t>
            </a:fld>
            <a:endParaRPr lang="en-US" dirty="0"/>
          </a:p>
        </p:txBody>
      </p:sp>
    </p:spTree>
    <p:extLst>
      <p:ext uri="{BB962C8B-B14F-4D97-AF65-F5344CB8AC3E}">
        <p14:creationId xmlns:p14="http://schemas.microsoft.com/office/powerpoint/2010/main" val="829114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526" y="1671145"/>
            <a:ext cx="8224699" cy="4130565"/>
          </a:xfrm>
        </p:spPr>
        <p:txBody>
          <a:bodyPr/>
          <a:lstStyle/>
          <a:p>
            <a:pPr>
              <a:lnSpc>
                <a:spcPct val="115000"/>
              </a:lnSpc>
              <a:spcBef>
                <a:spcPts val="0"/>
              </a:spcBef>
            </a:pPr>
            <a:endParaRPr lang="en-US" sz="2200" dirty="0" smtClean="0">
              <a:ea typeface="Calibri"/>
              <a:cs typeface="Times New Roman"/>
            </a:endParaRPr>
          </a:p>
          <a:p>
            <a:pPr marL="0" indent="0">
              <a:lnSpc>
                <a:spcPct val="115000"/>
              </a:lnSpc>
              <a:spcBef>
                <a:spcPts val="0"/>
              </a:spcBef>
              <a:buNone/>
            </a:pPr>
            <a:endParaRPr lang="en-US" dirty="0" smtClean="0">
              <a:ea typeface="Calibri"/>
              <a:cs typeface="Times New Roman"/>
            </a:endParaRPr>
          </a:p>
        </p:txBody>
      </p:sp>
      <p:sp>
        <p:nvSpPr>
          <p:cNvPr id="10" name="Title 1"/>
          <p:cNvSpPr>
            <a:spLocks noGrp="1"/>
          </p:cNvSpPr>
          <p:nvPr>
            <p:ph type="title"/>
          </p:nvPr>
        </p:nvSpPr>
        <p:spPr>
          <a:xfrm>
            <a:off x="687388" y="882533"/>
            <a:ext cx="8224837" cy="492443"/>
          </a:xfrm>
        </p:spPr>
        <p:txBody>
          <a:bodyPr/>
          <a:lstStyle/>
          <a:p>
            <a:r>
              <a:rPr lang="en-US" dirty="0" smtClean="0"/>
              <a:t>Study Background – Research Team</a:t>
            </a: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3</a:t>
            </a:fld>
            <a:endParaRPr lang="en-US" dirty="0"/>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4418305" y="1732966"/>
            <a:ext cx="3962901" cy="1233689"/>
          </a:xfrm>
          <a:prstGeom prst="rect">
            <a:avLst/>
          </a:prstGeom>
        </p:spPr>
      </p:pic>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4418305" y="4906866"/>
            <a:ext cx="4344402" cy="1286160"/>
          </a:xfrm>
          <a:prstGeom prst="rect">
            <a:avLst/>
          </a:prstGeom>
        </p:spPr>
      </p:pic>
      <p:pic>
        <p:nvPicPr>
          <p:cNvPr id="3" name="Picture 2"/>
          <p:cNvPicPr>
            <a:picLocks noChangeAspect="1"/>
          </p:cNvPicPr>
          <p:nvPr/>
        </p:nvPicPr>
        <p:blipFill>
          <a:blip r:embed="rId5"/>
          <a:stretch>
            <a:fillRect/>
          </a:stretch>
        </p:blipFill>
        <p:spPr>
          <a:xfrm>
            <a:off x="265534" y="3255063"/>
            <a:ext cx="4152771" cy="1319462"/>
          </a:xfrm>
          <a:prstGeom prst="rect">
            <a:avLst/>
          </a:prstGeom>
        </p:spPr>
      </p:pic>
    </p:spTree>
    <p:extLst>
      <p:ext uri="{BB962C8B-B14F-4D97-AF65-F5344CB8AC3E}">
        <p14:creationId xmlns:p14="http://schemas.microsoft.com/office/powerpoint/2010/main" val="918966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Goal</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20477" y="-1520072"/>
            <a:ext cx="10564477" cy="10564477"/>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
        <p:nvSpPr>
          <p:cNvPr id="8" name="TextBox 7"/>
          <p:cNvSpPr txBox="1"/>
          <p:nvPr/>
        </p:nvSpPr>
        <p:spPr>
          <a:xfrm>
            <a:off x="4507831" y="5957636"/>
            <a:ext cx="2614864" cy="461665"/>
          </a:xfrm>
          <a:prstGeom prst="rect">
            <a:avLst/>
          </a:prstGeom>
          <a:noFill/>
        </p:spPr>
        <p:txBody>
          <a:bodyPr wrap="square" rtlCol="0">
            <a:spAutoFit/>
          </a:bodyPr>
          <a:lstStyle/>
          <a:p>
            <a:r>
              <a:rPr lang="en-US" dirty="0" smtClean="0"/>
              <a:t>Engagement</a:t>
            </a:r>
            <a:endParaRPr lang="en-US" dirty="0"/>
          </a:p>
        </p:txBody>
      </p:sp>
      <p:sp>
        <p:nvSpPr>
          <p:cNvPr id="9" name="TextBox 8"/>
          <p:cNvSpPr txBox="1"/>
          <p:nvPr/>
        </p:nvSpPr>
        <p:spPr>
          <a:xfrm>
            <a:off x="1698309" y="768107"/>
            <a:ext cx="2614864" cy="461665"/>
          </a:xfrm>
          <a:prstGeom prst="rect">
            <a:avLst/>
          </a:prstGeom>
          <a:noFill/>
        </p:spPr>
        <p:txBody>
          <a:bodyPr wrap="square" rtlCol="0">
            <a:spAutoFit/>
          </a:bodyPr>
          <a:lstStyle/>
          <a:p>
            <a:r>
              <a:rPr lang="en-US" dirty="0" smtClean="0"/>
              <a:t>Interest</a:t>
            </a:r>
            <a:endParaRPr lang="en-US" dirty="0"/>
          </a:p>
        </p:txBody>
      </p:sp>
    </p:spTree>
    <p:extLst>
      <p:ext uri="{BB962C8B-B14F-4D97-AF65-F5344CB8AC3E}">
        <p14:creationId xmlns:p14="http://schemas.microsoft.com/office/powerpoint/2010/main" val="33624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pPr algn="r"/>
              <a:t>5</a:t>
            </a:fld>
            <a:endParaRPr lang="en-US" dirty="0"/>
          </a:p>
        </p:txBody>
      </p:sp>
      <p:sp>
        <p:nvSpPr>
          <p:cNvPr id="7" name="Rectangle 6"/>
          <p:cNvSpPr/>
          <p:nvPr/>
        </p:nvSpPr>
        <p:spPr>
          <a:xfrm>
            <a:off x="278646" y="526157"/>
            <a:ext cx="8633579" cy="584775"/>
          </a:xfrm>
          <a:prstGeom prst="rect">
            <a:avLst/>
          </a:prstGeom>
        </p:spPr>
        <p:txBody>
          <a:bodyPr wrap="square">
            <a:spAutoFit/>
          </a:bodyPr>
          <a:lstStyle/>
          <a:p>
            <a:r>
              <a:rPr lang="en-US" sz="1600" b="1" dirty="0" smtClean="0"/>
              <a:t>A </a:t>
            </a:r>
            <a:r>
              <a:rPr lang="en-US" sz="1600" b="1" dirty="0"/>
              <a:t>Conceptual Framework for How </a:t>
            </a:r>
            <a:r>
              <a:rPr lang="en-US" sz="1600" b="1" dirty="0" smtClean="0"/>
              <a:t>Out-of-School Time </a:t>
            </a:r>
            <a:r>
              <a:rPr lang="en-US" sz="1600" b="1" dirty="0"/>
              <a:t>Programs Can Have an Impact on Youth Participants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49177" y="1370440"/>
            <a:ext cx="8492516" cy="4786520"/>
          </a:xfrm>
          <a:prstGeom prst="rect">
            <a:avLst/>
          </a:prstGeom>
          <a:noFill/>
        </p:spPr>
      </p:pic>
      <p:sp>
        <p:nvSpPr>
          <p:cNvPr id="12" name="Rectangle 11"/>
          <p:cNvSpPr/>
          <p:nvPr/>
        </p:nvSpPr>
        <p:spPr>
          <a:xfrm>
            <a:off x="2002420" y="1261641"/>
            <a:ext cx="1713053" cy="268532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96496" y="2974694"/>
            <a:ext cx="1608881" cy="97227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14653" y="2974694"/>
            <a:ext cx="1608881" cy="97227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1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726" y="-701252"/>
            <a:ext cx="16928770" cy="7708232"/>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6</a:t>
            </a:fld>
            <a:endParaRPr lang="en-US" dirty="0"/>
          </a:p>
        </p:txBody>
      </p:sp>
      <p:sp>
        <p:nvSpPr>
          <p:cNvPr id="3" name="TextBox 2"/>
          <p:cNvSpPr txBox="1"/>
          <p:nvPr/>
        </p:nvSpPr>
        <p:spPr>
          <a:xfrm>
            <a:off x="1009401" y="959476"/>
            <a:ext cx="2810934" cy="830997"/>
          </a:xfrm>
          <a:prstGeom prst="rect">
            <a:avLst/>
          </a:prstGeom>
          <a:noFill/>
        </p:spPr>
        <p:txBody>
          <a:bodyPr wrap="square" rtlCol="0">
            <a:spAutoFit/>
          </a:bodyPr>
          <a:lstStyle/>
          <a:p>
            <a:r>
              <a:rPr lang="en-US" b="1" dirty="0" smtClean="0"/>
              <a:t>Experience Sampling Method</a:t>
            </a:r>
            <a:endParaRPr lang="en-US" b="1" dirty="0"/>
          </a:p>
        </p:txBody>
      </p:sp>
      <p:sp>
        <p:nvSpPr>
          <p:cNvPr id="6" name="TextBox 5"/>
          <p:cNvSpPr txBox="1"/>
          <p:nvPr/>
        </p:nvSpPr>
        <p:spPr>
          <a:xfrm>
            <a:off x="687388" y="2305892"/>
            <a:ext cx="2810934" cy="461665"/>
          </a:xfrm>
          <a:prstGeom prst="rect">
            <a:avLst/>
          </a:prstGeom>
          <a:noFill/>
        </p:spPr>
        <p:txBody>
          <a:bodyPr wrap="square" rtlCol="0">
            <a:spAutoFit/>
          </a:bodyPr>
          <a:lstStyle/>
          <a:p>
            <a:r>
              <a:rPr lang="en-US" b="1" dirty="0" smtClean="0"/>
              <a:t>Video</a:t>
            </a:r>
            <a:endParaRPr lang="en-US" b="1" dirty="0"/>
          </a:p>
        </p:txBody>
      </p:sp>
    </p:spTree>
    <p:extLst>
      <p:ext uri="{BB962C8B-B14F-4D97-AF65-F5344CB8AC3E}">
        <p14:creationId xmlns:p14="http://schemas.microsoft.com/office/powerpoint/2010/main" val="106616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0485" y="-221572"/>
            <a:ext cx="10548960" cy="7634514"/>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7</a:t>
            </a:fld>
            <a:endParaRPr lang="en-US" dirty="0"/>
          </a:p>
        </p:txBody>
      </p:sp>
      <p:sp>
        <p:nvSpPr>
          <p:cNvPr id="2" name="Title 1"/>
          <p:cNvSpPr>
            <a:spLocks noGrp="1"/>
          </p:cNvSpPr>
          <p:nvPr>
            <p:ph type="title"/>
          </p:nvPr>
        </p:nvSpPr>
        <p:spPr>
          <a:xfrm>
            <a:off x="193363" y="493312"/>
            <a:ext cx="8224837" cy="492443"/>
          </a:xfrm>
        </p:spPr>
        <p:txBody>
          <a:bodyPr/>
          <a:lstStyle/>
          <a:p>
            <a:r>
              <a:rPr lang="en-US" b="1" dirty="0" smtClean="0">
                <a:solidFill>
                  <a:schemeClr val="bg1"/>
                </a:solidFill>
              </a:rPr>
              <a:t>Hypothesis</a:t>
            </a:r>
            <a:endParaRPr lang="en-US" b="1" dirty="0">
              <a:solidFill>
                <a:schemeClr val="bg1"/>
              </a:solidFill>
            </a:endParaRPr>
          </a:p>
        </p:txBody>
      </p:sp>
      <p:sp>
        <p:nvSpPr>
          <p:cNvPr id="6" name="Title 1"/>
          <p:cNvSpPr txBox="1">
            <a:spLocks/>
          </p:cNvSpPr>
          <p:nvPr/>
        </p:nvSpPr>
        <p:spPr bwMode="gray">
          <a:xfrm>
            <a:off x="1320852" y="1285674"/>
            <a:ext cx="2035661"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3200" b="0" kern="120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b="1" dirty="0" smtClean="0">
                <a:solidFill>
                  <a:schemeClr val="accent5">
                    <a:lumMod val="60000"/>
                    <a:lumOff val="40000"/>
                  </a:schemeClr>
                </a:solidFill>
              </a:rPr>
              <a:t>Challenge</a:t>
            </a:r>
            <a:endParaRPr lang="en-US" b="1" dirty="0">
              <a:solidFill>
                <a:schemeClr val="accent5">
                  <a:lumMod val="60000"/>
                  <a:lumOff val="40000"/>
                </a:schemeClr>
              </a:solidFill>
            </a:endParaRPr>
          </a:p>
        </p:txBody>
      </p:sp>
      <p:sp>
        <p:nvSpPr>
          <p:cNvPr id="7" name="Title 1"/>
          <p:cNvSpPr txBox="1">
            <a:spLocks/>
          </p:cNvSpPr>
          <p:nvPr/>
        </p:nvSpPr>
        <p:spPr bwMode="gray">
          <a:xfrm>
            <a:off x="768754" y="2359265"/>
            <a:ext cx="2035661"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3200" b="0" kern="120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b="1" dirty="0" smtClean="0">
                <a:solidFill>
                  <a:schemeClr val="accent5">
                    <a:lumMod val="60000"/>
                    <a:lumOff val="40000"/>
                  </a:schemeClr>
                </a:solidFill>
              </a:rPr>
              <a:t>Relevance</a:t>
            </a:r>
            <a:endParaRPr lang="en-US" b="1" dirty="0">
              <a:solidFill>
                <a:schemeClr val="accent5">
                  <a:lumMod val="60000"/>
                  <a:lumOff val="40000"/>
                </a:schemeClr>
              </a:solidFill>
            </a:endParaRPr>
          </a:p>
        </p:txBody>
      </p:sp>
      <p:sp>
        <p:nvSpPr>
          <p:cNvPr id="8" name="Title 1"/>
          <p:cNvSpPr txBox="1">
            <a:spLocks/>
          </p:cNvSpPr>
          <p:nvPr/>
        </p:nvSpPr>
        <p:spPr bwMode="gray">
          <a:xfrm>
            <a:off x="5467850" y="1285675"/>
            <a:ext cx="2035661"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3200" b="0" kern="120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b="1" dirty="0" smtClean="0">
                <a:solidFill>
                  <a:schemeClr val="accent5">
                    <a:lumMod val="60000"/>
                    <a:lumOff val="40000"/>
                  </a:schemeClr>
                </a:solidFill>
              </a:rPr>
              <a:t>Affect</a:t>
            </a:r>
            <a:endParaRPr lang="en-US" b="1" dirty="0">
              <a:solidFill>
                <a:schemeClr val="accent5">
                  <a:lumMod val="60000"/>
                  <a:lumOff val="40000"/>
                </a:schemeClr>
              </a:solidFill>
            </a:endParaRPr>
          </a:p>
        </p:txBody>
      </p:sp>
      <p:sp>
        <p:nvSpPr>
          <p:cNvPr id="9" name="Title 1"/>
          <p:cNvSpPr txBox="1">
            <a:spLocks/>
          </p:cNvSpPr>
          <p:nvPr/>
        </p:nvSpPr>
        <p:spPr bwMode="gray">
          <a:xfrm>
            <a:off x="4363653" y="2359266"/>
            <a:ext cx="2035661"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3200" b="0" kern="120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b="1" dirty="0" smtClean="0">
                <a:solidFill>
                  <a:schemeClr val="accent5">
                    <a:lumMod val="60000"/>
                    <a:lumOff val="40000"/>
                  </a:schemeClr>
                </a:solidFill>
              </a:rPr>
              <a:t>Learning</a:t>
            </a:r>
            <a:endParaRPr lang="en-US" b="1" dirty="0">
              <a:solidFill>
                <a:schemeClr val="accent5">
                  <a:lumMod val="60000"/>
                  <a:lumOff val="40000"/>
                </a:schemeClr>
              </a:solidFill>
            </a:endParaRPr>
          </a:p>
        </p:txBody>
      </p:sp>
    </p:spTree>
    <p:extLst>
      <p:ext uri="{BB962C8B-B14F-4D97-AF65-F5344CB8AC3E}">
        <p14:creationId xmlns:p14="http://schemas.microsoft.com/office/powerpoint/2010/main" val="122728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388" y="1662327"/>
            <a:ext cx="7399337" cy="4726300"/>
          </a:xfrm>
        </p:spPr>
        <p:txBody>
          <a:bodyPr/>
          <a:lstStyle/>
          <a:p>
            <a:pPr marL="0" indent="0">
              <a:buNone/>
            </a:pPr>
            <a:endParaRPr lang="en-US" sz="2100" dirty="0" smtClean="0">
              <a:latin typeface="+mj-lt"/>
              <a:ea typeface="ＭＳ Ｐゴシック" charset="-128"/>
              <a:cs typeface="Arial" pitchFamily="34" charset="0"/>
            </a:endParaRP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71" y="185195"/>
            <a:ext cx="12053884" cy="6672805"/>
          </a:xfrm>
          <a:prstGeom prst="rect">
            <a:avLst/>
          </a:prstGeom>
        </p:spPr>
      </p:pic>
      <p:sp>
        <p:nvSpPr>
          <p:cNvPr id="4" name="TextBox 3"/>
          <p:cNvSpPr txBox="1"/>
          <p:nvPr/>
        </p:nvSpPr>
        <p:spPr>
          <a:xfrm>
            <a:off x="5960960" y="3811173"/>
            <a:ext cx="1886673" cy="646331"/>
          </a:xfrm>
          <a:prstGeom prst="rect">
            <a:avLst/>
          </a:prstGeom>
          <a:noFill/>
        </p:spPr>
        <p:txBody>
          <a:bodyPr wrap="square" rtlCol="0">
            <a:spAutoFit/>
          </a:bodyPr>
          <a:lstStyle/>
          <a:p>
            <a:pPr algn="ctr"/>
            <a:r>
              <a:rPr lang="en-US" sz="3600" dirty="0" smtClean="0"/>
              <a:t>Value</a:t>
            </a:r>
            <a:endParaRPr lang="en-US" sz="3600" dirty="0"/>
          </a:p>
        </p:txBody>
      </p:sp>
      <p:sp>
        <p:nvSpPr>
          <p:cNvPr id="11" name="TextBox 10"/>
          <p:cNvSpPr txBox="1"/>
          <p:nvPr/>
        </p:nvSpPr>
        <p:spPr>
          <a:xfrm>
            <a:off x="5463250" y="4457504"/>
            <a:ext cx="2882095" cy="646331"/>
          </a:xfrm>
          <a:prstGeom prst="rect">
            <a:avLst/>
          </a:prstGeom>
          <a:noFill/>
        </p:spPr>
        <p:txBody>
          <a:bodyPr wrap="square" rtlCol="0">
            <a:spAutoFit/>
          </a:bodyPr>
          <a:lstStyle/>
          <a:p>
            <a:pPr algn="ctr"/>
            <a:r>
              <a:rPr lang="en-US" sz="3600" dirty="0" smtClean="0"/>
              <a:t>Autonomy</a:t>
            </a:r>
            <a:endParaRPr lang="en-US" sz="3600" dirty="0"/>
          </a:p>
        </p:txBody>
      </p:sp>
    </p:spTree>
    <p:extLst>
      <p:ext uri="{BB962C8B-B14F-4D97-AF65-F5344CB8AC3E}">
        <p14:creationId xmlns:p14="http://schemas.microsoft.com/office/powerpoint/2010/main" val="222482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Nevada State Board of Education Sate Goals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72" y="-366224"/>
            <a:ext cx="12751536" cy="7177881"/>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sp>
        <p:nvSpPr>
          <p:cNvPr id="6" name="Content Placeholder 2"/>
          <p:cNvSpPr txBox="1">
            <a:spLocks/>
          </p:cNvSpPr>
          <p:nvPr/>
        </p:nvSpPr>
        <p:spPr bwMode="gray">
          <a:xfrm>
            <a:off x="-104172" y="862383"/>
            <a:ext cx="4404157" cy="47263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Franklin Gothic Book"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400" kern="1200" baseline="0">
                <a:solidFill>
                  <a:schemeClr val="tx2"/>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baseline="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lumMod val="75000"/>
                  </a:schemeClr>
                </a:solidFill>
                <a:latin typeface="+mn-lt"/>
                <a:ea typeface="+mn-ea"/>
                <a:cs typeface="+mn-cs"/>
              </a:defRPr>
            </a:lvl9pPr>
          </a:lstStyle>
          <a:p>
            <a:pPr>
              <a:buClr>
                <a:srgbClr val="FFFFFF">
                  <a:lumMod val="65000"/>
                </a:srgbClr>
              </a:buClr>
            </a:pPr>
            <a:r>
              <a:rPr lang="en-US" sz="1600" i="1" dirty="0">
                <a:solidFill>
                  <a:srgbClr val="C00000"/>
                </a:solidFill>
              </a:rPr>
              <a:t>Interest in STEM declines with age (science most). </a:t>
            </a:r>
            <a:r>
              <a:rPr lang="en-US" sz="1600" i="1" dirty="0" smtClean="0">
                <a:solidFill>
                  <a:srgbClr val="C00000"/>
                </a:solidFill>
              </a:rPr>
              <a:t>Decline </a:t>
            </a:r>
            <a:r>
              <a:rPr lang="en-US" sz="1600" i="1" dirty="0">
                <a:solidFill>
                  <a:srgbClr val="C00000"/>
                </a:solidFill>
              </a:rPr>
              <a:t>starts in </a:t>
            </a:r>
            <a:r>
              <a:rPr lang="en-US" sz="1600" i="1" dirty="0" smtClean="0">
                <a:solidFill>
                  <a:srgbClr val="C00000"/>
                </a:solidFill>
              </a:rPr>
              <a:t>middle school </a:t>
            </a:r>
            <a:r>
              <a:rPr lang="en-US" sz="1600" i="1" dirty="0">
                <a:solidFill>
                  <a:srgbClr val="C00000"/>
                </a:solidFill>
              </a:rPr>
              <a:t>&amp; slide continues in high school. </a:t>
            </a:r>
          </a:p>
          <a:p>
            <a:pPr>
              <a:buClr>
                <a:srgbClr val="FFFFFF">
                  <a:lumMod val="65000"/>
                </a:srgbClr>
              </a:buClr>
            </a:pPr>
            <a:endParaRPr lang="en-US" sz="1600" dirty="0" smtClean="0">
              <a:solidFill>
                <a:srgbClr val="C00000"/>
              </a:solidFill>
            </a:endParaRPr>
          </a:p>
          <a:p>
            <a:pPr>
              <a:buClr>
                <a:srgbClr val="FFFFFF">
                  <a:lumMod val="65000"/>
                </a:srgbClr>
              </a:buClr>
            </a:pPr>
            <a:r>
              <a:rPr lang="en-US" sz="1600" i="1" dirty="0">
                <a:solidFill>
                  <a:srgbClr val="C00000"/>
                </a:solidFill>
              </a:rPr>
              <a:t>Most Adolescents see little value in </a:t>
            </a:r>
            <a:r>
              <a:rPr lang="en-US" sz="1600" i="1" dirty="0" smtClean="0">
                <a:solidFill>
                  <a:srgbClr val="C00000"/>
                </a:solidFill>
              </a:rPr>
              <a:t>science.   </a:t>
            </a:r>
            <a:r>
              <a:rPr lang="en-US" sz="1600" i="1" dirty="0">
                <a:solidFill>
                  <a:srgbClr val="C00000"/>
                </a:solidFill>
              </a:rPr>
              <a:t>Often fail to see </a:t>
            </a:r>
            <a:r>
              <a:rPr lang="en-US" sz="1600" i="1" dirty="0" smtClean="0">
                <a:solidFill>
                  <a:srgbClr val="C00000"/>
                </a:solidFill>
              </a:rPr>
              <a:t>relevance. </a:t>
            </a:r>
            <a:r>
              <a:rPr lang="en-US" sz="1600" i="1" dirty="0">
                <a:solidFill>
                  <a:srgbClr val="C00000"/>
                </a:solidFill>
              </a:rPr>
              <a:t>Perceiving something as relevant predicts </a:t>
            </a:r>
            <a:r>
              <a:rPr lang="en-US" sz="1600" i="1" dirty="0" smtClean="0">
                <a:solidFill>
                  <a:srgbClr val="C00000"/>
                </a:solidFill>
              </a:rPr>
              <a:t>engagement.</a:t>
            </a:r>
          </a:p>
          <a:p>
            <a:pPr>
              <a:buClr>
                <a:srgbClr val="FFFFFF">
                  <a:lumMod val="65000"/>
                </a:srgbClr>
              </a:buClr>
            </a:pPr>
            <a:endParaRPr lang="en-US" sz="1600" dirty="0" smtClean="0">
              <a:solidFill>
                <a:srgbClr val="C00000"/>
              </a:solidFill>
            </a:endParaRPr>
          </a:p>
          <a:p>
            <a:pPr>
              <a:buClr>
                <a:srgbClr val="FFFFFF">
                  <a:lumMod val="65000"/>
                </a:srgbClr>
              </a:buClr>
            </a:pPr>
            <a:r>
              <a:rPr lang="en-US" sz="1600" i="1" dirty="0">
                <a:solidFill>
                  <a:srgbClr val="C00000"/>
                </a:solidFill>
              </a:rPr>
              <a:t>Girls may see less value than boys </a:t>
            </a:r>
            <a:r>
              <a:rPr lang="en-US" sz="1600" i="1" dirty="0" smtClean="0">
                <a:solidFill>
                  <a:srgbClr val="C00000"/>
                </a:solidFill>
              </a:rPr>
              <a:t>–      Beliefs </a:t>
            </a:r>
            <a:r>
              <a:rPr lang="en-US" sz="1600" i="1" dirty="0">
                <a:solidFill>
                  <a:srgbClr val="C00000"/>
                </a:solidFill>
              </a:rPr>
              <a:t>about task relevance and ability interact, especially for girls. </a:t>
            </a:r>
            <a:endParaRPr lang="en-US" sz="1600" i="1" dirty="0" smtClean="0">
              <a:solidFill>
                <a:srgbClr val="C00000"/>
              </a:solidFill>
            </a:endParaRPr>
          </a:p>
          <a:p>
            <a:pPr marL="0" indent="0">
              <a:buClr>
                <a:srgbClr val="FFFFFF">
                  <a:lumMod val="65000"/>
                </a:srgbClr>
              </a:buClr>
              <a:buFont typeface="Arial" panose="020B0604020202020204" pitchFamily="34" charset="0"/>
              <a:buNone/>
            </a:pPr>
            <a:endParaRPr lang="en-US" sz="1600" dirty="0" smtClean="0">
              <a:solidFill>
                <a:srgbClr val="4E76A0">
                  <a:lumMod val="75000"/>
                </a:srgbClr>
              </a:solidFill>
            </a:endParaRPr>
          </a:p>
          <a:p>
            <a:pPr>
              <a:buClr>
                <a:srgbClr val="FFFFFF">
                  <a:lumMod val="65000"/>
                </a:srgbClr>
              </a:buClr>
            </a:pPr>
            <a:r>
              <a:rPr lang="en-US" sz="1600" i="1" dirty="0">
                <a:solidFill>
                  <a:schemeClr val="bg1"/>
                </a:solidFill>
              </a:rPr>
              <a:t>Activity Leaders </a:t>
            </a:r>
            <a:r>
              <a:rPr lang="en-US" sz="1600" i="1" dirty="0" smtClean="0">
                <a:solidFill>
                  <a:schemeClr val="bg1"/>
                </a:solidFill>
              </a:rPr>
              <a:t>miss </a:t>
            </a:r>
            <a:r>
              <a:rPr lang="en-US" sz="1600" i="1" dirty="0">
                <a:solidFill>
                  <a:schemeClr val="bg1"/>
                </a:solidFill>
              </a:rPr>
              <a:t>many opportunities to promote relevance and </a:t>
            </a:r>
            <a:r>
              <a:rPr lang="en-US" sz="1600" i="1" dirty="0" smtClean="0">
                <a:solidFill>
                  <a:schemeClr val="bg1"/>
                </a:solidFill>
              </a:rPr>
              <a:t>value.</a:t>
            </a:r>
            <a:endParaRPr lang="en-US" sz="800" dirty="0" smtClean="0">
              <a:solidFill>
                <a:schemeClr val="bg1"/>
              </a:solidFill>
            </a:endParaRPr>
          </a:p>
          <a:p>
            <a:pPr>
              <a:buClr>
                <a:srgbClr val="FFFFFF">
                  <a:lumMod val="65000"/>
                </a:srgbClr>
              </a:buClr>
            </a:pPr>
            <a:endParaRPr lang="en-US" dirty="0" smtClean="0"/>
          </a:p>
          <a:p>
            <a:pPr lvl="1"/>
            <a:endParaRPr lang="en-US" i="1" dirty="0" smtClean="0">
              <a:solidFill>
                <a:srgbClr val="C00000"/>
              </a:solidFill>
            </a:endParaRPr>
          </a:p>
          <a:p>
            <a:pPr lvl="1"/>
            <a:endParaRPr lang="en-US" dirty="0" smtClean="0"/>
          </a:p>
        </p:txBody>
      </p:sp>
    </p:spTree>
    <p:extLst>
      <p:ext uri="{BB962C8B-B14F-4D97-AF65-F5344CB8AC3E}">
        <p14:creationId xmlns:p14="http://schemas.microsoft.com/office/powerpoint/2010/main" val="3751257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113015" id="{31A84BB3-2BC3-483E-A8A2-75FF0B4C95CD}" vid="{95CEF26C-04E9-4363-86D5-94400C4F84DD}"/>
    </a:ext>
  </a:extLst>
</a:theme>
</file>

<file path=ppt/theme/theme2.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113015" id="{31A84BB3-2BC3-483E-A8A2-75FF0B4C95CD}" vid="{5520135E-0AE8-4217-B3BB-C5F0016217BC}"/>
    </a:ext>
  </a:extLst>
</a:theme>
</file>

<file path=ppt/theme/theme3.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113015" id="{31A84BB3-2BC3-483E-A8A2-75FF0B4C95CD}" vid="{255FAB34-D006-461E-B84D-1AB4BDE0D117}"/>
    </a:ext>
  </a:extLst>
</a:theme>
</file>

<file path=ppt/theme/theme4.xml><?xml version="1.0" encoding="utf-8"?>
<a:theme xmlns:a="http://schemas.openxmlformats.org/drawingml/2006/main" name="Contact">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R_PowerPoint_Template_113015" id="{31A84BB3-2BC3-483E-A8A2-75FF0B4C95CD}" vid="{F15BE3BF-4081-4ECC-8692-65FDE7326066}"/>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1709d302-aa1c-49f7-a43d-f13e34b813dc">MA5PA5REYDV2-3118-1060</_dlc_DocId>
    <_dlc_DocIdUrl xmlns="1709d302-aa1c-49f7-a43d-f13e34b813dc">
      <Url>http://airportal.air.org/Services/PAC/_layouts/15/DocIdRedir.aspx?ID=MA5PA5REYDV2-3118-1060</Url>
      <Description>MA5PA5REYDV2-3118-1060</Description>
    </_dlc_DocIdUrl>
    <TaxKeywordTaxHTField xmlns="9714abc1-815c-4960-b75e-546bf8732ca3">
      <Terms xmlns="http://schemas.microsoft.com/office/infopath/2007/PartnerControls"/>
    </TaxKeywordTaxHTField>
    <TaxCatchAll xmlns="1709d302-aa1c-49f7-a43d-f13e34b813d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4" ma:contentTypeDescription="Create a new document." ma:contentTypeScope="" ma:versionID="8b05174801893035e92dad1421764737">
  <xsd:schema xmlns:xsd="http://www.w3.org/2001/XMLSchema" xmlns:xs="http://www.w3.org/2001/XMLSchema" xmlns:p="http://schemas.microsoft.com/office/2006/metadata/properties" xmlns:ns2="1709d302-aa1c-49f7-a43d-f13e34b813dc" xmlns:ns3="9714abc1-815c-4960-b75e-546bf8732ca3" targetNamespace="http://schemas.microsoft.com/office/2006/metadata/properties" ma:root="true" ma:fieldsID="af6e375d2bd7f689d83175b363f8ad17" ns2:_="" ns3:_="">
    <xsd:import namespace="1709d302-aa1c-49f7-a43d-f13e34b813dc"/>
    <xsd:import namespace="9714abc1-815c-4960-b75e-546bf8732ca3"/>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078DE03-1B1E-4BB3-BFB8-1FE8E8D90566}">
  <ds:schemaRefs>
    <ds:schemaRef ds:uri="http://purl.org/dc/terms/"/>
    <ds:schemaRef ds:uri="9714abc1-815c-4960-b75e-546bf8732ca3"/>
    <ds:schemaRef ds:uri="http://schemas.openxmlformats.org/package/2006/metadata/core-properties"/>
    <ds:schemaRef ds:uri="1709d302-aa1c-49f7-a43d-f13e34b813dc"/>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83791EF4-D7FB-4C0C-A6C2-77167DFDF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393337-CB07-44A4-90B7-C12FC419267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5840</TotalTime>
  <Words>1393</Words>
  <Application>Microsoft Office PowerPoint</Application>
  <PresentationFormat>On-screen Show (4:3)</PresentationFormat>
  <Paragraphs>235</Paragraphs>
  <Slides>28</Slides>
  <Notes>23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ＭＳ Ｐゴシック</vt:lpstr>
      <vt:lpstr>Arial</vt:lpstr>
      <vt:lpstr>Arial Narrow</vt:lpstr>
      <vt:lpstr>Calibri</vt:lpstr>
      <vt:lpstr>Franklin Gothic Book</vt:lpstr>
      <vt:lpstr>Franklin Gothic Demi</vt:lpstr>
      <vt:lpstr>FranklinGothic</vt:lpstr>
      <vt:lpstr>Garamond</vt:lpstr>
      <vt:lpstr>ITC Franklin Gothic Std Bk Cd</vt:lpstr>
      <vt:lpstr>Times New Roman</vt:lpstr>
      <vt:lpstr>AIR_PowerPoint_Template_030615</vt:lpstr>
      <vt:lpstr>Divider Master</vt:lpstr>
      <vt:lpstr>Basic</vt:lpstr>
      <vt:lpstr>Contact</vt:lpstr>
      <vt:lpstr>Enhancing Early Adolescents Engagement in STEM</vt:lpstr>
      <vt:lpstr>STEM Interest and Engagement Study</vt:lpstr>
      <vt:lpstr>Study Background – Research Team</vt:lpstr>
      <vt:lpstr>Study Goal</vt:lpstr>
      <vt:lpstr>PowerPoint Presentation</vt:lpstr>
      <vt:lpstr>Rationale</vt:lpstr>
      <vt:lpstr>Hypothesis</vt:lpstr>
      <vt:lpstr>PowerPoint Presentation</vt:lpstr>
      <vt:lpstr>Nevada State Board of Education Sate Goals</vt:lpstr>
      <vt:lpstr>What does it mean to value STEM?</vt:lpstr>
      <vt:lpstr>Intrinsic - Finding Interest in STEM</vt:lpstr>
      <vt:lpstr>What can we anticipate to find in terms of essential skills?               Utility – STEM is useful for some purpose</vt:lpstr>
      <vt:lpstr>What can we anticipate to find in terms of essential skills?               Ways to Promote Utility Value</vt:lpstr>
      <vt:lpstr>Attainment – Related to identity/self-concept</vt:lpstr>
      <vt:lpstr>PowerPoint Presentation</vt:lpstr>
      <vt:lpstr>Summary of Value Practices</vt:lpstr>
      <vt:lpstr>Program Participants and Setting</vt:lpstr>
      <vt:lpstr>Agency</vt:lpstr>
      <vt:lpstr>What We Were Looking For</vt:lpstr>
      <vt:lpstr>What can we anticipate to find in terms of essential skills?               Study Findings</vt:lpstr>
      <vt:lpstr>What can we anticipate to find in terms of essential skills?               Study Findings</vt:lpstr>
      <vt:lpstr>What does quality OST programming look like? – Project-based &amp; Inquiry</vt:lpstr>
      <vt:lpstr>Autonomy Examples</vt:lpstr>
      <vt:lpstr>Challenges to Supporting Autonomy</vt:lpstr>
      <vt:lpstr>What Autonomy Support and Agency Can Do</vt:lpstr>
      <vt:lpstr>PowerPoint Presentation</vt:lpstr>
      <vt:lpstr>Resources</vt:lpstr>
      <vt:lpstr>Neil Naftzger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Presentation</dc:title>
  <dc:subject>AIR Presentation</dc:subject>
  <dc:creator>American Institutes for Research</dc:creator>
  <cp:lastModifiedBy>Lee Shumow</cp:lastModifiedBy>
  <cp:revision>156</cp:revision>
  <cp:lastPrinted>2013-01-03T18:38:02Z</cp:lastPrinted>
  <dcterms:created xsi:type="dcterms:W3CDTF">2015-09-08T22:37:23Z</dcterms:created>
  <dcterms:modified xsi:type="dcterms:W3CDTF">2018-07-31T21:51:37Z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0x0101000F2EE08176DAB5419159A53B04F1A034</vt:lpwstr>
  </property>
  <property fmtid="{D5CDD505-2E9C-101B-9397-08002B2CF9AE}" pid="3" name="_dlc_DocIdItemGuid">
    <vt:lpwstr>970f14ea-4b4c-4f44-b050-a506db029f19</vt:lpwstr>
  </property>
</Properties>
</file>