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0" r:id="rId1"/>
  </p:sldMasterIdLst>
  <p:notesMasterIdLst>
    <p:notesMasterId r:id="rId29"/>
  </p:notesMasterIdLst>
  <p:handoutMasterIdLst>
    <p:handoutMasterId r:id="rId30"/>
  </p:handoutMasterIdLst>
  <p:sldIdLst>
    <p:sldId id="303" r:id="rId2"/>
    <p:sldId id="266" r:id="rId3"/>
    <p:sldId id="296" r:id="rId4"/>
    <p:sldId id="301" r:id="rId5"/>
    <p:sldId id="280" r:id="rId6"/>
    <p:sldId id="304" r:id="rId7"/>
    <p:sldId id="310" r:id="rId8"/>
    <p:sldId id="306" r:id="rId9"/>
    <p:sldId id="311" r:id="rId10"/>
    <p:sldId id="322" r:id="rId11"/>
    <p:sldId id="299" r:id="rId12"/>
    <p:sldId id="305" r:id="rId13"/>
    <p:sldId id="282" r:id="rId14"/>
    <p:sldId id="313" r:id="rId15"/>
    <p:sldId id="307" r:id="rId16"/>
    <p:sldId id="309" r:id="rId17"/>
    <p:sldId id="316" r:id="rId18"/>
    <p:sldId id="318" r:id="rId19"/>
    <p:sldId id="319" r:id="rId20"/>
    <p:sldId id="320" r:id="rId21"/>
    <p:sldId id="315" r:id="rId22"/>
    <p:sldId id="314" r:id="rId23"/>
    <p:sldId id="256" r:id="rId24"/>
    <p:sldId id="287" r:id="rId25"/>
    <p:sldId id="290" r:id="rId26"/>
    <p:sldId id="283" r:id="rId27"/>
    <p:sldId id="336" r:id="rId28"/>
  </p:sldIdLst>
  <p:sldSz cx="9144000" cy="6858000" type="screen4x3"/>
  <p:notesSz cx="6858000" cy="9144000"/>
  <p:custDataLst>
    <p:tags r:id="rId31"/>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Schmidt" initials="JS" lastIdx="6" clrIdx="0">
    <p:extLst>
      <p:ext uri="{19B8F6BF-5375-455C-9EA6-DF929625EA0E}">
        <p15:presenceInfo xmlns:p15="http://schemas.microsoft.com/office/powerpoint/2012/main" userId="Jen Schmidt" providerId="None"/>
      </p:ext>
    </p:extLst>
  </p:cmAuthor>
  <p:cmAuthor id="2" name="Naftzger, Neil" initials="NN" lastIdx="3" clrIdx="1">
    <p:extLst>
      <p:ext uri="{19B8F6BF-5375-455C-9EA6-DF929625EA0E}">
        <p15:presenceInfo xmlns:p15="http://schemas.microsoft.com/office/powerpoint/2012/main" userId="S-1-5-21-1472932569-214068005-926709054-44798" providerId="AD"/>
      </p:ext>
    </p:extLst>
  </p:cmAuthor>
  <p:cmAuthor id="3" name="Pati Sievert" initials="PS" lastIdx="6" clrIdx="2">
    <p:extLst>
      <p:ext uri="{19B8F6BF-5375-455C-9EA6-DF929625EA0E}">
        <p15:presenceInfo xmlns:p15="http://schemas.microsoft.com/office/powerpoint/2012/main" userId="b616a10ba5920c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C194"/>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9" autoAdjust="0"/>
    <p:restoredTop sz="95073" autoAdjust="0"/>
  </p:normalViewPr>
  <p:slideViewPr>
    <p:cSldViewPr snapToGrid="0">
      <p:cViewPr varScale="1">
        <p:scale>
          <a:sx n="88" d="100"/>
          <a:sy n="88" d="100"/>
        </p:scale>
        <p:origin x="1200" y="84"/>
      </p:cViewPr>
      <p:guideLst>
        <p:guide orient="horz" pos="2160"/>
        <p:guide pos="2880"/>
      </p:guideLst>
    </p:cSldViewPr>
  </p:slideViewPr>
  <p:outlineViewPr>
    <p:cViewPr>
      <p:scale>
        <a:sx n="33" d="100"/>
        <a:sy n="33" d="100"/>
      </p:scale>
      <p:origin x="0" y="-25896"/>
    </p:cViewPr>
  </p:outlineViewPr>
  <p:notesTextViewPr>
    <p:cViewPr>
      <p:scale>
        <a:sx n="100" d="100"/>
        <a:sy n="100" d="100"/>
      </p:scale>
      <p:origin x="0" y="0"/>
    </p:cViewPr>
  </p:notesTextViewPr>
  <p:sorterViewPr>
    <p:cViewPr>
      <p:scale>
        <a:sx n="33" d="100"/>
        <a:sy n="33" d="100"/>
      </p:scale>
      <p:origin x="0" y="0"/>
    </p:cViewPr>
  </p:sorterViewPr>
  <p:notesViewPr>
    <p:cSldViewPr snapToGrid="0">
      <p:cViewPr varScale="1">
        <p:scale>
          <a:sx n="98" d="100"/>
          <a:sy n="98" d="100"/>
        </p:scale>
        <p:origin x="-360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A4E8C34-91A9-4907-93A0-8E1DD271ED24}" type="slidenum">
              <a:rPr lang="en-US"/>
              <a:pPr>
                <a:defRPr/>
              </a:pPr>
              <a:t>‹#›</a:t>
            </a:fld>
            <a:endParaRPr lang="en-US"/>
          </a:p>
        </p:txBody>
      </p:sp>
    </p:spTree>
    <p:extLst>
      <p:ext uri="{BB962C8B-B14F-4D97-AF65-F5344CB8AC3E}">
        <p14:creationId xmlns:p14="http://schemas.microsoft.com/office/powerpoint/2010/main" val="181987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2DAE0-CA3F-4CBF-90A0-F56D7EFB649C}" type="datetimeFigureOut">
              <a:rPr lang="en-US" smtClean="0"/>
              <a:pPr/>
              <a:t>12/17/2018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F8735-B6D3-408C-8F22-959267623D98}" type="slidenum">
              <a:rPr lang="en-US" smtClean="0"/>
              <a:pPr/>
              <a:t>‹#›</a:t>
            </a:fld>
            <a:endParaRPr lang="en-US"/>
          </a:p>
        </p:txBody>
      </p:sp>
    </p:spTree>
    <p:extLst>
      <p:ext uri="{BB962C8B-B14F-4D97-AF65-F5344CB8AC3E}">
        <p14:creationId xmlns:p14="http://schemas.microsoft.com/office/powerpoint/2010/main" val="124592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cWR9WJoMjyc&amp;feature=youtu.b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a:t>
            </a:fld>
            <a:endParaRPr lang="en-US"/>
          </a:p>
        </p:txBody>
      </p:sp>
    </p:spTree>
    <p:extLst>
      <p:ext uri="{BB962C8B-B14F-4D97-AF65-F5344CB8AC3E}">
        <p14:creationId xmlns:p14="http://schemas.microsoft.com/office/powerpoint/2010/main" val="1222318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findings on the slide.</a:t>
            </a:r>
          </a:p>
        </p:txBody>
      </p:sp>
      <p:sp>
        <p:nvSpPr>
          <p:cNvPr id="4" name="Slide Number Placeholder 3"/>
          <p:cNvSpPr>
            <a:spLocks noGrp="1"/>
          </p:cNvSpPr>
          <p:nvPr>
            <p:ph type="sldNum" sz="quarter" idx="10"/>
          </p:nvPr>
        </p:nvSpPr>
        <p:spPr/>
        <p:txBody>
          <a:bodyPr/>
          <a:lstStyle/>
          <a:p>
            <a:fld id="{CDCF8735-B6D3-408C-8F22-959267623D98}" type="slidenum">
              <a:rPr lang="en-US" smtClean="0"/>
              <a:pPr/>
              <a:t>11</a:t>
            </a:fld>
            <a:endParaRPr lang="en-US"/>
          </a:p>
        </p:txBody>
      </p:sp>
    </p:spTree>
    <p:extLst>
      <p:ext uri="{BB962C8B-B14F-4D97-AF65-F5344CB8AC3E}">
        <p14:creationId xmlns:p14="http://schemas.microsoft.com/office/powerpoint/2010/main" val="381403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Some studies have found the greatest benefits when youth are asked to make the connections in response to prompts by teachers.  </a:t>
            </a:r>
            <a:r>
              <a:rPr lang="en-US" sz="1200" kern="1200" dirty="0" smtClean="0">
                <a:solidFill>
                  <a:schemeClr val="tx1"/>
                </a:solidFill>
                <a:effectLst/>
                <a:latin typeface="+mn-lt"/>
                <a:ea typeface="+mn-ea"/>
                <a:cs typeface="+mn-cs"/>
              </a:rPr>
              <a:t>Story </a:t>
            </a:r>
            <a:r>
              <a:rPr lang="en-US" sz="1200" kern="1200" dirty="0">
                <a:solidFill>
                  <a:schemeClr val="tx1"/>
                </a:solidFill>
                <a:effectLst/>
                <a:latin typeface="+mn-lt"/>
                <a:ea typeface="+mn-ea"/>
                <a:cs typeface="+mn-cs"/>
              </a:rPr>
              <a:t>telling is an excellent way to make the connections.  The “tell stories” link contains storytelling resources which can be shown. The link “how the topic mattered” is connected to a video of a high school AP Biology teacher and her students. What they say about storytelling is universally applicable and a great example.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13</a:t>
            </a:fld>
            <a:endParaRPr lang="en-US"/>
          </a:p>
        </p:txBody>
      </p:sp>
    </p:spTree>
    <p:extLst>
      <p:ext uri="{BB962C8B-B14F-4D97-AF65-F5344CB8AC3E}">
        <p14:creationId xmlns:p14="http://schemas.microsoft.com/office/powerpoint/2010/main" val="375558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Relevance link in title goes to slide 4 which contains</a:t>
            </a:r>
            <a:r>
              <a:rPr lang="en-US" baseline="0" dirty="0"/>
              <a:t> what was coded as relevance statement (consider printing and distributing ). </a:t>
            </a:r>
            <a:r>
              <a:rPr lang="en-US" dirty="0"/>
              <a:t>Hide</a:t>
            </a:r>
            <a:r>
              <a:rPr lang="en-US" baseline="0" dirty="0"/>
              <a:t> &amp; Seek l</a:t>
            </a:r>
            <a:r>
              <a:rPr lang="en-US" dirty="0"/>
              <a:t>ink goes to 10 minute</a:t>
            </a:r>
            <a:r>
              <a:rPr lang="en-US" baseline="0" dirty="0"/>
              <a:t> video.  You could show only part.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14</a:t>
            </a:fld>
            <a:endParaRPr lang="en-US"/>
          </a:p>
        </p:txBody>
      </p:sp>
    </p:spTree>
    <p:extLst>
      <p:ext uri="{BB962C8B-B14F-4D97-AF65-F5344CB8AC3E}">
        <p14:creationId xmlns:p14="http://schemas.microsoft.com/office/powerpoint/2010/main" val="244852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video clip that </a:t>
            </a:r>
            <a:r>
              <a:rPr lang="en-US" sz="1200" u="none" strike="noStrike" kern="1200" dirty="0">
                <a:solidFill>
                  <a:schemeClr val="tx1"/>
                </a:solidFill>
                <a:effectLst/>
                <a:latin typeface="+mn-lt"/>
                <a:ea typeface="+mn-ea"/>
                <a:cs typeface="+mn-cs"/>
                <a:hlinkClick r:id="rId3"/>
              </a:rPr>
              <a:t>Botanic Value Analogies</a:t>
            </a:r>
            <a:r>
              <a:rPr lang="en-US" sz="1200" kern="1200" dirty="0">
                <a:solidFill>
                  <a:schemeClr val="tx1"/>
                </a:solidFill>
                <a:effectLst/>
                <a:latin typeface="+mn-lt"/>
                <a:ea typeface="+mn-ea"/>
                <a:cs typeface="+mn-cs"/>
              </a:rPr>
              <a:t> shows Duane talking about why he uses analogies together with an example of him using analogies when introducing a lab activity</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See Facilitator’s Guide for an analogy</a:t>
            </a:r>
            <a:r>
              <a:rPr lang="en-US" sz="1200" kern="1200" baseline="0" dirty="0">
                <a:solidFill>
                  <a:schemeClr val="tx1"/>
                </a:solidFill>
                <a:effectLst/>
                <a:latin typeface="+mn-lt"/>
                <a:ea typeface="+mn-ea"/>
                <a:cs typeface="+mn-cs"/>
              </a:rPr>
              <a:t> activity. E</a:t>
            </a:r>
            <a:r>
              <a:rPr lang="en-US" sz="1200" kern="1200" dirty="0">
                <a:solidFill>
                  <a:schemeClr val="tx1"/>
                </a:solidFill>
                <a:effectLst/>
                <a:latin typeface="+mn-lt"/>
                <a:ea typeface="+mn-ea"/>
                <a:cs typeface="+mn-cs"/>
              </a:rPr>
              <a:t>ngagement in activities related to everyday lives facilitates transfer of learning to other contexts. Tools and other everyday items seem to spark connections between home and school science.   </a:t>
            </a:r>
            <a:r>
              <a:rPr lang="en-US" sz="1200" kern="1200" baseline="0" dirty="0">
                <a:solidFill>
                  <a:schemeClr val="tx1"/>
                </a:solidFill>
                <a:effectLst/>
                <a:latin typeface="+mn-lt"/>
                <a:ea typeface="+mn-ea"/>
                <a:cs typeface="+mn-cs"/>
              </a:rPr>
              <a:t>Trebuchet building video is 11 minutes.  Can p</a:t>
            </a:r>
            <a:r>
              <a:rPr lang="en-US" sz="1200" kern="1200" dirty="0">
                <a:solidFill>
                  <a:schemeClr val="tx1"/>
                </a:solidFill>
                <a:effectLst/>
                <a:latin typeface="+mn-lt"/>
                <a:ea typeface="+mn-ea"/>
                <a:cs typeface="+mn-cs"/>
              </a:rPr>
              <a:t>review and show only part to save time.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15</a:t>
            </a:fld>
            <a:endParaRPr lang="en-US"/>
          </a:p>
        </p:txBody>
      </p:sp>
    </p:spTree>
    <p:extLst>
      <p:ext uri="{BB962C8B-B14F-4D97-AF65-F5344CB8AC3E}">
        <p14:creationId xmlns:p14="http://schemas.microsoft.com/office/powerpoint/2010/main" val="280564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
            </a:r>
            <a:r>
              <a:rPr lang="en-US" baseline="0" dirty="0"/>
              <a:t> content on the slide</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16</a:t>
            </a:fld>
            <a:endParaRPr lang="en-US"/>
          </a:p>
        </p:txBody>
      </p:sp>
    </p:spTree>
    <p:extLst>
      <p:ext uri="{BB962C8B-B14F-4D97-AF65-F5344CB8AC3E}">
        <p14:creationId xmlns:p14="http://schemas.microsoft.com/office/powerpoint/2010/main" val="122252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View video (3 minutes) of dialysis lab in a summer STEM program lab activity</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sk participants to ID elements of PBL (prior slide)</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share the examples..</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17</a:t>
            </a:fld>
            <a:endParaRPr lang="en-US"/>
          </a:p>
        </p:txBody>
      </p:sp>
    </p:spTree>
    <p:extLst>
      <p:ext uri="{BB962C8B-B14F-4D97-AF65-F5344CB8AC3E}">
        <p14:creationId xmlns:p14="http://schemas.microsoft.com/office/powerpoint/2010/main" val="88783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a:t>
            </a:r>
            <a:r>
              <a:rPr lang="en-US" baseline="0" dirty="0"/>
              <a:t> place participants in groups from the same program or from programs with similar content.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18</a:t>
            </a:fld>
            <a:endParaRPr lang="en-US"/>
          </a:p>
        </p:txBody>
      </p:sp>
    </p:spTree>
    <p:extLst>
      <p:ext uri="{BB962C8B-B14F-4D97-AF65-F5344CB8AC3E}">
        <p14:creationId xmlns:p14="http://schemas.microsoft.com/office/powerpoint/2010/main" val="110836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video by clicking on link.</a:t>
            </a:r>
            <a:r>
              <a:rPr lang="en-US" baseline="0" dirty="0"/>
              <a:t>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19</a:t>
            </a:fld>
            <a:endParaRPr lang="en-US"/>
          </a:p>
        </p:txBody>
      </p:sp>
    </p:spTree>
    <p:extLst>
      <p:ext uri="{BB962C8B-B14F-4D97-AF65-F5344CB8AC3E}">
        <p14:creationId xmlns:p14="http://schemas.microsoft.com/office/powerpoint/2010/main" val="2125187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Instructions for individuals or small groups appear on the slide</a:t>
            </a:r>
            <a:r>
              <a:rPr lang="en-US" sz="1200" kern="1200" baseline="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20</a:t>
            </a:fld>
            <a:endParaRPr lang="en-US"/>
          </a:p>
        </p:txBody>
      </p:sp>
    </p:spTree>
    <p:extLst>
      <p:ext uri="{BB962C8B-B14F-4D97-AF65-F5344CB8AC3E}">
        <p14:creationId xmlns:p14="http://schemas.microsoft.com/office/powerpoint/2010/main" val="669609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aseline="0" dirty="0"/>
              <a:t>See this slide and previous one to select best program for your participants to review how activity leaders a</a:t>
            </a:r>
            <a:r>
              <a:rPr lang="en-US" sz="1200" kern="1200" dirty="0">
                <a:solidFill>
                  <a:schemeClr val="tx1"/>
                </a:solidFill>
                <a:effectLst/>
                <a:latin typeface="+mn-lt"/>
                <a:ea typeface="+mn-ea"/>
                <a:cs typeface="+mn-cs"/>
              </a:rPr>
              <a:t>sk participants to notice and then discuss the ways that these activity leaders promote relevance. Link “Activity Leaders promote relevance” goes to slide 20, which can be shown during the discussion</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21</a:t>
            </a:fld>
            <a:endParaRPr lang="en-US"/>
          </a:p>
        </p:txBody>
      </p:sp>
    </p:spTree>
    <p:extLst>
      <p:ext uri="{BB962C8B-B14F-4D97-AF65-F5344CB8AC3E}">
        <p14:creationId xmlns:p14="http://schemas.microsoft.com/office/powerpoint/2010/main" val="349263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the point that motivation and engagement vary with the context.  They are not an individual trait but are often a state that can be influenced.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a:t>
            </a:fld>
            <a:endParaRPr lang="en-US"/>
          </a:p>
        </p:txBody>
      </p:sp>
    </p:spTree>
    <p:extLst>
      <p:ext uri="{BB962C8B-B14F-4D97-AF65-F5344CB8AC3E}">
        <p14:creationId xmlns:p14="http://schemas.microsoft.com/office/powerpoint/2010/main" val="1839793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this slide and next to select best program for your participants to review how activity leaders can promote relevance. </a:t>
            </a:r>
            <a:r>
              <a:rPr lang="en-US" sz="1200" kern="1200" dirty="0">
                <a:solidFill>
                  <a:schemeClr val="tx1"/>
                </a:solidFill>
                <a:effectLst/>
                <a:latin typeface="+mn-lt"/>
                <a:ea typeface="+mn-ea"/>
                <a:cs typeface="+mn-cs"/>
              </a:rPr>
              <a:t>Ask participants to notice and then discuss the ways that these activity leaders promote relevance. Link “how Activity Leaders promote relevance” goes to slide 20, which can be shown during the discussion.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22</a:t>
            </a:fld>
            <a:endParaRPr lang="en-US"/>
          </a:p>
        </p:txBody>
      </p:sp>
    </p:spTree>
    <p:extLst>
      <p:ext uri="{BB962C8B-B14F-4D97-AF65-F5344CB8AC3E}">
        <p14:creationId xmlns:p14="http://schemas.microsoft.com/office/powerpoint/2010/main" val="1700260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Assign participants to groups based on content they are responsible for in the ISL program. Have them develop two concrete ways of making specific content relevant to youth. Either assign the content or provide a choice of concepts or skills youth will focus on learning in the program. The goal is to plan things they can try with youth. The next slide summarizes ways to promote relevance.</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23</a:t>
            </a:fld>
            <a:endParaRPr lang="en-US"/>
          </a:p>
        </p:txBody>
      </p:sp>
    </p:spTree>
    <p:extLst>
      <p:ext uri="{BB962C8B-B14F-4D97-AF65-F5344CB8AC3E}">
        <p14:creationId xmlns:p14="http://schemas.microsoft.com/office/powerpoint/2010/main" val="4230451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this slide while the small groups are working on the culminating activity and/or when groups</a:t>
            </a:r>
            <a:r>
              <a:rPr lang="en-US" sz="1200" kern="1200" baseline="0" dirty="0">
                <a:solidFill>
                  <a:schemeClr val="tx1"/>
                </a:solidFill>
                <a:effectLst/>
                <a:latin typeface="+mn-lt"/>
                <a:ea typeface="+mn-ea"/>
                <a:cs typeface="+mn-cs"/>
              </a:rPr>
              <a:t> share their ideas.</a:t>
            </a:r>
            <a:endParaRPr lang="en-US" dirty="0"/>
          </a:p>
        </p:txBody>
      </p:sp>
      <p:sp>
        <p:nvSpPr>
          <p:cNvPr id="4" name="Slide Number Placeholder 3"/>
          <p:cNvSpPr>
            <a:spLocks noGrp="1"/>
          </p:cNvSpPr>
          <p:nvPr>
            <p:ph type="sldNum" sz="quarter" idx="10"/>
          </p:nvPr>
        </p:nvSpPr>
        <p:spPr/>
        <p:txBody>
          <a:bodyPr/>
          <a:lstStyle/>
          <a:p>
            <a:fld id="{F00DE463-6FC3-41FB-A8EC-35DB7FAF2A48}" type="slidenum">
              <a:rPr lang="en-US" smtClean="0"/>
              <a:pPr/>
              <a:t>24</a:t>
            </a:fld>
            <a:endParaRPr lang="en-US"/>
          </a:p>
        </p:txBody>
      </p:sp>
    </p:spTree>
    <p:extLst>
      <p:ext uri="{BB962C8B-B14F-4D97-AF65-F5344CB8AC3E}">
        <p14:creationId xmlns:p14="http://schemas.microsoft.com/office/powerpoint/2010/main" val="1673266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group will share their ideas with the larger group and receive feedback.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25</a:t>
            </a:fld>
            <a:endParaRPr lang="en-US"/>
          </a:p>
        </p:txBody>
      </p:sp>
    </p:spTree>
    <p:extLst>
      <p:ext uri="{BB962C8B-B14F-4D97-AF65-F5344CB8AC3E}">
        <p14:creationId xmlns:p14="http://schemas.microsoft.com/office/powerpoint/2010/main" val="1394613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activity:  Practice identifying relevance statements by activity</a:t>
            </a:r>
            <a:r>
              <a:rPr lang="en-US" baseline="0" dirty="0"/>
              <a:t> leaders and suggesting more that could be made.  </a:t>
            </a:r>
            <a:r>
              <a:rPr lang="en-US" u="sng" baseline="0" dirty="0"/>
              <a:t>RELEVANCE</a:t>
            </a:r>
            <a:r>
              <a:rPr lang="en-US" baseline="0" dirty="0"/>
              <a:t> is linked to categories of relevance statement</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26</a:t>
            </a:fld>
            <a:endParaRPr lang="en-US"/>
          </a:p>
        </p:txBody>
      </p:sp>
    </p:spTree>
    <p:extLst>
      <p:ext uri="{BB962C8B-B14F-4D97-AF65-F5344CB8AC3E}">
        <p14:creationId xmlns:p14="http://schemas.microsoft.com/office/powerpoint/2010/main" val="75859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participants to think individually about what engages them in learning and motivates them.  Have them discuss that with a person sitting next to them.  Share out to the whole group.  Note how many responses have to do with the content being important or relevant to them. Reiterate how content was relevant to them.  If few mention relevance, acknowledge what they identified and mention that often people say that content being relevant is engaging.  Ask them whether that pertains to them, too, and why they think that only a few mentioned that.</a:t>
            </a:r>
          </a:p>
        </p:txBody>
      </p:sp>
      <p:sp>
        <p:nvSpPr>
          <p:cNvPr id="4" name="Slide Number Placeholder 3"/>
          <p:cNvSpPr>
            <a:spLocks noGrp="1"/>
          </p:cNvSpPr>
          <p:nvPr>
            <p:ph type="sldNum" sz="quarter" idx="10"/>
          </p:nvPr>
        </p:nvSpPr>
        <p:spPr/>
        <p:txBody>
          <a:bodyPr/>
          <a:lstStyle/>
          <a:p>
            <a:fld id="{CDCF8735-B6D3-408C-8F22-959267623D98}" type="slidenum">
              <a:rPr lang="en-US" smtClean="0"/>
              <a:pPr/>
              <a:t>3</a:t>
            </a:fld>
            <a:endParaRPr lang="en-US"/>
          </a:p>
        </p:txBody>
      </p:sp>
    </p:spTree>
    <p:extLst>
      <p:ext uri="{BB962C8B-B14F-4D97-AF65-F5344CB8AC3E}">
        <p14:creationId xmlns:p14="http://schemas.microsoft.com/office/powerpoint/2010/main" val="102148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this slide and move on or prompt group discussion with these questions (recommended):  1. Are you familiar with the daily lives, goals, interests, and concerns of the youth with whom you work/will work?  How can you learn about these if you are not familiar?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 Have you ever noticed how youth react to learning about things that matter to them?  Can you share an example?</a:t>
            </a:r>
          </a:p>
          <a:p>
            <a:r>
              <a:rPr lang="en-US" sz="1200" b="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4</a:t>
            </a:fld>
            <a:endParaRPr lang="en-US"/>
          </a:p>
        </p:txBody>
      </p:sp>
    </p:spTree>
    <p:extLst>
      <p:ext uri="{BB962C8B-B14F-4D97-AF65-F5344CB8AC3E}">
        <p14:creationId xmlns:p14="http://schemas.microsoft.com/office/powerpoint/2010/main" val="45239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[Share with participants:] This slide lists what was coded as relevance statements in the STEM IE study.  Optional Activity: Print and use this slide as a handout. Click the word Relevance (underlined) in the title to go to a slide containing links to videos. Have them listen for “relevance” statements in 1 or more videos.  What relevance statements. Click Relevance in the slide title to return to slide 5.</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5</a:t>
            </a:fld>
            <a:endParaRPr lang="en-US"/>
          </a:p>
        </p:txBody>
      </p:sp>
    </p:spTree>
    <p:extLst>
      <p:ext uri="{BB962C8B-B14F-4D97-AF65-F5344CB8AC3E}">
        <p14:creationId xmlns:p14="http://schemas.microsoft.com/office/powerpoint/2010/main" val="130912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[Share with Participants:} Youth are more interested, motivated, engaged, and persistent when they perceive what they are learning as relevant. Few youth in the United States perceive STEM content as relevant to their lives. This negatively impacts their STEM learning, which, in turn restricts career options and everyday decision making.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7</a:t>
            </a:fld>
            <a:endParaRPr lang="en-US"/>
          </a:p>
        </p:txBody>
      </p:sp>
    </p:spTree>
    <p:extLst>
      <p:ext uri="{BB962C8B-B14F-4D97-AF65-F5344CB8AC3E}">
        <p14:creationId xmlns:p14="http://schemas.microsoft.com/office/powerpoint/2010/main" val="48168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Youth were signaled several times during their ISL learning and activity time. They used an app on a cell phone to provide in-the-moment reports of how they were feeling in the 15 minutes before being signaled. A link to Slide 5 allows the facilitator to go to that page (if desired) to review how specifically the video was coded.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8</a:t>
            </a:fld>
            <a:endParaRPr lang="en-US"/>
          </a:p>
        </p:txBody>
      </p:sp>
    </p:spTree>
    <p:extLst>
      <p:ext uri="{BB962C8B-B14F-4D97-AF65-F5344CB8AC3E}">
        <p14:creationId xmlns:p14="http://schemas.microsoft.com/office/powerpoint/2010/main" val="274963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those attending the following questions about the figure: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do you notice about the variation between programs?   The three programs in which the fewest statements were made focused on mathematics and the top three focused on biological and ecological sciences; might that explain this pattern? Why do you think so?   </a:t>
            </a:r>
            <a:endParaRPr lang="en-US" dirty="0"/>
          </a:p>
        </p:txBody>
      </p:sp>
      <p:sp>
        <p:nvSpPr>
          <p:cNvPr id="4" name="Slide Number Placeholder 3"/>
          <p:cNvSpPr>
            <a:spLocks noGrp="1"/>
          </p:cNvSpPr>
          <p:nvPr>
            <p:ph type="sldNum" sz="quarter" idx="10"/>
          </p:nvPr>
        </p:nvSpPr>
        <p:spPr/>
        <p:txBody>
          <a:bodyPr/>
          <a:lstStyle/>
          <a:p>
            <a:fld id="{CDCF8735-B6D3-408C-8F22-959267623D98}" type="slidenum">
              <a:rPr lang="en-US" smtClean="0"/>
              <a:pPr/>
              <a:t>9</a:t>
            </a:fld>
            <a:endParaRPr lang="en-US"/>
          </a:p>
        </p:txBody>
      </p:sp>
    </p:spTree>
    <p:extLst>
      <p:ext uri="{BB962C8B-B14F-4D97-AF65-F5344CB8AC3E}">
        <p14:creationId xmlns:p14="http://schemas.microsoft.com/office/powerpoint/2010/main" val="228939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average number of statements that were made by each activity leader during the portion of the program that they led are shown. The program name is abbreviated before the leader number on the figure. Notice the individual CDA (</a:t>
            </a:r>
            <a:r>
              <a:rPr lang="en-US" sz="1200" kern="1200" dirty="0" err="1">
                <a:solidFill>
                  <a:schemeClr val="tx1"/>
                </a:solidFill>
                <a:effectLst/>
                <a:latin typeface="+mn-lt"/>
                <a:ea typeface="+mn-ea"/>
                <a:cs typeface="+mn-cs"/>
              </a:rPr>
              <a:t>Communidad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Aprendizije</a:t>
            </a:r>
            <a:r>
              <a:rPr lang="en-US" sz="1200" kern="1200" dirty="0">
                <a:solidFill>
                  <a:schemeClr val="tx1"/>
                </a:solidFill>
                <a:effectLst/>
                <a:latin typeface="+mn-lt"/>
                <a:ea typeface="+mn-ea"/>
                <a:cs typeface="+mn-cs"/>
              </a:rPr>
              <a:t>) activity leaders as well as the four individual JH (Jefferson House) leaders. Ask those attending the following question about the figure:  What does this tell you about the role of the activity leader despite the content that the program focuses 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CF8735-B6D3-408C-8F22-959267623D98}"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9017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8010B226-40E5-499B-ADF4-257D51EF34F2}"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622810-A695-4142-898C-B97E3DB5DD07}" type="slidenum">
              <a:rPr lang="en-US" smtClean="0"/>
              <a:pPr>
                <a:defRPr/>
              </a:pPr>
              <a:t>‹#›</a:t>
            </a:fld>
            <a:endParaRPr lang="en-US"/>
          </a:p>
        </p:txBody>
      </p:sp>
    </p:spTree>
  </p:cSld>
  <p:clrMapOvr>
    <a:masterClrMapping/>
  </p:clrMapOvr>
  <p:transition>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B5BB68BE-79D2-4188-A78C-A63E7AC0A33E}" type="slidenum">
              <a:rPr lang="en-US" smtClean="0"/>
              <a:pPr>
                <a:defRPr/>
              </a:pPr>
              <a:t>‹#›</a:t>
            </a:fld>
            <a:endParaRPr lang="en-US"/>
          </a:p>
        </p:txBody>
      </p:sp>
    </p:spTree>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5B85A2-AF7A-4868-83DC-00C9C8EF4DB7}" type="slidenum">
              <a:rPr lang="en-US" smtClean="0"/>
              <a:pPr>
                <a:defRPr/>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0B18EA55-01C0-4DF4-AD87-198F5872F32F}"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transition>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D961C0-D123-4945-BDB5-B9BB64199275}"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4A909E-3195-47FE-A190-B47032F6CC1E}" type="slidenum">
              <a:rPr lang="en-US" smtClean="0"/>
              <a:pPr>
                <a:defRPr/>
              </a:pPr>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3CCEF9-3A92-4BA9-85D1-48E34AC7C13C}" type="slidenum">
              <a:rPr lang="en-US" smtClean="0"/>
              <a:pPr>
                <a:defRPr/>
              </a:pPr>
              <a:t>‹#›</a:t>
            </a:fld>
            <a:endParaRPr lang="en-US"/>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transition>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9179110-2F27-4D34-BF30-2AEB85FB8E40}" type="slidenum">
              <a:rPr lang="en-US" smtClean="0"/>
              <a:pPr>
                <a:defRPr/>
              </a:pPr>
              <a:t>‹#›</a:t>
            </a:fld>
            <a:endParaRPr lang="en-US"/>
          </a:p>
        </p:txBody>
      </p:sp>
    </p:spTree>
  </p:cSld>
  <p:clrMapOvr>
    <a:masterClrMapping/>
  </p:clrMapOvr>
  <p:transition>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07CA079A-00DE-47B8-8D31-366852D2CBCB}" type="slidenum">
              <a:rPr lang="en-US" smtClean="0"/>
              <a:pPr>
                <a:defRPr/>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8E6C51-515D-4779-BC44-CBE32BA6029F}"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8811715C-6882-41C0-A027-4CDA67CEAD2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checker dir="vert"/>
  </p:transition>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park101.org/scien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youtube.com/watch?feature=player_detailpage&amp;v=fx6arX83bz4" TargetMode="External"/><Relationship Id="rId5" Type="http://schemas.openxmlformats.org/officeDocument/2006/relationships/hyperlink" Target="http://www.nbclearn.com/olympics" TargetMode="External"/><Relationship Id="rId4" Type="http://schemas.openxmlformats.org/officeDocument/2006/relationships/hyperlink" Target="https://science360.gov/files/;jsessionid=A3AFB66DCF933610E45F570EEBEA8EC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qYyUyfBVYk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cWR9WJoMjy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_A1AK-BbDF8"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rG5vLbSiew8"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https://www.youtube.com/watch?v=X4gTWcF2zlE&amp;index=2&amp;list=PLPLlNkWIpLPEJmOjeLNXTiSB_vr3aA8T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hyperlink" Target="https://youtu.be/zZd6-74sDd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8o8ugl5XKEA"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2XTWWTG9YT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hyperlink" Target="https://www.youtube.com/watch?v=9BkbYeTC6Mo" TargetMode="External"/><Relationship Id="rId4" Type="http://schemas.openxmlformats.org/officeDocument/2006/relationships/hyperlink" Target="https://www.youtube.com/watch?v=qYyUyfBVYk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tiff"/><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6600" y="381000"/>
            <a:ext cx="1905000" cy="1371600"/>
          </a:xfrm>
        </p:spPr>
        <p:txBody>
          <a:bodyPr/>
          <a:lstStyle/>
          <a:p>
            <a:pPr algn="ctr"/>
            <a:r>
              <a:rPr lang="en-US" dirty="0"/>
              <a:t/>
            </a:r>
            <a:br>
              <a:rPr lang="en-US" dirty="0"/>
            </a:br>
            <a:r>
              <a:rPr lang="en-US" dirty="0"/>
              <a:t/>
            </a:r>
            <a:br>
              <a:rPr lang="en-US" dirty="0"/>
            </a:br>
            <a:r>
              <a:rPr lang="en-US" dirty="0"/>
              <a:t/>
            </a:r>
            <a:br>
              <a:rPr lang="en-US" dirty="0"/>
            </a:br>
            <a:r>
              <a:rPr lang="en-US" sz="2350" dirty="0">
                <a:cs typeface="Times New Roman" panose="02020603050405020304" pitchFamily="18" charset="0"/>
              </a:rPr>
              <a:t>Making Content Relevant</a:t>
            </a:r>
            <a:r>
              <a:rPr lang="en-US" sz="1800" dirty="0">
                <a:cs typeface="Times New Roman" panose="02020603050405020304" pitchFamily="18" charset="0"/>
              </a:rPr>
              <a:t/>
            </a:r>
            <a:br>
              <a:rPr lang="en-US" sz="1800" dirty="0">
                <a:cs typeface="Times New Roman" panose="02020603050405020304" pitchFamily="18" charset="0"/>
              </a:rPr>
            </a:br>
            <a:endParaRPr lang="en-US" sz="1800" dirty="0"/>
          </a:p>
        </p:txBody>
      </p:sp>
      <p:sp>
        <p:nvSpPr>
          <p:cNvPr id="5" name="AutoShape 4" descr="Image result for middle school outdoor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xmlns="" id="{DB3537DA-9BBD-1543-BB4B-32EAE6EB54D6}"/>
              </a:ext>
            </a:extLst>
          </p:cNvPr>
          <p:cNvPicPr>
            <a:picLocks noChangeAspect="1"/>
          </p:cNvPicPr>
          <p:nvPr/>
        </p:nvPicPr>
        <p:blipFill rotWithShape="1">
          <a:blip r:embed="rId3">
            <a:extLst>
              <a:ext uri="{28A0092B-C50C-407E-A947-70E740481C1C}">
                <a14:useLocalDpi xmlns:a14="http://schemas.microsoft.com/office/drawing/2010/main" val="0"/>
              </a:ext>
            </a:extLst>
          </a:blip>
          <a:srcRect l="20756" t="8053" r="19166" b="1742"/>
          <a:stretch/>
        </p:blipFill>
        <p:spPr>
          <a:xfrm>
            <a:off x="335622" y="184024"/>
            <a:ext cx="6494980" cy="6494978"/>
          </a:xfrm>
          <a:prstGeom prst="rect">
            <a:avLst/>
          </a:prstGeom>
          <a:ln>
            <a:noFill/>
          </a:ln>
        </p:spPr>
      </p:pic>
      <p:sp>
        <p:nvSpPr>
          <p:cNvPr id="13" name="Text Placeholder 2">
            <a:extLst>
              <a:ext uri="{FF2B5EF4-FFF2-40B4-BE49-F238E27FC236}">
                <a16:creationId xmlns:a16="http://schemas.microsoft.com/office/drawing/2014/main" xmlns="" id="{C3897039-97AE-0749-97A1-B2564086C676}"/>
              </a:ext>
            </a:extLst>
          </p:cNvPr>
          <p:cNvSpPr>
            <a:spLocks noGrp="1"/>
          </p:cNvSpPr>
          <p:nvPr>
            <p:ph type="body" sz="half" idx="2"/>
          </p:nvPr>
        </p:nvSpPr>
        <p:spPr>
          <a:xfrm>
            <a:off x="7162800" y="3474660"/>
            <a:ext cx="1676400" cy="3002340"/>
          </a:xfrm>
        </p:spPr>
        <p:txBody>
          <a:bodyPr>
            <a:normAutofit lnSpcReduction="10000"/>
          </a:bodyPr>
          <a:lstStyle/>
          <a:p>
            <a:endParaRPr lang="en-US" dirty="0"/>
          </a:p>
          <a:p>
            <a:r>
              <a:rPr lang="en-US" dirty="0"/>
              <a:t>Created by </a:t>
            </a:r>
          </a:p>
          <a:p>
            <a:r>
              <a:rPr lang="en-US" dirty="0"/>
              <a:t>STEM Interest &amp; Engagement</a:t>
            </a:r>
          </a:p>
          <a:p>
            <a:r>
              <a:rPr lang="en-US" dirty="0"/>
              <a:t>(STEM IE) Study</a:t>
            </a:r>
          </a:p>
          <a:p>
            <a:endParaRPr lang="en-US" dirty="0"/>
          </a:p>
          <a:p>
            <a:r>
              <a:rPr lang="en-US" dirty="0"/>
              <a:t>Presented by</a:t>
            </a:r>
          </a:p>
          <a:p>
            <a:r>
              <a:rPr lang="en-US" dirty="0"/>
              <a:t>ENTER NAME(S)</a:t>
            </a:r>
          </a:p>
          <a:p>
            <a:endParaRPr lang="en-US" dirty="0"/>
          </a:p>
          <a:p>
            <a:endParaRPr lang="en-US" dirty="0"/>
          </a:p>
          <a:p>
            <a:endParaRPr lang="en-US" dirty="0"/>
          </a:p>
          <a:p>
            <a:r>
              <a:rPr lang="en-US" dirty="0"/>
              <a:t>ENTER DATE</a:t>
            </a:r>
          </a:p>
        </p:txBody>
      </p:sp>
      <p:sp>
        <p:nvSpPr>
          <p:cNvPr id="14" name="TextBox 13">
            <a:extLst>
              <a:ext uri="{FF2B5EF4-FFF2-40B4-BE49-F238E27FC236}">
                <a16:creationId xmlns:a16="http://schemas.microsoft.com/office/drawing/2014/main" xmlns="" id="{65FA0481-D55D-0641-906F-337F48C25087}"/>
              </a:ext>
            </a:extLst>
          </p:cNvPr>
          <p:cNvSpPr txBox="1"/>
          <p:nvPr/>
        </p:nvSpPr>
        <p:spPr>
          <a:xfrm>
            <a:off x="7162800" y="1828800"/>
            <a:ext cx="1600200" cy="1569660"/>
          </a:xfrm>
          <a:prstGeom prst="rect">
            <a:avLst/>
          </a:prstGeom>
          <a:noFill/>
        </p:spPr>
        <p:txBody>
          <a:bodyPr wrap="square" rtlCol="0">
            <a:spAutoFit/>
          </a:bodyPr>
          <a:lstStyle/>
          <a:p>
            <a:r>
              <a:rPr lang="en-US" dirty="0">
                <a:latin typeface="+mj-lt"/>
                <a:cs typeface="Times New Roman" panose="02020603050405020304" pitchFamily="18" charset="0"/>
              </a:rPr>
              <a:t>ISL Program</a:t>
            </a:r>
            <a:br>
              <a:rPr lang="en-US" dirty="0">
                <a:latin typeface="+mj-lt"/>
                <a:cs typeface="Times New Roman" panose="02020603050405020304" pitchFamily="18" charset="0"/>
              </a:rPr>
            </a:br>
            <a:r>
              <a:rPr lang="en-US" dirty="0">
                <a:latin typeface="+mj-lt"/>
                <a:cs typeface="Times New Roman" panose="02020603050405020304" pitchFamily="18" charset="0"/>
              </a:rPr>
              <a:t>Staff Worksh</a:t>
            </a:r>
            <a:r>
              <a:rPr lang="en-US" dirty="0">
                <a:latin typeface="+mj-lt"/>
              </a:rPr>
              <a:t>op</a:t>
            </a:r>
          </a:p>
        </p:txBody>
      </p:sp>
    </p:spTree>
    <p:extLst>
      <p:ext uri="{BB962C8B-B14F-4D97-AF65-F5344CB8AC3E}">
        <p14:creationId xmlns:p14="http://schemas.microsoft.com/office/powerpoint/2010/main" val="1444626481"/>
      </p:ext>
    </p:extLst>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5640DF5-3E0F-4E41-9518-0D77FD56B710}"/>
              </a:ext>
            </a:extLst>
          </p:cNvPr>
          <p:cNvSpPr/>
          <p:nvPr/>
        </p:nvSpPr>
        <p:spPr>
          <a:xfrm>
            <a:off x="154112" y="1623317"/>
            <a:ext cx="8825501" cy="50754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b="1" dirty="0"/>
              <a:t>Average Number of Relevance Statements per Coded Session</a:t>
            </a:r>
          </a:p>
        </p:txBody>
      </p:sp>
      <p:pic>
        <p:nvPicPr>
          <p:cNvPr id="2050" name="Picture 2" descr="Mean Relevance Scor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777"/>
          <a:stretch/>
        </p:blipFill>
        <p:spPr bwMode="auto">
          <a:xfrm>
            <a:off x="1200150" y="1999471"/>
            <a:ext cx="6686550" cy="38168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EC95ECCA-57FA-472A-81EC-DC3F31A69DF2}"/>
              </a:ext>
            </a:extLst>
          </p:cNvPr>
          <p:cNvSpPr/>
          <p:nvPr/>
        </p:nvSpPr>
        <p:spPr>
          <a:xfrm>
            <a:off x="1200150" y="2228850"/>
            <a:ext cx="914400" cy="114300"/>
          </a:xfrm>
          <a:prstGeom prst="rect">
            <a:avLst/>
          </a:prstGeom>
          <a:solidFill>
            <a:srgbClr val="D9C19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latin typeface="Franklin Gothic Medium"/>
            </a:endParaRPr>
          </a:p>
        </p:txBody>
      </p:sp>
      <p:sp>
        <p:nvSpPr>
          <p:cNvPr id="5" name="Rectangle 4">
            <a:extLst>
              <a:ext uri="{FF2B5EF4-FFF2-40B4-BE49-F238E27FC236}">
                <a16:creationId xmlns:a16="http://schemas.microsoft.com/office/drawing/2014/main" xmlns="" id="{BECE0B05-31F9-454C-A604-D699320CF7C4}"/>
              </a:ext>
            </a:extLst>
          </p:cNvPr>
          <p:cNvSpPr/>
          <p:nvPr/>
        </p:nvSpPr>
        <p:spPr>
          <a:xfrm>
            <a:off x="1200150" y="3160987"/>
            <a:ext cx="914400" cy="114300"/>
          </a:xfrm>
          <a:prstGeom prst="rect">
            <a:avLst/>
          </a:prstGeom>
          <a:solidFill>
            <a:srgbClr val="D9C19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latin typeface="Franklin Gothic Medium"/>
            </a:endParaRPr>
          </a:p>
        </p:txBody>
      </p:sp>
      <p:sp>
        <p:nvSpPr>
          <p:cNvPr id="6" name="Rectangle 5">
            <a:extLst>
              <a:ext uri="{FF2B5EF4-FFF2-40B4-BE49-F238E27FC236}">
                <a16:creationId xmlns:a16="http://schemas.microsoft.com/office/drawing/2014/main" xmlns="" id="{3B5BDBCE-D021-4DF2-969F-E840D154F952}"/>
              </a:ext>
            </a:extLst>
          </p:cNvPr>
          <p:cNvSpPr/>
          <p:nvPr/>
        </p:nvSpPr>
        <p:spPr>
          <a:xfrm>
            <a:off x="1200150" y="4572000"/>
            <a:ext cx="914400" cy="114300"/>
          </a:xfrm>
          <a:prstGeom prst="rect">
            <a:avLst/>
          </a:prstGeom>
          <a:solidFill>
            <a:srgbClr val="D9C19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latin typeface="Franklin Gothic Medium"/>
            </a:endParaRPr>
          </a:p>
        </p:txBody>
      </p:sp>
      <p:sp>
        <p:nvSpPr>
          <p:cNvPr id="7" name="Rectangle 6">
            <a:extLst>
              <a:ext uri="{FF2B5EF4-FFF2-40B4-BE49-F238E27FC236}">
                <a16:creationId xmlns:a16="http://schemas.microsoft.com/office/drawing/2014/main" xmlns="" id="{4760B548-C834-485B-8C07-5F1F7629078F}"/>
              </a:ext>
            </a:extLst>
          </p:cNvPr>
          <p:cNvSpPr/>
          <p:nvPr/>
        </p:nvSpPr>
        <p:spPr>
          <a:xfrm>
            <a:off x="1200150" y="2383144"/>
            <a:ext cx="914400" cy="114300"/>
          </a:xfrm>
          <a:prstGeom prst="rect">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latin typeface="Franklin Gothic Medium"/>
            </a:endParaRPr>
          </a:p>
        </p:txBody>
      </p:sp>
      <p:sp>
        <p:nvSpPr>
          <p:cNvPr id="8" name="Rectangle 7">
            <a:extLst>
              <a:ext uri="{FF2B5EF4-FFF2-40B4-BE49-F238E27FC236}">
                <a16:creationId xmlns:a16="http://schemas.microsoft.com/office/drawing/2014/main" xmlns="" id="{BAB8B0EC-AC9C-4D12-8100-9ACF9834A283}"/>
              </a:ext>
            </a:extLst>
          </p:cNvPr>
          <p:cNvSpPr/>
          <p:nvPr/>
        </p:nvSpPr>
        <p:spPr>
          <a:xfrm>
            <a:off x="1200150" y="2694222"/>
            <a:ext cx="914400" cy="114300"/>
          </a:xfrm>
          <a:prstGeom prst="rect">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latin typeface="Franklin Gothic Medium"/>
            </a:endParaRPr>
          </a:p>
        </p:txBody>
      </p:sp>
      <p:sp>
        <p:nvSpPr>
          <p:cNvPr id="9" name="Rectangle 8">
            <a:extLst>
              <a:ext uri="{FF2B5EF4-FFF2-40B4-BE49-F238E27FC236}">
                <a16:creationId xmlns:a16="http://schemas.microsoft.com/office/drawing/2014/main" xmlns="" id="{02F600E6-E2BF-4FB3-8AA1-A82C956BCB79}"/>
              </a:ext>
            </a:extLst>
          </p:cNvPr>
          <p:cNvSpPr/>
          <p:nvPr/>
        </p:nvSpPr>
        <p:spPr>
          <a:xfrm>
            <a:off x="1200150" y="3633951"/>
            <a:ext cx="914400" cy="114300"/>
          </a:xfrm>
          <a:prstGeom prst="rect">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latin typeface="Franklin Gothic Medium"/>
            </a:endParaRPr>
          </a:p>
        </p:txBody>
      </p:sp>
      <p:sp>
        <p:nvSpPr>
          <p:cNvPr id="10" name="Rectangle 9">
            <a:extLst>
              <a:ext uri="{FF2B5EF4-FFF2-40B4-BE49-F238E27FC236}">
                <a16:creationId xmlns:a16="http://schemas.microsoft.com/office/drawing/2014/main" xmlns="" id="{FB58F9BB-05CB-4A74-9C33-C3C0538E69D8}"/>
              </a:ext>
            </a:extLst>
          </p:cNvPr>
          <p:cNvSpPr/>
          <p:nvPr/>
        </p:nvSpPr>
        <p:spPr>
          <a:xfrm>
            <a:off x="1200150" y="4099036"/>
            <a:ext cx="914400" cy="114300"/>
          </a:xfrm>
          <a:prstGeom prst="rect">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latin typeface="Franklin Gothic Medium"/>
            </a:endParaRPr>
          </a:p>
        </p:txBody>
      </p:sp>
      <p:sp>
        <p:nvSpPr>
          <p:cNvPr id="11" name="Rectangle 10">
            <a:extLst>
              <a:ext uri="{FF2B5EF4-FFF2-40B4-BE49-F238E27FC236}">
                <a16:creationId xmlns:a16="http://schemas.microsoft.com/office/drawing/2014/main" xmlns="" id="{B43A2B25-BEA3-48AE-92A3-FD9C37B110A7}"/>
              </a:ext>
            </a:extLst>
          </p:cNvPr>
          <p:cNvSpPr/>
          <p:nvPr/>
        </p:nvSpPr>
        <p:spPr>
          <a:xfrm>
            <a:off x="1200150" y="3793580"/>
            <a:ext cx="914400" cy="114300"/>
          </a:xfrm>
          <a:prstGeom prst="rect">
            <a:avLst/>
          </a:prstGeom>
          <a:solidFill>
            <a:srgbClr val="D9C19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latin typeface="Franklin Gothic Medium"/>
            </a:endParaRPr>
          </a:p>
        </p:txBody>
      </p:sp>
      <p:sp>
        <p:nvSpPr>
          <p:cNvPr id="12" name="Rectangle 11">
            <a:extLst>
              <a:ext uri="{FF2B5EF4-FFF2-40B4-BE49-F238E27FC236}">
                <a16:creationId xmlns:a16="http://schemas.microsoft.com/office/drawing/2014/main" xmlns="" id="{3C185EBA-31E1-43C7-B2D8-4BBF2FCF6810}"/>
              </a:ext>
            </a:extLst>
          </p:cNvPr>
          <p:cNvSpPr/>
          <p:nvPr/>
        </p:nvSpPr>
        <p:spPr>
          <a:xfrm>
            <a:off x="1200150" y="5188443"/>
            <a:ext cx="914400" cy="114300"/>
          </a:xfrm>
          <a:prstGeom prst="rect">
            <a:avLst/>
          </a:pr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a:solidFill>
                <a:prstClr val="white"/>
              </a:solidFill>
              <a:latin typeface="Franklin Gothic Medium"/>
            </a:endParaRPr>
          </a:p>
        </p:txBody>
      </p:sp>
    </p:spTree>
    <p:extLst>
      <p:ext uri="{BB962C8B-B14F-4D97-AF65-F5344CB8AC3E}">
        <p14:creationId xmlns:p14="http://schemas.microsoft.com/office/powerpoint/2010/main" val="425577123"/>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19070"/>
            <a:ext cx="8407892" cy="4910330"/>
          </a:xfrm>
        </p:spPr>
        <p:txBody>
          <a:bodyPr>
            <a:normAutofit/>
          </a:bodyPr>
          <a:lstStyle/>
          <a:p>
            <a:r>
              <a:rPr lang="en-US" sz="2200" dirty="0">
                <a:latin typeface="Times New Roman" panose="02020603050405020304" pitchFamily="18" charset="0"/>
                <a:cs typeface="Times New Roman" panose="02020603050405020304" pitchFamily="18" charset="0"/>
              </a:rPr>
              <a:t>ALs sometimes missed opportunities to promote relevance. </a:t>
            </a:r>
          </a:p>
          <a:p>
            <a:r>
              <a:rPr lang="en-US" sz="2200" dirty="0">
                <a:latin typeface="Times New Roman" panose="02020603050405020304" pitchFamily="18" charset="0"/>
                <a:cs typeface="Times New Roman" panose="02020603050405020304" pitchFamily="18" charset="0"/>
              </a:rPr>
              <a:t>Youth rated creating a product, field trips (including expert speakers), and focus on basic skills as having higher relevance than other activities</a:t>
            </a:r>
            <a:r>
              <a:rPr lang="en-US" sz="2200" b="1"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Youth reports that what they were doing was relevant to them were predicted by AL talk about relevance AND by the nature of the setting. Experiencing authentic field-based settings alone promoted sense of relevance </a:t>
            </a:r>
            <a:r>
              <a:rPr lang="en-US" sz="2200" dirty="0" smtClean="0">
                <a:latin typeface="Times New Roman" panose="02020603050405020304" pitchFamily="18" charset="0"/>
                <a:cs typeface="Times New Roman" panose="02020603050405020304" pitchFamily="18" charset="0"/>
              </a:rPr>
              <a:t>without </a:t>
            </a:r>
            <a:r>
              <a:rPr lang="en-US" sz="2200" dirty="0">
                <a:latin typeface="Times New Roman" panose="02020603050405020304" pitchFamily="18" charset="0"/>
                <a:cs typeface="Times New Roman" panose="02020603050405020304" pitchFamily="18" charset="0"/>
              </a:rPr>
              <a:t>talk.   </a:t>
            </a:r>
          </a:p>
          <a:p>
            <a:r>
              <a:rPr lang="en-US" sz="2200" dirty="0">
                <a:latin typeface="Times New Roman" panose="02020603050405020304" pitchFamily="18" charset="0"/>
                <a:cs typeface="Times New Roman" panose="02020603050405020304" pitchFamily="18" charset="0"/>
              </a:rPr>
              <a:t>Girls reported learning more when ALs emphasized the relevance of what they were doing. </a:t>
            </a:r>
          </a:p>
          <a:p>
            <a:r>
              <a:rPr lang="en-US" sz="2200" dirty="0">
                <a:latin typeface="Times New Roman" panose="02020603050405020304" pitchFamily="18" charset="0"/>
                <a:cs typeface="Times New Roman" panose="02020603050405020304" pitchFamily="18" charset="0"/>
              </a:rPr>
              <a:t>Youth who said they were not motivated to attend when the program started </a:t>
            </a:r>
            <a:r>
              <a:rPr lang="en-US" sz="2200" dirty="0" smtClean="0">
                <a:latin typeface="Times New Roman" panose="02020603050405020304" pitchFamily="18" charset="0"/>
                <a:cs typeface="Times New Roman" panose="02020603050405020304" pitchFamily="18" charset="0"/>
              </a:rPr>
              <a:t>benefited the </a:t>
            </a:r>
            <a:r>
              <a:rPr lang="en-US" sz="2200" dirty="0">
                <a:latin typeface="Times New Roman" panose="02020603050405020304" pitchFamily="18" charset="0"/>
                <a:cs typeface="Times New Roman" panose="02020603050405020304" pitchFamily="18" charset="0"/>
              </a:rPr>
              <a:t>most from ALs’ focus on relevance.</a:t>
            </a:r>
          </a:p>
          <a:p>
            <a:endParaRPr lang="en-US" dirty="0"/>
          </a:p>
          <a:p>
            <a:endParaRPr lang="en-US" dirty="0"/>
          </a:p>
        </p:txBody>
      </p:sp>
      <p:sp>
        <p:nvSpPr>
          <p:cNvPr id="3" name="Title 2"/>
          <p:cNvSpPr>
            <a:spLocks noGrp="1"/>
          </p:cNvSpPr>
          <p:nvPr>
            <p:ph type="title"/>
          </p:nvPr>
        </p:nvSpPr>
        <p:spPr/>
        <p:txBody>
          <a:bodyPr/>
          <a:lstStyle/>
          <a:p>
            <a:r>
              <a:rPr lang="en-US" b="1" dirty="0"/>
              <a:t>Findings About Relevance</a:t>
            </a:r>
          </a:p>
        </p:txBody>
      </p:sp>
    </p:spTree>
    <p:extLst>
      <p:ext uri="{BB962C8B-B14F-4D97-AF65-F5344CB8AC3E}">
        <p14:creationId xmlns:p14="http://schemas.microsoft.com/office/powerpoint/2010/main" val="2058938729"/>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1822" y="2606040"/>
            <a:ext cx="6324600" cy="1645920"/>
          </a:xfrm>
        </p:spPr>
        <p:txBody>
          <a:bodyPr/>
          <a:lstStyle/>
          <a:p>
            <a:r>
              <a:rPr lang="en-US" dirty="0"/>
              <a:t>How Leaders can Make Content Relevant</a:t>
            </a:r>
          </a:p>
        </p:txBody>
      </p:sp>
      <p:pic>
        <p:nvPicPr>
          <p:cNvPr id="4" name="Picture 2" descr="https://qa2.niu.edu/stemie/images/pla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43" r="8821"/>
          <a:stretch/>
        </p:blipFill>
        <p:spPr bwMode="auto">
          <a:xfrm>
            <a:off x="7231852" y="2798202"/>
            <a:ext cx="1533160" cy="126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32581"/>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83926"/>
            <a:ext cx="8407893" cy="4407408"/>
          </a:xfrm>
        </p:spPr>
        <p:txBody>
          <a:bodyPr>
            <a:normAutofit/>
          </a:bodyPr>
          <a:lstStyle/>
          <a:p>
            <a:pPr marL="45720" indent="0">
              <a:buNone/>
            </a:pPr>
            <a:r>
              <a:rPr lang="en-US" sz="2800" b="1" dirty="0" smtClean="0"/>
              <a:t>Tell </a:t>
            </a:r>
            <a:r>
              <a:rPr lang="en-US" sz="2800" b="1" dirty="0"/>
              <a:t>youth </a:t>
            </a:r>
            <a:r>
              <a:rPr lang="en-US" sz="2800" dirty="0"/>
              <a:t>how content is relevant; better yet, </a:t>
            </a:r>
            <a:r>
              <a:rPr lang="en-US" sz="2800" b="1" dirty="0"/>
              <a:t>ask them to make the connections</a:t>
            </a:r>
            <a:r>
              <a:rPr lang="en-US" sz="2800" dirty="0"/>
              <a:t>.  </a:t>
            </a:r>
          </a:p>
          <a:p>
            <a:pPr marL="45720" indent="0">
              <a:buNone/>
            </a:pPr>
            <a:endParaRPr lang="en-US" sz="1050" dirty="0"/>
          </a:p>
          <a:p>
            <a:pPr marL="45720" indent="0">
              <a:buNone/>
            </a:pPr>
            <a:r>
              <a:rPr lang="en-US" sz="2800" dirty="0"/>
              <a:t>Show </a:t>
            </a:r>
            <a:r>
              <a:rPr lang="en-US" sz="2800" dirty="0" smtClean="0"/>
              <a:t>youth</a:t>
            </a:r>
            <a:r>
              <a:rPr lang="en-US" sz="2800" dirty="0"/>
              <a:t> </a:t>
            </a:r>
            <a:r>
              <a:rPr lang="en-US" sz="2800" dirty="0" smtClean="0"/>
              <a:t>using </a:t>
            </a:r>
            <a:r>
              <a:rPr lang="en-US" sz="2800" dirty="0"/>
              <a:t>resources like: </a:t>
            </a:r>
            <a:r>
              <a:rPr lang="en-US" sz="2800" dirty="0">
                <a:hlinkClick r:id="rId3"/>
              </a:rPr>
              <a:t>Spark 101,  </a:t>
            </a:r>
            <a:r>
              <a:rPr lang="en-US" sz="2800" dirty="0"/>
              <a:t> </a:t>
            </a:r>
            <a:r>
              <a:rPr lang="en-US" sz="2800" dirty="0">
                <a:hlinkClick r:id="rId4"/>
              </a:rPr>
              <a:t>Science 360</a:t>
            </a:r>
            <a:r>
              <a:rPr lang="en-US" sz="2800" dirty="0"/>
              <a:t>, and  </a:t>
            </a:r>
            <a:r>
              <a:rPr lang="en-US" sz="2800" dirty="0">
                <a:hlinkClick r:id="rId5"/>
              </a:rPr>
              <a:t>NBC Learn</a:t>
            </a:r>
            <a:r>
              <a:rPr lang="en-US" sz="2800" dirty="0"/>
              <a:t>.</a:t>
            </a:r>
          </a:p>
          <a:p>
            <a:pPr marL="45720" indent="0">
              <a:buNone/>
            </a:pPr>
            <a:endParaRPr lang="en-US" sz="1050" b="1" dirty="0"/>
          </a:p>
          <a:p>
            <a:pPr marL="58738" indent="-14288">
              <a:buNone/>
            </a:pPr>
            <a:r>
              <a:rPr lang="en-US" sz="2800" b="1" dirty="0"/>
              <a:t>Use Storytelling:  Tell youth about </a:t>
            </a:r>
            <a:r>
              <a:rPr lang="en-US" sz="2800" dirty="0">
                <a:hlinkClick r:id="rId6"/>
              </a:rPr>
              <a:t>how </a:t>
            </a:r>
            <a:r>
              <a:rPr lang="en-US" sz="2800" dirty="0" smtClean="0">
                <a:hlinkClick r:id="rId6"/>
              </a:rPr>
              <a:t>the topic mattered</a:t>
            </a:r>
            <a:r>
              <a:rPr lang="en-US" sz="2800" dirty="0"/>
              <a:t>.  </a:t>
            </a:r>
          </a:p>
          <a:p>
            <a:pPr>
              <a:buNone/>
            </a:pPr>
            <a:endParaRPr lang="en-US" sz="2800" b="1" dirty="0"/>
          </a:p>
        </p:txBody>
      </p:sp>
      <p:sp>
        <p:nvSpPr>
          <p:cNvPr id="3" name="Title 2"/>
          <p:cNvSpPr>
            <a:spLocks noGrp="1"/>
          </p:cNvSpPr>
          <p:nvPr>
            <p:ph type="title"/>
          </p:nvPr>
        </p:nvSpPr>
        <p:spPr/>
        <p:txBody>
          <a:bodyPr/>
          <a:lstStyle/>
          <a:p>
            <a:r>
              <a:rPr lang="en-US" b="1" dirty="0"/>
              <a:t>Talk about connections between content &amp; youth experience</a:t>
            </a:r>
          </a:p>
        </p:txBody>
      </p:sp>
      <p:sp>
        <p:nvSpPr>
          <p:cNvPr id="4" name="AutoShape 2" descr="data:image/png;base64,iVBORw0KGgoAAAANSUhEUgAABUAAAAPACAYAAAD0ZtPZAAAEDWlDQ1BJQ0MgUHJvZmlsZQAAOI2NVV1oHFUUPrtzZyMkzlNsNIV0qD8NJQ2TVjShtLp/3d02bpZJNtoi6GT27s6Yyc44M7v9oU9FUHwx6psUxL+3gCAo9Q/bPrQvlQol2tQgKD60+INQ6Ium65k7M5lpurHeZe58853vnnvuuWfvBei5qliWkRQBFpquLRcy4nOHj4g9K5CEh6AXBqFXUR0rXalMAjZPC3e1W99Dwntf2dXd/p+tt0YdFSBxH2Kz5qgLiI8B8KdVy3YBevqRHz/qWh72Yui3MUDEL3q44WPXw3M+fo1pZuQs4tOIBVVTaoiXEI/MxfhGDPsxsNZfoE1q66ro5aJim3XdoLFw72H+n23BaIXzbcOnz5mfPoTvYVz7KzUl5+FRxEuqkp9G/Ajia219thzg25abkRE/BpDc3pqvphHvRFys2weqvp+krbWKIX7nhDbzLOItiM8358pTwdirqpPFnMF2xLc1WvLyOwTAibpbmvHHcvttU57y5+XqNZrLe3lE/Pq8eUj2fXKfOe3pfOjzhJYtB/yll5SDFcSDiH+hRkH25+L+sdxKEAMZahrlSX8ukqMOWy/jXW2m6M9LDBc31B9LFuv6gVKg/0Szi3KAr1kGq1GMjU/aLbnq6/lRxc4XfJ98hTargX++DbMJBSiYMIe9Ck1YAxFkKEAG3xbYaKmDDgYyFK0UGYpfoWYXG+fAPPI6tJnNwb7ClP7IyF+D+bjOtCpkhz6CFrIa/I6sFtNl8auFXGMTP34sNwI/JhkgEtmDz14ySfaRcTIBInmKPE32kxyyE2Tv+thKbEVePDfW/byMM1Kmm0XdObS7oGD/MypMXFPXrCwOtoYjyyn7BV29/MZfsVzpLDdRtuIZnbpXzvlf+ev8MvYr/Gqk4H/kV/G3csdazLuyTMPsbFhzd1UabQbjFvDRmcWJxR3zcfHkVw9GfpbJmeev9F08WW8uDkaslwX6avlWGU6NRKz0g/SHtCy9J30o/ca9zX3Kfc19zn3BXQKRO8ud477hLnAfc1/G9mrzGlrfexZ5GLdn6ZZrrEohI2wVHhZywjbhUWEy8icMCGNCUdiBlq3r+xafL549HQ5jH+an+1y+LlYBifuxAvRN/lVVVOlwlCkdVm9NOL5BE4wkQ2SMlDZU97hX86EilU/lUmkQUztTE6mx1EEPh7OmdqBtAvv8HdWpbrJS6tJj3n0CWdM6busNzRV3S9KTYhqvNiqWmuroiKgYhshMjmhTh9ptWhsF7970j/SbMrsPE1suR5z7DMC+P/Hs+y7ijrQAlhyAgccjbhjPygfeBTjzhNqy28EdkUh8C+DU9+z2v/oyeH791OncxHOs5y2AtTc7nb/f73TWPkD/qwBnjX8BoJ98VVBg/m8AAEAASURBVHgB7J0HuDVFeYAH+OGnN6WqqNgQJVGMBbGiiIqixgaK5Q82VIQoIhqxoEQBFUElohIssYERUUFUIqgxsWKPJKKIDcHQez2Zd8msc/bu6Xvu3XvOO89z7+7ZnfrO7JRvvplZrRNN0EhAAhKQgAQkIAEJSEACEpCABCQgAQlIQAISmEECq89gmkySBCQgAQlIQAISkIAEJCABCUhAAhKQgAQkIIGCgAJQC4IEJCABCUhAAhKQgAQkIAEJSEACEpCABCQwswQUgM5s1powCUhAAhKQgAQkIAEJSEACEpCABCQgAQlIQAGoZUACEpCABCQgAQlIQAISkIAEJCABCUhAAhKYWQIKQGc2a02YBCQgAQlIQAISkIAEJCABCUhAAhKQgAQkoADUMiABCUhAAhKQgAQkIAEJSEACEpCABCQgAQnMLAEFoDObtSZMAhKQgAQkIAEJSEACEpCABCQgAQlIQAISUABqGZCABCQgAQlIQAISkIAEJCABCUhAAhKQgARmloAC0JnNWhMmAQlIQAISkIAEJCABCUhAAhKQgAQkIAEJKAC1DEhAAhKQgAQkIAEJSEACEpCABCQgAQlIQAIzS0AB6MxmrQmTgAQkIAEJSEACEpCABCQgAQlIQAISkIAEFIBaBiQgAQlIQAISkIAEJCABCUhAAhKQgAQkIIGZJaAAdGaz1oRJQAISkIAEJCABCUhAAhKQgAQkIAEJSEACK0TQbgI33nhj+OlPfzpRJNdaa61w73vfeyI/dCyBthH43e9+Fz7zmc+E888/P/Cd3O52twvbbLNN2HvvvftG9Re/+EW49tprSzv3uMc9wnrrrVf+HuXml7/8ZbjyyitLJ3xnfG+zYn7961+Hyy67rEgObG9729suadL+93//N/z2t78t43C3u90tbLDBBuXvtt2cd9554dJLLy2idYc73CFsttlmjUdxMcJoPNI1HvINH3DAAeHqq68Or371q8O97nWv0hbP/vu//7v8Pehm7bXXDhtttFHxt/766w+y7vsaArfcckv40Y9+VL65733vG1ZbbbXy91LfDIrf0UcfHX74wx+Gxz72sWHPPfdclOh2Op3w7W9/O9Au0C798Y9/LL75u971ruEud7lLgOG66667KHEZN5BBXMf1tw3ufvWrX4XLL7+8iMod73jHcJvb3KYN0RoqDldccUU499xzB9pdffXVw8qVK4tyttVWW81Uf2Rg4rUgAQlIQAISGIZA7LBpWkwgCnk6MR8n+osD7xan0KhJYHQCn/jEJzprrLHGgu8iDjQHehYHxl3u/u7v/m6gmzoLP//5zztR2Fn6FQfaddZa/ywKkXvG8W//9m/L9B177LE97S3Wi2c961llfKgX3/jGNy5W0D3D6cfvGc94Rhlfyt00zChh9IvrNOI2ip9vetObClZRSNS5+eabu5z++7//e8lx1PaQ9m+vvfbqfO1rX+vy0x/9CVx11VVdzOOkUX8Hi/x2UPy++c1vFvGPk1udOEkw1dhFQWfnrW99a+fOd75zF7NqWY0TIJ0jjjiiEwX6U43PJJ4P4jqJ30vt9olPfGKZPx/4wAeWOjojhf+lL32pjHu1XPX6HScsOg94wAM6//RP/9SJE3EjhadlCUhAAhKQwKwScAl87DloJCCB5UMArZ599tknRCHJgkgPo+m83377hYc97GGl23/+538OX/3qV8vfw9wQ9qpVq8INN9xQWN90000D/iwngybsLrvsEp7znOcsi2ijifrZz362K64f/OAHw0033dT1bLF+LCd+bY/rz372s3DYYYcVWfeud70roMXUlEFT/JOf/GRR1vlm0XDTzD6BhzzkIeGpT31qoVH8ohe9aGoJPvnkk8M973nP8PrXvz6gjd3P/PnPfw4HHXRQiILSEIX6/az6TgITE4gD1/Dd73437LvvvgFt0OXWR5kYgB5IQAISkIAEagi4BL4GSpsfIeAZdcnn5ptv3uYkGTcJjETgkEMOKZews6Q4agGGHXbYIVxzzTVDLdFmGScDgb/+678uBscEzgCZrSaGXS6LkIaBRTLvf//7iwFG+t3264UXXlikn2XH66yzTtujW8QPIdZ1111X3G+xxRaBNLDE9POf/3yImqqLmoblxK/tcWUygQkNymLU0AqPeMQjBublc5/73L7bVrAtBVslsGye9Cfz4Q9/uFiSHLXw0iOvM0zg8MMPD6ecckoxwXXCCScUk1ZNJRfh0oEHHhhoC3Lz4Ac/ODzmMY8phJy3v/3ti/LH0mXqLyYiMBdddFHYfffdQ9RKDve73/1y595LYCgCUbMzxFUwC+xSLq+//voQNXmLbRjSJC1t50te8pJiK4aHP/zhC9z5QAISkIAEJDA3BGZVtXVW0lVdAv+f//mfs5I00yGBsQjkywyjBuBYfuDoPe95T9eSspe//OVD+RWFKp24x2Dp9tnPfvZQ7tpkKa9XogC0Z9TatAQ+CgoK5itWrOgcf/zxJf9HP/rRPeM/rRfD8vvGN77R+djHPlb8nXPOOVOJzqAwho3rVCI3hKdHHXVUmZdnn312rYvqEniWHA9jolC186EPfagT964tw4japZ24R+MwzufaTtuXQg8bP7Y4iR36ziabbNKJwvDG8jQvt/i/4447ds4666ye/rOtA3VB3nZQLqe9PL9nhHq8GJZrD+etfjxLS+DjJM9A1nG/006cLCrrPspp3Pe0c8EFFwx0qwUJSEACEpDArBJobp3Z3IiMTagEJLCUBDgMIJlJtGde9rKXhVwT4n3ve9/AZYksn40D6lITkYNt3vve96boeJ0SgZ/85CfhBz/4QeH7gx70oOJQk6S5+m//9m/FoSNTCnoibx/60IcWh3JxMBeHbU3DLEYY04g3fqKV9La3va3w/nGPe1xxSEyTYUVheaFdivZdWlbPNxz3xGsyGP1qMYHXve51xeFNHEbGwUhNGFYLHHzwwaVXaH2eeeaZXe1J+fL/byh/1ANx/+qyLHKo29vf/vaqVX9LoBECG264YfjIRz4S6Nskc/HFF4cvf/nL6adXCUhAAhKQwNwRUAA6d1lugiWwvAnkez5y0vO4Ji2FTyfAx1muQliSllnX+Ru1RsO3vvWt4hXuWVa58cYb11n1WYME8r3LONWZk5Sf9KQnFSGQb8cdd1yDoenVYhGIGnHFcmDCi5rUUws2agkHhFTJfP/730+3XmecAKevs1wYg+A7HkA0cYpf/OIXF8uM8WjrrbcOp59+ekDYNIx5ylOeUixFTnY/+tGPBvYG1UhgWgSYtKXNTCauJEu3XiUgAQlIQAJzR8A9QOcuy29NMBpVl1xySfGDwwLQlPnRj34UPve5zxV7VrE/YjxxubZTz/5qP/7xj4s//EEAdJ/73Kf4Q8spadoMi/bb3/52iEvHwq9//evAYTLEZ+eddw5xyVrhBWGhvYFB26m67xHx5oAUzPbbbx/67XmK9k9cMlrY5V+df+XLeDNpWjncAy0PDAPweGp4cX/++eeH//iP/wh0RNdcc80Ql88Ve4Ftt912xfth/sXlTUV+xeWcIS5zLfa/TIO9v/mbv1ngxZ/+9KcQl+EWz2FI2ocx3/nOd8o9N+MJzWESoWNcehUQPvzXf/1X+J//+Z/AXo5/9Vd/VfyR9l5lJ564Xg4ScwEoZYe9/jBxOWEY5hCkPM3bbrttYJ+4uPy9eEyc2FOUZ1VD+USbKBkOU3rUox6Vfg68jpv25HET5TyVAfagS4Y9GPn+kkn1QfpdvfINsZfd9773veKP8kDZ3mmnnUJcXle1PvFv9jD7l3/5l9IfBKAYtKk+9alPFffs7RhPYQ5xeWnxe5R/o3xHo/KjnCfWd7vb3cLtbne7Imq/+c1vAn8Y+PFdDTLVugtNWNLbK4xh40r9tBT1AoLrtH/iypUri/0/BzGY5D37BKeDZ1KdMci/Sev/3P9Rylnurno/aT2S+8dkTjwtPfzqV78q6k/aBL7lcSd1muRFPJuK39Of/vRAO0Y/Im6fEV7xilfkGEa6Z1/ZXIBEmzDqvuyvfOUrA/tG803T5nEIH/2tXqbJPCeMprjiV5N5ntoUyiN5dfe7373o09Gvo2/DpGPT5tprry3aMfKUvVqpJx74wAcW/VnqpTqT6lbeLVVfqi5evZ7RTjAJxH7ZmLz8JjeTjAmaLp/0jSmj9LnIA/oW/G2zzTZFdGmvyAMMfed88mGSdOAffWn8549vnRVH1IccXMb+1IPa6rzPzziG/j19rC996UtF+8O+5Yxz6O/utddeC/rTtIv4gUY5Y5873vGOxTewxx57lOMH4qmRgAQkIIEJCMTKVtNiAvn+bTGbO7Hj0khs43LDcl+gKAjtRKFP+Ztw+IuNfid2QrvCixoUnTiTvMBuchM7KZ3Yee1y0+tHPM27EwfxtX7Fjm7nyCOPLJyyx1/yP3a2F3gXOyXl+7jUccH7/EF1f6s6/5L9JtKa76H4hz/8odiD7P73v38Z35SudH3mM5/ZiR2uFIXaK+/joT1984H8jZ2nLvfsXZnC4RqX8XW9r/sRO7ad2MEv3JHvg+JW5wfP4P4P//APXfuf5XHhPgptO1HQWetFPM23K+5Vt/yOHcRat4MexkFo55GPfGTpP+mNy60XOIvCztJOPPW3Ew9dWmCn7sGkaU9+NlHOoyZlmYY6hjyLArEUZCcvv8cee2wnDjq6WOV+8M3GLQU6Ubhfum/i5sQTTyzjHA8V6ZBfGPZ3jJMd5bu41G+k4Mb5jkbl94xnPKOMX1x+W8YvCjzK51F4MlRZyt3AgT0FMb3CGDauS1UvxMF4yWDQtzvuHqAl8HgTBXtleHFgmr+qvW+i/sfjccpZXYSaqkfwOwqaera91H9xyWxRZ+ffdxQU1UWrfNYUr2nEL042lHnPHtJxEq2M96g3b3jDG0q/4uqBTjxwZlQvCvsnnXRSkQ/UY71Mk3lOGE3ne1N5Tr82/z7zcpfu4+RmJ2ra9kI11PPqHqD0gfI9xVNYXKOQqnPqqafW+rsUdWYUoJXljvj167vWRToK3Uv3Uai2wMo4Y4JplE/GEHk+5PfxEKdOnBDt2te0OiYaJx3AiMofnTgZ3zPsFI+48qRDX76XyftM7DkchbidKMiv9Tceutk1pmNMFCdJa+3e61736sRJnF7B+lwCEpCABEYgEEawq9UlILAYAtCoXVXb4OaDxKjF1Hn84x+/wF6cee1wKEnqHHClUR8kjKAji73cHQLXqCXV9ey1r31tJxc81XX6mhAM5VnbZFrzzlCc0V6Qvjz96R4GVcFzil/UUOzEmeMuRrgjH6J2addzBCtxNjw5La7kaQrnNa95Tde7uh/vfOc7S/vPec5z6qwMfEac6zp15D9CsxQfrnG2v/OOd7xjgZ/TFIASGJ3UvDwimE+CNt7n30ic0e9ELVYeDzRNpD0F0kQ5H1YolsLMy2/UuOxstdVWXfmV5126j0tCO3GfseTFxNeo8VmGGbWtuvz7+7//+/IdA6dhzbjf0aj8egknKVsMQhOzqMk6MOr5YRY5h15hjBLXpagXolZemX4Oh+lnJhWAxiXGnahpV4bHQLqXabL+H7ecVePWZD1C24vgLpU9rtTD1YnNfffdt8tOLwFok7xId9PxSyzziceo8Z4ej3yN2oglFybtpmWazHPi2CTXJvM8art1ohZ8yZTySF9myy23XNC3RDj/r//6r2MjzwWg9CnoI6XvgH5s3XdxyCGHdPUFUuCLXWdOKgDN29Hdd989JaO85oLDvL+T+HDNxwRNl8+vfOUrtfyreUI/iPinePUTgA6TDgAcdthhpX/JX9oLDozK2430jvLK2KzO5H0m6pm6vm/yhyuTmQhK42qmQukkf1e9Z8KXg600EpCABCQwGQEFoJPxm7rrxRCAbrbZZkXjjwCIwTQdJQRRH/jAB8r0PeEJTyg7CHRO3/zmN3fQqsAwMIpLVjq77bZbaYdOQ50WHfbRKsw7vAj8mNlMAic617lgIxewLoYAtMm05p0hBLx0aEjvxz/+8Q4dSDTqPv3pT3exww6Cx6pBUySfoUYQFw8Q6cRlWwU7tFrQEkM7MXWc4pKhLmEqJyKnd/EAn5J5Naz0O26FUNqPh82kx0NfiVM+o58EnKSd/I5bF3To+MYtFMpwiN8pp5zSFQYz7nFJUvGXCypJb3r++9//vsvNqD/QcExsuMIKgzA61zQ89NBDh/K6qbSnwJoQgNJ5hhcd85RW8iQx5Jo0Cwk3L7/JftzmohgwoE2EdhvXpz3taaV/2Nt///1TtCe6Uv/lAxA0b3KDlnOKF9e4TUD+uvZ+ku9oVH69hJNELNcko87pZ9C0ycs9308yvcIYJa6LXS/w7ecns/ea8ElpnEQAet5553XiYWld5SQuL0xeL7g2Vf9PUs7ySDVZj1CP5gIFBt/UtdTDfPd8P6tWrepilb6vXgLQpniR5mnEL7Gk3k5p4dsb1+SnuDMpMQ3TZJ4Tv6a5NpnnuXYcK2Dilh5lvwQOX/va1zpov6W8ow80rskFoMk/+mP0QeLesIVm8Nlnn93JhYHYQ5BWNYtdZ04iAKWPmH/3dZPfeZoHjQmaLp/03fL4MYn62c9+tsPqNNoKVgYdcMABZRlIece1nwB0UDrI07iFVFcfIy5LL+pB0ohB45Tw4z6qXfZe9apXFe+r//I+U2qzmXyJ+8cXffW4/Urngx/8YFd7zkRKEsbHrTA6cZuuYhKZtMWtlrrSXZd31Tj4WwISkIAE+hNQANqfz5K/rQpAaXTjqdND/9F415m8s0MnIh4S0LUMkwF3GvDkHS+EJb203xhA5Z2UuJdgXdAdNAlTB4aOLZ2cOkOHIdlL12kLQJtOa94ZIg2PecxjapfMxYN3OvBK6bzrXe+6AEk8LbZ8T2ex13IYBMx0IJNfLFNLBoFVrunTTxCQC5fQVksC6uTXMFcEtCkeCBEZXNQZyhodz2SX8BiQ1JlceD7sdgt1/lSfkb5ddtmljAMCGspmPPCifBb3Bht6+WTTaW9CAJrSnNcr8TT19HjBtVp+4z5shbbCAovxQS4EjXur1lkZ+Vnc17Nk30vDM+4BVtohrwaZJr6jYfn1Ek4SR7SOkwY0kxloKfYyaEimbyPXwsF+vzB4P0xcF7teyOsWlpoOMlUBKFpjbNVQ98ekEgJihPxo9uB/YscVAV8v02T930Q5I55N1iN528tEGazqzBFHHNHFDG6pP5Dbb5IX/jYdvzyu8fT1Mk29+ia5/bp7NNvzskQeT8M0mefEr0muTeY5dWDiGfdW7Jp8y7miHZfsce3Vj8jd1N1XBaDUpXWTL/Rl2WYohYmQtLpVwWLXmTl34lXXF65LM1vS0L9PaUGhoLoyCHejjAmaLp977rlnGT+2OuhVL7FSIqUjXfsJQLHTb2xDupmsTX6xKqGfOeigg0q7KDTUmWqfCY3xurxCCJrCTde07VfV3xe84AWlXdKjkYAEJCCByQgoAJ2M39Rd54PX1EiOckWQWWfyzg5CzXioSZ21otOXL7nu1UAnx3QS6SymOKLdmBu0khjsp/fsg9XPVDV36joSTQmGiHuTaSVdeWcIzdlcc6uabjTpEheuaOXkJt+rio5YP5MLj6uDvXwp7T777NPTmwMPPLCMz+tf//qe9nq9QOskX5aP4L6fIb25sKJXmNMSgBI3tMXSrD15gEA0CakQHPfLvzxt00h7U+WceOb1yrACUITuaEv0MmiP5eWXb30Sg0AagWvyM570XuvdMcccU9oh7xiY9jNNfEfD8hsknMz3nmXfxV6GiZPEIWkmJ7uDwhg2rotVLxDvo446qkwPWuaDTFUAmliMekXDrFe5bLr+b6KcNVmPIOhJ+znD7TOf+Uxf7PlqA+xXBaBN82o6ftXExcOeyjJHH6RX36jqLv/NnpF5mWMf26ZNk3lO3Jrk2nSe5/s7I5zsZxBIsh0SV/JyHJMLQGnXq/uk537SH0mrdshzthSpmsWsM6sCUDRjEQxX/9hqCe1J2sXnP//5Xf1t0vHqV7+6mozi97BjgqbLJxP2qY9F/L785S/Xxi89zPvU2O8nAO03tsE/6gC2j8If/nrtQZ/CRjs52eVa19fI49evz0h9mq9uQfCbtE5TeOma961Ylq+RgAQkIIHJCCgAnYzf1F3ng9e84R32vlcnP+/sIGTsZdD2TGExczzMwS/57DCaB7nJZ3ARbuTLbXN76Z6NyVP4XKcpAG06raQh7wwhxOhn0NbN05q2GMBNPvBiCV4/bTHsoxnFNgUIoKuz/Wh9pnAQJqJ9WjV0xPL9HvsJvqpu028OEEjhoNE5zGERueYRy4bqzDQFoISHxmyKd35lifywZhppX2oB6KBl2pSjfCCTl99hueX28nKKkLY6IZDsUtZzQXu/fGrqO8rr5X4C5EHCyY9+9KNlWeul4RpPjS0FVwihq4OuQWEMG9ec9zTrBfKNPTjTtzVI8IH9SQWgDC6rk3H4m5sm6/+mylmT9Uje9rLseFDbm9snr6oC0CZ5kQ95eE3EL89b7tGES2WOK1rEoxpWXeR+VIUvo/pXZ7/JPMf/Jrk2nef5YUIIq04++eQ6JI09ywWgg7T9CJSDG1N+s2do1SxmnVkVgKZ4jXJFy3bSMUHT5ZOttlIa2Ht9kEFImexzrX6Dw45tUjiMKRAwwneQYfyTh812XVWT9/l33XXX6uuu33kfu9+2HFXN82HGYV0B+UMCEpCABLoIrIiVuWYZEYjLhENsNIeOcdR0GGg3LrfuaScKvsp3cZ/GEAf75e9eN1GgWr7K3fMwzlaX7/AvzoCWv+tuYgei7vFUnuVxbSKt1Uje6U53qj7q+k1ewTcONIvnUSBavo+z+uV9FByHuDy7/F13E2eJQ+xQ1b0K8aTuELWTQtR2DFEbKnzxi18MsXPfZfeMM84IcWa+eBY1SEO/MtLlMPsRtYrLX3GpWYhCqvJ3r5uocVm+ioOj8n4xb+Iy6hC1o0Lc87QMNu6LG+KhIOXvQTfLNe390hU19fq9DnEAW5TLKJwv7FG2JjFR46Z0/uQnPzlEoVz5O7+hrMeBbYiHYxSPowC7Z141+R3lcRj3nu/u5S9/eYhCzRAHciEuCQ1x+4Au7+LS3RCFVcUz7Me9wrreN/VjseoF4pvKCPdxL2IuI5m4dUrI2zbqzLhdRZe/ccIuxCXKIR7eFbbYYouB/jdZ/zdVzpqsR6LWXMkg7jk3sO2N2nal/bqbJnnhf9Pxq8Y5bgtTpDlqlhev8jJYtdvrd7UcUeaaNk3mOXFrkmvTeR4F3YF+UZwsC3GCNDzlKU8JD3vYw4r6PO4pH3bYYYem8Zb+Ud8NMlEgV1qJqz/K+3SzmHVmCnOcK21GXEYd4pYgQ/Xh+/X3mi6fcauSMklxeXd53+smLikv+gLD9C/6pSP5H1eNBPo2/fo3tL9x24WuPiHuo6JA8qb2GgXOtc/Tw0022aTsZ9Mn72XixGfXq0Hhdln2hwQkIAEJLCCgAHQBknY/eMUrXhHyTlkTsY1L1nt6k3d44/KPEDX5etpNL+IyqXQbcvc8jHv7lO/iAQzlfa+buIQkIOCIM6C9rDT2PI9rE2mtRmwYdggJkwA0DdTwJ+cWDzaqej3S76ilF573vOeFN73pTYW7uMH/AgFo1Ewr/YzLqMr7UW7yjvIg4W/yN+8EIhRCCDuKwD/5M8kVPnHvya7OLoKUUcxyTXu/NMbtCfq9Lt7FJbalnTjVVt6PesPgBiF0MvEwgxA1mdLPBddcMBG17wICKITuVdPkd1T1e5zf1G9xWXaI+4EVzuPhaCGeOtzlVdz/s/wd968s75u+Wax6gXjnwqdxBKDx8LPaeiEexhde+9rXhniIRDE4fctb3lIIjOOy2YG4mqz/mypnTdYjeZyGaXuZZIurDULU7K5l1yQvAmg6ftVIIxBHCBoPXCleRe2tqpWBv+PJ5F12ovZ51+8mfjSZ58SnSa5N5znxO/7440PUmismY/nNt8tfXKod4gnaIWr0hcc//vHFlfLYlBmmT5LXTfEgIVbMBerJZBazzkxhpivtW97epucoFSDUY8KQyTQmO+JWKyNNnPUbEzRdPuMKhxT1MEyeYJl+YtTaLN31uumXjjo3COHxN2qZBvIboTcT8dzX1YOD+jgIOIc1/erkQYoiw4ahPQlIQAISuJWAAlBLQl+hZt7hjcsuQjzBcCRiCC7j0tUQ91Iq3OUDhn4Nfh4IAr/FFoA2kdY8DdyP0hmqus0Ha3mnvGpv2N8IQOMS+aJDf9pppxXaU0nAFZcEhbj1QOEVApq4VGxYb7vsxRPFy9/DdmyJA533uEyrcBsPOaoVdJQeT+mmqukMh1HMck57r3RWmfSy18RzhJ1pIgD/4n5mxd+wfqMFWicAbfo7GjY+/ewh1EwCUCYjcgFo3L4ixH3qCucM+obRWuoX1qB3i1EvEIdJBaC90vHgBz84xD3kAhrDXBGko9HNZFJcdt/LWfG8ybauqXLWZD2Sx2nYthd7DP7rTJO88L/p+NXFmbYzCUDzvkid3bpnaLnnE7K92NS5HfZZk3lOmE1ybTrPiR+rPpiwiofohTztvIv7TYa453HxF/dqDPEk7nD44YcPtZoE9/3MMBPSeV+L9ujCCy8MVSH4YtWZ1bScfvrpRV+p+ryJ3/3Y5HnURL8uL5/DTnZTLw0jAO2XjpwT7VHcoz7E7XNCv3oBTcx4OGfutO/9KKs1FHL2RelLCUhAAo0SUADaKM7l6VndLHJKSa6FGE+NDXEvtfRq6Gs+SxpPAi/dDduRGGbpdOnpgJs8LlWrTae16v8kv3MBHLPUkxo6rmgFxI30A0vt42FUhaAAf1lKjAAYw5I0Bh7jGAaLydTNnqd3+ZWlRrndPN25vbbfL3Xa+5XztrMjfvny93Hii/bou9/97gVbReTlqYnvaJy4Vd3EvT9DPHytGPyjcRIPQwtx/9vCWq79iSZ2rn1U9aeJ34tRLxDPJjW5qunG71NOOaUQFsc9G4vX++23X7jHPe5R1HlV++l3k/V/U+WsyXok3zJg2LKfh584pWuTvPCz6filePa69ktbLzc8p91M2ulsFXPooYf2s97zHass2GYF/+L+ziEJk/J45W1hT4/ii37tZpNcm87zlCa2tECzMO71G+LBSMXkRXXJOStCqNPZKoQ+Ctqhk5hhvoF8Eo5+MsLvqlmsOrMa7jR/9xsTNF0+c6b9hI95euPBXvnPnvf90pEcxT2yA20wwvaqQdjN0vh4IFwhqGeCLd+KZ1B7rFCzStTfEpCABNpBQAFoO/KhtbFgj6Zk2M+GJZqTmHxJSjyUYCivRtE6HbQ3Dp3oXqbptPYKZ5zn+V5GSYNlHH9yN2ieIQDFsM8gmlIYtNCSGXf5O+7J6+Q/e3wNY+iE5nmYC8yHcd8WO9NOe86oLs39ynmd/TY9i4eThO9+97tllOLBWEPt4UiaEXRhGNyecMIJxTLK0qN4M43vKPd/3Hu+xde85jWFc+pYBKAIG/guMWmpZfFjyv+mXS8Q/VyLathB7yjJZpD+yU9+MrCXM+WC7wVNdspVdY/V5G+T9X9T5azJeiTXrmqi7W2SF3nQdPxSvubXvKzl4eV2Bt3vsccepQCU8pSvcBnkNn//vve9ryiPCEKZWGbrDkyTeY5/eTonzfem85z45Yb9xvnDsEc5WtzxcJrAlhdJGMmkxkEHHTRxXzQvC3kc8vucFyuRcmFybm8x6sw8vKW8b7p8UqbSPrUII4cxo4wJ+vnHSiP2d0/CT/KXPgTbLiD4ZOud3PCt52a5TzTnafFeAhKQwDwRUAA6T7k9RlrzDu8Pf/jDMXzodkLnKZm8c5meVa8IMvI9rKrv+Z3P8uYHB9XZ7dfpbTqtdeGP+ywfUA/bSXzVq15VaFqxdJY9ttIS9xQHDlR52cteVggIWILGMiA6gF//+tcLKyz/yg8lSu6GveZ5PawANLfH7Hm1Azps2Ettbxppb6qcLzWbQeEjuEwGrT32ghvWIPRiH0jMcccdFw488MAurclpfEfDxq2fvec85znhda97XaHJhXbTUUcdVeyDl/ZHQ0ts2OV8/cIZ5t206wXikAtl+tXJw8S3lx3qvXe+853hhS98YWGFbVSSEDT/lpL7Juv/pspZk/VIXn6GaXvRsmI7lF6mSV6E0XT86uKdl7W8DNbZ7fVs9913L/ocaF3yd+SRRxaHy/SyX/ecpeT5JE+afMRuk3mOf01ybTrPiV8vw/fLthX8cdgUV1aqYBCIInwapIHXy2+eJ6FXPzv5d5J/01U3i1FnVsNcqt9Nl8/cv2G2lEAQntrFSRkwQc9+/xj2CEajm0O4epnqVlyDJqJ7+eNzCUhAAhJYWgKrL23wht52AnmHl83A2ZNxkEEIgQYTg8100E5ywzL6ZFjuNEiY95WvfKXo6CY3ddd8OWU+wKmzm59CX33fdFqr/k/yO+98kwf5Xlx1/iI0fte73hX+8R//sThluk5zgT0dOYAFw0DuC1/4QqFtkTp1CGUmWcKTd2wZsAzKG+KRa5+y3ChfbsX75WKmkfamynmbGXKAWr7smzI4imGPuGT4Tqg/cjON7yj3f9x7hDFonWDQ8P7+979fDvZ5hobRYplp1wukIxc+DVMvjJt2Tj5+zGMeUzrnJF/qxTrTZP3fVDlrsh7hIJlkzjzzzIH1MXV2P9MkL8JpOn7VuNPG5RpceRms2u33m4nEffbZp7RCeUJbcVhDPPbdd9/SOtsl5PVck3lOIE1ybTrPmeihn4gGbFotUoLJbmDOPsmpP8JkLQfVTGI+//nPD3ROXzYZJuN6mcWoM3uFvdjPmy6fD33oQ8skfPGLXxx4zsD73//+or9aOprgJj+BHs3jfsJPgmH7hdzwLWskIAEJSGAZEoizqJoWE4gCQo5SLv9iA9xIbONgu/Qz7rfX08/YwHfi0vfSblwu0tMuL6IAoxM7yaX92NFfYD9qFfZ9nxzEJaBdYcMhaqSk1+U1DkZK/+LBJx3c1Zk4e9uJndjSbtW/aaQ1al6W4cUN1uui1fUs7i9U2o+bzXe9ix3F8l1cmt71rvojLhsu7UaNlerr8nfUlivtPfGJT+xEgWj5Owq8S3vj3MR9RDtx2VjpX9RI7etNnP3vxFn40v7RRx9daz9nFIVctXYmfRg32C/jQTmJ+5GN5OU00t5UOSchUehUpi8OKnumbdTyG5c2l/7CcFQTtR9L91G7pxMFCyN5Qf0QD9Eq/YiH4Sxw38R3NCy/ZzzjGWVcepXnFME87XGJZyexjHvwdihPvcygMIaNa+7/NOsFwokHm5RconZrHnTtfZwsK+3zPUYNoFp7dQ8pQ/HwitJ9FFZ06uqNpuv/JspZk/UI7WI8Bb3kQBnrZWCx/fbbl3ZhHjWvuqw3zavp+HVFNv6Iml5leigPcaKvamXo31EA14mHGpb+3eUud+kM217uv//+pTu4xlUYXeE2med43CTXpvP8RS96UckiasF2caj+iFqgHdoEmPFH33hUQx8nuY97y/dt1+NezKVd+iXV/lg17GnXmXErgDI+pKGuL1yN0yi/hx0TNF0+ieOuu+5apo1+Ti8TJzA6cVuk0i4cqmOiYdNBGHl/l/t+JioVdI1tCLuuXzhKnymvY+N+wD2DjyvbutIct3XpadcXEpCABCQwmADadZoWE1hqASho4vLoro7nwQcfXAg6q9joaD/72c8uG2o6q3Fj+6q1TjzVuIPQhQ4EHcu4VHWBHTracflq6Rd2+avr9MVlUV324t5aC/xj8IZwNPmTrlX/mk7rKJ0hIp0L96od7h/84Add3I4//vgF6eRB1B7rRG3BMq3xUIFae+lhEgrjBmELbKL2ZXo90TUeFlHGgwFHnL2v9Q+BRNyvr7QbDzjoMOCpMzmjOkFGnZtRn00qACW8ptPeZDlnEJO+Aa6UrTozavlNQjv8HEcAirA+xQsB0jgmaoGWfsSlzgsGyk18R8PyGySczNPHIOe2t71tEfeoFVamIS7hzq0tuB8UxrBxrXo8zXohb9dIKxNn/cwkAlD8jUvhS56Ur0c/+tG1wTVZ/zdRzohkk/UIk53p+4ra9Z243+wCDuRF3AevtJfsVwWgOGySF/41HT/8TOYDH/hAmaZ4uF96PPaVtiyx4Rq1FDtMcsZ9BWv9jHt8dnbbbbcuN/RJ6rg2medEpkmuTeZ5XHJc8qBPeNppp9Wy4+EBBxxQ2o0riXpOdPf0IL7IBaDkWdzmp8MESdUg2Er1H/b4HoYxyc00+lJtEYDCoenyGfd1LfMW3s973vMWTPoxbsiVK7DH3yQC0LhCqgw3HsbUc2IN5YkddtihtJvCrus3jdJnUgA6zFelHQlIQALNE1AA2jzTRn3MB4p1jf24gY0yS0oYdEhSo8/1fve7XwdBI51hBG5x375O3DS8yw6di17mpS99aZfdPffcsxOXG3XiPqOdD3/4w51cSzQPtyqwxH8GbLlmS1zuXQxw0biKy2k7z33uc0ttKgQ0qZOKv3X+NZnWUTpDpCUX7lUFoLzPtQCJP8IP0oiwKR4YUAiNSX9i1m82Hf8wb3/720v7yR2DxabMox71qC7/n/SkJ3UQ3sblqJ1TTz2184Y3vKEr3QyEzjzzzJ7B54zaLAAlAU2mvelyngsrN9544w7CRzS8495oJftRy2/u56gCUMJFYDlpGawKyyhfVdPEd5SntRe/QcLJarzyQX7igGZRPzNMGMPEtRrGtOuFfGVB3A+xGnzX72qejqIBikdo+9FmJaZcabPqTJP1fxPljDg2WY8g/M05sJoAgQb1MfVy0lylHkZbNtmtE9QRtyZ54V/T8cNPTB7PfqtebrU93P+4/L1rchhW1AVxWXcnHmpWtK1xG4ZOXF7bVbdhLy4lLjTxe4XUZJ4TRpNcc5akZdz+IBPdtDmpjFHm6K997nOfKybK0cL89Kc/3RV3Js1POeWUXtj6Ps8FoEkr/Pa3v32HSX008Oh3vOUtbynyMMUJwRha9MOYadaZbRKAwqLp8vn617++LAew5zuizMbtX4rJ8bQ6CM1rJtNT/sRtrbqyZpSxTdxGocNEUPKLsQF1YdyGpnPRRRd1PvvZz3bQ2I770RZ2UOrIV5icfvrpXWHzY5Q+kwLQBfh8IAEJSGBRCCgAXRTM4wfSFgFoPIyo89rXvnZBJz51HKrXeHBJ30TT8T3kkENKjcaqe34jDDnssMPKzgnP6gSWBBT3DurqtNb5F0//7bDMOu9w1/nXZFpH6QyRjly4VycAve666zqvfOUrFwy66tJL5xH7g0xV8MSgl6VGTRmW6zAIrItj9Vk89KgQ5PYLO2fUdgFo02lvspzHQ3dq84SBVjKjlt9c0DaqADTXxmBQEg9hSdEY+ZpPcjA5UtUwbOI7GobfMMLJPHFoueTfBOkYZIYJY5i4VsOZdr2AYDqlFUFSPzOpABS/mVxLg2jCRWPvwgsvXBBsk/V/E+WMCDZZj6ChGPeFLNmnPMivTKIheELTLj3vJQBtkhdpbTp++IlhmTppQchWl++32hr9P1q0aeVEYjXoSr0aD9jpG1iTeU5ATXJtMs/pa+TlrB87NOQRUo5rcgFo3PO8EEL3C49Jmrjf+tDBTbPObJsAtOnyCWS+pXz1UjVvULKgz5f3AdnaIjejCEBxh6JENZy635Q9+l/5JCWr1KpmlD6TAtAqPX9LQAISWBwCCkAXh/PYobRFAJoSgKbOTjvt1DVrmncWEC5Wl6Qkt3VXtBbvda97LRDoMfCnw0enPfe/TmCZ/GUpE7PSuQYkbpkxZi/ApDU0SACa/GsiraN0hgg379jVCUBT3OKBAYXGba4xlzixrAtt2lFMPiDea6+9RnE6tF2Wt7GMqC7OdC7ZI5QBxCCTM2q7ADSlpam0419T5ZwtKxCm59rTlKF4MEWK9kjaDDiaRACKRlQqw0972tPKOIxzc/jhh5d+4Sf7a9aZSb6jYfgNI5ysxivXVESjaJAZJoxh4loXzjTrBVYOpPxmsqafaUIAiv/se5nC5MrKg16mifo/+T1JOUt+cG2qHmFC4D3veU8nnhDexQMmfIcM9DG5YKqXALSwGP81yavp+LE/Z8p3+i9NG4RB733vezvbbbddGU4KL10RvtM/YbnvKKapPCfMprk2leds0/Hud7+7w9Y3iVd+pV1h5Qht3yQmF4CyJQGC8HhIWpdGIeHSZ2TZ+zATyNX4TKvObJsANKW7yfKJn+QLWrjkN+WB/glbVhx55JHlsvh8i5hqn3FUAShhkoZcGJmXPfrTTCCyDD7ZTe+JH8ocuRmlz5+H6R6gOUXvJSABCUyXwGp4HytzjQRGIhAb/eIk8p/97GeBU8OjdkWIGpYhLhcayZ9k+fLLLw9xuVPgymmMW2yxRfHq6quvDnHJSbIWogC063f5IruJ2gnhJz/5SYj7OIU4YxyigDXEpSuZjdFum07raKH3tx076CHOgBd/UXsyxAFriB22kdP71Kc+NcTlPkVgnJwdN6XvH/AEb4lz3Bu2OMU1LkMLcRBenAIblzVN4OvycNpk2pss5xdccEHgj7JDOZo3M+l3tJz4jRLXadcLURgV4hLGor769a9/He50pzu1rug1Wf9PWs4SnKbqEdpu2vCo5Raof+PezxN//03yaip+cTl6iAcDFviilll41rOelVA2fo3LpUOcuC7+ooAtRAFO4PT0uIw2RCHo2OE1ledEoCmuKTFN5Tnxgt1vf/vb4o/T33fcccew1VZbpaCmcoUt/c8oTAtxAirkJ52PGuC068xR47NY9pssn/3iHPfKDlFLFOWdwlpUkgj0Iyc1cZIw/OY3vwlxUj1EZYliTHPve987xKX4k3qtewlIQAISaBkBBaAtyxCj001gHAFotw/+GkQgzmwXgzQ6lgggEERMIjAeFJ7vJSCB9hNYjHoh7gEcnvCEJxQw4pYo4dBDD20/GGO4rAggVIv7PAaEkQi2mHyLqxCWVRqM7PIgsBh15vIgMXws4+nqIe6lWUwSxJVfA5Uo4jYxIR6YWQSAogTuNRKQgAQkIIFRCKw+imXtSkACs0cgHjoVEH5i4gnaCj9nL4tNkQRGJrAY9UI8eCvEffaKuBEeWjgaCTRJIC7nL4Sf+Bn3MVf42SRc/eoisBh1ZleAM/AjblkV4kFHYeeddy5WA8XDh3qmCq3PuAdn+T5unVLeeyMBCUhAAhIYloAC0GFJaU8CM0iA5advfetbi5SxrOjFL37xDKbSJElAAqMQWMx64R/+4R+KqLH09eSTTx4lmtqVwEACxxxzTGGH1Q177733QPtakMA4BBazzhwnfm11w7ZZaYsDVnzFfa97RvW4444LZ511Vvk+7u1f3nsjAQlIQAISGJbA+BsSDRuC9iQggdYQYBlg3KS9WOp+7rnnhngycogHIxTx23fffcPmm2/emrgaEQlIYHEILGW9wJ558SCSwN7D8bCJEA+/mGivxMUhZijLgQBLa+Op4UVU46FPAW0zjQSaILCUdWYT8W+TH/vvv384+OCDiyjFw7BCPOyq2KeXSQu0PtkT9qSTTgrxMMMy2nvssUeIhyWWv72RgAQkIAEJDEvAPUCHJaW9JSHgHqDNYuewgpUrVwauuWFvNIShTWwmn/vrvQQk0H4CS10v/P73vy8OQuMQvGOPPTYwGaORwCQE2E6B7RU4EPF5z3teYHmyRgJNEVjqOrOpdLTFn7322it86lOfGio67Bv9sY99zAOKhqKlJQlIQAISqBJwCXyViL9bR4ADedJf6yK3zCLE4Q+3u93tylhzKi37KKElo/CzxOKNBOaKwFLXCxxSc9RRRxXM3/zmNwdO9tVIYBICCEgQftLeoVWmkUCTBJa6zmwyLW3w6xOf+ET47Gc/G+5///v3jM4DH/jAcPzxx4fPf/7zCj97UvKFBCQgAQkMIqAG6CBCvpfAjBFgk3m0Pa+77rrwyEc+Mmy44YYzlkKTIwEJjEqgDfXCRz/60XDNNdeEXXfdNdzlLncZNQnal0BJACHJH//4x/CABzwg7LjjjuVzbyTQFIE21JlNpaVN/lxwwQXhN7/5TfHHEvitt946bLvttmGbbbZpUzSNiwQkIAEJLFMCCkCXacYZbQlIQAISkIAEJCABCUhAAhKQgAQkIAEJSGAwAZfAD2akDQlIQAISkIAEJCABCUhAAhKQgAQkIAEJSGCZElAAukwzzmhLQAISkIAEJCABCUhAAhKQgAQkIAEJSEACgwkoAB3MSBsSkIAEJCABCUhAAhKQgAQkIAEJSEACEpDAMiWgAHSZZpzRloAEJCABCUhAAhKQgAQkIAEJSEACEpCABAYTUAA6mJE2JCABCUhAAhKQgAQkIAEJSEACEpCABCQggWVKQAHoMs04oy0BCUhAAhKQgAQkIAEJSEACEpCABCQgAQkMJqAAdDAjbUhAAhKQgAQkIAEJSEACEpCABCQgAQlIQALLlIAC0GWacUZbAhKQgAQkIAEJSEACEpCABCQgAQlIQAISGExAAehgRtqQgAQkIAEJSEACEpCABCQgAQlIQAISkIAElikBBaDLNOOMtgQkIAEJSEACEpCABCQgAQlIQAISkIAEJDCYgALQwYy0IQEJSEACEpCABCQgAQlIQAISkIAEJCABCSxTAgpAl2nGGW0JSEACEpCABCQgAQlIQAISkIAEJCABCUhgMAEFoIMZaUMCEpCABCQgAQlIQAISkIAEJCABCUhAAhJYpgQUgC7TjDPaEpCABCQgAQlIQAISkIAEJCABCUhAAhKQwGACCkAHM9KGBCQgAQlIQAISkIAEJCABCUhAAhKQgAQksEwJrFim8Z6LaP/sZz+bi3SaSAlIQAISaIbAWmutFe5+97uP5dmFF14Y/vznP4/lVkcSkIAEJDCfBDbeeONw+9vffqzEn3feeeHqq68ey62OJCABCUhgPgnc+973HjvhCkDHRjd9hzfffPP0AzEECUhAAhKYGQI33XTT2Gm55ZZbgu3O2Ph0KAEJSGAuCdB2jGtoc2x3xqWnOwlIQAISGJWAS+BHJaZ9CUhAAhKQgAQkIAEJSEACEpCABCQgAQlIYNkQUAC6bLLKiEpAAhKQgAQkIAEJSEACEpCABCQgAQlIQAKjElAAOiox7UtAAhKQgAQkIAEJSEACEpCABCQgAQlIQALLhoAC0GWTVUZUAhKQgAQkIAEJSEACEpCABCQgAQlIQAISGJWAAtBRiWlfAhKQgAQkIAEJSEACEpCABCQgAQlIQAISWDYEFIAum6wyohKQgAQkIAEJSEACEpCABCQgAQlIQAISkMCoBBSAjkpM+xKQgAQkIAEJSEACEpCABCQgAQlIQAISkMCyIaAAdNlklRGVgAQkIAEJSEACEpCABCQgAQlIQAISkIAERiWgAHRUYtqXgAQkIAEJSEACEpCABCQgAQlIQAISkIAElg0BBaDLJquMqAQkIAEJSEACEpCABCQgAQlIQAISkIAEJDAqAQWgoxLTvgQkIAEJSEACEpCABCQgAQlIQAISkIAEJLBsCCgAXTZZZUQlIAEJSEACEpCABCQgAQlIQAISkIAEJCCBUQkoAB2VmPYlIAEJSEACEpCABCQgAQlIQAISmGkCt9xyS7jhhhtmOo0mTgLzRGDFPCXWtLaXwBFHHBHOO++8BRFcsWJFuN3tbhfueMc7hnve857hPve5zwI7i/ng97//fbj97W+/mEFONaz3v//94cc//vGCMNZYY42wcuXKcNvb3jY84AEPCI94xCMCz9pozjjjjPCv//qvYeeddw57771366K41GXmYx/7WPiP//iP8NCHPjQ861nP6svngx/8YDj77LPDox71qPC0pz2tr11fSkACzRL4+c9/Ht773vfWerrxxhsX7SBt4YMf/OCw0UYb1dpbjIdLXac1ncZ3vetd4Ze//GXh7fbbbx/222+/gUG84Q1vCH/+858Le694xSuK/slARwMs3HzzzeGiiy4KW221VWmz7e1bGVFvJCCBRgk4LmoU58ie/e53vwuf+cxnwrnnnht+85vfhBtvvDHc4Q53CHe5y13CAx/4wKKfPLKnDTj4t3/7tyJe9AOe85znNOBjvRf/9E//FH7yk5+EVatWFePAeluTPx01nPRdMEZhrDJtU9ffeeUrXxmuvfbacNhhh4VNN9102lHQ/ykQUAA6Bah6OToBGpo0AKm6/sUvflE+2muvvcLf/d3fhdVWW618thg3DExOOOGE8LnPfS588YtfXIwgFyWMP/7xjz25pwjQ2H70ox8NL3rRiwohY3reluull15apOGud71rW6JUxKMtZeZPf/pTwedud7vbQD4XXHBBYfev/uqvBtrVggQk0CyBa665pm99/L3vfa8I8BOf+ETR8d5mm22ajcAA39pSpw2I5sivf/vb35bcGejus88+Yd111+3pz/nnn19MKiUL5Nuk5r//+7/DO97xjvDIRz6ya6Kqre3bpOnVvQQk0J+A46L+fKb59j//8z/D2972tpDq9nXWWSdssMEGgbqfv6997WuFcPDlL395WHPNNacZlQV+pzZh2223XfCuyQd/+MMfinbxyiuvbNLbBX6NGk76LuAwTdOvv4NQnLKBUFyzPAkoAF2e+TazsX76058eHv3oR5fpo3Kh8v3ud78bTj755PDJT34yrL/++uGZz3xmaWcxbq666qrwqU99KqCROotmt912C3/7t39bJu2mm24qKne0cj//+c8HZsDe+ta3hmOPPTbc+c53Lu1505vArJeZ3in3jQQkMAmBtddeOxx99NGlFyy/u/766wMTFP/yL/8SGDDsv//+4dOf/nRYa621SnvTvpn1Om311VcvBjRozOf9kCrXM888s/po4t9f+cpXilUwCEA1EpCABBIBx0WJxOJcf/3rX4dDDjmkCGzPPfcMT33qU8Mmm2xS/KYdPuuss8Jxxx0XTj311KK9OOiggxYnYv8fCsoeT37yk8N22223qOHOW2D9+jtPeMITii0R+k2Uzhuv5Zbe2ZTmLLdcML4lgdvc5jbF8oLywf/f3P/+9y+W/H34wx8O3/jGNxZdAFqNz6z9Znklyzqq5r73vW+goj/00EPDt7/97fD2t7+9WKK52DOe1Xj5WwISkMCsEkAQV1cf3/ve9y6Wvz/72c8uJgZ/+MMfFkvxZpXDYqeLLXbYAoQ+xiABKFsQ0A7+7//+72JH0/AkIIE5IuC4aHEzmwkwzOMe97jwghe8oCtwtgZDYWSzzTYLCD6/+c1vhgMOOGBRJyJpp5Z6O7guKHP4gxWRmuVNQAHo8s6/uYr9TjvtFBCA/s///E8x81Kn+cJghNk79tFi71CWCPTbKw0V+nPOOSdcfPHFYfPNNy/2WNtiiy26uPIOzRtMp9Mp9oLhnuWHDFSTQWuSsFkewX6ZhM1+MXV7Z2IHt7zHT1T6Weq/4YYbBpYqs/dmWwycX/va14bnPe954Ve/+lWx3yazolUzbvpZov3Tn/403Ote9wpbb7111dtw+eWXF/uUXnfddcX+q+wF228LBOyznJC8ZYaUfOpnn1k+ljOgVcXeawgeFqvMoNmFdi1cWW7BzO4wZWYQswUQG3owSh6zlBRT/U54xmbybL+ARnXdnrrDfJf4k8woHJMbrxJYjgTWW2+9wBYVDNLYM5S9yKpmlO8Ut7RBtD/URRj2GeW7ZdlfMsO2g9gfth2mruZbZ4DP8sKrr766aI9pv2k/+VvMyTb6GDBlqwHiAuuqYase2oonPvGJhb3q+/w39RxMad/xj/aN+p30JkO9z/u0zBAe1J20QUnrKNnlOkz7lriyNxl9CvYqJV3EhzYGrv3MMPlHnIk7bSZCgdxQVkgPYVf3R2PftAsvvLAoW9W+1rBtcUof/STCZiKAMsyEbV2/MI+b9xKYJQKgLFa1AABAAElEQVSOi5rPTfa9xPRb7bbjjjuGLbfcMtAX/9nPfhb4XTXD1KNVN/RlGQ8wzqXuZAxTbQdS/cdqyLqx4rD1aB429TKTfxgmWvuNgZI70kc7QHtIXU9fnvatX5s9TjgpvKauw8R7UH+HbXPIK9KcVoZOMq4fpq/QVPr151YCCkAtCcuGAA0NBgFVtZNLZ5s9Otmfk0opGYSMbJT8/Oc/f4EbDgBiT08Gi7n5m7/5m/DqV7+6HKSw5PALX/hCYYUOf5oR5FkaILJEn+XhaQCZ/KMxeM1rXrNgqcLLXvaywi2bPx988MHFgCe54cpep8S5Tnia21usewaCaMSwITiNfdWMmv4Xv/jFReP+0pe+tNAuTXnGc5b7YOgEHH744YVQOQ+PARz5U9WQYgB04oknhg996ENdZYABGnurVQdb5CV76XFIUAqfcCgzHBbE5uJV/k2WGQa5//iP/7ggfXe6053C6173ugWD1GGY5Zyavh81j9N3wjdGRy03dBT23XffYvAM/9wMyzi5GZVjcudVAsuVQGoLmQyqmlG/U+pZtjdhIJMb2jb2N0PbBTNMOzhqO8yyb5YSokHDBBf31OPJMLjgsKFBArtkf9IrWw886EEPCl//+tcDe8DVaYGm5e+77LJLXwHol770pUD7nvaQS3FjMm6PPfYo9tRGeHfFFVeUfQrssNUPf/RbXvKSlyRnBZdh27fElfaVPgnb2OQGofkb3/jGBX2iUfKPw7p+8IMfhFe96lWFplTuP+WJSU1W7rCPXm5OO+20gkuevlHbYpae/vM//3OxDQRpTfvEM2hnm6Rq/zAP33sJzBKB1BY4LmouV1FCQRhIHf6kJz1pwTgghcShodThuSIM70apR5NfXGkvTj/99GKyLD1HmEhdmZ998dWvfjXQT6ZtZiyUzKj1KO5onzjIh7o8Hwun/nvyO78yofbOd74zfP/7388fF/eMt4hT9RyBccJZ4PmED0aJ96D+Dn0j0vTxj3+8HFuOO64ftq8wYfJ1XiGgALQCxJ/tJIDAhIN4MCxLyA0Dpje/+c3hRz/6USG0fMpTnlLMQuGG08EZNKQDBpIm4EknnVQI86is2U8U7U+0ABncUKkjgGIwhnn4wx9eLHegw01DlwYlaZaLcLGPecQjHlEMoBCofetb3yr+OCGWQcD97ne/wk76x0wY7zBoV7IMHU0Glt/RiSduj3/845P1Jb8SfwSgcM3NuOmn8eD0XQYrdN6Y8eTEeQwaImidXnLJJeFhD3tYsewT+zT8DHbgTWch1y7hsCb2jGVwR1wZ+JGfaO8eeOCBgc4KA9xk3vKWt4R///d/L7gjdEXjCTcMPmn8SCeDxGSaLDNoHf/93/99EV9OZ3/IQx5SlC00jxjQ0ZCyB+Dd7373FHxx7cesy2LDP8bN41GjMQpj/B6X46jx0r4E2kCAAQ51MCsNmNBB4y03o36n1CfUpWg77L777oXAijqUeohDHo488shi8mLnnXce2A6O0w6nuDNJwkQG7edf//VfFxqk1PXUx69//euLSarqZFRy2/SV9h4BKH9VAShpZP83lj+iJdPLMKnzkY98pNCKgesOO+wQLrvssmIbGbSLTjnllCL/nvGMZxSHLSGopN1ncjG1X9VD60Zt34gbE3yES5+IPES7lAHbd77znXDMMccU7WJKw6j5xwnEDJr5y/tk9Gv+67/+q/AWISiD6qQhw0O20sEQn2RGbYuTO74FtI+YNGRvPtpLhZ+JjtdZJ+C4aDo5TJ+cvihnICAIZMIKxRgUWnKTFGDyZ6PWo8nt8ccfX4xXGQe+8IUvLFYwUrfSDqdJnUEnvo9ajxJXtjWjPWCSkXSypyVjVxRJ0hg3xZEr2qXEjyttNWMtVjbQ96BuZ7z1pje9qYhzWhkwTjh5mE3cjxrvQeP+XnEadVw/Sl+hV5g+H4+AAtDxuOlqSgTQqkwdZIJgwEfFlYRuaIqwJ2VuGDxR+SIwpFOflgvQwX7MYx5TCJN+/OMfhy9/+cvhsY99bOE0aXGgvZD2UkH4xvvnPve5hfYhAlG0DXnPUogkAM0PC2IAySARk2sv8puwEdryR7wQwOWdczReWL7ATF4SzLGsDrtobDAr1CYBaBI2MuNM3InzJOknXxnEwwcNQZYAJD5J+EmDj3A4GQaTNL4sP0Dbl7xKhoE7WrN77713elS4xQ6NMgPPJGBFSwrhJ2XlAx/4QFlmcEi+MSBlbx+E4XR8ME2VGToD73vf+wrhJ2nLOzUcgEFZQ/iOhg1lITf9mOX26u4ZQOffVp0dZq6rZpI8rvo16PcojCfhOCgevpfAUhKgfmXSJhnKOvUb20Yg0ELQg9ZGajewN853Sp2I8BNtDSZkkqEeYkkbAibaTdrSfu0g7sZph1N4CD9f+cpXdrV3aLfQprIcHm0ctAkXwyCAhCt1f3UZPII94sOEWZpMrcaJdgwWGA6qYiCVDJo8qX0/44wzAgJQBon0KRDkIQBlK5i8j5HcjtK+JTeUFdqy3D/SxyQumkYMYHfdddfC+qj5x9Lb97znPUXeMOGbtKDoi9FvY/BMOWaSKgmL4UmZQ1Nz++23L8Idpy1O6YNZnj7YayQwawQcFy3uuIhl56zOQrGGlRH01zEoytAO8scEUHVlE3ZGrUdxw2QbQk7GI/T901gLxQjqThRoOPCQ9qNO6Iof49SjtO9spcM4993vfnfZn2B1A0JN4lQ1jEsZhzBOOeKII0rtWCYvmWCjTWNVA+1nmuQaJ5xquJP+HjXeg/o7veIzyrh+1L5CrzB9Ph6B1cdzpisJTIcAHVo60OkPDQJm4ehgo0VA5ZIvVyYWaXk6wq8k/EyxQ8CYBGjM6CVDBx1TXfZHw4NAErs0CoMMmjJoKzIzmA8ykjuWUrNPDOmqEz7xPh/E4i41Gmnf0eTXUl9TY89gnDRjJk0/S/2Tv0n4id8IOJkJre41ihYQ2pEIqqv7hbKvWi78JH4MtNC+wTBwTSY17JSNapnBDR0ADA13Mk2VGYTxaLESX/K/ahDyMnhksJ00aXI7dczy973u0ZBBo7bfH4Psqpk0j6v+9fs9CuNJOfaLh+8ksJQEaONSG8iVsk5dgEALQ/3AICQ343yn6XvDX/YVyw0TR0z6oYE5jBmnHU7+MnmZaxHynPo9LX1PyzyT/WleEUgyuKUuZBl8btIETWof8nfpHg0Q2hWWLObCz/SeQS2mbrIp2am7jtK+JfdwZQlnbtDwoQ3BpMM+uB81/xAG0EdisMvqjWTQWsKkyVtWtSTDO8ocwtOk0TtOW5z8o7+GdmsyqQ+RfnuVwCwQcFy0+OMiFB8YC1K/oPGPYQzBCi0EfwgjUd5gPJSbUetR3CK8xLAaMQk/iwfxH20NijHU40wg9TLj1KOpfWPcVB2HMjZhX+6qYbUebRsTlqkOT3YYSzGBh6FdSGaccJLbpq7jxHvcsIcd10+rrzBuvOfNnRqg85bjLU8vlXw+aGAQwobFCAOZWaNBYgka2i8IquhM0znAJE29ahLTc+xhn0qbQQh7n7HMGE0ItCLQDkSzpu5Qlqqf6TeCOgwbYFcbA54jtGUmiTCSFivPk2HZddUwsMDk+7FU7aTfzCClQXF6lq4If5NWRno2yZX9U5JJjfSk6a8uKcF/8gXDLGxaQlE8+P9/LLngr2rqWGInCTjRkEom5QV8EDBUTTqkIqWP902VmRQ2gnEE/HWG2VUGlQjok6ZMslfHLL3rd2U5Z9q+oZc99vVJnZVkJzEYt4wnf4a5jsJ4Uo7DxEc7ElgKAgxG0EDJDQMKBmAIkViyximk7EPFhAlmnO+Uton9nXGL0I52EE1L/mhfe9Wpeby4H7cdTv7Q5tZpVNIWcnhP3cRMcpuuaJ/U2UNjpm4gl9zVXdFmYekhfY20DJ408pu4Vpen537AjaWEuUHYyXJ+JnPTRCj+jWJ65UVd+5b87VVnJ41MVrlgxs0/BJn4gbYP7TWG8gkDBu0s9ad9TascUtrTJC/2Uz0+SluMOwxtYV25ufWt/yUwGwQcF92qfUluLua4iIN0UbjgjzaSyRzqM+o7hFcIQOmns40ME0vj1qNpzFPdN5P0Ur+xkmCQGaceTeEmJZE8DNpNhJmpzk7vaFP4S4Y0M0HJWAXFDlapYPL2bZxwkv9NXceJ97hh17XVdeP6afUVxo33vLlTADpvOd7y9KKxUNcIEG00Cvbbb79iSRWzXQhzqGypaBkwUpnUGQSBCCdpONEuRLOEGS8EYmj4sT8ofzRm+MH+L7zH3SCTGh2EWb1MepcEtbm9JEjMn6V9V6ozi7mddI9WUL5UMj3nyv6nvZjk9oa9Tw0bA+Y0oJw0/eR31aTGMjUY1fe9fveynwZIiSeaU2l2kj1I+xmEvgiZ0SxpqswwEMYwsO+VdylOdWWmjlmy3+9KGtCq7WdS2cvtTJrHuV+D7kdhPCnHQXHxvQSWigDCoF7tICsNOPCPvRxZmoe2IkKwcb5T6nKWvnHQEJOMbJPBH3UmEy8I8h71qEcNxDBuO5w8ThNO6Xe61tVH6V31euihh9ZOKJGGtNd21U2v30yawgZhXloGjxYuk43VLXjq/KBPwhYqLLtjv1aEs8mMOyk5bPuWwuFaPfgvvUt+kecM5JlkHqcfRdljDzMEAtTdCOgZCCNAZl9O2hv6KKw+IC/RdKKvliYwx22LUzrGbQuTe68SWA4EHBfduuqBvEr9+H75No1xEUIt/hBGMybgnIBPfepThYCQ7UxoZ8ZpB6mL2QIGk+rl4scI/8apR2mTaNuol3uNE3uNgRlHM75EIEx9nwulq+0bdscNZwQEQ1kdJd5DedjD0ijj+mn0FXpEy8cVAgpAK0D82V4CNA50uFlikJZVJa1LKhEaxiTsylPBO/4waTN+7LG/2FOf+tRyr0dm9lgGyN6SbALNMgc08fqZ5F/eAFTt0/nHJLv5+2pjkb8b5h73dVqSw7gd1Q4NHSYfdKQ0jZv+ugFuyqt+ftbFfViWeQeKDc5TGur8zJ81VWaSn+y/hgZNP1O3DUMds35+TPou8emXH/3KeF34dCDrzDiMx+VYF77PJLAcCDz5yU8uBKB8Rwz20Kgb9zuljfvwhz9ctKlolrKUnskFJmj4w38mHvuZcdvh5Gddu53eDXtlgqeuLRynvsQvmLLckWXi7JM5zPJ34kr7cvjhhxcapPxmEMlBfizBY4UJmkLDaPTgNjfDtm+5m173bCWEIZ38jZt/aMKSPsoIg1wExpikIcQVTVr2NiXdCJDR8idMzLhtceE4/hsnb5NbrxKYBQKOixbm4iTjIrT0WQXFBBjCzjpD/cUycLaqQQhKu4kAdNx6NG3r1q+PXReP9GycejS1lYTNX137kvoUKRyuaLyy/J02hPe0afyxXQ0rSjicNl9FNm44eZhN3I8a70nCrGNZ59+0+gp1YflsIQEFoAuZ+KTFBNLMSqrw0XCg0WHpGzNa6X2ehHzvx6oGHJ139njhj8EkHXg0YjgY4rTTTiuWPuR+Ve9ZIoHpt0dZCr8adtWvcX6jJXTqqaeO43QkNyzhS+HkWxRMI/3Jz3zJfR5Z8okZVzR5aXBHNWivcsAHWqBoovRbzljn96RlJm2xwICQfYTablJ+jFrG6QTQsarr1A3a33YYxsuNY9vz2fgtHwLUYQh/8iXf436npJo2FK3HtF0M3yeHLjAZyIF87AfaS0sE95O2w/gxqUHo2KRBixEBKAdUcCgUh+YhxKxb3paHiz2EfgygOZW3qsmLZigmDXpzt03fp75H1d/0nAk28n6S/GNSmjLCBHKamL7vfe9bBJkEoLxLQu58+fukbXE1Xf6WwDwSSOMex0W35v4k4yL6uex9jZCTA1F7HTpESGm/y9Q3HqceRYiIO9pcNPHp+1YNB8cxeXTPe96z3I80tzNOPUr6EJ7TFjDeTfuc5v6iMVk1HPqL8JO9STlEOAk4k73EIpVFxr3jhJP8a+o6arybCrefP23qK/SL56y+W31WE2a6Zo8AA4a0WXTaF5HOexqQJA2NasrT83vc4x5Fo0aFz4m37HmWHyRBg4BGHqfYYdJSbO7TjE510JI0RJnxSlpw2E8G/1OcqwOhZGc5XFlyicAQoR17eyUzjfTf8Y53LLxHqyTPnxQmnQGWrnN6+7gmxTsNRqv+IPxetWpVocnDuybLDEsDMaSjevAIz+lcsOcQWlcMHJfaJFajlvF0uFW+/DOlJS35Sb+5jsp4uXHM0+q9BCYhwERdEn6mtnCc75StZNBk+cQnPtEVHbT8qX+YKGIgg1YMplc7OE473BVgC38gvGNgCWtWhDAJyKBvkKFexzzoQQ9aIPzkedp3s9qX6MUWN+MalqanFRW5H9/4xjeKn2nyb5L8S6sY0BymvaLspFUiSRP07LPPLpaKkkb2mc1NKrfDtsW5W+8lMO8EHBc1WwJoTxkLomhx8skn9/Wc+hXDntmYcevRNOap7rdZeBr/fehDHwps8ZKPSdO7dB2nHkVzE5Pag+QXV7aIYwVIbhgDpr4A4+eq8JPtVNLWVHm7M2o4eZhN3I8b72m0yXl6xu0r5H54Pz4BBaDjs9PlIhGgIfrlL39ZHHzEJstoEqCRkQwVMYZBHPtt5Ya9PdPp7+m0UGa62KuF/RXzU76TuySwTFoMPE8VPZ0NZumSQfsBLQpO1j7uuOO6Bhtovh177LHFwIkGLg0Gkts2X2FOQwYL9qlEwwOzzz77lKe283sa6aexRBOJJXUf/OAHuzRlaGARxmLQ0BnXpEMZKBupEUp+MevJMg6W/DMzi2myzLBkmz/Sd9RRRy0QnNPZodzS0UgD1BS3pbiOm8dJQ5O9dXPDXnrsH1Q1ozJebhyr6fW3BEYhgCCSCZMvf/nL4W1ve1vhlDYqHYIzzneKgI/DHdD2ZJCQm3POOad4RtuH5gmmVzvIu1HbYdy02aCZw3JtBM2045hh2hwmCTEccJcPAnnGUkmWTGJoY3PDoBtTp3WT2xvlHm0c9orNDX0pDpQkvN122618NW7+sQoDLSm0XukH5f0mNH9oB1h+SN+MSWCE6rkZtS3O3XovgXkl4LhoOjnPSgf22cagCYrmIJPzuUFJgfEeh7xhODcimXHq0b322qtwjsC1qhxw1llnFVuMUG/2G0OOU48+9rGPLcbTTISmQxSJCH0NxiHVPgH7NyehYFU5g/J4yCGHlBOzefs2ajiJZVPXcePdr7/TRNzG7Ss0EbZ+xG0JhSCBNhGgUalq9lU1JdBYQfiRDIMU9thiFotTcRmk0OmmQqfxQBD50pe+tDzNNe0zyCm7bGTNEje0NdDgZEYP4Sgdd/b9SobBAgc1sFSAvUN5/9a3vrV4xgELr3nNawohIVqLzAbSgDDYQYjFSaXveMc7yj3akp9tup544omloJh4VZnDjFOHq3vi0BhOI/377rtvsU8ay+7RmIEpA0O0ROh8cIot+7eOaxi0cZgFSzxZxkH5YQ8bBoeUAcLgVNtnPvOZRRBNlxm0q9hHhyUQcEWLhgE3WpYcZkJ4CJ5ZRrnUZtw8Zk8kvgfy7IUvfGEx+GUQzDO+t3yfINI4DuPlxHGp89Hwlw8BtC9Yfpebap1MG8Tps8mM851ywjl1IHUsgzAGWExAofmRJoZYEZEGAv3awVHb4RTvNl/pS3CQEe0+yx3ThFi/OOOG9pRBM5r8LPmGGxM/LBFnwpR6kDaGFQ5JU54tXTCnn356MQGGQPv5z39+8Wzcf+QbE1DswUmfiWWWCCoZnHLwVdLMwf9x84+tGGifkxZRLgDFX8pU0grKl7/zDjNqW3yrK/9LYH4IOC5a3LzmbADq5eOPP76YcGTSEQEkiiy0BdSjjPGo1w866KByKTyxHKcepW1J4xHaDBR8aN8ZH9BW0Dc++OCDi/B6kRinHqUfTlpRNGHszAoHxrlo89NPp01iPJwM6SVuHJRImaSPwFiMOLJSgm3LaFOY8MoVhUYNJ4U36Fr3XeRuHvCABxTj9HHjjbte4/48nHHvx+0rjBue7roJKADt5uGvJSZAo8JfbthDhH1REFChxVmnFUdnnsOROMyBfbswCJQQYqHl8LjHPS73slzK9pGPfKTQ9EsH/DBgQBiF8Km65xlCTvYZowFEE4eZOipHlkwwW4Y2H0u90hI34swAE+FP0tLpikSLflS5s5SDtJGGHXbYodjgu9fgbxrpp6ORmNIYoxGJYZBPGWCWlThOYg444IAibTT+CMH5w9DoEQb73uX7/6Tlj02UmTvFZfB0ro455phCEJhrIjNARshP490WM04eU/bRgKKTwkQAf/Cko8eExOMf//gFyRuV8XLjuCDBPpBADwJVgSdtE3UymtJM2NCuodmQm1G/U9wfdthhRV3EvspMSqSJCep7BHD5RCBh9WoHeTdqO4ybNhsGlfQDaO9T3TQovixFfOMb3xje+973Fn2B1B+gH5MmEWGIMJSl9UkLkyuDSA5dYkBJXQn/SQyDVSaDmeilb8JAGm1e6mDKUNWMm38Ia/sJQNMKEuzVmVHb4jo/fCaBWSVQ7Z+TTsdF083tPffcsxB4Jq1MtNvR6scgDEXQxzZZbK1WNePUo9SBjFcZ9zAJlgxbvCEU5byCQWacehQlDybEWA3HZCgG4S9tFG1XdbUWCi+MrRlnIwjlj3EZE10oFbHlFVvM0bahyEKbgxk1nMLRgH9130XuJF+BMW68+/V38rDGuR+3rzBOWLpZSGC1WIC6pU0L7fhkiQigMaAZnQACSrQFEZhWB4hV3yj+yT6VPtqaVOb9DA0hwreqgBQ3NCRonjJ4SYdS9PNr1t5NI/34iVYk+UL+IKBs2jDARUuFMsD+Zf3CaLrM0EgTNtpAhJ02tG86jU35N04eM4uMVhsN/jCC63EYLzeOTeVH1R80shCEjWPQbKgu9xrHH90sPYFRv1O2FyHv2euSCSiWx/cz/dpB3KV2dZh2uF84y/Ud9RH9EDigSYPwehjDknvY0g6Me8o5g1kmnpj4ZYUDcUGoilZRXb+lLl5LlX+jtMV18fbZ0hBgkj/txz9qDBC0sCWQZnoERvmex+l/9WsPRm2LpkdhfJ+pl1CUQSlkyy23HNqjUbgnT9GeZPsSwiG8ccyo9SgrEkgfbQ7tfxJc9gqb8QrbyNGf57vvN2bK/Rg1nNxtE/fjxrtf+Z40XuP2FSYNdxbc56uBR02PAtBRiS2ifQWgiwjboCQgAQnMAAEFoDOQiSZBAhMQqApAJ/BKpxIYioAC0KEwaUkCEpCABBoiMIkAtL+qW0MR1BsJSEACEpCABCQgAQlIQAISkIAEJCABCUhAAktBQAHoUlA3TAlIQAISkIAEJCABCUhAAhKQgAQkIAEJSGBRCCgAXRTMBiIBCUhAAhKQgAQkIIHpEuDgo4c//OG1B3RMN2R9l4AEJCABCUhAAu0m4Cnw7c4fYycBCUhAAhKQgAQkIIGhCOy0006BP40EJCABCUhAAhKQQDcBNUC7efhLAhKQgAQkIAEJSEACEpCABCQgAQlIQAISmCECCkBnKDNNigQkIAEJSEACEpCABCQgAQlIQAISkIAEJNBNQAFoNw9/SUACEpCABCQgAQlIQAISkIAEJCABCUhAAjNEQAHoDGWmSZGABCQgAQlIQAISkIAEJCABCUhAAhKQgAS6CSgA7ebhLwlIQAISkIAEJCABCUhAAhKQgAQkIAEJSGCGCCgAnaHMNCkSkIAEJCABCUhAAhKQgAQkIAEJSEACEpBANwEFoN08/CUBCUhAAhKQgAQkIAEJSEACEpCABCQgAQnMEAEFoDOUmSZFAhKQgAQkIAEJSEACEpCABCQgAQlIQAIS6Cawovunv9pEYMstt2xTdMJqq60WNtlkkyJON910U7jiiitaFb/FiMz6668f1lprrSKoyy67LNxyyy2LEWxrwlhzzTXDBhtsUMTn2muvDfzNm+Eb4FvodDrh0ksvnbfkh3XXXTesvfbaRbqvvPLKcOONN84VgzXWWCNstNFGRZpvuOGGcNVVV7Uq/cRvXMO3vfrq7ZoXtc4JRbtrnWOdw3fdxjpn3PpmFHcbbrhhWLHi1iHLJZdcMorTmbC7cuXKsN566xVpufrqq8P111/fqnSlPsE4kdp0003LfuU47qfhxn5Ou/s508jzqp/WOe2uc6r5NY3f1E2Ym2++OVx++eXTCKLVfuYyD9IPh1kxCkBbnJNtE64xAGMwikH407b4LUZWIlyYdwYp/XTA57EMMAhDSERDMI/pz+sBvrl5Y0Dep2+AiaC2pZ/8Gde0tV5PvK1zrHOsc9pX54xb34zijnY31QPUU/zNk8nbXe7b1u5Mkh9tbHdy3pSztvGedtlvez9n2unH/+p4b5IyvhjxbTqM/BtoY53TdHrr/EttDu/mrQ4gzXk90MZ6mjiOa9ql6jFuKnQnAQlIQAISkIAEJCABCUhAAhKQgAQkIAEJSKCGgALQGig+koAEJCABCUhAAhKQgAQkIAEJSEACEpCABGaDgALQ2chHUyEBCUhAAhKQgAQkIAEJSEACEpCABCQgAQnUEFAAWgPFRxKQgAQkIAEJSEACEpCABCQgAQlIQAISkMBsEFAAOhv5aCokIAEJSEACEpCABCQgAQlIQAISkIAEJCCBGgIKQGug+EgCEpCABCQgAQlIQAISkIAEJCABCUhAAhKYDQIKQGcjH02FBCQgAQlIQAISkIAEJCABCUhAAhKQgAQkUENAAWgNFB9JQAISkIAEJCABCUhAAhKQgAQkIAEJSEACs0FAAehs5KOpkIAEJCABCUhAAhKQgAQkIAEJSEACEpCABGoIKACtgeIjCUhAAhKQgAQkIAEJSEACEpCABCQgAQlIYDYIKACdjXw0FRKQgAQkIAEJSEACEpCABCQgAQlIQAISkEANAQWgNVB8JAEJSEACEpCABCQgAQlIQAISkIAEJCABCcwGgRWzkQxTIQEJSEAC80pg1apVc5H0E044YS7SaSIlIAEJSEACEpCABCQgAQk0TUAN0KaJ6p8EJCABCUhAAhKQgAQkIAEJSEACEpCABCTQGgIKQFuTFUZEAhKQgAQkIAEJSEACEpCABCQgAQlIQAISaJqAAtCmieqfBCQgAQlIQAISkIAEJCABCUhAAhKQgAQk0BoCCkBbkxVGRAISkIAEJCABCUhAAhKQgAQkIAEJSEACEmiagALQponqnwQkIAEJSEACEpCABCQgAQlIQAISkIAEJNAaAgpAW5MVRkQCEpCABCQgAQlIQAISkIAEJCABCUhAAhJomoAC0KaJ6p8EJCABCUhAAhKQgAQkIAEJSEACEpCABCTQGgIKQFuTFUZEAhKQgAQkIAEJSEACEpCABCQgAQlIQAISaJqAAtCmieqfBCQgAQlIQAISkIAEJCABCUhAAhKQgAQk0BoCCkBbkxVGRAISkIAEJCABCUhAAhKQgAQkIAEJSEACEmiagALQponqnwQkIAEJSEACEpCABCQgAQlIQAISkIAEJNAaAitaExMjsoDAGmusseDZUj5YbbXVyuC5b1v8yshN8SZnMI/pX331v8yZzGsZSMVrXtOflwHu5/E7SGVgsa/DsM7zZ5z4DRPGOP6O6yZPz7x+c4ndvKY/LwPzWOfk6Z/XMpC+Aa7UUZ1OJ3808/d5GZi1b6CNZXqWeQ/zseTpb2P+DJOGSe2Q7mSsc+zrt61vnMrmNK+z/A2sFjsR89WLmGZJ0W8JSEACElh0Ao997GMXPcylCPD0008fGOwNN9wQ1lprrYH26ixcc801Yd1116175TMJSEACEpBALYFJ2o5rr702rLPOOrX++lACEpCABCTQNAE1QJsm2qB/F198cYO+Te4VMwGbbrpp4dGNN94Yrrjiisk9XWY+bLDBBqVw4dJLLw233HLLMkvBZNFdc801w4Ybblh4QqeVTu+8mU022SQwO07eUwbmzSAgS4MV6gDqAs3iEBimTcjr6VFjdfPNN4dhwhjV30nsW+eEYJ0z33UOmicbb7xx8Rldf/314aqrrprkk1qWbjfaaKOwYsWtQ5a21VGLAXTlypVh/fXXL4K6+uqrw3XXXbcYwQ4dRsqboR1kFklL2/qS897Psc4JwTqn3XVOVoVM7fY2t7lN4fdNN90ULr/88qmF01aPaXNoezCXXXZZYIzQJpPyZ5w4KQAdh9oiuUGTp00mV4VGcbht8VsMVrnAE8FP2yqDaTPIywBpn8cykBjP6zeQGkM40CmY5zKQysJiXYdhPekynWHCWKz0Eo51zl9oW+fMZ52TC5fog7TtG/1LCZ3eXb5Yjb5X/nt6obbH57wMtLHdnaTdaWOZnvd+Tl7e2pg/i/FlVsd71jntkkksRhlIYcxr36v6DdD2zIr5y4Z+s5Ii0yEBCUhAAhKQgAQkIAEJSEACEpCABCQgAQlI4P8JKAC1KEhAAhKQgAQkIAEJSEACEpCABCQgAQlIQAIzS0AB6MxmrQmTgAQkIAEJSEACEpCABCQgAQlIQAISkIAEFIBaBiQgAQlIQAISkIAEJCABCUhAAhKQgAQkIIGZJaAAdGaz1oRJQAISkIAEJCABCUhAAhKQgAQkIAEJSEACCkAtAxKQgAQkIAEJSEACEpCABCQgAQlIQAISkMDMElAAOrNZa8IkIAEJSEACEpCABCQgAQlIQAISkIAEJCABBaCWAQlIQAISkIAEJCABCUhAAhKQgAQkIAEJSGBmCSgAndmsNWESkIAEJCABCUhAAhKQgAQkIAEJSEACEpCAAlDLgAQkIAEJSEACEpCABCQgAQlIQAISkIAEJDCzBBSAzmzWmjAJSEACEpCABCQgAQlIQAISkIAEJCABCUhAAahlQAISkIAEJCABCUhAAhKQgAQkIAEJSEACEphZAgpAZzZrTZgEJCABCUhAAhKQgAQkIAEJSEACEpCABCSgANQyIAEJSEACEpCABCQgAQlIQAISkIAEJCABCcwsAQWgM5u1JkwCEpCABCQgAQlIQAISkIAEJCABCUhAAhJQAGoZkIAEJCABCUhAAhKQgAQkIAEJSEACEpCABGaWgALQmc1aEyYBCUhAAhKQgAQkIAEJSEACEpCABCQgAQkoALUMSEACEpCABCQgAQlIQAISkIAEJCABCUhAAjNLQAHozGatCZOABCQgAQlIQAISkIAEJCABCUhAAhKQgARWzBuCc845J5x00knh/PPPD+utt17YYYcdwi677BK23XbbiVF0Op1w6KGHht/97nfhsMMOC1tsscXEfuqBBCQgAQlIQAISkIAEJCABCUhAAhKQgAQkMD6BuRKAfuYznwlHH310QWv99dcPN9xwQzj77LPDiSeeGN7+9reHHXfccXyS0eWnP/3pcMYZZxR+4LdGAhKQgAQkIAEJSEACEpCABCQgAQlIQAISWFoCc7ME/qc//Wk45phjwlprrVVoZ5522mnh9NNPD694xSvCtddeGw488MDwpz/9aezcOPfcc8Nxxx03tnsdSkACEpCABCQgAQlIQAISkIAEJCABCUhAAs0TmBsN0I985COBJep77713eNjDHlaQXHPNNcPTn/708Mc//jGgHfq5z30uvOQlLxmZ8vXXX18sfV+xYkVYffXVC83SkT3RgQQkIAEJSEACElgGBFatWrUMYjl5FE844YTJPZlRHywDM5qxJksCEpCABCQwwwTmQgP0mmuuCd/97neLbNxtt90WZGd69sUvfjHcdNNNC94PevD+978/nHfeeWG//fYL66677iDrvpeABCQgAQlIQAISkIAEJCABCUhAAhKQgAQWicBcCEB/8YtfFNqfd7jDHcLWW2+9AO12220XNthgg3D55ZeH3/72twve93vwve99r9Ae3WmnncIee+zRz6rvJCABCUhAAhKQgAQkIAEJSEACEpCABCQggUUmMBdL4P/whz8UWDfeeOOeeHl35ZVXFie4D3siPAJTTnvfaKONwsEHH9zT714vvvnNbwb2Jq0zCGsf8YhH1L1qxbM11lgjcJDUvBnSnQzavmyrME+GbR6SYQuJeSwDq622WoGA6zymn32Uk1l77bUD5UCzOASGKW+T1EltLNPWOSHMe52zOF9XfSjDfHP1Lpt7ytZKyfA9tCFOKT7zcG0D77ydXblyZbHd1qywJ215v6IN6crjM4/9HOucEPLx3nrrrdeGYrmocZjlOmdUkHwPbWgHRo33pPbz/jcyj1tuuWVSL1vj/i/SjNZEqfmIXH311YWn/QSgG264YWEn2R0mFkceeWS4+OKLCyHopptuOoyTLjtnnnlm+PjHP971LP148IMfHJ74xCemn6270jCgNTvPZh4rwzy/6YTzN6+GBnHevwG3/Fjc0j9MebvhhhvGjhRlus15ap1jnTN24R7T4TDf3Jhej+WMQWk+MB3LEx2NRKBtZQCBHH9tMmw1Nq6hPK+zzjrjOp+6uza3iVNPfAzAOifMfV+/jXXOYpT9FIYyjxBmbRLgL9PKKZdn8Joa5n6dmCTMuu6664YicOqpp4avf/3r4XGPe1x5qNJQDrUkAQlIQAISkIAEJCABCUhAAhKQgAQkIAEJLBqBudAATVLrfpoxnOSOGUajjVPjjz766LDllluG/ffff+zMespTnhLuc5/71LrfbLPNwqWXXlr7bqkesgwvadFyWBRbBsyboSylpTFsgTBL6uDD5CUzwflkwbXXXjuMs5myw5YXaMqR95SBeTNoaiTtE+qAcQ6OmzdmTaV32DYh1VGjhkuZHjaMUf0e1751Tii22ZnnOmfcstOEuzZ8D+Q97Q6GfuwoK5WaYDDvfrShDDA2SZqIKHWkMUtb8iZfLjxqnEjLsMono/o9rv157+dY59yq9ZmWALehDhi3LI/rru11zrjpGsXdJptsUlhX5hHCFVdcEW6++eZR8E3dbsqfcQKaCwHobW9724INmdfLJGFeEpb2skfmH3rooUVjfcQRR0ykErzDDjsE/nqZCy64oNerJXme9iEjcAbKbeuwLAaUfJkOnba2VQbTZpDvL0iDMI9lIA1EYTGP6UcglcyNN97YuoFYitssXocpb5MMRNtYpq1zbhWAUp7bmD+z+J3laRrmm8vtT+M+DcLxmz5HG+I0jXS21c828EYglQztbhvilOLDNe8b58+HuadM91NQGcaPpu3Mez/HOqd7yS/jvbwv0nR5a6N/ba9zFpPZvPa9krILrPkGZknhZa4EoEnIWffRJOHoIGnyueeeG37+858XGmCHHHLIAq8uu+yy4tlLXvKSwg7X3XfffYE9H0hAAhKQgAQkIAEJSEACEpCABCQgAQlIQALTJzAXAtDNN9+8IPm73/0uMHOaz+zxgmWsl1xySSGwvNvd7jaQetKw6SdQTUuUCE8jAQlIQAISkIAEJCABCUhAAhKQgAQkIAEJLA2BuRCAbr311mG77bYL55xzTvjOd74THvKQh3TR5jR2lmBsv/325R47XRayH/e4xz3CWWedlT3pvuXkdrRAP/axj4U73OEO3S/9JQEJSEACEpCABCQgAQlIQAISkIAEJCABCSwqgb9sKrOowS5+YHvttVcR6AknnNB1eM9FF10UPvnJTxbvnv70py+I2Le+9a3w1a9+NZx33nkL3vlAAhKQgAQkIAEJSEACEpCABCQgAQlIQAISaDeBudAAJQse/vCHh3ve857hF7/4RXjBC14QHvnIRxabuZ5xxhnh4osvDjvvvHPYZZddFuQWp71zGNELX/jCcOc733nBex9IQAISkIAEJCABCUhAAhKQgAQkIAEJSEAC7SUwNwJQ9u18z3veE4466qjwla98JXz84x8vcoXnT3va08KLX/ziYg/Q9maVMZOABCQgAQlIQAISkIAEJCABCUhAAhKQgARGJTA3AlDArFy5Mhx88MHhwAMPDL/61a9Cp9Mp9ulcb731enI78cQTe76re/GFL3yh7rHPJCABCUhAAhKQgAQkIAEJSEACEpCABCQggSUgMFcC0MR3xYoVgcOMNBKQgAQkIAEJSEACEpCABCQgAQlIQALtJLBq1ap2RqzhWHFejWa6BObmEKTpYtR3CUhAAhKQgAQkIAEJSEACEpCABCQgAQlIoI0EFIC2MVeMkwQkIAEJSEACEpCABCQgAQlIQAISkIAEJNAIAQWgjWDUEwlIQAISkIAEJCABCUhAAhKQgAQkIAEJSKCNBBSAtjFXjJMEJCABCUhAAhKQgAQkIAEJSEACEpCABCTQCAEFoI1g1BMJSEACEpCABCQgAQlIQAISkIAEJCABCUigjQQUgLYxV4yTBCQgAQlIQAISkIAEJCABCUhAAhKQgAQk0AgBBaCNYNQTCUhAAhKQgAQkIAEJSEACEpCABCQgAQlIoI0EFIC2MVeMkwQkIAEJSEACEpCABCQgAQlIQAISkIAEJNAIAQWgjWDUEwlIQAISkIAEJCABCUhAAhKQgAQkIAEJSKCNBBSAtjFXjJMEJCABCUhAAhKQgAQkIAEJSEACEpCABCTQCAEFoI1g1BMJSEACEpCABCQgAQlIQAISkIAEJCABCUigjQQUgLYxV4yTBCQgAQlIQAISkIAEJCABCUhAAhKQgAQk0AgBBaCNYNQTCUhAAhKQgAQkIAEJSEACEpCABCQgAQlIoI0EFIC2MVeMkwQkIAEJSEACEpCABCQgAQlIQAISkIAEJNAIAQWgjWDUEwlIQAISkIAEJCABCUhAAhKQgAQkIAEJSKCNBBSAtjFXjJMEJCABCUhAAhKQgAQkIAEJSEACEpCABCTQCAEFoI1g1BMJSEACEpCABCQgAQlIQAISkIAEJCABCUigjQRWtDFSxulWAuuuu26rUKy22mplfFZfffXQtviVkZvizRprrFH6vs4664Rbbrml/D0PNytW/KXKWHPNNeeyDKTvgOs8fgPkezIrV64M+TeRnnudDoFhylun0xk78DaWaeucEOa9zhm7QDfgcJhvroFg+npBfysZvoc2xCnFZx6ubeC91lprlajz+/LhEt+kOmqcaFCm83p+HD+adjPv/RzrnBByBoz35s3k9Ux+P28cliK9bWhzSHc+vlt77bVnSubxF2nGUuSwYfYlsNFGG/V9v5Qv6ay0OX6LwWaDDTZYjGBaGwbCL/7m1dA5mvdvYL311pvX7F+SdA9T3m644Yax40aZXn/99cd2P22H1jnWOdMuY1X/h/nmqm6m+RvBTNviNM30tsHvtvFGGNM2gcw111wzdlYhXGlbevLEzHs/xzonzH2d28Y6J/9GZ+2+bW0OfGdN5qEAtMVfzQUXXNCq2DHDu+WWWxZxYpB98cUXtyp+ixGZTTbZJDALgrnooovCzTffvBjBtiYMBBCbbrppEZ+rrroqXHnlla2J22JFZIsttihmhsl7ysC8GRrBJCS75JJLwvXXXz9vCJYsvcO0CczYbr755mPFkTI9TBhjeT6mI+ucEOa9zhmz6DTirA3fAxPOm222WZGea6+9Nlx22WWNpE1PhiPQhjKARlAaFF9++eVhEoHjcKkezRYCknG1lkhL28r0vPdzrHNCuM1tbhOS5uOf/vSnMMnqmtG+pnbYbnud0w5K04lFG9ocUrbxxhuXk1N//vOfw0033TSdBI/p61ZbbTWmy6jhPbZLHUpAAhKQgAQkIAEJSEACEpCABCQgAQlIQAISaDkBBaAtzyCjJwEJSEACEpCABCQgAQlIQAISkIAEJCABCYxPQAHo+Ox0KQEJSEACEpCABCQgAQlIQAISkIAEJCABCbScgALQlmeQ0ZOABCQgAQlIQAISkIAEJCABCUhAAhKQgATGJ6AAdHx2upSABCQgAQlIQAISkIAEJCABCUhAAhKQgARaTkABaMszyOhJQAISkIAEJCABCUhAAhKQgAQkIAEJSEAC4xNQADo+O11KQAISkIAEJCABCUhAAhKQgAQkIAEJSEACLSewouXxM3oSkIAEJCABCUhAAhKQgAQkIAEJSEACEphLAqtWrZqLdJ9wwglTTacaoFPFq+cSkIAEJCABCUhAAhKQgAQkIAEJSEACEpDAUhJQALqU9A1bAhKQgAQkIAEJSEACEpCABCQgAQlIQAISmCoBBaBTxavnEpCABCQgAQlIQAISkIAEJCABCUhAAhKQwFISUAC6lPQNWwISkIAEJCABCUhAAhKQgAQkIAEJSEACEpgqAQWgU8Wr5xKQgAQkIAEJSEACEpCABCQgAQlIQAISkMBSEvAU+KWkb9gSkIAEJCABCUhAAhKQgAQkIAEJSKAHAU8A7wHGxxIYkYAaoCMC07oEJCABCUhAAhKQgAQkIAEJSEACEpCABCSwfAgoAF0+eWVMJSABCUhAAhKQgAQkIAEJSEACEpCABCQggREJKAAdEZjWJSABCUhAAhKQgAQkIAEJSEACEpCABCQggeVDQAHo8skrYyoBCUhAAhKQgAQkIAEJSEACEpCABCQgAQmMSEAB6IjAtC4BCUhAAhKQgAQkIAEJSEACEpCABCQgAQksHwIKQJdPXhlTCUhAAhKQgAQkIAEJSEACEpCABCQgAQlIYEQCK0a0v+ytn3POOeGkk04K559/flhvvfXCDjvsEHbZZZew7bbbjpW2M888M3zzm98Mv//978Mtt9wSttlmm7DTTjuFXXfddSz/dCQBCUhgVAKrVq0a1cmytH/CCScsy3gbaQlIQAISkIAEJCABCUhAAhJYWgJzJQD9zGf+j707gZOiOvc+/gDDOuwCAgYFEwTctxjcQEm8xHhFzQWVuCQoqIlbYohijIGgRIMxxi1uKHoDMaKJOxJEMXGL+LqLYFwQRCAakH1fXv/He5qip3umurq6p5j6nc8Hpru6llPfqjpV9dSpcx6w66+/3ok3b97c1q9fb6+++qpNmjTJrr76att///1Db41169bZz372M3vttdfcNC1btnR/3333XXvyySftkUcesbFjx1rTpk1Dz5MREUAAAQQQQAABBBBAAAEEEEAAAQQQQCBegdS8Av/WW2/ZDTfcYI0aNbIxY8bY5MmTbcqUKXbBBRfYmjVrbPjw4bZo0aLQujfffLMLfnbt2tXGjRtnjz/+uPt3xx13WJcuXez111+3G2+8MfT8GBEBBBBAAAEEEEAAAQQQQAABBBBAAAEE4hdITQD0nnvusS1bttipp55qffr0sXr16lnDhg1t0KBBNnDgQNuwYYM99NBDoYRXr17tanjWr1/fRo8ebT169MhM17NnTxdg1YDHHnvMNC4JAQQQQAABBBBAAAEEEEAAAQQQQAABBGpHIBUBUAUhZ8yY4YT79+9fRdoPU8By48aNVX7PHqDapJs2bXI1Pbt165b9s2lY+/btXcD1ww8/rPI7AxBAAAEEEEAAAQQQQAABBBBAAAEEEECgPAKpaAN01qxZLhipV9M7d+5cRVa1Nlu0aGHLli2zefPm1dgh0kEHHeRqgK5du7bKvDRAQVTNS6l169buL/8hgAACCCCAAAIIIIAAAggggAACCCCAQPkFUhEA/eSTT5xsdcFI/bZixQr7+OOPawyA6vX5Nm3a5N1aU6dOdR0stWrVynbaaae8402YMMGmTZuW8/c99tjDtU+a88cEDKyoqLC2bdsmICflzYLW2yftM2pWIU1JzT741KRJE9eMhP+elr86/pVkkcZjoDa3c9q9w6y/3k6ImpK4T1PmmGuyR9s0idsn6r62vUwX5pgr9br4c46Wo3bsk5CnUq9zkuafBO9gOdisWTPT9VeSkpoRi5oaN25s6pg2SalBgwaZ7KiCTGVlZeZ7Gj5Q5pgF7/equ+dPw/5Q7nVMQplb7nUOLi/t6y+LUhtsjeYE5evY51WrVrk1qi4A6ntx9+NGJViwYIHdcsstbvKzzjorc+OSa356Pf7FF1/M9ZObThcFSU26GEty/srhphuRNCddHAQvENJmoQvEtB8D5d7mafcOs/7r16+PvFmSvk9T5lDmRN65I04Y5piLOOtIkykwEwzORJoJExUkkLR9QP0XJC0V8+BN+3PSjIO+SfQO5q/UnylzLNH7Z6m3f23MP8nlQTk80r7+Mi61wdbqXOXYorW0DN8RkZ7i5Uv+6WO+19rzTRccvnjxYrvooots6dKlptfkBwwYEPyZzwgggAACCCCAAAIIIIAAAggggAACCCBQZoFU1AD1ry5UVzNm3bp1jj5qxFlthw4fPtwWLlxou+++u+sdvqZt+eMf/9hUSzRXUu3Cf//737l+qrVhqh3UoUMHt3xZfv7557WWl9pasJo18K8e/ec//3GdYdVWXmpjuTo+fE1q1ZZeuXJlbWSjVpepDs5UA3rz5s322Wef1Wpe0rbwpJWJ5fYPs/7aN7WPRkmqxRNmGVHmHXUayhxz25MyJ+oeVNx0STgeVAOrXbt2bkX0kN63MV/cmjF1WIEk7ANNmzY1/6ba8uXLbc2aNWGzX5bxVE7r1fwoSeuidUpSUqUYf++oe53q7h+TlO+48kKZ8+UruL7276effpq6Js/i2peizCcJZW6UfMc1TdrXX45hDHbcccfI5KkIgPoLx+pOsGr/U8mf8AoRffPNN23EiBGuDdEDDzzQrrzyylDz0cWMv6DJtTwFU5OUgm3CKF8KAKU5af3TZhBcX7V/Gvyetn0h7etfG9s7zfubvMOsf3Y5Xeh2CrOMQudZzPjB/KT9mEv7+hezH0WdNrj/RZ1HsdMp+O0T+4CXKN/fJOwD2u4+1bV9IInrU5e9/X5U3V/KHNsm4KkyILhPVGfHb8ULJKHMLX4tos8h7esvuVIbbL2qir6dEj+lD4D6IGeuDPvgaKENHT/99NOmmpyad//+/e2aa64JFfzMlQeGIYAAAggggAACCCCAAAIIIIAAAggggEC8AqmoAepf21YP7+qp0Fdp95R6nWjJkiXutdbu3bv7wTX+ffTRR23s2LFuvCFDhtgZZ5xR4zSMgAACCCCAAAIIIIAAAggggAACCCCAAALlE0hFALRz587Ws2dPmz17tr300kt22GGHbSM8ffp015aj2u4M24bNP//5T1fbU68bXnLJJXbMMcdsM0++IIBA+QT0AKKup/Hjx9f1VWT9EEAAAQQQQAABBBBAAAEEECiJQCpegZfc4MGDHaCCCMFX4dWw8b333ut+GzRokPsb/O/555+3J5980ubMmZMZrA6TrrvuOtceyNChQwl+ZmT4gAACCCCAAAIIIIAAAggggAACCCCAQLIEUlEDVOR9+/a1Xr162axZs0xByyOPPNI2btxo06ZNs8WLF9uhhx5q/fr1q7J1rr/+etez+7Bhw6xbt27u9wceeMAWLFjgPt91112mf/mSOkTKrnGab1yGI4AAAggggAACCCCAAAIIIIAAAggggEC8AqkJgDZo0MBuvPFGV3Nz6tSpNnHiRCep4QMHDrSzzz7btQEahveNN97IjLZp06bM51wfSt2LVa5lMgwBBBBAAAEEEEAAAQQQQAABBBBAAAEEvhRITQBUq9u4cWMbMWKEDR8+3D744AP3CnuXLl2q7bV90qRJVfYV3/FRlR8YgAACCCCAAAIIIIAAAggggAACCCCAAAKJEkhVANTLV1RUWI8ePfxX/iKAAAIIIIAAAggggAACCCCAAAIIIIBAHRVITSdIdXT7sVoIIIAAAggggAACCCCAAAIIIIAAAgggUI0AAdBqcPgJAQQQQAABBBBAAAEEEEAAAQQQQAABBLZvAQKg2/f2I/cIIIAAAggggAACCCCAAAIIIIAAAgggUI0AAdBqcPgJAQQQQAABBBBAAAEEEEAAAQQQQAABBLZvAQKg2/f2I/cIIIAAAggggAACCCCAAAIIIIAAAgggUI0AAdBqcPgJAQQQQAABBBBAAAEEEEAAAQQQQAABBLZvAQKg2/f2I/cIIIAAAggggAACCCCAAAIIIIAAAgggUI0AAdBqcPgJLG6YXAAAQABJREFUAQQQQAABBBBAAAEEEEAAAQQQQAABBLZvAQKg2/f2I/cIIIAAAggggAACCCCAAAIIIIAAAgggUI0AAdBqcPgJAQQQQAABBBBAAAEEEEAAAQQQQAABBLZvAQKg2/f2I/cIIIAAAggggAACCCCAAAIIIIAAAgggUI1ARTW/8RMCCCCAAAIIIIAAAggggEBAYMiQIYFvdffj+PHj6+7KsWYIIIAAAqkToAZo6jY5K4wAAggggAACCCCAAAIIIIAAAggggEB6BAiApmdbs6YIIIAAAggggAACCCCAAAIIIIAAAgikToAAaOo2OSuMAAIIIIAAAggggAACCCCAAAIIIIBAegQIgKZnW7OmCCCAAAIIIIAAAggggAACCCCAAAIIpE6AAGjqNjkrjAACCCCAAAIIIIAAAggggAACCCCAQHoE6AU+wdu6devWic1dRUWFJTl/pYJr2LBhZtYtW7a0LVu2ZL6n4UP9+lufmTRu3NgaNGiQhtVOxDqm8XjLhk+7QZj137RpUzZb6O86vsMsI/QMYxiRMsesXr16TjKJ2yeGTZzoWSThePDbX1CNGjVK3DGa6A0YQ+aSsA/EsBqRZxFm/Ys57+haslmzZpHzV4oJdY/jU2VlpTVt2tR/TcVfyhyz4D7QqlWrVGz3pKxkmDInKXktRT7Svv4yLbXB1hK+FFuQeRYlkPTgUtLzVxR+nomDFwXBG/M8o9e5wdnrn8Z9oLY2KtaW+oB7OfaBciyjkGOIMmdbraRtn21zV/e+JcE7eAzocxLyVPe2dP41Srt3mPUvJgCaxH06eH2vz8FjMP+eUnd+Ca5vErdPuaXDHAPlzlNdXl7avdO+/tq3S21AADTBJcjixYsTlTudBDt27OjytHHjRkta/sqB1aZNG2vSpIlb1NKlS62Yi75y5DfuZehJfdu2bd1s16xZYytWrIh7Ecwvj0Aaj7dsirQbhFl/XTREra2yefPmxJXrlDlmO+64o7sBT+L2yT5G69r3MMdcqddZNZHat2/vFrNu3TrTtQepfAJJ2AfKt7ZVlxRm/aOec7S0tWvX2vLly6suuBaHtGjRwpo3b+5yoOtcHXdpSkktc4YMGZKKzTB+/PhUrGe+lQxT5uSbti4MT/v6axuGMejUqVPkzb31fdbIs2BCBBBAAAEEEEAAAQQQQAABBBBAAAEEEEAgmQIEQJO5XcgVAggggAACCCCAAAIIIIAAAggggAACCMQgQAA0BkRmgQACCCCAAAIIIIAAAggggAACCCCAAALJFCAAmsztQq4QQAABBBBAAAEEEEAAAQQQQAABBBBAIAYBAqAxIDILBBBAAAEEEEAAAQQQQAABBBBAAAEEEEimAAHQZG4XcoUAAggggAACCCCAAAIIIIAAAggggAACMQgQAI0BkVkggAACCCCAAAIIIIAAAggggAACCCCAQDIFCIAmc7uQKwQQQAABBBBAAAEEEEAAAQQQQAABBBCIQYAAaAyIzAIBBBBAAAEEEEAAAQQQQAABBBBAAAEEkilAADSZ24VcIYAAAggggAACCCCAAAIIIIAAAggggEAMAgRAY0BkFggggAACCCCAAAIIIIAAAggggAACCCCQTAECoMncLuQKAQQQQAABBBBAAAEEEEAAAQQQQAABBGIQIAAaAyKzQAABBBBAAAEEEEAAAQQQQAABBBBAAIFkChAATeZ2IVcIIIAAAggggAACCCCAAAIIIIAAAgggEINARQzzYBYIIFCLAkOGDKnFpZdv0ePHjy/fwlgSAggggAACCCCAAAIIIIAAAgjUGQECoHVmU7IiCCCAAAIIIIAAAqUW4MFjqYWZPwIIIIAAAgggEL8Ar8DHb8ocEUAAAQQQQAABBBBAAAEEEEAAAQQQQCAhAgRAE7IhyAYCCCCAAAIIIIAAAggggAACCCCAAAIIxC9AADR+U+aIAAIIIIAAAggggAACCCCAAAIIIIAAAgkRSF0boLNnz7b777/f5s6da5WVlbbXXntZv379bNddd420SeKeX6RMMBECCCCAAAIIIIAAAggggAACCCCAAAII5BRIVQD0gQcesOuvv95BNG/e3NavX2+vvvqqTZo0ya6++mrbf//9cyLlGxj3/PIth+EIIIAAAggggAACCCCAAAIIIIAAAgggEE0gNa/Av/XWW3bDDTdYo0aNbMyYMTZ58mSbMmWKXXDBBbZmzRobPny4LVq0KLRi3PMLvWBGRAABBBBAAAEEEEAAAQQQQAABBBBAAIHQAqmpAXrPPffYli1b7NRTT7U+ffo4oIYNG9qgQYNswYIFptqcDz30kJ1zzjmh8OKeX6iFMhICCCCAAAIIIIAAAggggEBqBIYMGZKKdR0/fnwq1pOVRACB2hNIRQ3Q1atX24wZM5xy//79q2j7YY899pht3Lixyu/ZA+KeX/b8+Y4AAggggAACCCCAAAIIIIAAAggggAAC8QikIgA6a9YsV/uzS5cu1rlz5ypyPXv2tBYtWtiyZcts3rx5VX7PHhD3/LLnz3cEEEAAAQQQQAABBBBAAAEEEEAAAQQQiEcgFQHQTz75xGm1bt06r5r/7eOPP847jv8h7vn5+fIXAQQQQAABBBBAAAEEEEAAAQQQQAABBOIVSEUboKtWrXJqPsiZi7Bly5ZusB831zh+mB+n2PmpM6aJEyf62W7z95BDDrE77rhjm2FJ+qL2Uzt27JikLJU9L+3bty/7MtO8wLTvb2lff+37aTcIs/4bNmyIXEw0aNAg0caVlZWmf2lN9evXT/T2qYvbJcwxVxfX269T2tdfDmk3CLP+6kw2amrWrJm1bds26uQln65NmzYlXwYL2CoQZn/bOnbd/JR2A9Y/3fEVHdWl3gdSEQBVm51Kes09X2revLn7ae3atflGyQyPa36bNm0y/cuVNLxevXq5fkrEsCTnrVxASTGYMmVKuVY5sctJuwHrzzEQ18GZlHIt1/okOW+58hv3sCStP2UOZQ77APtAXGVcksq27HVKSt7Sfrxpu6TdgPWnzE37PpBdPkf9nooAqK8xsn79+rxO69atc781btw47zj+h7jmpyeeapc0V+rQoUOoDplyTVvKYRUVX+4yW7ZsyRu8LeXya3veqoGjf0phOsyq7fzGvXxdCKqWmNLmzZvdv7iXkfT5af3lwDFgrgyQQ9qSLweTeAwoT1GTtmXSyjXKHHNlLmXOl+ddPRymzIl+jEctG2p7On/eVT6SVkaVwyZYDibxGCjmmEzieSd4rZ9E73Lsc0m+zinH+lPmbL3fS/sxoDJKBmlLwXIwieddX0ZF2S6pCIC2a9fO2Sxfvjyv0YoVK9xvPriZd8Qvfohrfuedd57pX760cOHCfD/VynBdgPkqyXrNcvHixbWSj9pcqF6FadKkicvCkiVLUlcg6gGBf1VJNaH9cVOb26Tcy95xxx1dAFSBps8++6zci6/15akmva8xr47j/MOjWs9YmTKgE65v/kLrvnTp0jItOdxidNHuy6hwU2wdK4n7NGWOGWUOZU6Sy5ytJUjpPum6W00vKf3nP/9JXRBcr4m3atXKrf/KlSvNv4nmBiTgv6ZNm0bOhV6f17VEkhLXOcm+zinHvrLDDjtYo0aN3KIoc5JX5pRjH+jUqZNbjIJ/2gfSltTUoy/bP//888Q9fPTbJ8p2SUUnSD5gWV2wxgdHw7T1Evf8omw4pkEAAQQQQAABBBBAAAEEEEAAAQQQQACBmgVSEQDV6+RK6uE9VwcRevKo2nyq6tu9e/ca1eKeX40LZAQEEEAAAQQQQAABBBBAAAEEEEAAAQQQiCSQigBo586drWfPnqbXRl566aUqUNOnT3evMmscvWZSU4p7fjUtj98RQAABBBBAAAEEEEAAAQQQQAABBBBAIJpAKgKgohk8eLATGj9+/DbtFn766ad27733ut8GDRrk/gb/e/755+3JJ5+0OXPmBAdHnt82M+ELAggggAACCCCAAAIIIIAAAggggAACCJRUIBWdIEmwb9++1qtXL5s1a5YNHTrUjjzySNeY67Rp01xnPoceeqj169evCvb1119v6oxo2LBh1q1bt8zvUeeXmQEfEEAAAQQQQAABBBBAAAEEEEAAAQQQQKDkAqkJgKpn3BtvvNGuu+46mzp1qk2cONHhavjAgQPt7LPPdm2AhhWPe365lut7n8v1W20NU2+NSuotOIn5K7WLeoLzBuoNWvtBmpLayfXrn9Z9YO3ata4X+C1btqTyGNB29/tAvXr1Umegdfbrr/IgaeWgjtGoSeVZEtfHe1PmUOZQ5iSvzIla3hQy3fr16zM90Pre4AuZvi6M68tBrUvSymldD0dNxUwbdZk1Tcd1TrKvc2rafnH8rj5DNm3a5GZFmZO8MieObVzTPHyZm9Zrz2DMQ/cHxdxf1GRd7t/rfXETv6XcC63t5WmDfvDBB6ZV79Kli1VWVhaVpbjnV1RmmBgBBBBAAAEEEEAAAQQQQAABBBBAAAEEMgKpDIBm1p4PCCCAAAIIIIAAAggggAACCCCAAAIIIFCnBaK/K1enWVg5BBBAAAEEEEAAAQQQQAABBBBAAAEEEKgLAgRA68JWZB0QQAABBBBAAAEEEEAAAQQQQAABBBBAIKcAAdCcLAxEAAEEEEAAAQQQQAABBBBAAAEEEEAAgbogQAC0LmxF1gEBBBBAAAEEEEAAAQQQQAABBBBAAAEEcgoQAM3JwkAEEEAAAQQQQAABBBBAAAEEEEAAAQQQqAsCBEDrwlZkHRBAAAEEEEAAAQQQQAABBBBAAAEEEEAgpwAB0JwsDEQAAQQQQAABBBBAAAEEEEAAAQQQQACBuiBAALQubEXWAQEEEEAAAQQQQAABBBBAAAEEEEAAAQRyChAAzcnCQAQQQAABBBBAAAEEEEAAAQQQQAABBBCoCwIEQOvCVmQdEEAAAQQQQAABBBBAAAEEEEAAAQQQQCCnQEXOoTEN/PTTT+3dd9+11atX28aNG2uc62677Wbdu3evcTxGQAABBBBAAAEEEEAAAQQQQAABBBBAAAEEwgiUJACqoOcvfvELe+ihh0IFPn1GR44caaNGjfJf+YsAAggggAACCCCAAAIIIIAAAggggAACCBQlEHsAdMWKFTZgwAD717/+VVTGmNhs7ty5MCCAAAIIIBBaoKKiwnbaaafQ4wdHXLp0qS1btiw4iM8IIIAAAghUK9C8eXPbYYcdqh0n34///ve/be3atfl+ZjgCCCCAAAJVBHbZZZcqw8IOiD0AOnr06EzwU6+zDx482Lp27WodO3a0evXqVZuvr33ta9X+nrYfdTNKQgABBBBAIKxAw4YNIwdA16xZY5x3wkozHgIIIICABHR/FzUAqoozq1atAhIBBBBAAIHQAokKgD733HMu4/vtt59NmzbN2rZtG3pFGBEBBBBAAAEEEEAAAQQQQAABBBBAAAEEEIhTINZe4Ddt2mRvvPGGy98ZZ5xB8DPOLcW8EEAAAQQQQAABBBBAAAEEEEAAAQQQQKBggVgDoA0aNLDKykqXCdUAJSGAAAIIIIAAAggggAACCCCAAAIIIIAAArUpEGsAVCty8MEHu/X56KOP3F/+QwABBBBAAAEEEEAAAQQQQAABBBBAAAEEaksg9gBov3793LqMGzeuttaJ5SKAAAIIIIAAAggggAACCCCAAAIIIIAAAk4g9gDo+eefb9/97nftmWeesQsuuMDUux8JAQQQQAABBBBAAAEEEEAAAQQQQAABBBCoDYGKuBc6c+ZMGzZsmM2YMcNuvPFG+/Of/2wHHHCAqav69u3bV7s41R498sgjqx2HHxFAAAEEEEAAAQQQQAABBBBAAAEEEEAAgbACsQdAL730Ups8eXJm+Z999plNmTIl8726DxUVFQRAqwPiNwQQQAABBBBAAAEEEEAAAQQQQAABBBAoSCD2V+ALWjojI4AAAggggAACCCCAAAIIIIAAAggggAACJRSIvQbofffdZxs3boyU5SZNmkSajokQQAABBBBAAAEEEEAAAQQQQAABBBBAAIFcArEHQJs3b55rOQxDAAEEEEAAAQQQQAABBBBAAAEEEEAAAQTKLsAr8GUnZ4EIIIAAAggggAACCCCAAAIIIIAAAgggUC6B2GuA5sv4ypUr7YMPPrDGjRtbhw4drE2bNlavXr18ozMcAQQQQAABBBBAAAEEEEAAAQQQQAABBBAoWqCkAdCZM2faZZddZq+88orNnz9/m8zusMMOdsIJJ9g555xjBxxwwDa/8QUB7Ts33XRTTojWrVvbLrvs4v4dcsgh1qpVq5zjlWPgpk2b7NNPP7VOnTqVY3ElXca0adPsL3/5S0HLaN++vY0ePdpN8+Mf/9jWrVtnv/71r90DjoJmxMglFXjjjTfs1ltvtRYtWtjYsWMjL+uHP/yhm/Z3v/udNW3aNPJ8SjHhLbfcYm+++aYNGTLEDjrooFIsgnkikFNAx5aOseykh7w6TtQ0kM5ZRx11lHXp0iV7tFr//tRTT9kDDzxgOp+edtppofLD8RaKKfRId955p/2///f/co6v/UiVByorK+2rX/2q24++8pWvZMb9/PPP7ec//7n7PnLkSOvYsWPmt+CHK664whYsWOAqH+g8kKvJqi1btthPf/pTW7NmjZ1//vm2++67u3NH3Pu35n/RRRcFs1ft54qKCrvxxhurHYcfEUAgnMD2fs5S2aEyZMyYMda2bdtQK805KxTTNiPpPDFnzpxthumLyuOddtrJXdf06tXL9t133yrjRLmuqDITBiBQIoGSBEDVCZICn9ddd51t2LAhZ9YXL15s48aNs7vvvtsVYBdffHHO8RiYToHVq1fbe++9l3flX375Zffbn/70J7f/7LzzznnHLdUP7777rv32t7+1I4880r73ve+VajFlm69uoqozz5UR1ez26f3337e1a9eagsKkZAloO2nb6uFBMcnvH0ncxp988olbxxUrVhSzikyLQMECCir5YyPfxM8//7zpfDVw4ED34DffeLUx3Jf9u+66a+jFc7yFpgo14sKFC2vchzSjf/7zn/bQQw/ZqFGjbL/99nPz1htVKvcWLVrkHgLlCoBqG//973/P5EUVE/r27Zv57j/MmzfPzaNBgwbWrVs3N7gU+/fmzZtDra/Pl264SQggEI9AKY7peHIWbi6639B9Yr4YQ665cM7KpVL9sI8//jhvOT1r1qzMxIMHD7Yzzjhjmzd7o1xXZGbIBwRKLFCSKwo9kfG1jPTk+ogjjrAePXq4JwUqsObOnWuvv/66u8hSsPSSSy5xT6xPP/30Eq8us9/eBJo0aWLXX399Jtu6aFYtQ90sTJgwwXRCu/DCC+2+++6zRo0aZcYrx4epU6e6J2MKgNaFpNpJ+++/f5VVUW0QBdB+9KMf2T777LPN7w0bNtzmO18QQACBtAr079/fvvvd726z+rrGWb58uf35z392tURV07Jr16727W9/e5vxavPL1772NTv++OOtZ8+etZkNlv2FwH//93/bsGHDtrFQrUwFOD/66CObOHGizZ4920aMGGHjx4+3zp07u3F17p48ebLp7Zn/+q//2mZ6fVHAU0k1R/VGlh4i5wqA+pqeqvmZXcs/zv1b877ttttcnvL9pxtovWGi+wbeFMunxHAEogvEeUxHz0XhU6qcXL9+vTVr1qzwiZmiYIFBgwbZt771rcx0CjzrnDRjxgx78MEH7d5773VvFJx00kmZcbiuyFDwIYECsQdAX3vtNVcjT+uq16n0GrN/Sp29/o8++qgLXql69bnnnmsDBgwouoZS9jL4vn0L1K9f373ylb0We+65p9u/TjnlFFcIa7/7xje+kT0a3wsQUO3AXDUEVRNESbVK9PodCQEEEECgqoDKz3xlpAI4ej35xRdftMceeyxRAVC9vpbrFbaqa8iQUgvooaJedc9Oel1dTe1oO5111lnuIbCCmMcdd5wb1QdA33rrrexJ3Xf/1owqGqiZGv89e2Q1I6J04IEHZv/krg/i2r/zXdv5heptEjW1ouCngraXXnqp/4m/CCAQk8D2es5SGUgqn4CaLcxV9n/96193zdDpbd5//OMfFgyAcl1Rvu3DkgoXiD0AesMNN7gq6Xp15vHHH88ZUPHZPPbYY02vXKm9NtUw05NtBUJJCIQR0E3C3nvvbS+88IKr9ZArAKraNx9++KGrdaxAnvY3tcHmg3q5lqNaB6phoWYa1GGX2m7bcccdM6Pq9V+9FuBftdX4qpmhtkj1Klow/ec//3HLVzuhai9Fy8/VZumyZctM89FJRu00rlq1yuVB02ka/duealvKSDW99Vqo1kltxOS6qfNWhWwnzVc3T9qOqhmj72qOQNupe/fu22zbf//7366mudpPU+0mbc9g8u5qQ6hly5b22WefuX1JT5b19FLu+VJN+0mu6ZK6P0RZl3zrp2NDNbPlqRtXbafsfde7R93f1fbTq6++6rKghyG5jqlc+WMYArUloDKrX79+LgCq1/dUxuitBX8stGvXzrXzqId5Ktf04Dj7rYYw5YfKMJ0/8j3Q0vrrvKLAki/3fB4UZFM+slOU403XdFpPlQUK3OnmKddx6pcdtSzQWyHqYPNf//qXWx+V89nn4eD6hM1XcJokfVbNSQUnVYFAtTp9ANRXNNAr7Lo20XWETzJSwFPnwcMOO8y92q6KB7o2yj7H+QBqrgCon1+uv/n271zj1jRM+//VV1/tzuuq4aVaoLnaK9V8whwT2cuLMk32PPiOQF0XyHdM+zK7Ns9ZKudUrukaM1fzGHXlnKV1VI19neN0X6X7kpruYcu9Xx588MGmAKjOwf66Rnnw+0m+64rauu8L+hR6PRDXvVIwD3yuHYHYA6D+6bFqOuSqTZa9mnvssYedeeaZrnHz6dOnEwDNBuJ7tQJq80pJAbbspKr5f/jDH6p0wKWTh5pdyPW6nxoGV/taKpiDSTcDP/vZz1wwT68zDh06NPOzqv/rX7BtN92A6PU01fTRCcwnXVBovB/84Afb3NzqdXq9DqaOhFTzQZ91E+CTTvK//OUvq9ys+N+T9FdtC/3iF79wN78+X2oKQzVPcnWwUeh20kMSBVPVxrBeA9TyfFLQTU0mKGCtmya1l+aTgnCaVq/O+OTd9Xq/LjIeeeQR/5P7q6C6yrLsQESY/SQ4oyTvD4WuS3C9/GcFXa699tqcnXgo+KFjRw8rfPLuhe7vCtqoiRXd+AeP0eDx6JfBXwSSJuAfwGjf1StkKlf0oPiuu+5yb8PouPDtailYqNfKNE4h5cczzzzjzh+qmXHVVVdVIdD5SJ3b6AHfzTff7B5UPPnkk66jG70OqWPVpyjHm27S1NbpH//4xyrnPrWVrXNA8AFk1LJAeVSnFlOmTHEBX59nlfM6x2a3R1Zovvz8kvhXQWUlNRHkk/YX3Rwr6KzX4Hv37u1/cjemum7RPqH9SdczCoDq3BsMgGq+2i90HtXDxEJTrv270HlofO0/zz33nGtPTjU/c7XxXsgx4fMQZRo/LX8RSKNArmM6Cees8847zz3EU8WpYAWVunTOUsUa1dbXg6pgUhM66vQuWHYHfy/3Z38froecwXulfNcVyl9t3vdp+VGuB+K4V9KySckQiDUAqh3qnXfecWtWSC+8flzV5CIhEEZA+5raUtOJQSc/X/vBT6s2Zn2vqEd80QatbgZ046eOKPTvggsucDeHwXal7r//fjdPBWxUjV8nft1MKDCv3lk1PwUmVSNBATNV93/77bfdq/eaj79hUODyV7/6lWvnVrVaTjjhBPfETvu3elmfNGmSq9mgDpQUGAwmBV910lOe1d6mairoJKLgnIKKuqkM3jwGp03KZwWX9fBDbeHptXl1vKAbsnvuucfVzAkGIKNsJ62nLnIUPFNtGDW+LRO1f7ZkyRLXOYRqAMlRQVfdGOpmSjWrdMOvm7/sTiJ0w7V06VK3rQ499FBXG1cXVi+99JKpVvvw4cMzvGH3Ez9BkveHQtfFr1Pwr56gqs06/dU+q2NB7dJp2yoArfZ61WGHgjmqgRRMhezvvlaQtoku/NRkio5FHc/qUC+7lmlwOXxGIAkCKoOU2rdvX6VGvM5nCkDp5kbtXO+2227uZqLQ8kPtdOl40EMC1VbIrg2pPCjIpeWobfZ8Kerxpp7GVd7qHKB2wxS80vlLDwnVbrfOg3qolJ0KKQs0rXpN1/lUy1H5ozcstM5PP/10JnAcfOAWNV/Z+azt72pCwVc0CD5UUr70GryuWXRdEgyA+tfdFQBV0jlQZb+Gn3zyyW6Y/vPz1Xz0sLbQVN3+HXZeKt9Vm0hJD4pVuyg7FXpMaPoo02Qvl+8IpE2gumOac1Zh92uFnLP0FuJPfvIT96D08MMPdzX3VSarzNZDQ1XmUGUPXSfUZtL5/H//939dFo4++uhQWUnCfV+h1wNx3CuFwmGksgnEGgDVwemrousVrLBJwQylXK9HhZ0H49VNAdWGDAafdBGrmjOq9aeAlQp/1QgL1oTQ/nTNNdc4kLPPPtvdhHkddQ6gwlr/FNi64447Mk+sFOhUUqc/vj00BefVWYUCaXoFQTcXqmWh4J5uVnWjoVrMwY4vdCOnAl6BVC3D34AqsKbl68Sljgb+9re/VWkHTkG7iy66yL7zne/4LJtq5Wg99NqiXvv1NzGZERL2Qeur9favUspGJ34FwFRbxwdAo24nra5eb9ErflqOLzeOOeYYFwzVCVmBY9XA1SueSlrmD3/4Qxcw17bJ7oBE+5KC2sHtqNqf55xzjsuzAnvqJEqpkP1E4yd5fyh0XbQ+2emJJ55wwU81e6LO73yAXkF8BWBOPPFE1wmMHiLoGAimQvZ3XWyruQsdf7///e8zx7xeK1bAVfsXCYEkCuicpfJeD1WUVKZnJ51PgmWQXiVTKrT8UPmrskvHio7vYJmm+emBmlKuPLgf/u+/KMebanUo+Kk83H777Zlzn2apc5/W79lnn3UPFBWEC6ZCygI9VNPxruXooaQv5/V6t5rEUM1XdYyomqB6SFZMvoJ5LMdnnb9UpgaT9h/VslHzIgqAKumtl+wbTgUu9YBV1yXB5AOg3nyvvfZy1z0aT+dh35GID4AGHwwH55Pvc5j9O9+0weEKlKvGk67zdNOvGsO5UqHHhOYRZZpcy2YYAmkQCHNMc84Kf79WyDlL97OqrKFt8P3vf3+bN+fU6a6utXXeUx8rugcqR1KTK8E36lQJSZUedL5SUoUUf29XXX6ScN8X5Xogjnul6lz4rfwChT/irSaPqs3mXyvWRXDYpAtiJV2UkRAICqjWpgJW/p8Ch6plrICVkmp9qRAOJl3sq+1HveqeffOn8XRRrRqAOnlnF+j6XTcZwaSbK1V91xMgBV9qSjpRKKn2gm7QgklBQZ3QlDS/7KSgafZNjYI7/lUH/6pB9nRJ+n7qqadmgp8+X7qZUdJ28SnqdvLTazv64KeGqVaVr9mpALK/KdZvCsr5J6W5DOXu21LT+Eq6KVTtUiUFE3zSiV8p7H6S5P2h0HXxBsG/eu1Fr5sqcO+Dn/537f96QKCkVzCzUyH7u7/x1/4VfOCheWpfCLZ5l70cviNQDgEFOfWwKvhP+6ZuDBS01w2N3hTQsOyk8kpvC/jkXyWLUn74BzxPPfWUn537qwdHujbTw+pgj67bjPR/X6Icb/4hhM5x2ec+ldV6WKGk4Gp2KqQs0A2Mkt7UCJbzGqZlqH15lef+QXwx+dI8y5n0kFPNiQT/6SZXgU1tE5V9//M//2N6gyS7vFXwV5UQ1Ca29jUlvfat2kR6o8W/Sq59Sw/1VP77Gl4a1/cA7wOlGhZMxezfwfnk+qx9U838aJvpBv/iiy+u8oaMny7KMRFlGr88/iJQVwWKOaY5Z4W/XyvknKVyWE3h6A3CXNcKquyhe1/dC/u3bku9f+p+2d+H66/ailYzKrpH1zlHlZX0uaaUhPu+KNcDcdwr1WTD7+UViLUGqLKumgeq6aNXHvWKog/c5FutYK2I7NeY803D8PQI6GJfNQKCSYEU1YbU6256XUq9Aao9GJ0UlNQ4tpJqQ2TfIGi4CmvV8FRtRP/0SsNVe0S1PPVagX7TvqwaoAqcqQ3OMEmFpE4USvluIvxwjafxg3nUcrJfi9e8dPOi18j9TY2G5UuqdZdrPNWEKUeQSIHn7ORvUnWT41PU7eSnV2A4O+k1SAU4c20vf0Pua1YFp823r+iGUkk1f30qZD9Jwv7g853rbyHrkmt6DZOd/vmkdfa1lXQR59to1fDsVMj+rmNTKdeDMu3bCrQGH2hkL4vvCJRaQA/m/MO54LIUcFLZpGsiBeeCZb4fT+VmdtkftfzQuUuvhisQpgc1vkxWcxG6UTnkkEOqBCh9PvzfKMebP58qwKqbpOykGzolX/YHf49SFmS/Aq75yfDCCy8Mzjpzno+Sr21m9MWXUp9f9ZDVl6c6j6sJEd086+ZSgXRd6/g3rbLzpusllYO6gVaHFPqsgKqmzX5zRNchuhnVjaxq5uvhpK6rFCTVw8RcqZj9O9f8/DDV+PzNb37j9gu1P6r2u1Wm50pRjgnNp5jrslz5YBgCdUGgmGOac1b4+zV/Pg1zztJ5WkkVOnyndNn7mh4SqYzX+X333XfP/jnzXfc7ua5JNIIq5OicGCbpgWLfvn0zo+rcpDftdH5S7XpVEnrmi/bH9UZmsGJKZoL/++DP/fnuufLdn/v5xHHfF+U6JY57Jb8O/E2GQOwB0Msuu8y19afev3SwqC1E1QbIvuDXU2l1YqJXlXXxo5vaYFtEyeAhF7UtoMI51wlD+VLtTr3mrNcK9bqAv6nzhZuvDZhrHfxv/qJY46hmmarnq3aKbhz1T6/KqzBXDcZcNRuz561gjy7QdSOS7ySgk46OB3WEoZuOYIHubxCz51tI+4a6ech10tTNt9o+LXXyjabnWo6OdZ+ibic/vd+G/rv++gBCrh7n/YnejxOcLtiIenC4Xxed5BW81U1ZIftJEvaH4Ppkfy5kXbKnDX7Xfqz2+FSbSBdkwQ6KvHtwfP857P6u+atmkI6D6o4rP1/+IlAbAqp5qdeug0n7q3/4Ehye/Vk1ILNT1PJD5xc12aG3DFQL9AdfvI2gFPb19yjHm97E8LW8f/e737nl5ftPnaYFe4vVeGHLApUtel1eyZfP7kue/4rNV/ZsS31+1bWwHuoGkx5+qjMgdaqoG89gR1XB8fRZN5YKgGoaBUAV5FTyD17dl8B33+mWv2bIHs+Pr7/F7N/B+WR/9p0e6Vxx+eWXu+aDssfx36McE7omK+a6zC+bvwjUNYFijmnOWV8+0MveJ7Lv1wo9Z6kpECWV4cEm4LKXo+/Be9hcv6uGaL556Jo93/V09ry0rfPdi+uNO3WsqDcNVLtSTYflS7V93xf1eiCue6V8Lgwvv0DsAVAdJGp/SQeDDmL18K6DTzVB1ei+Lnp18aqnIQo2KamwUAcp/pWv8jOwxO1V4Pjjj3cBUO1XKuhVk8HXjggGYbLXT51MKPlx9VmBMb26qNfLfDtlqsWiYL5uPPRUTm0c6slbvuQD/brYVrAvV7DNX4xrHsHl63uu8TW8kKTjKLuzGU2ffVIuZJ6FjOsNaprGr3uh28nPN1d5EQyw+vGy/4YZx0+j2lJKWpZfXiH7ibeozf3Br0uuv4WsS67pNUxPofX6u6y0TVVjWv9U5qumtXpq9q/TZs8j7P7u92fVZNK/XEFVvz9lL4PvCJRLQDcTus6JknKVz8WUH7qxDQZAVVtDtQFVM1Q1RKtLUY63YLk6dOjQKue26pan38KWBRpXZYBSdecON8IX/xWbLz8f/7c2zq8KZKrjKHUwqLemVEtTr//nSgqA6sGwbp6VFABVeZn9htUuu+zianqq/JZjmABoMft3rrxqWLDTI904Z+cze7pijomo5+HsPPAdgboiUMwxzTmrXujdoJBzlp+pminJ1Qmc/11/a2qWTWW/P58Hp4vzsx5EqgKSmhkJNqmSaxn+Or26c3eu+3M/L38f5r/rb/AcHxwe/OzH8X/1WyHXKXHcKwXzw+faF4g9AKpV0is66l1U7cIpCKpXhvS6sv5lJ90gqyHfmi56sqfjOwIS0CvdOgkHX/nWq4ZKudp6dD988Z9e9VLSzWB2Ug1NtcWmfwqsar9V+23qOVc9jasTo3xJNQl1ga78aL/3r34Hx/fL1rBcyw+OG+WzXiXbHlKx2ynOdQxuk+B8/XBdZPgbL/97mP0kCfuDz291f8OsS77pVYtfwU+1vacOxLIvtvxxGLzwyDevfMN1nOgiS9tDx2GuVzRVa42EQF0SKKb8UIBLbbKrVob+qcMbHYPf/OY3awxORjnedC7W68uqBapOdNTWaSmSbqDkolr5Cuqq7MpO6sxHr/2poyCVFXHmq7bOrzLVNcmDDz5o48aNcze+uTor0sMnvQHhmz9QeammXJo3b57N5GqFqsMlVUjQ/qFrqXy1fKpMHMOAYKdH6iQrV5vt2YuJckzo3F3b12XZ68F3BOqiQJTj0ztwzvrynOWb8FI/BNlvlHirsH9Vnj/++ONhR488nr/Xrek6v7bv+4q9TinmXikyLhOWRCBc4w8RFq3Xr3RBpdqgp5xyinstRweznjbpFRt1LqIeuHP1DBxhcUySUgEFJ33w07eD4mtoqtaZf5IU5FEVeN8gtb/YV2DlJz/5iWuuQb/7pKdNegKnnqyVfDsu+uxrofknexqmi2zf0YDvNU7Dg8kP10OCXE+zguPW5c9RtlOpPFQOqXZIdvrHP/7hBvmb+UL3kyTvD4WuS7aNvivYoYbQldTUSXbwU80G+Nd5cvm6CUP+pxt7Jb9NgpPpbQJf4yk4nM8IbM8CxZYfqgWqpLcX1AutUk29v7uRvvgvyvHmy3TfsaWfl/+rB4hDhgxx7T36YVH+6kZZKV+bvwoQ6lV1f74uV76irEsh0wwbNsy1b62bTDUh5d9QCM5D+4xqDik47Ld5vtfafbuguh7Sq4mqaarme8qRdG5QrVY1baJrIfUiHCZFOSaiTBMmL4yDAALbChR7rHHO+iDzFoke5OkNxOykcl8VcfSmba62trPHL/V33QP7e2p/H55vmf5cXMj9eb55RR3u8xD2OiWOe6WoeWW60gmULACqLCvYOWLECJswYYKrRafAkp7K65Uctfmj6scqLEkIFCKgi3+dFPQqmALsSqpB7NtZU1V81dhbsmSJ3XbbbdsEtlTt/g9/+IPrGVU3Ub6zAdUSUdtSak8lVw+1vnAP1lT2wcvsmme+l3ft4x9++OE2q6ZaGb7392CPv9uMlJIvUbZTqWhUS1FtyQbTe++95xr31nb2QYMo+0lS94co6xL00WfdLPsHAdkXYqo9rfbc/AMKfS8m6cJYr6GojSHfkLrmp/JAAQ/f/mAxy2BaBJImUEz5ccQRR7iHbDpXqq1HPcipqWNKv/5RjrfTTjvNTa5znG7egknnSTWHoTaCVUuomKQH6EqqDenbA/Xze+aLjhjUHI5qffrze7ny5fNQqr86F6m5ESWds+6++273Ofs/XzP04Ycfdj/lC4Dqekbl9yOPPFLteNnzj+O7mhNS0FU1+6+44oqCHgZHOSaiTBPHejIPBNImUMyxxjlrf/cASw+x9HBID7qyK/Loelf3kqp84Ctn1MY+pmt63Sep4yNdX+j6/Mgjj6w2K0m47yv0eiCOe6VqUfixVgRK8gp8vjUppI2nfPNgeLoEVLNLr0YFU7DGpYbrAvrnP/95ZhRd0KuzH7WXpQt73QyppoMCJWpvSicN9V7429/+NvMqoG/fQz3OK2CvmhO9e/d2Jx7VDlRwVMtRzWaffOdF6jFeJyMV7D/4orMJ9RbXp08fV1NNzUHohK5XGhS00c2ZgrA/+tGP7Fvf+pafVSr/RtlOpYJSzUV1eKVa67rw0OuVTz/9tGsC4Ze//GWmNlSU/SSp+0OUdcn21w25LnjU0YoeNijoodctFfhX7Wx1dqKaZGpnTjWSikk6HvXQTG8O6LjSK/fqOEUP1HSM63jUcUpCoC4JFFN+6LVndeCn41PJ164J4xPleFOTRuqpXG1mqzkMnQcVcNVNks6jqrmi1/LztV8ZJl8aRzUV/XJUE0ZlkM7Pzz33nCt7VLbp4bt/SFmufIXNfzHj6a2VY445xr3W+Ne//tWtu2pQBpMP/KoZHgWCfW3e4Dj6rNcBNa3vCClfoDR7umK/68bZ177ROSJsB6i6ZtP6RzkmokxT7HoyPQJpFCjmWOOc1cjtMqrdqYddOqepUzy9iajmX1RzUg+OdI5T/yq5OnwtxT6n6/vbb799m1ln34ur2UPdP1WXknDfV+j1QBz3StWZ8FvtCEQOgCo4MG3aNJdr1Y5Sj+9K6sxIwaAoSW1T6R8JgaBAdiGrYJUCH3oqoxss7X/Zr22pGr6ekunpmTp+eP/9990s1X6HAo96lczXGPXLUkBFSfuwaqnon5KWp5OPTjaq1eyTlqsgzwsvvOBuutRDuAKgSgqaqUFo1dCYOnWqG6aTl27+NN3RRx/thqX9vyjbqRRmuoFWkFrBb+0vOuGp/TjdZGsfC6ZC9xNNm9T9Icq6BC30WQ8btG9rP1egRf90kaObcD1Q0E24mpfQa7g//OEPnW32PMJ+V+BEN8+qYaYgi5IumPWwQ8e4erUkIVDXBIopP3S+0TGp9h1rqp2R7RbleNOrzOrJXA8q9CDRv4atYKTeejj99NNN58pik5aj86nO83oI6ZOaoFFQ1NeC9MPLlS+/vFL+1fWLboT1lsvvfvc791ZL8G0qPeDVtY4eOslB5XG+pKCnAqBq9/WrX/1qvtFKNlwPpvUvTAqOF+WYiDJNmHwxDgIIbCtQzLHGOcus6xedKd555512ww03uLI++Gai3nBUsPGggw7aFr2E33KV0zpn6Dyjh5w6t4etjZqE+75CrwfiuFcq4eZh1hEE6n2xU4e78sia+a9+9SsbNWqUG3r11Ve7G1B90ZNptfMUJWl+ahOI9KXAG2+8AUUMAgqYqPalbrp8A8zVzVaHhDoO0Ct7Cq7oZqK6Gwi94qsbETUCnatXRD8vnSSyA7XV5SNtvxW6neLwUSBNTzYVkFaNJbVTqdqLqk0UDHbnWlah+4mfRxL3h6jr4tdJf9XEiZqQ8G1A+dpXwXHi+qyaZHpAoeNNTVkoYE36UkAmNbXDlM9KNZ/V3hEpuQK1UX5EPd7UVI3aANZ5tFOnTpkamXHrKtCnV8I7duyYs1Ok7OWVK1/Zy+V7aQSiHBNRpilN7uvGXFWhwLd/X+ga6eGlXvcl1U2B2jjW6tI5S/clOo/qGlvnUd/hUF3YW2rjvi/brZDrgTjulbKXz/foAjXVOK5uzpFrgFY3U35DIEkCCsToiVnYpGCKnmrpX5ikgEN1bZqptqr+kaoXKHQ7VT+3aL8qeBf2KWah+4nPURL3h6jr4tdJfxXkyH4VM/h7nJ/1ICHsdopzucwLgdoWqI3yI+rxpodINT1IisOzkPO1lleufMWxbsyjZoEox0SUaWrOCWMggEC2QG0ca3XpnKX7Et/xX7bt9v49Cfd9hVwPxHGvtL1vs7qS/8gB0EsvvTTTGHuw519V01Ybh1FScD5RpmcaBBBAAAEEEEAAAQQQQAABBBBAAAEEEEAgKBA5AKqovf5lpzjadsqeJ98RQAABBBBAAAEEEEAAAQQQQAABBBBAAIEoAvlbRo8yty+mUS9halxWvfKGTVdccYXrQfuqq64KOwnjIYAAAkULqOMjdeBWrle3i84wM0AAAQQQQAABBBBAAAEEEEAAgYIFItcAzbekhx9+2HWCdNRRR4XuiOGZZ55xvZzVRg+U+daD4QggUPcFDj74YNM/EgIIIIAAAggggAACCCCAAAII1F2B2AOghVCpZ7P33nvPfG/nzZo1K2RyxkUAAQQQQAABBBBAAAEEEEAAAQQQQAABBKoVKCoAeswxx9hTTz21zQI2bNjgvp9wwglWv371b9hr3M2bN2emP/DAAzOf+YAAAggggAACCCCAAAIIIIAAAggggAACCBQrUFQA9Nprr7W9997bfNAzmJlcw4K/Z3/ec8897fjjj88ezHcEEEAAAQQQQAABBBBAAAEEEEAAAQQQQCCyQFEB0J49e9ott9xiL7/8ciYDTzzxhM2bN8+OPvpo23nnnTPDc31o2LChVVZWWrdu3ezEE0+0Nm3a5BqNYQgggAACCCCAAAIIIIAAAggggAACCCCAQCSBogKgWuKZZ57p/vml67V4BUDPPfdc02cSAggggAACCCCAAAIIIIAAAggggAACCCBQWwJFB0CzM37SSSdZ7969rUePHtk/8R0BBBBAAAEEEEAAAQQQQAABBBBAAAEEECirQPW9FEXIysyZM+3222+3O++801avXh1hDkyCAAIIIIAAAggggAACCCCAAAIIIIAAAgjEIxB7AHTChAk2f/58u+OOO6xx48bx5JK5IIAAAggggAACCCCAAAIIIIAAAggggAACEQRifQV+06ZN9tlnn7lsHHbYYdagQYMIWWISL7DLLrv4j4n526hRI5eXzZs328aNGxOTr3JlpKKiwurX//K5wfr168u12MQsp169eqbOy5R0vOtf2pLWXw5btmyxDRs2pG31Xbnuy3atvxzSlILHQBLLQV8+Rdkm6oiwadOmUSYt2TRBb8ocyhzKHK690njtpXJd159KuvbWuSdJyd8bRMlTx44dE3c/oWscrnO+vNZP4nVOlP2s0GnSfr+X9DKn0O0ZZXxfrnEMmLvfrUv3e7EGQHWy6NOnjz311FM2Y8YMd4Iu5mYsys5al6ZZs2ZNolZHN6KtW7d2edIF6IoVKxKVv3JkRgGCJk2auEWtXLkydQFA1epu1apVZv2Tto+WYx9o2bKlC4IrGLN8+fJyLDJRy2jRooU1a9bM5WnJkiW2bt26ROWv1JnRRbE/BrT/J60c1HlY+2iUpOBS0o5pyhxz21PXUpQ5ZpQ5yStzopQ1hU7Trl27zMNXnXfr0o1YGAudc/15d9myZYkrp7UOPn9h1ic4jq4hkhbU5jon2dc5wf2nVJ932GEH8wEwypxkljml2vZ+vj7moWvjpF3r+zyW8q/W31eKUAXHpFV889snikHsr8BfeeWV7mJ94cKFNnTo0FQGCKJsCKZBAAEEEEAAAQQQQAABBBBAAAEEEEAAgfgFYq0BquwpGnvrrbfaxRdfbOPHj7cHH3zQevXqZd27d7euXbtmnqbkWhXVHj388MNz/cQwBBBAAAEEEEAAAQQQQAABBBBAAAEEEECgYIHYA6A//elPbfLkyZmMLF261F588UX3LzMwz4dRo0YRAM1jw2AEEEAAAQQQQAABBBBAAAEEEEAAAQQQKFwg9lfgC88CUyCAAAIIIIAAAggggAACCCCAAAIIIIAAAqURiL0G6IQJEyJ3itG8efPSrCVzRQABBBBAAAEEEEAAAQQQQAABBBBAAIFUCsQeAFUv2SQEEEAAAQQQQAABBBBAAAEEEEAAAQQQQCAJArwCn4StQB4QQAABBBBAAAEEEEAAAQQQQAABBBBAoCQCsdcAzZfLlStX2gcffGCNGze2Dh06mGqK1qtXL9/oDEcAAQQQQAABBBBAAAEEEEAAAQQQQAABBIoWKGkN0JkzZ9rxxx9vXbp0sRYtWti+++5rvXr1sh122MHat29vw4YNs1deeaXolWAGCCCAAAIIIIAAAggggAACCCCAAAIIIIBALoGSBEA3btxol1xyie2333728MMP2/z586sse/HixTZu3Djr3bu3jR07tsrvDEAAAQQQQAABBBBAAAEEEEAAAQQQQAABBIoVKMkr8GPGjMkENfWa+xFHHGE9evSwXXbZxVavXm1z5861119/3d58803zwdKOHTva6aefXuz6MD0CCCCAAAIIIIAAAggggAACCCCAAAIIIJARiD0A+tprr5kCoEqHHHKI3XTTTa4maGaJgQ+PPvqoXXjhhTZnzhw799xzbcCAAda6devAGHxEAAEEEEAAAQQQQAABBBBAAAEEEEAAAQSiC8T+CvwNN9xgGzZssG7dutnjjz+eN/ipLB977LGmIGizZs1MnSRNnDgx+powJQIIIIAAAggggAACCCCAAAIIIIAAAgggkCUQewBUr7UrjRw5MlRtzj322MPOPPNMN8306dPdX/5DAAEEEEAAAQQQQAABBBBAAAEEEEAAAQTiEIg1ALpp0yZ75513XL4OOuig0Pnz46ptUBICCCCAAAIIIIAAAggggAACCCCAAAIIIBCXQKwB0Pr161tFxZfNiq5atSp0HtUxklKrVq1CT8OICCCAAAIIIIAAAggggAACCCCAAAIIIIBATQKxBkDV43vPnj3dMp977rmalp35/dlnn3Wf99prr8wwPiCAAAIIIIAAAggggAACCCCAAAIIIIAAAsUKxBoAVWa+8Y1vuDyNGjXKPvzwwxrz97e//S3T+dF+++1X4/iMgAACCCCAAAIIIIAAAggggAACCCCAAAIIhBWIPQB62WWXWfPmzW3ZsmXWt29fu+uuu0xtg2anFStW2OjRo23gwIG2ZcsWU+3Pk08+OXs0viOAAAIIIIAAAggggAACCCCAAAIIIIAAApEFvmywM/LkVSfs1KmTXXXVVXb++efb/PnzXQ/vw4cPt1133dW6du1q69evt48++sg++OAD821/NmzY0O655x5r1KhR1RkyBAEEEEAAAQQQQAABBBBAAAEEEEAAAQQQiCgQewBU+TjvvPOsR48edsYZZ7gg6Oeff26vvPKK+5edz3333dduuukm4/X3bBm+I4AAAggggAACCCCAAAIIIIAAAggggECxAiUJgCpTRx11lL399tt2yy23uL+zZs2y2bNnm2p7du/e3f3r16+fDRkyxBo0aFDsejA9AggggAACCCCAAAIIIIAAAggggAACCCBQRaBkAVAtqVWrVjZixIjMQtXWp3qKJyGAAAIIIIAAAggggAACCCCAAAIIIIAAAuUQiL0TpOoyvXjxYluyZEl1o/AbAggggAACCCCAAAIIIIAAAggggAACCCAQm0BJa4DOmDHDHnnkEXv99dfttddeswULFriMq7OjAw880E444QTXSVKbNm1iWyFmhAACCCCAAAIIIIAAAggggAACCCCAAAIIeIF6X7yWvsV/ievv2rVr7eyzz7Y//vGPVtPsO3ToYDfffLMNHDgwrsXXmfls3LgxcetSUfFlzFzbddOmTYnLX6kzVL9+fdM/pSRun1Kvv5qw8G32bt682fQvbUnrLweOAXNlQE1lfF3cP3w5mMRjQOVSkyZNIrGvWrXKGjduHGnaUk1EmWOuzKXM+fK8q+sOypz0nndVzqT92iuJx8C6deussrIy0mlg9erVpooxSUrBa/0kepfDKsnXOeVYf3+tr2VR5qT7vMv9XjKPAV9GRSkPYq8BqhPFSSed5Gp+KkM6ifTu3du6du1qXbp0sZUrV9q8efNcx0hz5syxTz/91I3/17/+1Y477rgo61Bnp1EgOWmpefPmLku68U9i/krtpcCCD4Dqgi9tN2K6IGjatKlj1gXB+vXrS02euPn7i3xt+zQeA7pR8Tcr2v4q89OUdPz7k24Sy0Htl1EDoEncpylzLBNYSOL2KcexT5mT7DKnHPuArjtUFiil8byrDmT9+uvaa8OGDeVgD70MlU1Rk9YnaQ/TKXMoc9Je5ug6N8llTtTyppDp0h7zUIUIH/PQ/V7Symm/fQrZpn7c2AOgkyZNygQ/BwwYYFdffbX16tXLLy/zV4gPPPCAXXLJJfbRRx/Zaaed5gKjrVu3zoyT9g8rVqxIFIFqoPidTUGPpOWvHFg6Ifjgh2pLpS34o8LQB0BVGKZxH2jWrFmmBmga179FixaZAOiaNWtMDwLSlA8gEEAAAEAASURBVHT8ax9Q0k1o0vYBXbBqG0VJuonVQ8okJcocc/ubrwGatP2tHPsKZU6yy5xy7AMqB/zNuMqoYgJu5chv3MvQOUcGSgoAq9ZkkpK/LoySJ51Hk/YwnTKHMkdB8LSXOf5hehLLnChlTaHT+JiHYlZpvPbS/q+Hb0qKeSStJrTfPoVuV40feydIN910k8vHUUcdZarVmSv46Rb8RS2aE0880Z544glr2bKl27Fuv/12Ny3/IYAAAggggAACCCCAAAIIIIAAAggggAACcQjEHgB9++23Xb7GjBmTeXJSXUZ79uzp2gvVOM8++2x1o/IbAggggAACCCCAAAIIIIAAAggggAACCCBQkECsAVBVjVU1ab2qtffee4fOiHqEV1q0aFHoaRgRAQQQQAABBBBAAAEEEEAAAQQQQAABBBCoSSDWAKjaRttvv/1c2zy+JmhNGdDvH33RBqjSvvvu6/7yHwIIIIAAAggggAACCCCAAAIIIIAAAgggEIdArAFQZejwww93+dIr8GEaKVcnGhMmTHDT9O3b1/3lPwQQQAABBBBAAAEEEEAAAQQQQAABBBBAIA6B2HuBv/zyy+2pp56yBx980IYOHWq/+c1vrF27djnz+umnn9o555xjb731lvXv398GDx6cczwGIoAAAggggAACCCCAAAJJEBgyZEgSslHyPIwfP77ky2ABCCCAAAIIlEsg9gDoe++9Zz/+8Y9dYPOuu+6y++67z773ve9Zjx49rGvXrq5W6Mcff2yzZs2yiRMn2urVq926du/e3UaNGpVzvU8++WTbY489cv7GQAQQQAABBBBAAAEEEEAAAQQQQAABBBBAIJ9A7AHQX/7ylzZ58uTM8latWmV33HFH5nu+DzfddFO+n2yfffYhAJpXhx8QQAABBBBAAAEEEEAAAQQQQAABBBBAIJ9A7G2A5lsQwxFAAAEEEEAAAQQQQAABBBBAAAEEEEAAgXILxF4DVK+8b9y4Mdb1qKysjHV+zAwBBBBAAAEEEEAAAQQQQAABBBBAAAEE0iEQewC0efPm6ZBjLRFAAAEEEEAAAQQQQAABBBBAAAEEEEAg8QKxB0DzrfHKlSvtgw8+sMaNG1uHDh2sTZs2Vq9evXyjMxwBBBBAAAEEEEAAAQQQQAABBBBAAAEEEChaoKRtgM6cOdOOP/5469Kli7Vo0cL23Xdf69Wrl+2www7Wvn17GzZsmL3yyitFrwQzQAABBBBAAAEEEEAAAQQQQAABBBBAAAEEcgmUJACqNkAvueQS22+//ezhhx+2+fPnV1n24sWLbdy4cda7d28bO3Zsld8ZgAACCCCAAAIIIIAAAggggAACCCCAAAIIFCtQklfgx4wZkwlq6jX3I444wnr06GG77LKLrV692ubOnWuvv/66vfnmm67DJAVLO3bsaKeffnqx68P0CCCAAAIIIIAAAggggAACCCCAAAIIIIBARiD2AOhrr71mCoAqHXLIIXbTTTe5mqCZJQY+PProo3bhhRfanDlz7Nxzz7UBAwZY69atA2PwEQEEEEAAAQQQQAABBBBAAAEEEEAAAQQQiC4Q+yvwN9xwg23YsMG6detmjz/+eN7gp7J87LHHmoKgzZo1M3WSNHHixOhrwpQIIIAAAggggAACCCCAAAIIIIAAAggggECWQOwBUL3WrjRy5MhQtTn32GMPO/PMM90006dPd3/5DwEEEEAAAQQQQAABBBBAAAEEEEAAAQQQiEMg1gDopk2b7J133nH5Ouigg0Lnz4+rtkFJCCCAAAIIIIAAAggggAACCCCAAAIIIIBAXAKxtgFav359q6j4cparVq0KnUd1jKTUqlWr0NNEHXH27Nl2//33u46YKisrba+99rJ+/frZrrvuGnWWmem2bNlio0ePto8//ti1g7rjjjtmfuMDAggggAACCCCAAAIIIIAAAggggAACCJRfINYaoOrxvWfPnm4tnnvuudBr8+yzz7pxFYwsZXrggQds2LBhNnXqVPvkk0/s7bfftnvuucfOOecce/XVV4te9H333WfTpk2zd99919avX1/0/JgBAggggAACCCCAAAIIIIAAAggggAACCBQnEGsAVFn5xje+4XI0atQo+/DDD2vM3d/+9rdM50f77bdfjeNHHeGtt94yddDUqFEjVztz8uTJNmXKFLvgggtszZo1Nnz4cFu0aFHU2dv7779vt912W+TpmRABBBBAAAEEEEAAAQQQQAABBBBAAAEE4heIPQB62WWXWfPmzW3ZsmXWt29fu+uuu0xtg2anFStWuNfFBw4caHp1XLU/Tz755OzRYvuump5azqmnnmp9+vQx1VZt2LChDRo0yJQH9Vz/0EMPRVreunXr3Lro9X8FWEkIIIAAAggggAACCCCAAAIIIIAAAgggkAyB2AOgnTp1squuusqt3fz5810P7+3bt7cDDzzQBRoHDBhge++9t3Xs2NH1FL9y5UoXiFSAslTBQ7UxOmPGDJen/v37V5H3wx577DHbuHFjld9rGnDrrbfanDlz7Pzzz7dmzZrVNDq/I4AAAggggAACCCCAAAIIIIAAAggggECZBGIPgCrf5513nmtn8ytf+Ypbjc8//9xeeeUV+8tf/mKPPvqo6XV03/HRvvvua9OnT7dSvv4+a9YsV/uzS5cu1rlz5yq0are0RYsWrtbqvHnzqvxe3YCXX37Z1LbowQcfbArukhBAAAEEEEAAAQQQQAABBBBAAAEEEEAgOQKx9gIfXK2jjjrKdTJ0yy23uL8KQqoHdr123r17d/dPva8PGTLEGjRoEJw09s/q8EipdevWeeet3/RavnpwD9sjvF7zHzNmjOu9fsSIEXnnne8H5Wvx4sU5f1YzAi1btsz5W20NVLMBPvkmBPz3tPwNGmhfrl+/JM8QEsupZh580rrLIK0prcdAsLzW57TtA8H1T+IxECyjohybSduelDlbtyJljrnrxaTto1u3UGk+Jb3MKc1abzvXYLkWLBO2HYtvpRAIc7wFt0+heUjieTR4zHGdk85r/eA+ncYyJ+3HQLAcS+u1VzDGoWMgeEwEfbbHz1ujGTHlfu3ate5VdqG1atXKgoFBtcFZG3irVq1ya1ddANQHG/24YTiuueYaF8BUELRt27ZhJtlmnDvvvDPTAdQ2P3zx5ZBDDrHx48dnD07Md10QtWvXLjH5qY2MtGnTpjYWm5hlqrmHNDf5oDIu7ceAyvg0p8aNG5v+JSmtX78+cnZ0wZvkfZoyhzKHMid5ZU7kAifihEkuoyKuUqInC+Pt3+qLsiJNmjSxpk2bRpm0LNNQ5lDmhDkGyrIz1tJCVClL/9KaFPxL+z5Q12IesVdfGzlypO2yyy526aWXZl5z9wdMbQQ/tWx/YtZr7vmSP7AVwA2THn/8cfv73/9uRx99tOtUKcw0jIMAAggggAACCCCAAAIIIIAAAggggAAC5RWIvQbohAkTbMGCBXbHHXfYlVdeWd61ybO0yspK90t1NWPUk7tSmNo8Wr/rr7/edeR04YUXuumi/LfPPvuYOoHKlXbbbbdM4DbX77U1zNf427Rpk3mz2spLbSxXHXX5VyHWrFnj2patjXzU1jJVQ8wfIxs2bDD9S1tSTQU9zFGNdu0DaUuq/e1fidMDo82bN6eKQNve11ZRp3nVnVdqA0bbI2qHgtqn/QPD2sh7rmVS5pjb3yhzvmxuhTIneWVOruM27mGqJehfx0taGRX3uiZtfmG8dU8QNek8GmYZUecfZTquc5J9nRNlmxY6je51/GvgSds/C12XKOPrXtdfS+o6N0on0VGWm6RpfMxD19VhK8glKf/F5iXpMQ+/faKsZ6wBUJ0AP/vsM5ePww47LFNwRMlYnNP4asvLly/PO1u1/6nkg6X5RtQ6jh492h0IY8eOrXH8fPPR8OOOO879yzfOwoUL8/1UK8N1A+Z3NjmoDdS0JVUB9wFQ7TPFXPRtj3a6IPABUAXA/XGzPa5L1DzrRkzHgk6IaTwGVJPeB0B1UZi2ByE6/n0AVA8AkrYP6ILdv9FQ6D6ufTrfQ7lC5xXX+JQ5ZpQ5lDlJLnPiOtarm4/OOT4Aqmt5PawhlUcgzDnO759RcqTgStIeJHKdk+zrnCj7WaHT7LDDDpk4RhrLHN3v+wCoKnukMQic9piHmo70MQ/dGyQtCO63T6HHtsaPNQCqG68+ffrYU089ZTNmzHABAn/BEiVzcU3jA6DVBWt8cLSmNg7ef/99mzlzprsQu/zyy6tkcenSpW7YOeec48bR32OOOabKeAxAAAEEEEAAAQQQQAABBBBAAAEEEEAAgdILxN4GqF57V4dCqr04dOhQ84HF0q9K/iV06NDB/age3nO9squnm0uWLHEBS/VQX1NSoFc1wBRQzf7np1VnSvot1/L8OPxFAAEEEEAAAQQQQAABBBBAAAEEEEAAgdIKxFoDVFlVddlbb73VLr74YteL+YMPPmi9evUyBRa7du2aqU6da7VUe/Twww/P9VNRwzp37mw9e/a02bNn20svvWR6PT+Ypk+f7l5l3n333TOveAd/D37u0aOHPfPMM8FB23w+9thjTbVA//jHP1qXLl22+Y0vCCCAAAIIIIAAAggggAACCCCAAAIIIFBegdgDoD/96U9t8uTJmbVQMPDFF190/zID83wYNWpUSQKgWtzgwYNNPdSPHz/e1PmQ7xH+008/tXvvvdflaNCgQVVy9vzzz7t2L772ta9Zt27dqvzOAAQQQAABBBBAAAEEEEAAAQQQQAABBEohMGTIkFLMNnHzVLyulCn2AGgpM1vMvPv27etqos6aNcu9mn/kkUe6xlynTZtmixcvtkMPPdT69etXZRHq7V2v8w8bNowAaBUdBiCAAAIIIIAAAggggAACCCCAAAIIIJBsgdgDoBMmTIjcK3DUnmvDEKvdzhtvvNGuu+46mzp1qk2cONFNpuEDBw60s88+O9PDZJj5MQ4CCCCAAAIIIIAAAggggAACCCCAAAIIJF8g9gBoTb2o1yZJ48aNbcSIETZ8+HD74IMPbMuWLa6dzsrKyrzZmjRpUt7fcv3w6KOP5hrMMAQQQAABBBBAAAEEEEAAAQQQQAABBBCoBYFYA6DqTf2tt96ynXbayXV4pJ7Sk5gqKipMnRmREEAAAQQQQAABBBBAAAEEEEAAAQQQQKBuC9SPY/WuvfZa23PPPa1t27auE6Ndd93VWrZsaeeee64pKEpCAAEEEEAAAQQQQAABBBBAAAEEEEAAAQRqQ6CoAOjatWvtlFNOca+Uz5w50zZv3pxZh5UrV9of/vAH69mzp73zzjuZ4XxAAAEEEEAAAQQQQAABBBBAAAEEEEAAAQTKJVBUAHTs2LH2pz/9KZPXHXfc0QYPHmz9+/e3Vq1aueGLFi2y888/PzMOHxBAAAEEEEAAAQQQQAABBBBAAAEEEEAAgXIJRA6AqgOhu+++2+VTPak//PDDtnDhQhcQnTJlis2ePdv69Onjfn/66aftoYceKtc6sRwEEEAAAQQQQAABBBBAAAEEEEAAAQQQQMAJRA6AvvDCCzZnzhw3E/WsPmDAAAt2etSxY0e76667TMFRpSeffNL95T8EEEAAAQQQQAABBBBAAAEEEEAAAQQQQKBcApEDoLNmzcrk8bzzzst8Dn746le/mqkF+tFHHwV/4jMCCCCAAAIIIIAAAggggAACCCCAAAIIIFBygcgB0CVLlmQy1759+8zn7A8777yzGzR37tzsn/iOAAIIIIAAAggggAACCCCAAAIIIIAAAgiUVCByAHT9+vUuY3rF3b/mniunnTp1coM//vjjXD8zDAEEEEAAAQQQQAABBBBAAAEEEEAAAQQQKJlA5ADopk2bXKaC7X7mymVFRYUbvGHDhlw/MwwBBBBAAAEEEEAAAQQQQAABBBBAAAEEECiZQOQAaMlyxIwRQAABBBBAAAEEEEAAAQQQQAABBBBAAIGYBAiAxgTJbBBAAAEEEEAAAQQQQAABBBBAAAEEEEAgeQIEQJO3TcgRAggggAACCCCAAAIIIIAAAggggAACCMQk8GUDnUXObPXq1Xnn4Nv+3LJli1U3nmbQsGFD9y/vzPgBAQQQQAABBBBAAAEEEEAAAQQQQAABBBAoQKDoAOjGjRutsrKyxkWuXbu2xvFGjRplI0eOrHFejIAAAggggAACCCCAAAIIIIAAAggggAACCIQR4BX4MEqMgwACCCCAAAIIIIAAAggggAACCCCAAALbpUDkGqC77rqrffOb34x1pbt16xbr/JgZAggggAACCCCAAAIIIIAAAggggAACCKRbIHIA9LTTTjP9IyGAAAIIIIAAAggggAACCCCAAAIIIIAAAkkViBwATeoK1aV8NWjQIFGrU69evUx+9Dlp+ctkroQfggZpXP/69be2mpHWfcDvXmld/+A+oM9pOw6C65/EfSCYP7+vFvI3adszuD5J9C7Etthx07r+wX1An5O2jxa7XWuaPrj+ad0Hgkba/upYlVQegVIfb0ncp4PHHGUO93tpLHPSfgxkl66lLgezl5f276X2rvfFRQRXEWnfy1h/BBBAAIE6IbB+/Xpr1KhRpHVZvXq1NWvWLNK0TIQAAgikSeDb3/52KlZ3ypQpNa5nMeeONWvWWNOmTWtcBiMggAACaRfgvBPPHkAN0HgcSzKXJUuWlGS+UWeqp7Rt2rRxk2/cuNGWL18edVbb7XTNmzfPBBeWLl1qmzdv3m7XJUrGGzZsaC1atHCT6qJV/9KWWrdubXoyqm2vfSBtSTcq/mZlxYoVtmHDhlQR6Klkq1at3Dor2Lhy5cpErb/K6agB0E2bNlnSzjuUOWaUOZQ5SS5zylEAtmzZ0ioqvrxlSVoZVY71r81lhPEuprbOunXrEnctyXVOsq9zynE8pL3Mady4sVVWVjrqVatWmY7TtKW2bdu6VU5rzKM2t3eY847fPlHySQA0ilqZpklaYaMba58U/Ela/nzeSvk3WDtKwQ8FDNKatO5p3Af89lbl+TSufzC4puBn2gz8Tbj2gyQeA8XciGqdkrw9k+gts3IlyhxzD1ySvI+WYl9IeplTinXOnmfwZTVdewW/Z4/L93gFwhxv/qFolCWrXNc2TVLiOmdreCCt591gBZc0ljnBa0kFAMOUA0k6huPMS1qvveI0LHRepd7ftpZwheaM8RFAAAEEEiEwZMiQROSj1JkYP358qRfB/BFAAAEEEEAAAQQQQAABBOqgwNYeTergyrFKCCCAAAIIIIAAAggggAACCCCAAAIIIJBuAQKg6d7+rD0CCCCAAAIIIIAAAggggAACCCCAAAJ1WoAAaJ3evKwcAggggAACCCCAAAIIIIAAAggggAAC6RYgAJru7c/aI4AAAggggAACCCCAAAIIIIAAAgggUKcFYg+Avvrqq6nuKaxO7y2sHAIIIIAAAggggAACCCCAAAIIIIAAAtuZQOwB0Msvv9w6d+5s5513nr388svbGQfZRQABBBBAAAEEEEAAAQQQQAABBBBAAIG6JBB7AFQ4S5YssZtvvtkOOugg22OPPeyaa66xhQsX1iU31gUBBBBAAAEEEEAAAQQQQAABBBBAAAEEtgOB2AOgI0eOtDPPPNNatmzpVv+dd96xiy++2Lp06WLf+c53bNKkSbwivx3sGGQRAQQQQAABBBBAAAEEEEAAAQQQQACBuiAQewBUtT7HjRtnixYtsnvvvdeOPvpoa9CggW3atMmeeOIJO+mkk6xTp072ox/9yF566aW6YMg6IIAAAggggAACCCCAAAIIIIAAAggggEBCBWIPgPr1bNq0qZ188sk2efJkmz9/vl177bW2zz77uJ8///xzu+WWW6x37962++67229+8xtbsGCBn5S/CCCAAAIIIIAAAggggAACCCCAAAIIIIBALAIlC4AGc9exY0e76KKL7PXXX7c33njDLr30Utc2qMaZNWuWjRgxwnbeeWdXW/T++++39evXByfnMwIIIIAAAggggAACCCCAAAIIIIAAAgggEEmgLAHQYM723ntv+/Wvf21vv/22Pfzwwy7wqd/1ivyUKVPsxBNPtK985SumtkSXLl0anJTPCCCAAAIIIIAAAggggAACCCCAAAIIIIBAQQJlD4C+8sorrlOk3XbbzY477jibN29eJsMaVq9ePfvss89s9OjR9vWvf93efffdzO98QAABBBBAAAEEEEAAAQQQQAABBBBAAAEEChGoKGTkqON+9NFHNnHiRJswYYLNnj17m9nstNNO9v3vf99+8IMfWPfu3V1A9M4773Rthr7//vuunVD1JK+Ok0gIIIAAAggggAACCCCAAAIIIIAAAggggEAhAiULgC5ZssTUnqeCns8//7xt2bIlk6/GjRvb8ccfb0OGDLGjjjrK6tffWhFVbYH+6le/coHP73znO+41eHWkdOaZZ2am5wMCCCCAAAIIIIAAAggggAACCCCAAAIIIBBGIPYA6LRp0+zmm292vb9nd2Z04IEHuqDn4MGDrU2bNtXm7+ijj3bjqMf4F198kQBotVr8iAACCCCAAAIIIIAAAggggAACCCCAAAK5BGIPgF533XUu+OkX1qFDBzv11FNd4HPPPff0g0P9bdiwoRuva9euocZnJAQQQAABBBBAAAEEEEAAAQQQQAABBBBAICgQewBUM6+oqLBjjjnGBT31V98LTeoV/oorrnC9xKszJBICCCCAAAIIIIAAAggggAACCCCAAAIIIFCoQOGRyRqWcMEFF9j48eNNNT+LSQ0aNLCzzjqrmFnknFadMKlt0rlz51plZaXttdde1q9fP9t1111zjl/TwOnTp9uzzz5r8+fPt82bN7uA7cEHH+zaNq1pWn5HAAEEEEAAAQQQQAABBBBAAAEEEEAAgdIKxB4A7d+//zY5Xrt2rTVp0mSbYfry0ksvueBjs2bNqvxWqgEPPPCAXX/99W72zZs3N7VR+uqrr9qkSZPs6quvtv333z/0otetW2c/+9nP7LXXXnPTtGzZ0v1999137cknn7RHHnnExo4da02bNg09T0ZEAAEEEEAAAQQQQAABBBBAAAEEEEAAgXgFtna/Hu98Xa3IY489Nm9QUe2CtmvXzk455RRTj/GlTm+99ZbdcMMN1qhRIxszZoxrp3TKlCmmGqtr1qyx4cOH26JFi0JnQx09Kfip9knHjRtnjz/+uPt3xx13WJcuXez111+3G2+8MfT8GBEBBBBAAAEEEEAAAQQQQAABBBBAAAEE4hcoSQD0rrvusm9+85v22GOP2b/+9S9X0zKYdb0qrlfQFXj805/+ZAcccIDNnDkzOErsn++55x7bsmWL65CpT58+Vq9ePVMnS4MGDbKBAwfahg0b7KGHHgq13NWrV7sanvXr17fRo0dbjx49MtP17NnTBVg1QOuvcUkIIIAAAggggAACCCCAAAIIIIAAAgggUDsCsQdA33vvPTv77LNdQFGrpFfi9ap5dnrwwQddG58KIn700Uf2/e9/37WhmT1eHN8VhJwxY4abVfYr+hrohylguXHjxhoXqdqk6qRJNT27detWZXwNa9++vQu4fvjhh1V+ZwACCCCAAAIIIIAAAggggAACCCCAAAIIlEcg9gDolVde6YKIO+64oz311FPutXC1txlMCnqqd/jbbrvNpk2b5nqJf+WVV2zixInB0WL7PGvWLBeMVMCyc+fOVearWpstWrSwZcuW2bx586r8nj3goIMOcjVAr7nmmuyf3HcFUTUvpdatW7u//IcAAggggAACCCCAAAIIIIAAAggggAAC5ReIvROkF154wa3FkCFDXO/qNa3SkUceaUOHDrVbb73V/v73v9tpp51W0yQF//7JJ5+4aaoLRuq3FStW2Mcff1xjj/B6fb5NmzZ58zF16lRX67VVq1a200475R1PVu+8807O3zXdoYcemvO3JAxUELuysjIJWSlrHho0aJBZnjrwUnMOaUoVFVuLDDUhkZR94MQTT6zzm0GdtaU9JWF/U9nnk46HJOTJ50d/1dRL1KRzW9LWJ6llTlTjKNNpuyglcftEWZ9Cp9G5xid1qhncJ/zwuvw36WVOOeyDBuXsPLUc65b0ZZT6nKDjOXiMJ8EjmB/KnORd55RjH8m+3yvHMpO0jOAxoP5T/HVIkvJYrrykNeZRLt9cyyn5eSfXQqMO02vhep1d6eSTT3Z/w/x3+OGHuwCoamqWIq1atcrNtroAqO/F3Y8bNR8LFiywW265xU1+1llnVVtgqPZrvlqvhxxyiB199NFRs1Hy6XTB4s1KvrCELiC7ZnNCs1mybDVu3Nj0j1QegbQfb1JOmoEuEIMXieXZE6pfSq4mZ6qfYuuvushLcrmW9jJH2ydpx8DWvac8n9Ie/EpimVOeLb91KWk/BrZKlOdTGO9i+jtQcKVp06blWZkIS6HMSd51ToTNWNQkYY6BohaQ8Il1fCb5GC01n4Lhad8HSm2cPf9Se2+typK95Ajf9XTAP6UN05amX8TatWvdRz1lK0XyJ2a95p4v+Zs+n5d841U3fPHixXbRRRfZ0qVLTa/JDxgwoLrR+Q0BBBBAAAEEEEAAAQQQQAABBBBAAAEESiyw9X3WGBak4OfOO+9s77//vv3jH/9wvbuHme3zzz/vRtt7773DjF7wOL4abXU1Y9atW+fmG7VGm9oOHT58uC1cuNB233131zt8TRlVgFTj5kpqQ1WB1CQlBbj1Wr+SAtwrV65MUvbKkhftS77G1/Lly1P5CnzwYUExDwzKssHq0EKSVh7UBm0SDIK18HRO8Q/YasMj3zJVoyZKUpMeSTAO5l1vG6S9zNGTcO132j4676Qt6eG4f0Cu645CHrDXBavtocwptbPKAN/0QdLKqFKve23PP4y39tGoSedRfw8WdR5xT0eZs/Vtg6Re58S9zbPnl/YyR9eRvvazrnOri6Fk29WV7/7N4bTGPGpzO4Y57/jtEyWfsQZAlYHjjjvOrr32Whs5cqTr6Gi33XarNl96Dfzuu+924xxwwAHVjhv1x3bt2rlJq7txUPufSj5Y6r6E/O/NN9+0ESNGuDZEDzzwQFNHUGHms++++5r+5UsKpiYpBQOguhFbs2ZNkrJXlrzoosgHQBX8U7MPaUrBBwQ6IaRxH6it7Y21JWJ/8zfh2g90/CdtuwTbrSp0X1X7oUlbH8qcrU0/JHH7FLqPRRk/eMwlMVgSZZ0KmSa4/kkscwpZl6jjBq+pde1VTFvHUfOQ1unCnBOKeT1W15JJC64EjznKnORd55TjWPTBPy0rjWVOsM3PDRs2JO7asBz7gA+wpfXaqxzG+ZYR5rzjt0++eVQ3PPYA6DnnnGM333yzCwb27t3bvRKutjA7dOiQyYd2pLlz59rvf/97u/32212tBgUOC2k3NDOzEB98ANQHOXNN4oOj1XVulGu6p59+2gU8VTj079/fBUKDJ85c0zAMAQQQQAABBBDYXgXU0WUa0vjx43OuZtrXPycKAxH4/+zdB7geVZ348ZNegQQIJRgEpC+INBFpEkQEFFeW6CLoGggiFkQ2tP2LlIUVQTcEFHEBI0tTiMpKL1IEXEClyLKAlFCkQ0gIBNL/fIc9l7nvfcu89c698z3Pk7zvnXfKmc+cOWfmN2dmFGibgHVO22idsQIKFEyg5QHQddddN5x11lnhgAMOCK+99lo49thjk39cvZ0wYUJylY+3sqdvd+DK4QUXXNB1e0urt0EMvvKGdwKVsQdfXM7cuXPD7Nmzk1vM1ltvvTi45ucVV1wRTj311GQ8GibW2aSAAgoooIACCiiggAIKKKCAAgoooIAC+RFo/KEtVdaBYODll18e1lhjja6xeLv6ww8/HJ544oluwc9PfepT4b777gsbbrhh17it/jJ+/Phk/jw76q677uox+5tvvjm5lZE8pLu89xgxNeDOO+8Mp512WvKWd25/N/iZwvGrAgoooIACCiiggAIKKKCAAgoooIACORFoeQ/QuF48C5RbwnnG51VXXZUEPl988cUkwEgvUf7tsMMOYeedd46TtPVz3333TZ5Lyu1Mm222WYhvhH/ppZfCJZdckix70qRJPfLAC5p4+C/5XXvttZPf6b06bdq05BlEBx10UPKs0x4TOkABBRRQQAEFFFBAAQUUUEABBRRQQAEFel2gbQFQ1owXxtDDk3+9nXbaaaew0UYbhYceeihMmTIlCbzy4G0CtK+++mrYbrvtwsSJE3tkc/r06cmb3Ql0xgDozJkzw3PPPZeM+7Of/Szwr1LihUjbb799pZ8droACCiiggAIKKKCAAgoooIACCiiggAJtFGhrALSN+a571rwZ98wzz0x6bl5//fXhoosuSubB8H322SccfPDByTNAs8z4/vvv7xqt1lvAeVu6SQEFFFBAAQUUUEABBRRQQAEFFFBAAQV6R6CtAVBuL3/kkUeSW8jpbVkrrb/++qGelxDVml/p78OGDUve0j516tTw+OOPJ7ew82ImXtBUKV166aU9foovPurxgwMUUEABBRRQQAEFFFBAAQUUUEABBRRQIFcCbQmAEvT8zne+k7wIKUvgM4ocd9xx4fjjj49/tu1z8ODBYYMNNmjb/Ds5Y144VYTEs1tNCiiggAIKKKCAAgoooIACCiiggAIK1CvQ8gDovHnzwl577RX++te/1psXx1dAAQUUUEABBRRQQAEFFFBAAQUUUEABBVoq0PIA6IknntgV/OR2dt6+vtZaa4XVVlstDBgwoGrmedO6SQEFFFBAAQUUUEABBRRQQAEFFFBAAQUUaJVAywOgt99+e5K3zTffPHnD+oorrtiqvDofBRRQQAEFFFBAAQUUUEABBRRQQAEFFFCgLoGBdY1dY2TeiB7fkH7AAQcEg581wPxZAQUUUEABBRRQQAEFFFBAAQUUUEABBdoq0NIA6KBBg7reqE4PUJMCCiiggAIKKKCAAgoooIACCiiggAIKKNCbAi0NgLIi2267bbI+Tz75ZPLpfwoooIACCiiggAIKKKCAAgoooIACCiigQG8JtPwZoBMnTgxXXHFFOPfcc8N+++3XW+vlchVQQAEFFFBAAQUUUEABBRRQoI8LTJ48uY+vQbbsz5gxo+yIrn+xt3/ZQuHAhgRa3gP0m9/8Zth7773DLbfcEg499NAwb968hjLmRAoooIACCiiggAIKKKCAAgoooIACCiigQLMCLe8B+uCDD4aDDjoo3H333eHMM88Mv/jFL8KWW24Z3v/+94dx48ZVzS+9R3feeeeq4/ijAgoooIACCiiggAIKKKCAAgoooIACCiiQVaDlAdBjjjkmXH311V3Lf/nll8O1117b9Xe1L4MHDzYAWg3I3xRQQAEFFFBAAQUUUEABBRRQQAEFFFCgLoGW3wJf19IdWQEFFFBAAQUUUEABBRRQQAEFFFBAAQUUaKNAy3uA/vKXvwyLFy9uKMvDhw9vaDonUqDIAkV/KHaRt73r/q6A+4AlQQEFFFBAAQUUUEABBRRQoJpAywOgo0ePrrY8f1NAAQUUUEABBRRQQAEFFFBAAQUUUEABBTom4C3wHaN2QQoooIACCiiggAIKKKCAAgoooIACCijQaYGOBkDffPPN8MYbb3R6HV2eAgoooIACCiiggAIKKKCAAgoooIACChRUoK0BUN4AP3Xq1LDTTjuF8ePHB26PP+644xLqWbNmhR122CHMnDkzLF26tKD8rrYCCiiggAIKKKCAAgoooIACCiiggAIKtFOg5c8AJbPLli0L06dPDyeccEKYM2dO2fw/+eST4fbbb0/+feELXwg///nPw5AhQ8qO60AFFFBAAQUUUEABBRRQQAEFFFBAAQUUUKARgbYEQE8//fRw+OGHJ/kZPHhw2HTTTcO8efPCY4891pVH3hRPwHPRokXh4osvDiNGjAjnnntu1+9+CYmJDu8KUD7ykAYNGtSVjeHDh9t7uUuj/V/yUgbav6bll1D09Uel6AbtXv8BAwbkzphjiJj43m6DuKw8fuZx++TRqZV5KnJ5wzEv60/Zj4ljL1PnBLKUgYEDG7+hkHo9fWzduTWrvKR0uzN06NDQzPpVXoq/lBPIUt7KTdefhhXdwPXPR8yjN/epdpeB984sWrSWDzzwQDjmmGOSue25557hrLPOCmuuuWY47LDDkl6hcTG77rprePzxx8N+++0XbrvttqQH6BFHHBE22GCDOErhP8eMGVN4gwiQR4vll18+Zs/PDgjksQx0YLW7FlH09Qei6AZZ1n/hwoVdZabeL5zkZVlGvfNt1fgEPooc/Mj79mnVds7TfPK8P3TCKY/rn8c8dWJb9NYysnjPnz+/4ewRYGz3yW7DmXtnQh7fZuqcQJby1rnc9M6Sim7g+hv/aXcZaHkAdNq0aWHBggVh8803D5dddlnVRm3ChAnhuuuuC+973/vC7Nmzw3nnnRdOPfXU3qltcrjUF154IYe56p0s5cWCHTKegPOM2yVLlvQOSAGXmpcy0Fv0RV9/3ItukGX9CZKtssoqDRVT6rMsy2ho5g1ONGzYsDB27Nhkal6iWMQXKbI92a5sH9odU+cE8rY/dG7N311SXtZ/pZVW6npM1osvvpg8aqvTFkVdXpYywHHxyJEjGyIieDp37tyGpm3XRMstt1wYNWpUMnvOT5u5sNiuPPbX+WYpb/113eN6Fd3A9Tf+k6UMrLbaanGXqfuz5QHQ++67L8kEvUCzXNFjHHqKXnDBBeHRRx+tewX68wQ8S9X0rkAeLchTHvPVX8tM0a2Lvv6U66IbdGL9O7GMeuqo0vyU/l3PvPrDuEVf/05vw6J7V1v/yZMnd3pz9MryZsyY0SvLzctCq5WBVuWxE8uoJ6+l+Sn9u555OW59Alp7rFv0MlD09afGaLdB4w9tKVOf0TvhwQcfTH7Zcssty4xRftAnP/nJ5Ienn366/AgOVUABBRRQQAEFFFBAAQUUUEABBRRQQAEFGhBoaQCUh1jHZ6XUcztDvKVr/PjxDayCkyiggAIKKKCAAgoooIACCiiggAIKKKCAAuUFWn4L/GabbRZuvvnm8Lvf/S55Dmj5xXYfynNASZtsskn3H/xLgQwC3oaVAclRFFBAAQUUUEABBRRQQAEFFFBAgYIKtLQHKIbbbLNNQnniiSeGxx57rCYrz9a55pprkvHquW2+5owdQQEFFFBAAQUUUEABBRRQQAEFFFBAAQUKL9DyAOhRRx0VeLv7vHnzwlZbbRXOPvvswBsbS9NTTz0VpkyZEg488MDkp+233z7svffepaP5twIKKKCAAgoooIACCiiggAIKKKCAAgoo0LBAywOgY8aMCeeff34YOHBg4DmghxxySOA19QRCSZdcckkYN25cWGuttcJ5552XvOVp5MiRgZ6gTGNSQAEFFFBAAQUUUEABBRRQQAEFFFBAAQVaJdCWiOPOO+8c7rzzzvCRj3ykK58LFixIvj///PPhlVde6Rq+yy67hD/96U9h3XXX7RrmFwUUUEABBRRQQAEFFFBAAQUUUEABBRRQoBUCLX8JUszU1ltvHf7whz+EmTNnJp+PPvpo4N+yZcvC+uuvH9Zbb71AoHSvvfaKk/ipgAIKKKCAAgoooIACCiiggAIKKKCAAgq0VKBtAVByOWDAgDBp0qTkX0tz7cwUUEABBRRQQAEFFFBAAQUUUEABBRRQQIEMAm25BT7Dch1FAQUUUEABBRRQQAEFFFBAAQUUUEABBRRou0DLe4Bym/ucOXMayvgaa6wRxo8f39C0TqSAAgoooIACCiiggAIKKKCAAgoooIACCpQKtDwAethhh4Wrr766dDmZ/j7++OPDcccdl2lcR1JAAQUUUEABBRRQQAEFFFBAAQUUUEABBWoJeAt8LSF/V0ABBRRQQAEFFFBAAQUUUEABBRRQQIE+K9DyHqCHH354+PznP18RZMmSJeH1118Ps2bNCr/97W+Tzz322COcc845Yfnll684nT8ooIACCiiggAJ5EJg8eXIestHWPMyYMaOt83fmCiiggAIKKKCAAgp0UqDlAdBddtklc/5PPPHEsPfeeye3zJ922mlh2rRpmad1RAUUUEABBRRQQAEFFFBAAQUUUEABBRRQoJZAr94CT49PnhfKi49OP/30cNNNN9XKr78roIACCiiggAIKKKCAAgoooIACCiiggAKZBXo1AEouhw4dGj7xiU8kGb711lszZ9wRFVBAAQUUUEABBRRQQAEFFFBAAQUUUECBWgK9HgAlg5tsskmSz9tuu61Wfv1dAQUUUEABBRRQQAEFFFBAAQUUUEABBRTILJCLAOgtt9ySZHjIkCGZM+6ICiiggAIKKKCAAgoooIACCiiggAIKKKBALYGWvwSp1gJLf+cZoDfeeGMyeKuttir9ueV/P/zww+Gyyy4LTz31VBg1alTYdNNNw8SJE8M666zT0LJaPb+GMuFECiiggAIKKKCAAgoooIACCiiggAIKKFBWoOUB0F//+tfhiSeeKLuwOHDx4sVh/vz54d577w1XXnllMnjAgAFh9913j6O05XPmzJlh+vTpybxHjx4dFi5cGO65555w6aWXhlNOOSVsscUWdS231fOra+GOrIACCiiggAIKKKCAAgoooIACCiiggAI1BVoeAD3vvPOSN7vXXHLJCEceeWTYfvvtS4a27s8HHnggnHHGGclLl4477riwww47BAKxl19+eTJ86tSp4eKLLw6rrbZapoW2en6ZFupICiiggAIKKKCAAgoooIACCiiggAIKKFCXQK8/A3TzzTcP55xzTjjppJPqyni9I59//vlh2bJlYf/99w877rhjoMcpzxydNGlS2GeffcKiRYuSYGjW+bZ6flmX63gKKKCAAgoooIACCiiggAIKKKCAAgookF2g5T1AZ8yYEd56662aOSD4OGbMmDBy5Mia4zY7Arfb33333clsdttttx6zYxi3s3M7/pQpU8LgwdVZWj2/HhlygAIKKKCAAgoooIACCiiggAIKKKCAAgq0RKB6pK+BRayyyioNTNXeSR566KGk9+eECRPC+PHjeyxsww03DMstt1yYO3duePrpp2u+EKnV8+uRIQcooIACCiiggAIKKKCAAgoooIACCiigQEsEWh4AbUmuWjyTZ599NpkjPU4rJX6bN29eeOaZZ2oGQFs1v0suuSTcdNNNZbO08cYbh0MOOaTsb0UcOHbs2CKudrd1LrqB6+8+YBmoXQaWLFnSrd6o54+BAweGvBmTp5iGDx9e8w6NOK6fzQvkrSw0v0b1z6HoBkVff0pM0Q2yrD/vVGg0DRs2LIwaNarRydsyXfpOQF6a24m7FduyIn1wplnKWx9crbqyXHQD17/2sX5dBaoPjtzuMtDyAOijjz4a5syZ01Lqddddt6kDkDfffDPJT7UA6PLLL5+ME8ettgJxnGbnh9Xvf//7soviYIKTPdO7AlqEwpeHopeBoq8/NUHRDbKs/8KFCxtuNng2dpZlNLyAJifkpDR9Ytrk7Jy8hkCey0KNrLfs56IbFH39KUhFN8iy/jwarNE0aNCgXBsPHTq00VVzugYEspS3BmbbpyYpuoHrb/yn3WWg5QHQww47rKG3wFermS677LLkRUXVxqn2W2yYuc29UuIKH+ntt9+uNErX8FbPr2vGDXy59tprG5iqf01SdIOirz+luegGrr/1YP+q1fO/Nu5zxd7nir79bXc97sh/Ld2/cmid4z5X9DJQ9PW33W1dnd7yAGjrsta6OcVbK6r1jFmwYEGyQG7FqJVaNb9vfvObYfLkyWUXR+T7pZdeKvtbbw2kd9C4ceOSxS9atCi89tprvZWVXlvuCiusEGIZefXVV0Mzt5v22ko0sWCuhMeez/SEjr2hm5hln5t05ZVXDtyWu3Tp0vDKK6/0ufw3m+H07WD09q9Wrza7rDxOT2+VlVZaKckaF8xef/31XGWTskkZbSRRn+Wt3bHOCcn2tM5594WZ1jn5q3MaqWvqnYbb4Xh5Kunll19Onutf7zz68vgjRoxI3lXAOvC4riwvm+3k+lJPN3qbOOvCOuUpeZyT7+OcTpQV65x81zmdKAPxvTZFjXlwd3TsiTl79uzQzKNO2rG94vZpZN4tD4Cef/754cEHHwx77bVXcmL4gQ98IHzta18L66+/flhzzTWTAxheNPTwww+HM844IzzxxBNJMOHkk08u+4IiVmrrrbduZN26pokng9VOVGPjG4ObXROX+dKq+VG5VnvGwfPPP19m6b03iABoTMuWLStc8I91Z71jIlhQtAAoQb+YiloGir7+6TLA96LtA/29Hszb9kyXN+ucYra76TJgnVPMMhDbXT6po9LHYunf+uv3/rwP5LFe78/eWfaR/n6ck8UgXcdY5xTvWL+0jOTt2Lg0f+34u3Qf6E8GLQ+AEiU/4IADkuDn97///XD44Yf3eGbXRhttFHbbbbfw9a9/PRx99NHhhz/8Yfj1r3+dPA8zRppbuSFjwDIGOcvNOwZHqwUk43Stnl+cr58KKKCAAgoooIACCiiggAIKKKCAAgoo0FqB916v2qL5fu9730t6dX7jG98IRx55ZI/gZ3oxvMzgtNNOCx/72MfCH//4x3DhhRemf27Z99hFlje8E6AtTXPnzg107eUWs/XWW6/05x5/t3p+PRbgAAUUUEABBRRQQAEFFFBAAQUUUEABBRRoiUDLA6C33357krGDDz44UwbpZr/PPvsk4956662Zpql3pPHjx4cNN9wwvPHGG+Guu+7qMfnNN9+c3FLDOFmeYdPq+fXIkAMUUEABBRRQQAEFFFBAAQUUUEABBRRQoCUCLQ2A8nDUv/zlL0nG1lprrcwZ5CGrpEcffTTzNPWOuO+++yaTzJgxo9vDtnnhwyWXXJL8NmnSpB6zveOOO8INN9wQZs2a1e23RufXbSb+oYACCiiggAIKKKCAAgoooIACCiiggAJtFWjpM0C5pZ23ZHM7+d133x0mTpyYKfOx5+eHPvShTOM3MtJOO+0UePboQw89FKZMmRJ23nnn5G1WN954Y+Bt3tttt13Z/E6fPj3wMqKDDjoorL322l2LbnR+XTPwiwIKKKCAAgoooIACCiiggAIKKKCAAgq0XWDAO294eu+11i1Y3B577BGuueaa8MEPfjDQe3L06NFV53rdddeFPffcM7kFnd6ZX/7yl6uO38yPCxYsCNOmTQvXX39917NABw0aFD772c8Gbtkv9wKmz33uc10B0C996UvdFt/I/LrNwD8UUEABBRRQQAEFFFBAAQUUUEABBRRQoK0CLQ+AElzkDe+kzTbbLHz3u99NAow86zOd6HXJC5DOPPPMMH/+/LDlllsmAdNhw4alR2vLd27Vf/zxxwOx3wkTJoRRo0Y1tZxWz6+pzDixAgoooIACCiiggAIKKKCAAgoooIACCnQJtDwAypy/9a1vhTPOOKNrITzjk0DjGmusEd56663w9NNPh2effTa5BZ2RxowZE/785z+HddZZp2savyiggAIKKKCAAgoooIACCiiggAIKKKCAAs0KtCUAunTp0nDKKaeEk046KQl4VsvkZz7zmfCDH/wgrLvuutVG8zcFFFBAAQUUUEABBRRQQAEFFFBAAQUUUKBugbYEQGMueHnQ73//+3DvvfeGe+65J3lDPM8EXW+99cL6668fCH5mfVFSnKefCiiggAIKKKCAAgoooIACCiiggAIKKKBAVoG2BkCzZsLxFFBAAQUUUEABBRRQQAEFFFBAAQUUUECBdggMbMdMnacCCiiggAIKKKCAAgoooIACCiiggAIKKJAHgY4GQN98883wxhtv5GG9zYMCCiiggAIKKKCAAgoooIACCiiggAIKFECgrQHQl19+OUydOjXstNNOYfz48YHnfx533HEJ66xZs8IOO+wQZs6cGXhpkkkBBRRQQAEFFFBAAQUUUEABBRRQQAEFFGi1wOBWz5D5LVu2LEyfPj2ccMIJYc6cOWUX8eSTT4bbb789+feFL3wh/PznPw9DhgwpO64DFVBAAQUUUEABBRRQQAEFFFBAAQUUUECBRgTa0gP09NNPD9/+9reT4OfgwYPD5ptvHtZdd91u+Vu8eHFXwPPiiy8OhxxySLff/UMBBRRQQAEFFFBAAQUUUEABBRRQQAEFFGhWoOUB0AceeCAcc8wxSb723HPP8Pjjj4d77rkn8D2ddt111+Q3boMn0QP0kUceSY/idwUUUEABBRRQQAEFFFBAAQUUUEABBRRQoCmBlgdAp02bFhYsWJD0+rzsssvCmmuuWTGDEyZMCNddd11YccUVw5IlS8J5551XcVx/UEABBRRQQAEFFFBAAQUUUEABBRRQQAEF6hVoeQD0vvvuS/JAL9ARI0bUzA/jxN6hjz76aM3xHUEBBRRQQAEFFFBAAQUUUEABBRRQQAEFFMgq0NIAKL04H3zwwWTZW265ZdY8hE9+8pPJuE8//XTmaRxRAQUUUEABBRRQQAEFFFBAAQUUUEABBRSoJdDSt8APGjQojB49OsyePTvMnTu31rK7fn/55ZeT7+PHj+8a5pcQ7r//fhkUUEABBRTILDBkyJCw8cYbZx4/PeLzzz8fXnrppfQgvyuggAIKKFBVYOzYsVUfeVZt4sceeyy8+eab1UbxNwUUUEABBboJbLbZZt3+ruePlvYAZcExM7/73e8y54PngJI22WSTzNM4ogIKKKCAAgoooIACCiiggAIKKKCAAgooUEug5QHQbbbZJlnmiSeeGLiqVyvNmDEjXHPNNclo9dw2X2u+/q6AAgoooIACCiiggAIKKKCAAgoooIACCrQ8AHrUUUcF3u4+b968sNVWW4Wzzz47vPjiiz2kn3rqqTBlypRw4IEHJr9tv/32Ye+99+4xngMUUEABBRRQQAEFFFBAAQUUUEABBRRQQIFGBQYseyc1OnGl6W6++ebw8Y9/PCxdurRrlGHDhoUFCxaE1VdfPSxatCi88sorXb+NHDkyed7luuuu2zXMLz4D1DKggAIKKFCfgM8Arc/LsRVQQAEFmhPwGaDN+Tm1AgoooEB9AvGxm/VN9e7YLe8Bymx33nnncOedd4aPfOQjXXki+EniJQvp4Ocuu+wS/vSnPwWDn11UflFAAQUUUEABBRRQQAEFFFBAAQUUUECBFgm09C3w5Ontt98OQ4cODVtvvXX4wx/+EGbOnJl8Pvroo4F/dDhdf/31w3rrrZcESvfaa68WrYqzUUABBRRQQAEFFFBAAQUUUEABBRRQQAEFugu0PAB63HHHhYsvvjjsv//+4dhjjw2TJk1K/nVfrH8poIACCiiggAIKKKCAAgoooIACCiiggALtF2j5LfAXXnhh+Nvf/hbOOeecwHM/TQoooIACCiiggAIKKKCAAgoooIACCiigQG8JtDQAumTJkvDyyy8n68Jb3QcNGtRb6+VyFVBAAQUUUEABBRRQQAEFFFBAAQUUUECB0NIAKAHPHXfcMWG9++67u70FXmsFFFBAAQUUUEABBRRQQAEFFFBAAQUUUKDTAi0NgJL5k046KSy//PLJ296nTJkSXn/99U6vk8tTQAEFFFBAAQUUUEABBRRQQAEFFFBAAQUSgZa/BGnMmDHh7LPPDkceeWSYMWNG+M1vfhM22mij5K3va621VvKG+Er29B7dYYcdKv3scAUUUEABBRRQQAEFFFBAAQUUUEABBRRQoC6BlgdA//mf/zlcffXVXZmYM2dO+O///u/kX9fACl+OP/54A6AVbBysgAIKKKCAAgoooIACCiiggAIKKKCAAvULtPwW+Pqz4BQKKKBAT4HFixeHhQsX9vzBIQoooIACCijQkIBta0NsTqSAAgoooIAC/UCg5T1AL7zwwrBgwYKGaEaPHt3QdE6UP4Fnnnkm/Nu//VvZjA0ZMiSMGjUqrLDCCmHbbbdN/g0dOrTsuL018He/+12RgBHiAABAAElEQVSYOXNm+OhHPxq++MUvZspGXOdVVlklnHDCCZmmcaTuAvfdd1/Sg/z+++8Ps2fPDsuWLQsrr7xyWH/99cM//uM/ho033rj7BP3sr0ceeSScfvrpXWt1xBFHhHXWWafr73JfeOEcjxshfeADHwhTp04tN1pbht14443hV7/6Vdhuu+3C/vvvn2kZjexbmWbsSP1agEfrUC+UpgEDBoQRI0YEjh/e//73h1133TVMmDChdLRe//vwww8Pb731Vjj55JPDiiuumCk/P/nJT8Jf/vKXMHny5PDhD3840zRFH6lSOeElncOGDUvaEyw/9rGPBYYVJTXStlarq5csWRJeeumlsPrqq7ecMB5Llc6YfT0eP/JIrU9/+tNtWX7pciv9Xc2n0jQO758CleqdvtI+NVKWbZ/qL8vUmccdd1xdE+LcyXTIIYcki/v3f//35Niqk8tudll/+9vfwvve975usznssMOSuBQxibFjx3b7rRN/PPjgg+FHP/pR2UXx2EiOW/lHvIG4iKkzAi0PgPZG4eoMlUupR4Ag+KOPPlpzEgIoVADTp08Pa6yxRs3xOzXCa6+9luS/VvApnZ+33347mWb+/PnpwX7PIPDmm2+GH/zgB+G2227rGpvA58CBA8PLL78c/vCHPyT/9txzz0BjxkFlf0yUnfR+c/PNN9cMgF577bVd03By2MkU95N1110382LjNPXsW5ln7oj9VuC5557rKueVVvKOO+4IF198cdhnn33CV7/61Uqj9crwxx57LLB/L1q0KPPyn3322WSd582bl3maoo+YpZxwsv+f//mf4Stf+Upy8aY/mzXTtlaqq7lQR3u98847hy984Qst58ty/MiFPy5Sf/zjHw9f+9rXkgsgLc9IjRlW8qkxmT/3Q4Es9U6e26dGyrLtU/0FmfY/fYxf/xzaP0XMHxe5+koir3QEufzyy8OVV17ZLdsce3F+3lvrU3pe1y1z7/zxxz/+MRnEsSsXyNdcc83SUfy7DQItD4C2IY/Oso8LcOUjHZihVx8HuP/7v/8bfv7znweeE3vssceGH//4x7m52kRA5+///u/Dhhtu2Mf18599Dgh4djCN1PLLLx/+6Z/+Key2225h+PDhSeY5geNlapywXnXVVUkZyVtwo9XKBH6XLl0afv/734cDDzyw4uzpUXbnnXdW/D2PP7hv5XGr9J08UTfsvffe3TLMLb2vv/56+MUvfpH0EiUwQg+xT37yk93G680/PvWpTyWP9Bg5cmRvZqMwyy4tJ5QRTkRmzZoVfvvb3wZ6ipx00knhrLPOCmuvvXa/dGm2ba1UV19//fWJIwHQdqf08SPHjpzIcnfIn/70p8DFP/LCie0xxxzT7qz0mH8lnx4jOqAwAqX1DiveF9ony3Lni+gPf/jDXrlw0/k1bf8S33jjjeT4b/Dg/Ia1OKels1dMnOMRC3n++ecDd09zQeFb3/pW+OUvf1n1heFxej+bE2i4pHDgwcuOuIVo2rRpzeXCqfu1AD29yt3i/nd/93dhs802S67eP/300+GBBx7IzW1+H/rQhwL/TO0X+NnPfpYEP1nS//t//y9sueWW3RbK4xK4vZqewtwezi3XBBNKb3PoNlEf/2OllVZKAsDcCkhgmIPTcomesTwnld8Zry8k962+sJXym0fqAR71UC5Rd3B7GS9epBdAngKg9DY0dU6gUjnZfPPNk/bjxBNPTC4enXLKKcntaemLtJ3LZXuX1Gzbmoe6utLx44477hgmTpwYjj766ECPXm4f3GmnndoLWjL3PPiUZMk/e1mgUr1DtvLcPlmWO19wuEjrLc+dd++tJdKxpdyx6yabbJK0X/vtt1/gbp977703bLPNNr2VzcIst+EA6F133RXOPPPMQLS9UgCUq8/8i89AKYyqK5pZgGc7EsiiNwY9QuNzzp566qnk9mee5fbCCy8kwVECpuPHj+82b66sPvHEE4HxCcZzsMw06Wd7ESDi9hTKIc/ZKJfiOEzH9HPnzg3cEsJz5bgVu1x68sknA7eCsUz+1Upc7WE9H3/88aTHAkGr0rzGeaTXn14PBMIeeuihpIfkeuutVzFPcXryz/Py6C2B70YbbVTxtnGunBE84+oTz/Oigu5Uo0xlT+9OEs/4LA1+xvXhk6AntzfgzqMTvvzlLyc/x23FduIZbzQemHGiWxp4f+WVVxJL1pXeptiwDdInv/QmwbtWou7DK47LvMpdfWS7E+CvVv7KLYtn1F1wwQXh1ltvrRgA5RZ55suJX7UAKOWbskde6VHLfsR6E2itluopR8yH8dkn2HfoPc2tHOQvneL2Kt23minz9exb5IXywf6ECYl6gbzyLElT3xXgAJOgCAFQ9gfKPXVALHNZ6wjaFJ7VxWNZqNtL60Mey8F+xMku/8olpqfHIc/7pK6hDqCcVqon6M19zz33JLPigLh0meWWkbXujuvP/r7ccssleX/44YeTdYztV7oOLF0W+abd+utf/5qsD/t2tccdZc1X6XI69Tdlgh6D3G3AenFRjfanNGU5vqANe/XVV5O6Y9VVV+02i3RbQv1C+Uwnen7QA2S11VZLLng1Uwem58v3Vratsa6O68O8SdTztMeUVcoIw+O4yQgl/9Fzk57a1fabkkmq/knQhm143nnnJRdHOWmMd46kJ6y3PLJe7B9sV57pTvtQum2Zf9yvKq0zt5JSl3BcwjEY82D9cWD/ift4nE+j+2d6Xf2eX4FK7RM5Tu/71c55OIZtR/sUy2Clsmz71PvlKh5DVNpGsT3hLhPqrbhN4zEIxy08j5LjIs4/s5y3lq51ljYxTpO1TNd7/B7nHz+pp1l3Esf2tEmkcm0ubRj5om6mvqVeppNNpdRs3irNt3Q4efjgBz+YPOqNbVQuAJr1PA6PTrfFpevTF/5uOACaZeV4EQzPM+CkkhMBkwLlBKioCUTQwMZ08MEHJydaPNuJnhpUQiSGT5o0KfnOM6C4fS0GMZKB7/xHYOeoo47qun2dAAwvoODAk6A9FV5p4jYqehdS6VBmb7jhhsBDzbmdhRfRpBPBN3pWcIIbExUtL6qolKiQeQAzBy7ptNY7VwD/5V/+pUdD9PWvfz3Zb3j4NT0cYoUep913332TAGA60MtvnMx9//vf77EcGjvWI331iYaAZ44QZIu+zIODNJ7rxcufSufP761M3OJNg0qDXc0vLvP4449PXNKBO26LZ3tw6wDbkcAWiZOLSy65JAmA0PBzuwm3zZUmgpjY0PiQaDimTJlSOlqPv5mO2/J5fAONL71Xy90S+Oc//zk52eYFTmeccUaP+VQakA6AlrsNnnyyPvSiTnuUzu+aa64JlKPSOpj9Yq+99kqeg8cJWjrVU46YjoOOSy+9NJx77rndyhJGPCsuffJYad9qtMzXu2+xbtz6GgPXcb1pp77xjW8k+3wc5mffE6A9IVGvcAGWYFeWOoL9iWdI0XO0tD7kmaJccIkXVG655Zbw05/+NGy99dbhe9/7Xg8kpv/mN7+ZBFB4tAsBUMoW++BFF13UbX9gGG0O9QR5jqlaHVRv3U29SH55fjIXxfjOPhsTQdnvfve7Pdohfqfu4I4fAr4xESzF5IADDuh2gaPefMX59cYnJxw8P5LHJfzP//xPjyxkPb7gpJS2Z9y4cUl7k54Rd7XEl9KVHntgxfENruSBwF2jdWB6mfF7K9rW0rqaY6h0ueTiJf8oC5xMn3rqqcnxV3wpX8xL/KR3Nu0zvW632mqrOLipzz322COcf/75SbvNtuCiekyNlEeO+7jQmt4XmR/55Tgh3daW+sTlsk2/853vJBfu4zA+uYjL8Sn7FMc79PghNbN/JjPwvz4jUK59IvO1znna3T5VKsu2T/kpWmwjzmm4iMk5T/oiJPUq7RDtOvUw5SzWK7QznCfz6Jd04nyXOjke16R/K/c9a5sYp61Vphmv3uP3OO/0J7ePX3HFFckg6vzYRjEs3amBjlDUy+nOIpwHfelLXyr7suNW5C2dz1rfufBBKhejqOc8jmPJ3miLa61f3n5vawA0bytrfvInwJX5+MBlgoHpRMPLW+ionAnc0fsk9hDljaYEDkkEij7ykY8kJ608ZJx/hx56aHJiSo9CTtZ22WWX5ECdW6XKVS40FCQCntUSvVQJ6HCCy3PoNt1006R3KScwld56T0+Cb3/728nJ+A477BC23377JMjIg49ZLic9PBckfeBOHggIsx4kejnQa4LejZzY0AgSXOLgP6YXX3wxCbTRu4Dbw7glDEMaTRpHvDjwjm8g/td//ddw++23J/MlqEwQl0aSExoaFK6S1fu2wpiXrJ/xxJNlZwm2cqJeKbEN6NlJOaJXDZ6UHcrYQQcdlHwSLKRM0AOSMsTzMwleEljFlEAgJ6KlbzSnkSR/8YSKT4IfDP/EJz6RnIBRtsoFQPEnMV49iV4nrAuNMPsIPX/TiW3HSRo93iolgtucHBKA4QVSlFeeuct683bp//qv/0qCMZ/73Oe6ZlFvOWJC1p1gEwdU+FKO6J2KLQGAc845p2zPnK6F/t+Xest8vfsW+wP7AVdI8WAbkm/2xZtuuimcdtppSQ8m3mpv6psC1JEkAlKlV/Yr1RGcNHDBljqBAMdnP/vZJFBBHUjvQIL78cUv7PMEzgj2c6BJb7H0iQjLJg+UMfbfDTbYgEFlE8slGMQdNQSQuCDBxSDaMOZfqVdmo3V37EFPm0ldSG8i6if2V04MqC/S9TA961h/2h7qUHrEss7sK/HiEhfKYmo0X3H6Tn9SV1Em2M7pVM/xBccT+HCRjQAcbVlM6QtulIn0sQfHEgQ16MVI/RxTvXVgnK70s5Vta5w3ZZOTaY5BmH+s72mb+EeQlwtLHKuVHs8wnOMQ9q8tttgizrLpTy50smzmzXZML7fe8njZZZcl5YFjq89//vNJEIGTZdoytiVtBxcPqiX2aS6KEPzm2bK8qZ6ABcEDLq6kT8hL51Pv/lk6vX/nX6Ba+1TpnMf2qZjtU2lp5jyQeojzATpTxPMzyg3nn5yXclGFu9/SiY4uHPdzXMOxLccsXIjluIP5xIt06WlKv9fTJqanrVSmGafe4/f0fNPfuQOO4z2CwnTgie+IKD1+omMUbTXn7tx1wd119LbkHIljOC5QxdSqvMX5VfvkfJLjEDpI0VmkdPvVex7H+X9vtMXV1jGPvxkAzeNWKUieOFildwwnAZwAELBLJwJXVAb0sqPLf7ydkQqVQAUp3SOUvwkyMT7/qNgJvBAE41lwBPY4kD3kkEO6neRxVYiTEfKw7bbbMpuyieVykkzQqbS3HwFW8sItB+nEgQvrSJCFxit9skiwjANkDqh50H9p70B66nDLJj0S4m1dHEwzHlfyuCKUDoBySx/BT5bBsmIi0MPJKydnHIBztYuDcQJoVPr/8R//0e0EHkNOcngjO41tq3pqxPykPwkSkCo9miA9bq3vBD/Jd3xBCuWFhBNlCWuuisUTfIIAHAgQ/KNnC+vKwQHW9PYqTTRS9PbkkxM4AtekWOYIorH9421t/EaZwZmGmOXVm5jm5++8KIwTztIAKGWZW+4JqnPLb2li/TmhInFlOP18NHrsxHJEj+Z0ALSechSXSfnGLB04pgxS1giCEmyNFy/iNOU+6ynzjexb5IMyR29fLkrExL7I/s9ByHXXXdfv3wwd17s/fVIG2XYc2JPKXcyqVEewn3CAT+CD/SIGNKkP2L/Z13mkCPOnLeF3gj88g5f9MNY50TNe9CiXhzgOn5Q35kEPfe5AiPU8FzW4SEOQsTQ1U3dzMYW7IdLtBnmk7eKOBm7B56IAiZMDls+60kbFC2dcwOMWfYI8PKyfuoSgTjP5Kl3HTv0d14meF9Q9+DdyfMEFWHrJ0oakA6AEi6n7KZuUr/Qb0+PL60ovttRTB1ZzamXbGpfDBULKOvsRAVAeS5Qu+7QxONCmpAORTM8w0q677trjUQDJD038F/fXdCC7kfLIvkzipYwEpkm0W+zztGXcPUBAlP21UmKfYNty4YO7TuI+TRvDdFyErpTq2T8rzcPh+RTI0j5VOufh3MX2qf+1T5zHlgbpSksvL+PlYiWJ432OzwnwcX7GeQHBLs4fOc6mPqaeKk0EP9PnRvzO8Qvzob5m/tTLlVIjbWKcV6Uy3cjxe5xn6Sd1Ned3MQCabpPS49JOcHwXH2vHeFzk5TgHhxgAbWXe0sunbU8Hm1kO9QIxCLYRbSZ3A8U2g2kbOY9j+t5qi9Prm/fvA/OeQfPX9wU4eeQEK/7jtjkqdW7r5YSLgBTjpANHca251ZvgJyl20yfQRC81biUqV9FxksHVHQ7S40kGPUg5+CRAxUlKOsUDc4KY1RojejVwUkFPndKeflSo//AP/5CebfKdk+bY6yF98hNHJDjJMgnA8q80MU26MuT3eMJEgxcTHgQ4ubpV+iyz6MtBfHyGajyxJkgVTx7ivNgOsVchJ+jtTAQeSfG2oGaWxcksVzhjiuWFbU+Z48Q/Bj/jOKw7Bw2kmJf4W+knDScnVZzgcrtonFe8Ykdg9JZ3bo1NJw5QaMDYZrEcp3+v9T0GTUvnS+CWA2KC0/QuKZfoScT2Zd3Twc84LoEMEhcgYqq3HMXp6NWTDn4ynHJEj1NS+nERyYAq/2Ut843sW2wjEgcbpRcrOHDkAIqecKb8ChCEjG1J/KTMcPBKEJEDSi4WlKtvK9UR8fYpgvil9SF1e7ygRA+xmKhPSfR+Tif2Oy560BOBnqLVUrxwwb5TWs+T/3L7djN1NwHe3XffvVuWaBNo00jxFiy+U9eR6AkXA4XJgHf+o33gYtxnPvOZrlvjm8lXnG+nP2OdzIkIdR+pkeOLePGWaWOifqGnDgE06kcChvGiHOPEY5M4bZyOz6x1YHqa0u+xPWtF21o670p/x32CQGKsaxkX36wXBSrNu9rwuB3Tx0SNlMeY59LHo1D+uRDN/l8t+Eke2fdJtLul+zTHvdXuYqln/0wW4n+5E2imfWJlyp3z2D71z/aJNoBAZrV/6TaZ8sH5R+zhSOCTwB13ElIH0kM9npcwbkzUK7TV6URvfsoaiYuw1VIjbWJ6fuXKdCPH7+l5NvKd46wY/IzT04GEFNt/vrcrb/TQ5bwt/mM5nPdzPkIiFkDAOJ0aOY9j+t5qi9N5z/t3e4DmfQv1g/zNmjWr7FpwosktYfROJJhZLpUbTqCPRC+8cpU9V8m4IkTDkO4RQE8Xrt4T8OTqV0wxAFqrt058fie9X8olglEEUNIpLp+ALLdElUtcuSK4ykE3z4lMp3Rvkjg8ntCkn1FFzwQSL6cofZ4jw7nVj38xxXxxkk5lXJo4YSNF69Lf038TjCPoUJroFVTuBD49Xrz1L33ikv69nu+UFW5PLU2Uk/Qtd5zkcFARb8nj6hspnvyUTs/fv/jFL5LnCBJg5gpdPOGK41J2COZTltIHGs2e9HGyxAkX5TZ9GzyBVRrT0kB8zA+fBCC5pTadCHZyuyv7ZDwBT693veUozrtcOeW3GEziCnLWVG5e5cp8LMP17FvUC9wWTbkmqEU9QI83/uFVbtlZ8+14nRHgYDEeMKaXyAUPbtGmzBOcK9c2lKsjKP9cLCNV6u0ehzMe4zNvyg71AbfGU5fEtorb17nST2Arlv90PtPf4/4WLxSkf6P+5OJM3E/jb7HcN1J3U5+UqyPZv7gVLF2Px7zFZyPH5fPJPOhVnk7N5Cs9H74306aUzqva39y2HlMM8sY2r57jC8al/NHDnCAn3+MLreJ8qLO5GEpvG9ofvKjb089HjnkpVw+VqwPj+OU+W9m2lpt/uWEcG1HGaGPSvYlx4SIYx3txPyk3faPDeJQDKW5DvjdSHrkoSLnnkUQcP7KPE8CmZ061wCXLI1E3xOPEcvs09Qb7Ez7lUj37Z7npHdb7As20T+S+dP+wfXq3g0R/bJ/ozUkgsloqd8GFYxyOC7hIySPZSDyfuFxbwm+xDeJ7OsVzWc4vqqVG2sT0/ErLNL/F+rme4/f0PBv5Xi4fsc0g0BhTu/LGBbHSR+VxoZK2kbtFeCTBV77yleR58XSOIjVyHsd0vdUWs+y+kgyA9pUt1YfzyS0/6Z6VfOd5HbGHXrVV48pVaUpXTqW/xb+pVEnxxJbv9PDkVj6udlHZcYJJo0oALPYQZbxKKZ4QkvdyqdzweKDLctJd38tNn85r/D1WzvFvPqMlvSpiinmLJ0lxeLlPrjDF3iE8Y7Va4gQxntBVGo+XVJUL7tJIx2eYVpo2rl/cppXGyzK8XFmJ03F1j2fZ8fwlghXp4DGBhGqJ3izxeXw8AqHccjhxIrDGCS7liV5VLJMrfM0+84xeoBygcEtqvA2ePBHoLtd7KL0uHDxzdZnHAHBiRmAhpnLrXU85ivPhs1K5i8GWdFlNT1fueywT6d/KlflG9i22Eb0E6cFL0J3ee/wjn1x8oMxST5jyK8CVbW67TicOEmsFGxm/3L7L/sp+wsEp8ymX6DVA8IJ6g/2a/Zu/uW2MXmGUoS//32Mzsl70YD68LIWyXW256fw0W3fHC1vpefI97l9xOOvJ7bikSvt28uP//ddsvtLz4nszbUrpvKr9HS9+US/Ei3WxLYrHEOWmj7/FNpuyw0kmJ6X09OQ7JzQknudF/UIAlPaHAGgMase7OUqXkbUOLJ0u/XecR1yf9G/t/M4jI7gQzMXA+DiFuE/wWztS3I5x/260PNJDiIt13PnChQ3+8Tgl9k96CpXrQZReH44tOF7iwkil49tKQQrmk3X/TC/T7/kSaKZ9Yk1iGY5rZfvUf9snLqxWavvj9q/0yWM66FlJRwjmU6ktYfpKdU5s2zkWjufE5ZYX25DY7pUbJ/4W28T0OKVlmt8aOX5Pz7OR73F9y02bPkdpV9445yp3QZn8cDcrLw+86J1HOPHYvPQF9HrP4+L69UZbHJfdFz4NgPaFrdTH88jzHSsdDNZatdITM8anhycpHcRKBqT+4yU4pDgu3+kRQaXCiQi3KXHymrX3J9PHnpWVlssJcaXESU+154syXbkrfeWCVOWWQQVJqpS39DTpip635aWN0uNl/c62jTbpacptu/TvfKeXBNuAK4w05LXWl+3GG53pzVoaBKm0PHrXcvs7vbJYV3pz8I/bPukRSIA+3opamj8Cuzw3lHTkkUd23S5fOh7rT6CSvLE+3E4dyxa3wVYrG6XzKv2b29cJwBIAZXsRlOYkm+URxK+U2M7f//73kxeWMA5BHJ4XRLCf9efKc2kvrnrKUXq5tbZbetxa3+udV737Fj2uf/7Oc1UJRnDFldt7OODhIgX/uCWFN3ib8inACcNa77xcqJFUro6I+yZln30mBu3T8+e3uG+k60tOdtMBUHqi0fONAEj6LoP0vOL3WGdS71Wq+9LLYrpm6+5y6xbzU/pJnkh9rU0pXY9qfxOwIqVP0KJ5tfUud3zBCSiBTR6xEwOgBLTozRnrNOocAuXUO6RKJ61x/GSkBv9rZdtaTxY46eJEjp7QnFSzLhxzse9Vu2OhnmWkx2VbxEesxO3Y6H7C/sFjNXicERcO2ZbcIcPjDHh+OuvE8QBtSLkUyw4XNiqldE+j0nHq2T9Lp/XvfAg00z6xBqVtlO1T+e1ahPap/Jq/O5Tzi2jAMQcv7eEOwHoS50QkzuGqnaPHeq3eNjHmpbRMx+F81nv8np623u9xX8o6XSfzRp54RAoBUC6icR7C8UEj53Fx/TrdFsfl9pVPA6B9ZUuZzy4BbnMklT4bpWuEd77EA2JORNOJE1YOxulBx3PMbnnnmY1U7ll6fRE0ItFzp1wqNzzeNkWwqTRgV24ejQ6LJulb+tLzokKlwaTnEkE/gsH0AiWQGHsVpsev5ztBtkYTQeFp06Ylb23nRIMTx2qJ29IIWNFYZ/XkQeM09GxvrprGwENcTixH6ZMmfuPkmJ6C3BY6efLkmidvlC0CoJQvAqAELEm1Hq2QjFTlP07qeKECvVG4DT4+sqDWySTBYt7WTO8m3oZbeuWREzxSPIjie73liGl6KzWzb3EgxFXzeGszV8B5eQUnubxgjO3X6JX53vJwuY0J0DuC8sB+Tg/p2HMuPbfYnjAs3aZwcY+TDk4++MeFCeoR2pN40pCeT/o786FHAvPm2dLl7iAobVPopdjKujudn/R38o4L+wVB3dLnZjEutzVzuye3NZP3VuarmTYlvR7VvvM4EOprUvoZybEOjO1CuXnE8pAuC7wIiUTQjJdM0RbHF0tQV7GtKSOUMepw6vX47NVyy2h2WCfa1nJ5pKxQr9JO8499i16VXLArfXRMuenrHXbppZcmbRjlj2MbUrP7CevA88T5x7ETvXm5c4D99Oqrr+56AWJpXtmmBHxjXVKuV3q1clU6P/9WwPapZxkoQvvUc63fG8IdYVxkom6N5x28lJDnFJfrFBHbq/fm8O63OJzON8yrUmq0Taw0P4Y3c/xebb6t+K238ka7RbA4/SiiRs7jokGn2+K43L7yObCvZNR8KhAF4tV3eu3FnhjxNz65/Sm+wKE06EPAj14Z9MSgYuEkiBOXLMGOGABl3uWWy8F+aYo9lThZLH3pCuMSmOMFUPQ4i4Gt0nlk+Tu+RZ2rRqx/aWL53O7OG99J0TAGwUrH5yCfoF+7T0QJNsQXhdATs9qzIul9EW8djG/rK8136d8EeeMzaHnmY2nwk94Y8XaH2MOLeXBizwPFKR9cRdtvv/1KZ93jbwIB9Pbh1lGuyHLLOcGRcs9z6zFxjQGcPJIIrhJYJahZ663qbHMS5bt0P2B4fO5POgBabzliPr2VGtm3eDEGL6e4+OKLu2WbE1f2QU6iCWDFMtNtJP/olwIc+Md9lAtj5VIczoWI0p4SnICQqJ/qvegR2xT269JEXUiP5NLUqbo71gWxzi3NB73SuVU9PjajU/kqzUejf3MCSfvAxUmeGRtTXI96jy8IdtEGUO/H8sLt7zFxcY82ht7nnOBU6v0Zx2/2s51ta+yhmm470vmNF/3YJ+ILNmhHW50IJvJ8bhLP3k6f/MftmPUYh2DAt7/97eTZ0OljKPZ3gsmf+9znkuXE8p78UfIfdQm9hkg8dqY0EfyudLdJ6bj+rQACtk/ly0F/b5/Kr/W7bwXnOZL0xuRledzFxeObuPWcc6hyiYty6fObOE487qjVCSbWpfW2iXE55T4bOX4vN584rFabFMfL8tnqvGVZJuNwoS0GP+P7QBo5j0svr1NtcXqZfeV7SwKgPOeu3L/Ye4ETynK/lw6L4/cVPPPZOwLcxs4Vq9mzZyfP9ExX7DQKZ511VhK4ooEs7VHIwQQH4lQyjEeKFUSttWF+VEosl5O/dI9BbuFOvyE4zouDYf5xS1Ts6Rh/45P50LOPgEutRig9Xel3TqTpdcFyzjnnnG69+gjycbJHioG0L37xi8nf5DlWsMmAd/5jP6QhpQdkpWfHxHFb8clLsAjoYcAJCI01vS5i4iSLk4lTTjklGcSzuGLPvThOpU+ezRYbxtIAM8s49thjuxqcuEyC27wJnN5PBMy5fT5rimWJN8aTWnXSF3so8bZHehFhUO22EpYdH67ObfzpfYTfuAUznjjG9WZ4veWIaXorNbJvcYWVfZXenvE5uDH/uDKMIDmBDFNxBOJb3gmMx5eYxLWnfo51Oz3CShN1KkES3v7LM4Cpx7P27CN4ym2vBObjiwaYP20LbUNpGeW3TtXd8Q2xv/nNb5KLOiw7Ju6c4GIbFwxiG9upfMU81PtJPcfFLi5g8jxuenqTDjzwwG49E5s5voiPuYnlJdqwnPg9BsbaHQBlme1qW+NFgErH7BjS25PgOf+46Exb2opEEJF9kjqc29Vpr+mxU7pv1lse6cXM8xYJJPAM0NIUL6qng9ql4/D3l995xAGJfTp98YAL4AQuyl08TybwPwUqCNg+9YTpb+1TzzUsP4ROLBwrcIxBxwzOb3gBEucDdFyJF5zSU3OhiFur04m7yS6//PLk2CWet6R/T39vpk1Mzyf9vZHj9/T0pd9j5xbOF+NL8UrHyfp3q/NWbbkc69E2cPxIL14SbUy8e6CR87j08trZFqeX0xe/N30LPAGneNtJJQB6udUah2mPP/74cNxxx1WajcMVSASo8Hm5zlFHHZWcxHAixsP2qUgI7BBI421vvB2v3G2IVPYcnHI7E5VMrZ50kZ3gKT1e6LHJSSHPliQQx3x4CQYH+fQYLE30LCOIRo9T3vDGSRL54moaD5fmBJgTMoKAzaRDDjkkuRrIbX307sOEExR6QLAP8lY4nm1FYn+kFyW3/HJbOM+GpEGlUSQAyfj0Xvz85z/fTJYyTYsb24o3ItK74uijj04aZZ5hxrZme8YGjXVgvKzPyuJEjVvF2T68AItgL/MgyMHVNm5TJOjHtozL4JY6gmEkAof0BOWkJR3wjit22GGHdQt2cMvjeeedl5xoc0BS6zb1OJ9an9w+yRuhY4+wLPMlMMO60LOFMssJNx5ceKIHNBcRcGBb0+Ml3p5YTzmqle92/17vvkVvY8o8+wcH0AQl2P64xgsB9PSJB1Ptzr/zz4cALzGjDqRHxDe+8Y3AvkNQhRMNgn0c53zta1/r6q2ezjX7DRckqGNIsUdoepxK3+mdzXN9uWjFcnlMB/UhdxPQrvHIkviClziPTtXd1DexjaD+oM6hHqIdo96gDo51NXnrVL6iQ61P6r4YiGTc0t6K5J/2mJ6D6dTM8QV1LC8AovcuxyDpRwfEwBn54I6T2MMjvexWf29X20q5JPFIGoKRnGTFwB/DaWcoyzHITJ3K8VMjqfRuj9LtSO9tHnNDMD6d6i2PlAcCqgQpL7zwwqQ3N/snbT/HROyHlP/4WIP0stLf2W+4e4aLzlxIxYpHJdDmxN581CuNeqSX5fdiCNg+9dzOfb19Yo0mTZrUc8XKDKFjyO67754cFxC0pO7gnQTx/Ja2hvqX44gf/vCHyQX8GEBjdhzP8jI3HtFDcI/OHTwei4uCPOaLY+BqqZk2sdp86z1+rzYv2hzaO87Hqcepq0866aRkWLXpKv3WyrzFZXBcUNopprQ9I9+cc8bU6HlcnL6VbXGcZ3/5bDoA2l8gXI++JcDJAz1k6FXJ7cbxdl5OOAhy0PMh3QCk144TW4JgNAYczNZzIMqBLAfINDIETfjHgTONCkFM3hJamtZ654UdBMXoFUjQM927gCAUt+RmDcKWzjv9Nz1Uowkn0JyYkGi86B3BVeT0uhK8I8hIo8mtm/H2TSpMxuc5iOlbytLLavV3ek3x/Jpf//rXSW9PAsnxLbosi56o2NJ4pNchSz4IlnOgQO9JghT8w4TgF9uSHiUcYHC7HsG/9EsKSnuNli4vPS6/cdsh25KeH5wU0uOwVYmGkPJGGeTkrlbithUuKP3oRz9K9o+4jzB9PPHnIgLBUNY9XgWutxzVykc7f69336JH8Mknn5zsjzwTl/2RfyTKGAeRtU5w27k+zrv3BDgRuOKKK5JblKkrSNQbXAhi3+AEpFLid+qVRi56cJGJExGCdQTnSQRV2TfZZ3/1q1/1WGyn6m6Ww/rTrhDsiomgE0HR0l59ncpXzEe1Ty5YpS9a0W5wgsQxAu3eXnvtVfEOh0aPL6g7eZwGJ5gx4BnzyPEIdTIX9LgIWm87FudT72c72lbKO+0zvY0IhnOcQN2ZTlwIiAHQ2Lakf8/6vfQEkX2DbYgzxwO0s5Us6y2PBG1J559/fnIHTHxJFgEEthnHeFkel0TPLC4o0yOLi6tciOalaARG6WVOADT27Mnq4HjFFrB96rn9+3L7xNqU1m091/DdIbRj9BLkQg+JW985d0wn3onABVzO++hQwnFuTFy85LyXCzucL3POyl1OXFziwm+W1GibWG3e9R6/V5sXv3HMxGPbCILi9eQ7jyOjzW8ktTpvMQ+l25y2hTxyBwLbgraS85SYGj2Pi9Pz2aq2OD3P/vB9wDs71rJGVoReZvFgvZHpy03DzrjnnnuW+6mQw+ipZaotwMkjB5QchMeHNdeeqvkxOKil1yAnPbH3XK250qOQ2/DocccBfLkXbtSaR5bfMaF3KYE+rg4S1KyWaCzIF+tBvmqNX21ezf6GEY8ZiC90ouEu7d3RyDIw5/Y2TpY4gW/XOtKTnV5SBFdbEdhuZF3T0+BJWeWggN4o9RwQ1FuO0svt9Pd69y2C1/SOJdjOPtzKYHWn1z29PIJwjfYuI3ATH4yfnmfRvrOvsM8QxEgfjLbTgZ7YBFzYfpRHTlKypE7V3bR13Eq32mqrdevZWCmPncpXpeW3anhvHV+0Kv/p+bS6beVRQrTVHMdQbtOJwCgX2gigcxGut1M95ZHTolgHcEzEMRTHUq1I9ArlAim9fGLAtRXz7e15EOCPz1KuNy9c6OHxTaZsArFs2j6951XU9uk9gZ7fuKjKnW9cvOVOP+p/6mV6GWa5kNNzju8OaUebWO/xe6W8MZw2ifO8ZtYxPf9W5i0933q+k4dGz+Py1hbXs961xqXzWaOp4QBoowt0uuwCBkCzWzmmAnkQoDcpt1ZzQsjV1ladNOVh3cxD3xAwANo3tpO5VKA/C/z4xz9OHhXE43/22GOP/ryq3daNnnoEY7gNs/TkjItLPPKCWyG5JTU+SqDbDProHwZA++iGM9v9VqA0ANpvV9QVqyrQn9vi0ja2KkTJj94CXwLinwoooEA9AvQspRchPRi42srzAnmunMHPehQdVwEFFFCgLwtwhwUXYLg9njvEuHNjl1126curVHfeCWryaABeJMkzcrmVksQdOZyIEvzk8Tv9KfiZrKD/KaCAAgrkQsC2uPZmMABa28gxFFBAgYoC3JZAb4+YeL7s3nvvHf/0UwEFFFBAgX4vwAXA+BZiHuHA24mL9kI5nlXOLe7c1k1vTx45w3PfuDuExPHBCSec0O/LgiuogAIKKNA7ArbFtd0NgNY2cgwFFFCgogAvz9lggw2SXqC8+IKXWpU+D63ixP6ggAIKKKBAPxCg/Xv88ceT3o3c9s6Lg4qWeGYovT/pAcsL9nhuLj1heVkTz2bmRRederlk0exdXwUUeE+A9yfstNNOyfnJe0P9VgQB2+LaW9lngNY26rUxfAZor9G7YAUUUKBPCvgM0D652cy0Agoo0GcFfAZon910ZlwBBRTokwLNPAO0Na817JNsZloBBRRQQAEFFFBAAQUUUEABBRRQQAEF+ruAAdD+voVdPwUUUEABBRRQQAEFFFBAAQUUUEABBQosYAC0wBvfVVdAAQUUUEABBRRQQAEFFFBAAQUUUKC/CxgA7e9b2PVTQAEFFFBAAQUUUEABBRRQQAEFFFCgwAIGQAu88V11BRRQQAEFFFBAAQUUUEABBRRQQAEF+ruAAdD+voVdPwUUUEABBRRQQAEFFFBAAQUUUEABBQosYAC0wBvfVVdAAQUUUEABBRRQQAEFFFBAAQUUUKC/Cwzu7yvYl9dvzJgxfTn75l0BBRRQoMMCgwc33qyPGDEi2O50eIO5OAUUUKCPC4waNarhNVhuueXCkCFDGp7eCRVQQAEFFKhHoPEzpXqW4rgNCQwdOrSh6do10YABA8Jqq62WzH7hwoXh1VdfbdeicjvfsWPHhuHDhyf5e+mll8KSJUtym9d2ZGzYsGFhxRVXTGb9xhtvhHnz5rVjMbme56qrrhoGDhyYbHvKQNESJyujR49OVnv27NlhwYIFhSIgwDhu3Lhknd96660wZ86cXK3/oEGDGs4P0+at3bHOCcE6xzonz3VOwxVOHROuvPLKXUGyF154ISxbtqyOqfv+qCNHjgwrrLBCsiJz584N8+fPz9VKNdPu0Kbmrd3xOCffxzmdKPwrrbRSV7m0zslfndOJMrD66qsni1m0aFF45ZVXOrHIXC2DDhF0jCC9/PLLYfHixbnKXzOZ8Rb4ZvScVgEFFFBAAQUUUEABBRRQQAEFFFBAAQVyLWAANNebx8wpoIACCiiggAIKKKCAAgoooIACCiigQDMCBkCb0XNaBRRQQAEFFFBAAQUUUEABBRRQQAEFFMi1gAHQXG8eM6eAAgoooIACCiiggAIKKKCAAgoooIACzQgYAG1Gz2kVUEABBRRQQAEFFFBAAQUUUEABBRRQINcCBkBzvXnMnAIKKKCAAgoooIACCiiggAIKKKCAAgo0I2AAtBk9p1VAAQUUUEABBRRQQAEFFFBAAQUUUECBXAsMznXuzJwCCiiggAIKKKCAAjkSmDx5co5y076szJgxo30zd84KKKCAAgoooECHBewB2mFwF6eAAgoooIACCiiggAIKKKCAAgoooIACnRMwANo5a5ekgAIKKKCAAgoooIACCiiggAIKKKCAAh0WMADaYXAXp4ACCiiggAIKKKCAAgoooIACCiiggAKdEzAA2jlrl6SAAgoooIACCiiggAIKKKCAAgoooIACHRYwANphcBengAIKKKCAAgoooIACCiiggAIKKKCAAp0TMADaOWuXpIACCiiggAIKKKCAAgoooIACCiiggAIdFjAA2mFwF6eAAgoooIACCiiggAIKKKCAAgoooIACnRMwANo5a5ekgAIKKKCAAgoooIACCiiggAIKKKCAAh0WMADaYXAXp4ACCiiggAIKKKCAAgoooIACCiiggAKdEzAA2jlrl6SAAgoooIACCiiggAIKKKCAAgoooIACHRYwANphcBengAIKKKCAAgoooIACCiiggAIKKKCAAp0TMADaOWuXpIACCiiggAIKKKCAAgoooIACCiiggAIdFjAA2mFwF6eAAgoooIACCiiggAIKKKCAAgoooIACnRMwANo5a5ekgAIKKKCAAgoooIACCiiggAIKKKCAAh0WMADaYXAXp4ACCiiggAIKKKCAAgoooIACCiiggAKdEzAA2jlrl6SAAgoooIACCiiggAIKKKCAAgoooIACHRYwANphcBengAIKKKCAAgoooIACCiiggAIKKKCAAp0TGNy5RbmkegVWWGGFeifp2PiDBg0Kec5fuyAGD35vl1luueXCsmXL2rWoXM6X7R7TsGHDwsCBxbuGMmDAgISAdS/iPjBkyJBYBMLIkSPD8OHDu/4uwpe4/VlXLPJWBpYuXdrwZshjmbbOCSGWuTxun4YLWx0TFr3OqYOq5aPmpX5L1wPLL798y9cz7zNMH3uOGDEiaXvylOclS5Y0nJ2hQ4cG1ilPqeh1Tmxz2CZ5PM7pRFmxznnvfDePdU4nykBcBmUhL21hzFMnPtP14OjRo/tVzOO90t0JSZdRl0C64NU1YQdGpnHMc/7aRZAO+KUPSNu1vLzNN31QhEURy0B6mxRx/Uv3gaJdBEhv/zzuA4sXL05nse7veSvT1jndN2Hetk/33LXnL+uc9rhmmWteylu6HshLnrL4tWqc9D7AyXjao1XLaGY+zRwH5LEdTXtzrN/M+jXjmodp87h9OuGS3sesc/JX53SiDMRlUBaKXgb6W8zDAGgs3Tn8fOWVV3KVKyqA1VZbLckTJ9mvvvpqrvLXicyMHTu2q8fba6+9Fpq56t2J/LZ6GfT6XHHFFZPZvvXWW2HevHmtXkTu57fqqqsmJx/0tMvbPtoJPHo+cyWQ9Prrr4cFCxZ0YrG5WQYHAePGjUvyw7rPmTMnN3kjI5wcN9qbJo9l2jonBOucYtc5vVnB5KWNW3nllbtOQDn2LFpAirstYg+kN954I8yfP783i0WPZTfa5jCjt99+OzmW6DHTXhzgcU6+j3M6UTRWWmmlQO9kknVO/uqcTpSB1VdfPVkMMY+8tIWdWO+4jDFjxnSdT3Cu02wHizjfVn3G7dPI/Ip3/2ojSk6jgAIKKKCAAgoooIACCiiggAIKKKCAAn1SwABon9xsZloBBRRQQAEFFFBAAQUUUEABBRRQQAEFsggYAM2i5DgKKKCAAgoooIACCiiggAIKKKCAAgoo0CcFDID2yc1mphVQQAEFFFBAAQUUUEABBRRQQAEFFFAgi4AB0CxKjqOAAgoooIACCiiggAIKKKCAAgoooIACfVLAAGif3GxmWgEFFFBAAQUUUEABBRRQQAEFFFBAAQWyCBgAzaLkOAoooIACCiiggAIKKKCAAgoooIACCijQJwUMgPbJzWamFVBAAQUUUEABBRRQQAEFFFBAAQUUUCCLgAHQLEqOo4ACCiiggAIKKKCAAgoooIACCiiggAJ9UsAAaJ/cbGZaAQUUUEABBRRQQAEFFFBAAQUUUEABBbIIGADNouQ4CiiggAIKKKCAAgoooIACCiiggAIKKNAnBQyA9snNZqYVUEABBRRQQAEFFFBAAQUUUEABBRRQIIuAAdAsSo6jgAIKKKCAAgoooIACCiiggAIKKKCAAn1SwABon9xsZloBBRRQQAEFFFBAAQUUUEABBRRQQAEFsggYAM2i5DgKKKCAAgoooIACCiiggAIKKKCAAgoo0CcFDID2yc1mphVQQAEFFFBAAQUUUEABBRRQQAEFFFAgi4AB0CxKjqOAAgoooIACCiiggAIKKKCAAgoooIACfVLAAGif3GxmWgEFFFBAAQUUUEABBRRQQAEFFFBAAQWyCBgAzaLkOAoooIACCiiggAIKKKCAAgoooIACCijQJwUG98lcN5Hphx9+OFx22WXhqaeeCqNGjQqbbrppmDhxYlhnnXWamOu7ky5btiyceOKJ4Zlnngknn3xyWHXVVZuepzNQQAEFFFBAAQUUUEABBRRQQAEFFFBAgcYFChUAnTlzZpg+fXqiNXr06LBw4cJwzz33hEsvvTSccsopYYsttmhc8p0pf/nLX4Ybb7wxmQfzNimggAIKKKCAAgoooIACCiiggAIKKKBA7woU5hb4Bx54IJxxxhlh6NChSe/Mq6++Olx77bXh0EMPDW+99VaYOnVqeOGFFxreGo899lj46U9/2vD0TqiAAgoooIACCiiggAIKKKCAAgoooIACrRcoTAD0/PPPD9yivv/++4cdd9wxDBgwIAwZMiRMmjQp7LPPPmHRokXh8ssvb0h4wYIFya3vgwcPTgKsDc3EiRRQQAEFFFBAAQUUUEABBRRQQAEFFFCg5QKFuAV+/vz54e67707wdttttx6IDOP2+CuvvDJMmTIlEMisJ5199tlh1qxZ4YgjjgjnnHNOcmt9PdM7rgIKKKCAAgoooIACCiiggAIKKKCAAqUCkydPLh3UL/+eMWNGW9erED1AH3rooaT354QJE8L48eN7gG644YZhueWWC3Pnzg1PP/10j9+rDfjjH/+YBE+33XbbsNdee1Ub1d8UUEABBRRQQAEFFFBAAQUUUEABBRRQoMMChQiAPvvsswnrmDFjKvLG33iDe9ZEwJS3va+wwgrh6KOPzjqZ4ymggAIKKKCAAgoooIACCiiggAIKKKBAhwTqu9e7Q5lq9WLefPPNZJYxyFlu/ssvv3wyOI5bbpzSYaeddlp49dVXkyDoiiuuWPpzzb+ZnjfHl0vbbLNNOPPMM8v9lIthPD911VVXzUVeOpkJnh0b08orrxy/FvJz1KhRYeTIkYVb91gGBg4cWPh9oFqdWoSCMXz48NyVAZ5n3WgaNGhQ7tYnvS7WOdY5Ra9z0vtDJ77n5Tgvtrus8yqrrNKJVc/tMrhjjX95SrxMttHEceTYsWMbnbwt06XLW9HrnDwe57Rlo5fMNF0GrHPyV+eUbK62/smjEfPSFrZ1RXM083Z7FyIAyjNASdUOGEaPHp2M8/bbbyeftf676qqrwq233hp233335KVKtcYv9zsHDPPmzSv3UyDPBFjymmgY0o1DXvPZznzlefu0c73jvIteBoq+/pQD94H81YPN1st53qZF3+eKvv7WObH17dxnHuuDPOapc1skn+1uf253il7ebHfyuc8Vvc7p5Pq7D3RS+91ltbveLUQAlF4jpIULF76rWuZ/3uROGjZsWJlfuw967rnnwvTp08Nqq60WvvWtb3X/sY6/CLqutNJKZafgtvolS5aU/a03B9JDiLRs2bKwdOnS3sxKryybHTIe6OVx+3QCJZYBtj/loGgploGi7gOU/9gwFX0fyGMZaHafzOM2tc55t93JY3nrRP1vndMJ5fLLyEt9ENtdcpmXPJUXa8/Q9D6Qx2OvZtodps3bNk175y1v7SlhPeca292itjvWOe8d6+exzulZYls/pOj7QOtFs88xS70bt0/2ub43ZiECoPFW5ddff/29NS/5FntixmBpyc9df7JBTjzxxEBP0VNPPTXUGr9rwjJfDj/88MC/Sun555+v9FOvDOeAgKAvidssuf2/aInbdLgdhMT6Z9lB+5MRFwji4x7opRz3m/60jrXWhW757AscELz00ku1Ru93v9OTPvaY5znI8eJRv1vRCivErTDjxo1LfqUdmDNnToUxe2cwBwSN3q5FfZa3Mm2dE5Jbr6xz3r1Lp4h1Tu/UJO8uNS/1AcfxPHqJ9PLLLxfu4iu3idMxgsRxV7yzLRmQg/9GjBjRcC64G479Ok/J45x8H+d0oqzQQWno0KHJoqxz8lfndKIMrL766sliFi9eHF555ZVOLNJl/J9AlmOPuH0aQStUALRasCYGR2s9h+axxx4LDz74YNID6thjj+1hHk+Gv/rVrybj8Lnnnnv2GM8BCiiggAIKKKCAAgoooIACCiiggAIKKNB+gUIEQGNvGN7wTs/FeBU58nLlcfbs2UnAcr311ouDK37GLrfVAqrxZUrNvJCiYgb8QQEFFFBAAQUUUEABBRRQQAEFFFBAAQUyCRQiADp+/Piw4YYbhocffjjcddddYfvtt++Gc/PNNye3Mm+88cY132q9wQYbhFtuuaXb9Ok/Pv3pTye3RF5wwQVhwoQJ6Z/8roACCiiggAIKKKCAAgoooIACCiiggAIdFsjva8ZbDLHvvvsmc5wxY0a35xbyjIFLLrkk+W3SpEk9lnrHHXeEG264IcyaNavHbw5QQAEFFFBAAQUUUEABBRRQQAEFFFBAgXwLFKIHKJtgp512ChtttFF46KGHwpQpU8LOO+8ceKjtjTfemLzMZrvttgsTJ07ssbV42zsvIzrooIPC2muv3eN3ByiggAIKKKCAAgoooIACCiiggAIKKKBAfgUKEwDluZ1nnnlmmDZtWrj++uvDRRddlGwVhu+zzz7h4IMPTp4Bmt9NZc4UUEABBcoJTJ48udzgfjeMOxhMCiiggAIKKKCAAgoooIAC9QsUJgAKzbBhw8LRRx8dpk6dGh5//PGwbNmy5Dmdo0aNqih36aWXVvyt3A9XXHFFucEOU0ABBRRQQAEFFFBAAQUUUEABBRRQQIFeEChUADT6Dh48OPAyI5MCCiiggAIKKKCAAgoooIACCiiggAIK9G+BwrwEqX9vRtdOAQUUUEABBRRQQAEFFFBAAQUUUEABBcoJGAAtp+IwBRRQQAEFFFBAAQUUUEABBRRQQAEFFOgXAgZA+8VmdCUUUEABBRRQQAEFFFBAAQUUUEABBRRQoJyAAdByKg5TQAEFFFBAAQUUUEABBRRQQAEFFFBAgX4hYAC0X2xGV0IBBRRQQAEFFFBAAQUUUEABBRRQQAEFygkYAC2n4jAFFFBAAQUUUEABBRRQQAEFFFBAAQUU6BcCBkD7xWZ0JRRQQAEFFFBAAQUUUEABBRRQQAEFFFCgnIAB0HIqDlNAAQUUUEABBRRQQAEFFFBAAQUUUECBfiFgALRfbEZXQgEFFFBAAQUUUEABBRRQQAEFFFBAAQXKCRgALafiMAUUUEABBRRQQAEFFFBAAQUUUEABBRToFwIGQPvFZnQlFFBAAQUUUEABBRRQQAEFFFBAAQUUUKCcgAHQcioOU0ABBRRQQAEFFFBAAQUUUEABBRRQQIF+IWAAtF9sRldCAQUUUEABBRRQQAEFFFBAAQUUUEABBcoJogg2FgAAQABJREFUGAAtp+IwBRRQQAEFFFBAAQUUUEABBRRQQAEFFOgXAgZA+8VmdCUUUEABBRRQQAEFFFBAAQUUUEABBRRQoJyAAdByKg5TQAEFFFBAAQUUUEABBRRQQAEFFFBAgX4hYAC0X2xGV0IBBRRQQAEFFFBAAQUUUEABBRRQQAEFygkYAC2n4jAFFFBAAQUUUEABBRRQQAEFFFBAAQUU6BcCg/vFWvTTlRg3blxu12zIkCEhz/lrF9zAge9dM1hxxRXbtZjcznfAgAFdeRs5cmQYPnx4199F+RINKAtF3wdWWGGFsGzZsqJs+l5fzyzlbfHixQ3nM49lOu5vrJR1jnWOdU7Du3dDE2apcxqacZ0TDRo0qGuKlVdeuet7b3751Kc+1ZuL79iyr7zyyprLWrBgQc1xKo0wYsSIwH6dp5Q+1i96nTNs2LBCHuvmsc7p5D6SPvYaPXp0GDVqVCcXn6tlDR48uJD7QG9uhHYfexgA7c2tW2PZzRxQ1Jh1wz9TCZCWLl0a8pi/hlcs44QcCMQDo4ULFxYu+MMBQTwoINCyaNGijHL9ZzSCMDEVcR8YOnRo1z7A9l+yZEnk8LPNAlnKG3VzoxcmCGZnWUabV7Pb7K1z3g38RpS8bZ+Yr3Z+Wue0U7f6vPNS3qjT4rFHXvJUXa7//JrFm3an0cQxRJZlNDr/RqYrep1D8Kvo53tFr3PY/rHO5XyvmYvrjeyDeZim6PtAb26DLG1C3D6N5NMAaCNqHZrm9ddf79CSsi2GBjFeAeKAJW/5y7YWzY01duzYroOCN954o3DBHwLAMbhCAHjevHnNgfbBqemtwL7AAX8R94Hlllsu0AOcNH/+/NyduPTBIpU5y1nKGwesbKNGEgHQvO3T1jkhWOdY5zSyP7dimix1TiuWU2seBKTiyTh1lHce1BJr3e9ZygB1VKOJY0n+5SkV/TiHwEK82M+F7ixlIE/brxV54Ti3yHUO25/jL9Lbb7+dHO+3wrUvzSPGPIp6vteb2ypLnRO3TyP5fO9+3kamdhoFFFBAAQUUUEABBRRQQAEFFFBAAQUUUCDHAgZAc7xxzJoCCiiggAIKKKCAAgoooIACCiiggAIKNCdgALQ5P6dWQAEFFFBAAQUUUEABBRRQQAEFFFBAgRwLGADN8cYxawoooIACCiiggAIKKKCAAgoooIACCijQnIAB0Ob8nFoBBRRQQAEFFFBAAQUUUEABBRRQQAEFcixgADTHG8esKaCAAgoooIACCiiggAIKKKCAAgoooEBzAgZAm/NzagUUUEABBRRQQAEFFFBAAQUUUEABBRTIsYAB0BxvHLOmgAIKKKCAAgoooIACCiiggAIKKKCAAs0JGABtzs+pFVBAAQUUUEABBRRQQAEFFFBAAQUUUCDHAgZAc7xxzJoCCiiggAIKKKCAAgoooIACCiiggAIKNCdgALQ5P6dWQAEFFFBAAQUUUEABBRRQQAEFFFBAgRwLGADN8cYxawoooIACCiiggAIKKKCAAgoooIACCijQnIAB0Ob8nFoBBRRQQAEFFFBAAQUUUEABBRRQQAEFciwwOMd5M2sKKKBAJoHJkydnGq8vjzRjxoy+nH3zroACCiiggAIKKKCAAgrULVCEcz1QPN+ru2jUPYE9QOsmcwIFFFBAAQUUUEABBRRQQAEFFFBAAQUU6CsCBkD7ypYynwoooIACCiiggAIKKKCAAgoooIACCihQt4AB0LrJnEABBRRQQAEFFFBAAQUUUEABBRRQQAEF+oqAAdC+sqXMpwIKKKCAAgoooIACCiiggAIKKKCAAgrULWAAtG4yJ1BAAQUUUEABBRRQQAEFFFBAAQUUUECBviJQuLfAP/zww+Gyyy4LTz31VBg1alTYdNNNw8SJE8M666zT0Da7+eabw2233Rb+9re/haVLl4Y111wzbLvttmHXXXdtaH5OpIACCiiggAIKKKCAAgoooIACCiiggAKtEyhUAHTmzJlh+vTpid7o0aPDwoULwz333BMuvfTScMopp4Qtttgis+yCBQvCEUccEe69995kmuWXXz75fOSRR8INN9wQfvvb34ZTTz01jBgxIvM8HVEBBRRQQAEFFFBAAQUUUEABBRRQQAEFWitQmFvgH3jggXDGGWeEoUOHhpNPPjlcffXV4dprrw2HHnpoeOutt8LUqVPDCy+8kFn3xz/+cRL8XGuttcK5554brrrqquTfOeecEyZMmBDuu+++cOaZZ2aenyMqoIACCiiggAIKKKCAAgoooIACCiigQOsFChMAPf/888OyZcvC/vvvH3bccccwYMCAMGTIkDBp0qSwzz77hEWLFoXLL788k/D8+fOTHp4DBw4MJ554Ythggw26pttwww2TACsDrrzyysC4JgUUUEABBRRQQAEFFFBAAQUUUEABBRToHYFCBEAJQt59992J8G677dZDOg4jYLl48eIev5cOoDfpkiVLkp6ea6+9dunPgWHjxo1LAq5PPPFEj98doIACCiiggAIKKKCAAgoooIACCiiggAKdESjEM0AfeuihJBjJrenjx4/vIUuvzeWWWy7MnTs3PP300zVfiPThD3846QH69ttv95gXAwiiMi/SmDFjkk//U0ABBRRQQAEFFFBAAQUUUEABBRRQQIHOCxQiAPrss88mstWCkfw2b9688Mwzz9QMgHL7/NixYytureuvvz55wdIKK6wQ1lhjjYrjvfjii+G1114r+ztvqB8+fHjZ33prIOsdE98HDy5E8YmrnHymDVj/9N/dRuynfwwaNKhrzXgERBHLQBdAh7/kxZrtHhPlIS/5innqz59ZrNPbpxGLLMtoZL6NTmOd855cUdvddJm2znmvPHTiW97qA9Y5XSd0wqDoy8hSBpo5Fs5jvVb0Oie9j2GRpQz0t/0kXabTHv1tPSutT3ofKGoZqGTT7uFF3N9KTdttUIgI1ptvvpm4VguAxre4x3FLN0TWv5977rnwk5/8JBn9K1/5StUA2U9/+tNw0UUXlZ31Rz/60TBjxoyyv+VhIM9P5Tb/IqcVV1yxyKsfRo4cmfwrNEIHVz6P+xsXeUydE8hSBhYuXNhwhjjIz7KMhhfQ5IRFr3M4Ccnz9mly82aa3DonE1PLRspjectjnloGnsMZZfFu5n0HI0aMCPzLayp6nTNs2LDCtztZ9oG8lt9W5Iu7ZPln6oxA0csbyu02eK8rT2e2aa8sJTbM1Xbe0aNHJ3mrdFt7loy/+uqr4fDDDw9z5swJ3Ca/1157ZZnMcRRQQAEFFFBAAQUUUEABBRRQQAEFFFCgTQKF6AHK7eSkaj1jFixYkIzDla5GEs8OnTp1anj++efDxhtvnLwdvtZ8Ntlkk7DHHnuUHY03y7/11ltlf+vNgfEq7dKlS0M06838dHrZQ4cO7br9imD5smXLOp2FXl0ePZDiPrJo0aJMLw3r1Qz3o4XnpT7gtgR6gJOoA6gLTJ0RyFIG2B7UU40k6rMsy2hk3o1OY50TksfhcDse26eZi7SNboPens46p/e2QF7qA447qAtIeclT722Vzi45i3czxwG8VDbLMjq51kWvc2hv4mPY2D7Vzp87uV06uayi1zncERSPJdn+lANTZwTyVh92Zq27LyWLQYxJdZ8y21+FCICuvPLKicbrr79eUYXnf5JisLTiiGV++Mtf/hKOPvro5BmiW221VTjppJMyzWfvvfcO/KuUCKbmKdEgxsLGi57o6Vq0xLNf47NgKE9FaxA4IIgBUIJfcb8pWjnojfXNy/5GT/oYAOWRIUW8ENIb259lZikD1E+NtGPMn5PYau0k43Q6WeeEsOqqqyaP02H7ZCkDnd5G7V6edU67hSvPPy/ljeP4GADlJaNFu/hceQu1/5csZSCeGzSSG44h8hZgK3qdQwA4BkDZNlnKQCPbPs/TrLTSSl0BwCLWOTxyKAZACUbFu2nzvM36S96KuL+VbrssBs20O4W4BT4GQKsFa+JJX7WXG5VuHP6+6aabwmGHHZYEgnbbbbdw2mmnNXzyWW7+DlNAAQUUUEABBRRQQAEFFFBAAQUUUECBxgUK0QN0lVVWSYR4wzu37cbeS5GNKzuzZ89Ori6vt956cXDNzyuuuCKceuqpyXiTJ08OBxxwQM1pHEEBBRRQQAEFFFBAAQUUUEABBRRQQAEFOidQiB6g48ePDxtuuGF44403wl133dVD9+abb05uZWYcunxnSXfeeWfS25Pbwrn93eBnFjXHUUABBRRQQAEFFFBAAQUUUEABBRRQoLMChQiAQrrvvvsmsjNmzOj23MKXXnopXHLJJclvkyZNSj7T/91xxx3hhhtuCLNmzeoazPNqpk2bljyDaMqUKWHPPffs+s0vCiiggAIKKKCAAgoooIACCiiggAIKKJAfgULcAg/3TjvtFDbaaKPw0EMPBYKWO++8c/IG6xtvvDG8+uqrYbvttgsTJ07ssWWmT5+evNn9oIMOCmuvvXby+8yZM8Nzzz2XfP/Zz34W+Fcp8UKk7bffvtLPDldAAQUUUEABBRRQQAEFFFBAAQUUUECBNgoUJgDKm3HPPPPMpOfm9ddfHy666KKEleH77LNPOPjgg7veMFnL+/777+8apdZbwHlrq0kBBRRQQAEFFFBAAQUUUEABBRRQQAEFekegMAFQeIcNG5Y8r3Pq1Knh8ccfT25hnzBhQtW3tl966aU9tkx88VGPHxyggAIKKKCAAgoooIACCiiggAIKKKCAArkSKFQANMoPHjw4bLDBBvFPPxVQQIE+LTB58uQ+nf+smecZziYFFFBAAQUUUECBYgkU/Vi36OtfrNLu2rZToDAvQWonovNWQAEFFFBAAQUUUEABBRRQQAEFFFBAgXwKGADN53YxVwoooIACCiiggAIKKKCAAgoooIACCijQAgEDoC1AdBYKKKCAAgoooIACCiiggAIKKKCAAgookE8BA6D53C7mSgEFFFBAAQUUUEABBRRQQAEFFFBAAQVaIGAAtAWIzkIBBRRQQAEFFFBAAQUUUEABBRRQQAEF8ilgADSf28VcKaCAAgoooIACCiiggAIKKKCAAgoooEALBAyAtgDRWSiggAIKKKCAAgoooIACCiiggAIKKKBAPgUMgOZzu5grBRRQQAEFFFBAAQUUUEABBRRQQAEFFGiBgAHQFiA6CwUUUEABBRRQQAEFFFBAAQUUUEABBRTIp4AB0HxuF3OlgAIKKKCAAgoooIACCiiggAIKKKCAAi0QGNyCeTgLBRRQQAEFFFBAAQUUKIjA5MmTC7GmM2bMKMR6upIKKKCAAgoUQcAAaB/fyh6A9vENaPYVUEABBRRQQAEFFFBAAQUUUEABBdoq4C3wbeV15goooIACCiiggAIKKKCAAgoooIACCijQmwIGQHtT32UroIACCiiggAIKKKCAAgoooIACCiigQFsFDIC2ldeZK6CAAgoooIACCiiggAIKKKCAAgoooEBvChgA7U19l62AAgoooIACCiiggAL/n737gJetKu/Gv20ISlCJDZS8qBGxomA0YkRsKCgWqigK0oxCEBXsIFGIgIpKVYKi9GZBBaVICBobthgV30Riib5qVPhbAMVy/vu7ruvcffadmTNnzplzdnnW53PvzJnZM7PXb5XnWb+nBQKBQCAQCAQCgUAgEAhMFYEgQKcKb3x5IBAIBAKBQCAQCAQCgUAgEAgEAoFAIBAIBAKBQCAQCKwkAlEFfiXRn+e3b33r4KczRE3Ewj3NzMzkW+zFY3UcbnWrWxXVv3sBwAp2MrAuej/fxpkD1uVi2ji/sZjvX+hnq/fT9z2nr/2vzum+YrDQdbNU11fX31J9Z9u+p+8YTLv/TVzTfd9z+t7/ld6jpr3mVrp/8/1+9D/4n2nPgSBA51uFK/j+Pe5xjxX89Wb9dBOxuOtd79oskJb5bu54xzsW/kVbHgSauAaWp+erf6XvGIzT/1tuuWU1YAt8dpvb3KYY5zcW+LVLdnnf9xwKYZPHZ8kGesQX3eUudxnxbry11Aj0fb7Bs+8YjNP/m266aeKpt8466xTrr7/+xJ+f9gf7vuesvfbahX/Rlg+Bcdbc8t3N8v9S9D/4n2nPgSBAl39dj/2LN9xww9jXdv3CpmDhAL7WWmsluH/5y18Wf/rTn7oO/Zz+3e52tyvWXXfd9Npvf/vb4uabb57zfvwxPQSasgam18P5v7nvGIzb/7xHzY/o3CvsZ+P+xtxPTu+v2HOK4k53ulPyfjY+5E7fGoIkH8B//etfF3/4wx/6BsGK9bdp+8FKANF3DMbpP+PZpO13v/tdQZ9sUuv7nsPYRu5ojKo33nhjk4an8/cyzprrMgjR/+B/xpkDizFOBQHa4B2kaQrBSkLVFCwoRblR2v74xz/mP3vxWA35dwhtyrj0AfzAuuj9fBtnDizmIGp9j/Mby7neYs9ZRYDCvInjsxxzAQme2+9///uC7I22PAg0bT9Ynl7P/ZW+YzBO/6u68Vz05v+LHr2YyIX5f2HhV/R9z7ntbVfTA8ZnnDmwcJTjE8MQ6Dve0f9mGYSGzdNpvj7tORBJBqY5evHdgUAgEAgEAoFAIBAIBAKBQCAQCAQCgUAgEAgEAoFAILCiCAQBuqLwx48HAoFAIBAIBAKBQCAQCAQCgUAgEAgEAoFAIBAIBAKBwDQRCAJ0mujGdwcCgUAgEAgEAoFAIBAIBAKBQCAQCAQCgUAgEAgEAoHAiiKwOsnHit5G/HggEAhMisCLXvSiST/aqs+ddtpprbrfuNlAIBAIBAKBQCAQCAQCgUAgEAgEAoFAIBBoBgLhAdqMcYi7CAQCgUAgEAgEAoFAIBAIBAKBQCAQCAQCgUAgEAgEAoEpIBAE6BRAja8MBAKBQCAQCAQCgUAgEAgEAoFAIBAIBAKBQCAQCAQCgWYgEARoM8Yh7iIQCAQCgUAgEAgEAoFAIBAIBAKBQCAQCAQCgUAgEAgEpoBAEKBTADW+MhAIBAKBQCAQCAQCgUAgEAgEAoFAIBAIBAKBQCAQCASagUAQoM0Yh7iLQCAQCAQCgUAgEAgEAoFAIBAIBAKBQCAQCAQCgUAgEJgCAkGATgHU+MpAIBAIBAKBQCAQCAQCgUAgEAgEAoFAIBAIBAKBQCAQaAYCQYA2YxziLgKBQCAQCAQCgUAgEAgEAoFAIBAIBAKBQCAQCAQCgUBgCggEAToFUOMrA4FAIBAIBAKBQCAQCAQCgUAgEAgEAoFAIBAIBAKBQKAZCAQB2oxxiLsIBAKBQCAQCAQCgUAgEAgEAoFAIBAIBAKBQCAQCAQCgSkgEAToFECNrwwEAoFAIBAIBAKBQCAQCAQCgUAgEAgEAoFAIBAIBAKBZiAQBGgzxiHuIhAIBAKBQCAQCAQCgUAgEAgEAoFAIBAIBAKBQCAQCASmgEAQoFMANb4yEAgEAoFAIBAIBAKBQCAQCAQCgUAgEAgEAoFAIBAIBJqBQBCgzRiHuItAIBAIBAKBQCAQCAQCgUAgEAgEAoFAIBAIBAKBQCAQmAICQYBOAdT4ykAgEAgEAoFAIBAIBAKBQCAQCAQCgUAgEAgEAoFAIBBoBgJBgDZjHOIuAoFAIBAIBAKBQCAQCAQCgUAgEAgEAoFAIBAIBAKBQGAKCNx2Ct/Z6K/89re/XVxwwQXF97///eKOd7xj8dCHPrR44hOfWNz3vved6L6X+vsmuon4UCAQCAQCgUAgEAgEAoFAIBAIBAKBQCAQCAQCgUAgEAgMRKBXBOiFF15YvOtd70pArLvuusUtt9xSfOUrXynOP//84qijjio233zzgSANe3Gpv2/Y78TrgUAgEAgEAoFAIBAIBAKBQCAQCAQCgUAgEAgEAoFAIDAZAr0Jgf+P//iP4rjjjivWWmut4sgjjywuueSS4pOf/GRx4IEHFjfffHNx8MEHFz/5yU/GRnGpv2/sH44LA4FAIBAIBAKBQCAQCAQCgUAgEAgEAoFAIBAIBAKBQGBsBHpDgH7gAx8oZmZmit13373Yaqutilvd6lbF7W53u2LnnXcudtppp+L3v/998ZGPfGRs4Jb6+8b+4bgwEAgEAoFAIBAIBAKBQCAQCAQCgUAgEAgEAoFAIBAIBMZGoBcE6E033VR88YtfTKA89alPXQOc/NrHP/7x4g9/+MMa79dfWOrvq39//B0IBAKBQCAQCAQCgUAgEAgEAoFAIBAIBAKBQCAQCAQCS4NALwjQa6+9Nnl/brTRRsWGG264BnKbbrpp8Rd/8RfFL3/5y+IHP/jBGu/XX1jq76t/f/wdCAQCgUAgEAgEAoFAIBAIBAKBQCAQCAQCgUAgEAgEAkuDQC+KIP3oRz9KaN35znceipr3fv3rXxf/8z//M29F+KX6Pl6pqsgPahtssEHxqEc9atBbvXztDne4QyP6fZvb3Gb2PtZZZ53iT3/60+zf8WS6CDRlDky3l8O/ve/9h0zfMZh2/6WGmfZvDJ/hg9+57W1XqynS1jTt/gbf9dK+aly0Jo7P0vZ08LcZ99xuf/vbF1U5nF+Px+kg0Mf1Vkey7xiM0/+8R9WxG+dve3x1nx/nM9O+pu97zq1vvdo/ytiMMwemPSZ9+v6+4x39bwbnsZJrbtpzYPXJYiV7OeXfvvHGG9MvjCJA11tvvXRNvnbULeVrFvt9ijCdddZZA39qyy23LJ7ylKcMfK+PL97pTndqXLd5DUdbPgSaOAeWr/dF0ff+w7rvGIzT/1tuuWXiaenQs+666078+Wl/EPnlX1+b8RlnDnQZnzve8Y5d7l7j+tb3+WZA+o7BOP2XGmzSpjgth4Kmtr7vOcjgceZAU8evjffVd7yj/83jPJZ7HU17DvSCAM2CeRRhlQ99v/3tb+cd46X+vnl/cMQFSNRo/UYg5kBR9B2D6H/sg/3eBaP3gcDyItD3PRfafceg7/1f3hUXvxYIxJ7T9z2n7/23BwQGS7MT9oIAzda7UZ4xv/vd7xKi43iXLNX3bbfddsVf//VfDxxJIfBykjapCXHJnrKKRWVP2Cbd47TvhUt2Do2RMqFvIfBCYfL8t2bGMRhMe0yW+/utAWvB2JsDfWtrr732rBeePWCcwnFdwogXXjam/f73vy+yQawpfZyZmSl41EzSzOmmyZ3Yc4okd2PPWeX5G3tO8/acSfaahX6Gk0JOfdC0PWqhfZnk+qqX5M0331yMOs9M8v2L/cxiQuD1pWn9CT2n2XrOYufrOJ931smpGWLPad6eM84YLvaa7IX4xz/+sfjNb36z2K9r3ed55ufzRBM5jzw+kwDbCwL0rne9a8LmV7/61VCMMpGRyZ2hF5ZvLNX3PfKRjyz8G9Z+/OMfD3trRV6vEqAOyk07+C8HKAjyTIBSQm2KfWr6n9dIE8mf5RgL5Je1gGjq4xpwCM2GIiR4Nh4tB/ZN+A0KcSZAkb9NmwOZJJgEqybO6dhzijTfYs9ZRYDGntO8PWeSvWahn2F8znsb3cte1beWw8SRhU2TO/neJhkTcrRpBGjoOc3WcyaZZwv9THVOx57TvD1noeM5yfWZYOsr55HJT9hxeGqaw0sen0nGdnWW40k+3ZLPZMIyk5yDbjuTo3e5y10GvT3ntaX+vjlfHn8EAoFAIBAIBAKBQCAQCAQCgUAgEAgEAoFAIBAIBAKBwJIh0AsC9O53v3sCTIV3Xmv1xrX9+uuvL4Q23v/+96+/vcbfS/19a/xAvBAIBAKBQCAQCAQCgUAgEAgEAoFAIBAIBAKBQCAQCAQCS4JALwjQDTfcsNh0001T/oYvfOELawD3L//yLymU2TXCbOZrS/198/1evB8IBAKBQCAQCAQCgUAgEAgEAoFAIBAIBAKBQCAQCAQCkyHQCwIUNLvttltC6LTTTptTuOR///d/i3POOSe9t/POO6fH6n//9m//Vlx++eXFd7/73erLE3/fnC+JPwKBQCAQCAQCgUAgEAgEAoFAIBAIBAKBQCAQCAQCgUBgqgj0oggSBB//+McXD3zgA4trr7222GeffYonPOEJKZnrFVdcUfziF78oHvvYxxZPfOIT1wD7Xe96V6EY0b777lvc5z73mX1/0u+b/YJ4EggEAoFAIBAIBAKBQCAQCAQCgUAgEAgEAoFAIBAIBAJTR+BWZSXF3pRSVD30He94R3HZZZfN5gJV6e85z3lO8eIXv7hYe+211wB8l112mSVAX/jCF855f5Lvm/MFLfvjxhtvLA466KB01/e73/2K17zmNS3rweJv96STTiq++tWvpi864ogjinvc4x6L/9IWfcPXvva14sQTT0x3vO222xY77LBDi+5+aW715S9/eUqnsd566xVvf/vbl+ZLW/Qt559/fvKKd8sHHnhg8dCHPrRFd7/4W/3Rj35UHH744emLHvnIRybZsfhvjW8YhkDsOUURe07sOX3fc4488sjie9/7XtomTjjhhOL2t7/9sC2jk69fddVVxVlnnZX6JqJtkMNGJzu+Qp0KPSf0nNhz+r3n3HLLLcX++++fdqC/+qu/Kg499NAV2o1W7mdPOeWU4pprrkk3cNhhhxUbbbTRyt3MEv9ybzxA4UZhQtodfPDBxXXXXVfgfg3mHe94x6GwEoLD2iTfN+y72vD6H/7wh+Lqq69Ot6pwVB/bN77xjVkMEMJ9az//+c9n+/+ABzygb91P/f3MZz5T/OpXvyrWX3/9Xvb/v//7v2fnwO677947DH7zm9/M9n+dddbpXf+Xu8Ox5xRF7Dn93nPoGln36uue8+Uvf7n45je/mbYfumjfCNAf/vCHs3Ngq622Wu5tuHe/13c9J/acovjKV75SOPNpfdxzGPuz3OnjnvPHP/5xtv8iiPvYvvWtb81i0DXOo1cEaJ68t73tbYulJG+W+vvyfcZjIBAIBAKBQCAQCAQCgUAgEAgEAoFAIBAIBAKBQCAQCCwOgd4UQVocTPHpQCAQCAQCgUAgEAgEAoFAIBAIBAKBQCAQCAQCgUAgEGgjAkGAtnHU4p4DgUAgEAgEAoFAIBAIBAKBQCAQCAQCgUAgEAgEAoFAYCwEggAdC6a4KBAIBAKBQCAQCAQCgUAgEAgEAoFAIBAIBAKBQCAQCATaiEAQoG0ctbjnQCAQCAQCgUAgEAgEAoFAIBAIBAKBQCAQCAQCgUAgEBgLgV4WQRoLmbhoDQTWWmutYtddd02vb7TRRmu834cXHve4xxV3vetdU1fXW2+9PnR5Th/vfe97z86BzTbbbM57ffljxx13LG666aZi3XXX7UuX5/Tz4Q9/+Owc2GCDDea814c/7nznO8/2/yEPeUgfuryifYw9pyhiz+n3nnOnO92p93vOU5/61CLvt7e73e1WdE9aiR/fZJNNZueA59Gmi0Df9ZzYc4pim222KR784AenidbHPef+979/r/ccBa4z57HhhhtOd8Np6LdvueWWReY6nH261G41U7YudSj6EggEAoFAIBAIBAKBQCAQCAQCgUAgEAgEAoFAIBAIBAKBQEYgQuAzEvEYCAQCgUAgEAgEAoFAIBAIBAKBQCAQCAQCgUAgEAgEAp1DIAjQzg1pdCgQCAQCgUAgEAgEAoFAIBAIBAKBQCAQCAQCgUAgEAgEMgJBgGYk4jEQCAQCgUAgEAgEAoFAIBAIBAKBQCAQCAQCgUAgEAgEOodAEKCdG9LoUCAQCAQCgUAgEAgEAoFAIBAIBAKBQCAQCAQCgUAgEAhkBIIAzUjEYyAQCAQCgUAgEAgEAoFAIBAIBAKBQCAQCAQCgUAgEAh0DoEgQDs3pNGhQCAQCAQCgUAgEAgEAoFAIBAIBAKBQCAQCAQCgUAgEMgIBAGakYjHQCAQGInA7373u+KII44ovv/974+8rstv/vznPy/+9Kc/dbmL0bcRCMQaGAFOvBUITAGBWHNFEXJnChOrRV8Za6BFgxW32gkEPv/5zxcnn3xyJ/oyaSf+93//d9KPxuc6gEDX10AQoB2YpCvZhZmZmZX8+fjtZUTg1FNPLS699NLiwAMP7C0J+sEPfrA4+uijgwRdxnnXpJ+KNdCM0QgjRDPGYTnuItZcUYTcWY6Z1tzfiDXQjLEJudOMcZj2Xdxwww3FG97whuLss88ujj/++Gn/XCO//+abby722Wef4j//8z8beX9xU9NFoA9rIAjQ6c6hTn/7lVdeWTz/+c/v7Qb5hz/8ofjYxz7W6TGudm7PPfcsHvSgBxXXX399b0nQf//3fy8uueSSRIIi/7/61a8W73nPe6ow9ep5rIH+ekOvxET/2c9+Vrz1rW8t3vjGN67EzzfiN2PN9W/NhdyZu/RiDfRvDcydAcv7V8idIum63/3ud5cX+BX6tbvc5S7Fq1/96uLWt751cf755/eSBP3mN79ZIMEOOuigdMa35x5zzDHFD37wgxUalZX/Wee9WAMrPw5LdQe3ObxsS/Vl8T39QeBf/uVf0iH0V7/6VRISW265ZX86/+eeCgc/66yziqc+9anFX/zFX3S+/2uttVbxxCc+sfjKV76ShOBVV11VGPc73/nOne977qC+6vf//b//N/37wAc+kLxhzYF11lknX9abx1gD/VsDKzW5ed+89KUvLb7whS+k/Wf77bcv7nCHO6zU7azY78aa69+aC7kzd7nFGujfGpg7A5bvr5A7RfGd73yneNnLXlbcdNNNxeMe97jlA38Ff+l+97tfce9737v49Kc/XXzjG98obrzxxuLRj370Ct7R8v70X/7lX6Z+S3nmvO/c5+xzpzvdqXjEIx6xvDfTgF+LNdC9NRAeoA1YWG28hX/7t39Lt73rrrsWBxxwQBu7sOh7vutd75pCoc8777xFf1dbvuCOd7xjceyxx856glKK+pQT9LGPfWzKg3rb2962+OxnP1v88Y9/LN75zncW66+/fluGcEnvM9bA9elg0Kc1sKQTaAFf9pOf/CRZ3+92t7sVp5xySmHu9bHFmuvfmgu5M3elxxro3xqYOwOW76+QO0WStSKeLrvsspSPePnQX9lfespTnpJC4fvoCXr7298+eXxuvvnmxa9//eviS1/6UrHNNtsUe+2118oOygr9OpkTa6Bb3tBBgK7QYmrrz3IBFxrACsQr4cUvfnFho+xj22WXXQpEmJBonrB9afp8yCGHFHe/+92LX/ziF70jgHid3eY2t0nDLSzk3HPP7W1O0FgD/VwDy7nXWWOHHXZY8ri+1a1uVTz3uc8tHvCAByznLTTqt2LN9XPNhdxZvQxjDfRzDayeAdN/FnJnNcbOek9/+tMLmFx44YWr3+jBs0c+8pHF7rvvnnrat3B455xqlM3nPve53qa8izXQvTUQBGgPNvCl7OJpp52WPN8uuuiiFA7BMtbXxiLEIvbb3/62+PCHP9wLGD75yU8WO+20U/GiF72oyBUCMwnal9wwvP3WXXfdlAc1E+B9LYwUa2BVlcy+rYHl3Oy+/vWvF//6r/9avOlNb0rpVlRE7nOLNdfPNRdyZ/WqjzXQzzWwegZM/1nInbkYMzw67+Wz39x3u/eX883rX//64pnPfGZx+umnz3awTySosP8f/vCH6cyXPUFzTtBZQHr0JNbAqsHuyhqIHKA9WrxL0VX5X+QCERYi/He99dYrHvzgBy/FV7fyO/7qr/6q+NCHPpRCM3fYYYfkEdrKjoxx08jPI488spAgXNqDnXfeudD///f//l8iQ5EUcoLyDu5y23TTTQv5Bx/+8IcX97///WdzglKY/u7v/q7gpdanFmugf2tgOef3BhtsUNzrXvcqrr766uRp/aMf/ajYdtttext5APtYc/1bcyF35u46sQb6twbmzoDp/hVyZy6+6hwwwsh/7wzQ5XMfT9f99tuv+I//+I9EgO69997F1ltvnQBRBEeBoD7kBF177bVTjQvnfvUf5EI1B+QE/Zu/+ZtCntA+tVgD3VoDQYD2afUuQV8VwnnCE56QSNCf//znxZe//OXiUY96VCEvW1cbYXjNNdekQ3id3OIW/1//9V8pLOAe97hHZ0MzeV2xhhp/hX8e8pCHFBTEzTbbrNhuu+2K//7v/04Y9IUEhYPmEFYlQX/60592kgSNNVAUsQZWbodXkAAJ+pnPfCblo+Jt/qQnPWnlbmgZfjnWXKy5+jQLubMakdC9+ql7rZ4B03/WR7mD4JTrUL7/ettwww2Lj370o4kE4/DR1QjAj3zkIynf6b777psKL2600UbF//k//yedfen78v//+7//ey9I0CxzRLv1hQSNNVAUfVgDQYDWd/j4e14EbIiZBOX1piDSYx7zmNZXA0fosnhVSU6HUPnnTj311OJTn/pUqvR9n/vcZ47gR3xefPHFKVSAUlD9/LxgtuQCeU4vv/zyYscddywUZKg28+HJT35yIkGvvfbaFK7aJU/Q3/zmN2n83/72txdnnnlm8fnPfz5ZwFWI1AaRoPpPOYQZ5SnnDK3i1sTnsQaGj0qf18BwVJbvnephlBeCxPx/+7d/u3w3MKVfIkPrh82QO6vA7vOaC7kTupdV0Oc1MKUtd0Ff2ye5o8aDEGchrqL86LbViC4ef7wiOX0gBGHTxfba1762uPnmm1MRIMRften3FltsUVx66aUJi655gjrfvOtd7yqOO+644uMf/3iq8/DXf/3X6Ww8iASVI1VKEjqZ6By1IdrSBulesQZWjV4f1kAQoG1ZqSt4nw5jdUtflQT9n//5n+Kqq65qPQl6xhlnFFdccUUi+DKJedNNN6UQb2EPNkseSJ/4xCcSHoQ/gYAAlRbgP//zP4tNNtkkKQ0rOFxT+Wkk99e+9rVEOPD6rDd4ISOuvPLKToXDm9vC/SX/RrhQin784x8nb7RHPOIRszDUSVDWYZ/hLfud73ynUE2yDS3WwPBR6usaGI7IdN8ZJHeqh1FhaG0nQe0nL3zhC9OBqhpOFnJn1dzq65oLuVOkHPPS64Tu1U/da7rSZfi391nu0G0Rn/I+IjnVNhDdJfoCyaUhuKTDcu2znvWs4UC29B3eryeddFKKdttjjz3WOPvqlohH6d/o+F0Kh+fo89a3vjWNv4gnxX3JIuO8zjrrpBGtk6CXXXZZug5m0sEJjW8DCTpM94o1UCQP8D6sgSBAW7pJT/u2bX7vec97kiXohBNOKD72sY8V1113XSEEYv31108/3zUS9H3ve1/yZkV0yuWI8CPohUHwfLSpEwY2yC984QspFOSWW24pWMfue9/7Jku9z6qW2LUmtPvTn/50Kvgk/+Wgdrvb3S4RhMhgwqUL4fCHHnpoIjB33XXX4ogjjkhEJg/gnAy7igMSVJ42uQopkN/73vdSBcXXvOY1rUkREWugOqJzn/d1DcxFYbp/jSN3ukSCMpQINco5tXjbvO1tb0ueNaIsQu6E3Am5E7pXH3Wv6Uqaud+u4JH89scff3zx3ve+t/jSl76UjGsPfOADZwmwPsgd6czoultttVXS9Rkf/BP2Lv+jM5BiOPDyN2cIZ8IuNc4czn2//OUvU6qvHOlV76P5cMEFFxQIcyQooyX82tp4Ph511FHpLPuqV72qeMUrXpEcepz3Nt544zndyiQoktw5R/+d+aQlUhuiDW2Y7hVroEhRrH1YA0GAtmGlLvM9Zu8DeU5s7gScwz8PR+E4EmA/4AEPSHfVZhKUZ56+ZG9POaV4ssr/4R/vPW79T33qUwvJj5FbQtx5eQoV9h6hQTmgGPzpT39KeWEe/ehHt8ICtpBpxfqLBBfiwBqM9B3UhO3xohUCToF4xjOekbAbdG3TX5Py4Nxzzy122223Yv/9909kJhwe9KAHzSrFuQ/G3jyiLEkHAQdr5M1vfvMaykP+TBMeYw2MPwp9XAPjo7P4Kxcid9p6GEXw2kPJGo3XZ7WwAOMRGYQI5WHuoBFyJ+ROl+ROfQ1YB6F7QWFwC7kzGJelepXR95/+6Z/SGcd54Pa3v30i/b74xS8m/Z5HW05R0he5w8kFCUp/J4OQoIgu0W9C4L0nVPqGG24ottlmm6UaisZ8z//3//1/6SzH6edpT3vawOK20lpx8nA+FgavKGo1KqwxnRnjRpzzhTx7fPe73510DuuAY48Ix2rLZx3zgpGW48sd7nCHdE5SOKqprS535tO9Yg10fw0EAdrU1bpC92UDZP0h8F7ykpckxYAXCuLvZz/7WQqLQIzKa0gZ0OokKPJwmJfgCnVrjZ8lvOW64c2ZK3dXw5iRmwitk08+eY6F02uuU/gH0UXwsYKxGCOJNWGZkkW3vZkLOfWB3KhIXt6NsGMFrgtG/fW+wli8h2HkM21tRx99dJrzFINqHqRqf37/+98X73znO5NxICs/BKuKkZTEddddt3p5o57HGph/OPq+BuZHaGmumETu1A+jDBPDvDWW5i4X9y0UcHsJw1quoJo9KTIJKuTXgZJsqra+yJ3qetP/kDt3qk6D2edtlTuD1oBOhe41O7SJhMh6l1f7uAZWozHdZzxr5XZnrH7HO96RKn+L7mF0otM7Bwhzfs5znjPrKNEnuYPYkuPR+Q8hpPggRxi6o8aY9/jHP342KnC6ozW9b6/LnYc+9KEp4k34P8MsXb66Jt2JvUzIuHPgG9/4xjVqI0zvbpf+m5H98r7qp3PbsEZPwQ9I6eXcDxPErxoQHIOa2gbJnXF1r1gD3V0Dt27qhI37WhkEhON9+9vfLp73vOelf7l4C2sQq5jGI5Kru1wpuSF6jj322GQROvzww/PLjX0Uus6SJcdYJi7drM0u95lQ5AHoukFNeMw//uM/Fuedd15y+6eoakhAB9k2NqEtBx54YBKChJr8l/r3xz/+MR3MWfxg97KXvSx5vlbnAG9CRYI2LsMlWMyrOe3aiIV0Bpo5MaxRBq0ZGAkBaVOLNTB4tGINDMZlmq9OKneQha9//euLvfbaq/EFkcgRxBUDGS/53Mib6h7jwG1fGda6JnccTk488cTi+c9/ftIrHLZ5ZPG+0YxxyJ25s6GtcmfYGtC7PutesQbmzu/l+It+f8wxx6QIJaG/9NbcEDucG5xrpEHyd1XX7ZvcsTaFNp9zzjnFm970poIMyo3u28Y2as0h94w72Swiw5mIA1Bu5o5CQWQ5LHhpt7nlvuU8n8P68v73vz/lhP3gBz847JJGvj5M7ixE94o10L01EB6gjVyuK3dTCD+hDvIWZq+3bD255pprEvn5ute9LoU3u+ZhD3tYSgbtjrMnqHDxpjeV/IRxE+q8Dwg0XjZye37rW99KeT95MvJmRYSpfO79QY2SJOydlZjShEB2rdfa1MYJBXIQvf766xMuPIFVCeQBKzxe6ARSTS6le97znm3q+sB7RY5LCM/bmUfAoMbDVRoEVmJevzk/7qBrm/ZarIE1RyTWwJqYLMcri5E7PHKy9/Vy3OukvyFUzP4p3FdxBTICISp3mP4zODGi8TrKOUFHGZG6IHfGTXsgL1fIndUzr61yZ9gacBDtq+4Va2D1vF7OZ/ZZhN7jHve4OV5vvBudcTh98Aql+8mHx0jnHJBbH+UOIlgOfBF+PEOdAXLE33zkWcatCY/jrDlpvIw9/d6Z+MILL0xh8fapf/7nf04ewiI5REq2vdFBpDf4xS9+Ueyyyy5Dz7qKP7mOgwsnqLa0YXJnEt0r1sC/J1ndiTVQWrWiBQKzCJQHs5kyJHymtAil137729/OvPzlL0+vlfkMZ0pPwPT6q1/96vRamTB89rNtfVIeQmfK0MSZ0utkprQUzZT5G1NXyorvM1tvvXXqZ35vvj6WBOhMmTNmZtttt50pieP5Lm/M+6XXaurn3nvvPVOmP5i9r5IEnCnzAKX3Sq/g2fEvvZRmSsI3vW6++PfKV75ypiRDZz/bpifmQEnizrnlUuFJ/SqVvdn1MOeCP/9Rhsqn68qiWYPebsVrsQZmZvq+BlZyovZR7pT5PmdKb8eZ8gA5K3PI29LbJO0nZIj3xmltlDv2nH322WemJCBmzjrrrJnSCJm6WuaOnikjKxIG5EpZZXYWgq7JHXOgDLOc7Z8nfZI71TWg733TvWINGPWVaWX+xrTH0N9ys7+URqqkw1977bXpZXuwfag0cM/Yn9veqmsur7dJ5U7pEZiwsX+3pS10zZVenulsmM85Hssw8ZnSaNmqM151fOpyx1n12c9+dhrLU045pXrpnOd4Af2no7S5xRpYmO7VxTVg/kYIfFtMGFO6T56PCvrktvGfw0B4Pw7y/GT90HiPadXPphda+B+PT5ZMBZ6EwuRwRNZeFVjlCsnvlWtmZA991ueERsij2oZmDiw0FOhv//ZvU86YUlgWb3nLW1LlTNWLhxVHajoO0jbI+SmfZ27PfOYzU05Bid6F2RrTepMaQFJ4FsZhXqL1zzTx71gDsQaWc17yrK62Psqds88+O0UXyPcpl5rG68heLMey/cZ7o8LhM4ZtlDuTpD3oktxROfeQQw5J6WSqukKf5E51DZjnudhMX3Svvq+BvH8t12NV7mSZUxquU4qnQZ6f7ktead76opsG6YDLde9L9TvVNbdYuSMXpKaidlvaQtecSAu5u33OGcE5R9j/rrvumqIe29LvfJ+D5I7ozdIYmS45/fTTi9LomC+f88gbVpMjtc0t1sDCUh12bQ3kuRsEaEaih4+Ir8MOO2w21xYIhDVoiv8Ica+GvWfy0/s550kmC73W1iaMX14bYViITkIuE52DFHGkl3b55Zcnpaje75wrFXHWhiYcxD0LM8zj6r4HKYRCgSgAGmJY/pvSItjoBNjpZuf5TyJ381tum0yCIjXlojPHEYQUBHlOc6MQu1Z4jEMr8qKtLdZArIHlmruUaIamauuj3CFzFBCoE52DSFBhhpqwTQeYQa1tckeuXa1adGGQ0bX0CE1EcD6sd0XuIGCE0dIT5NTOJGif5M6wNWBe9EH36vsaMM7L1epyR+orIb303zK6bY2w93xf9mNpveiHbdbxcn+GrblJ5E6WOfkx/0aTHyddc9LRCIuX2gwh1NY2TO48/elPL8pov9Qt60EhWxxBblK7HX/88ek85No2t1gDk+leXVkDee5GDtCMREcfETZ3uctdBub0KMPXU+7GMtRuttI5z06VERXx8U/BI/lwquSnTVGeRwe3l770pQOrgbcBTgoR0pPXgX7f9773LcqwmDXyflYrlDqIsnYqVKGaL3yzFVSf5XL78Ic/XMiH8/d///fpselY8GC88sori4c85CGzOY4GkZ88NA4++OB0UFMp00G0K81BlKXf3Ed2/upXv0pFVawdxLCKoNbDRRddlPKfMAzwfvU63CRMbyMesQZWzeBYA0u3kpFYyCq5LuutDLkryjQb6b2qEt0XuUN2yu9J1uS8VOae6rrVvJ/2EjmFc3V4Hhn2pJNOOqn40Ic+lKrIywOZWxvlDvmJ/HvBC16QDlWDyE96h0KDqtQiIdqQ6zWPyXyPvG6McRmOl0gYxTZ4uJI5fZE79gh5cQetAfh1Xffq+xqYb40s5P1J5I46B3Q+xgc6O4N2PZKH0f9Tn/pUscUWWyRD90LuqSnXTkPu8KZV/Rz56QwkH2YbWt/X3Ci5Q/6U6RCSkRVRTNdw5v3oRz+a8p6W6QNSNFwbPUBjDaxenX1fAxmJ8ADNSHTwEYm13377JW+b7NFY7WYO50AC5sYKyDqSK5qrxFrmqMpvp83x7W9/ezrgSoLMc6yNLYcBSGyd21ZbbTXrCXrxxRev4Qkq1Bs+SCOHVZ6Be+65Z/54KmhBkYKnqoEOMW1ofQ0Fqo8NJe4Nb3jDGp6gD3jAA1KIP2MAJRlBavxVTnzRi16UrKJt9AyINbB6BsQaWI3FYp5lEkthgEGh2xRo11Rljt/ri9xxYORVnj1m7CdC3kd5gj7mMY9JclfYnSIFCKMHP/jBs8ME0zbLnT6l25kdtD8/YXw99thjiwc96EFreIL2Re6MWgNg4gnadd2rz2ugviYm+XtSuVPm65/1QEf8cGxAlOQmPJ4nHNKIs0db2zTkjuKw5BjngRe+8IWtgSbren1ec8PkDsPrAQcckPZbRmkcgbMORw/FrxS+oX+0scUaWD1qsQZWYREeoKvnROeeIS559jmI/vSnP02hytVK5gjSMtF3cnu/xz3uMdt/VnlebbwuePLwerMJ8o4UGs8rZbPNNisOL/Mm8mJpY+OJhPx0cCwLUcz2Y5QnKA9Bh1GfdTgRJpA3Ehg41OeKkm3yVGEFV839xz/+cfJEUQkbIZErYObx5Y3DIujATeFpI+mnL1IYVD2ac/88DvMEpQAjyHfbbbfkEbrzzjsX//AP/5BSRgz7rur3NvF5rIHVo9K3NbC650v7zN5w6aWXruHRmH9F2gj5l+51r3sVDp/V1ge5w8uPURHpk2XEfJ6gDhyuYXCz/zBqVltb5Y79pyyyl7xNHEYdsgZFnHyvTDGi8i68eOO3tQ2TO6M8cvoid0atAePdVd2rb2tgWmt3MXLHnsKY7ZzEueGCCy4o7EfklH/WrSi4nKZlWn2Y5vdOQ+44M5LhdOHsMDPNPizVd/dtzU0id3jeOxcLiRf2L5qxLIJbrL/++ks1DMv+PbEGVkPetzWwuudznwUBOhePTv1VJfMGkaAOFQhQ+Qur4XRA2GCDDdJhBAGKGLv++uvTIwJ1r732Ksoq8K1MAJ0HmHemnCZI4nzwzu9VceP+z9LJC0Hf5cDYeuutExk2LA9MTuSfv68Nj10LBULul1Xd1wjLYd2X99a4DgvZQYJaD5/5zGfS+sjh8MYR2UnxowjUvdjaMM7Ve4w1UEWjKLq2Bub2bnn+mo/IyAToRhttlORL/a66Lnc23HDDtC8xvO24446zaTNG4WbP4SH65Cc/eWSu5bbJHXK2S+l2eKHJbatfdIpqQ6y88pWvTPnj7DP1lklQhDB9y2Eth8O7tg9yZ9QagEEXda+urQHjtBJtvrkzSu7weuO4YG/+r//6r+SJbQ3ybpTjXs57Rena3KYldxjy2uYA0LU1N025Q6cwd7pQ6yPWwOodrGtrYHXPFvYsCNCF4dW6q030nNuyToIiQIXzPutZz5pT/CZ3knAT5i7fIyupR+7xPDGqnqT5+rY9IrkUPVJYgrWrKsiruNVJ0Lb1c5z7Vb2dlzAF8E9/+lM6bMjzkjERCkQRZE2Uk81hpKlNXjkhuO75xhtvTIfOfK8s+8I4eDELeRpGgm6yySazXgGMBFUSNH9XFx77uAaQEYgXxQ+s80xkd2kNrOTcHHUYdRA966yzUm6/au7k6v12We4oMieHNAL0nve8Z4okyH0fhVu+pkuPiAe6xCc+8YkUdkqnIHOyl4n9WRSCPZseoupuk5tQWdEyyEteM1USVLSIfOGiaBhTh5GgiBZ4CD2sk6BN7vtC722Y3OnyGhgkd7q2BhY6D5by+lFzZxy5Q/7vsssuhZoICnuK8Nlpp53mrOOlvN/l/K6QO6vR7tqaC7mzemxHPevjGvj5z3+eomwYVjm8ZL2ja2tg1LiPei8I0FHodOS9KplXJUEVcpEH8Iorrki5byjorJ4IgfXWW2+W/LJYHNYsoEyINRGaUQWfBt2vPsHAYXTjsiIrorjaqrghQZFiQgOa3KQtoOwZq4W2roQCIVB4kiG5EJ1VElToLQ9O3p3zkaDI0XPOOScRwm0hQWMNDJ/1iHF5gBDg1on5ofhMNadRV9bAcBSW551hh1EK2Jlnnln88Ic/TKHyip8oLmbP4lFfTavRBrnD+2JYwadhSFPEpQmAwXOe85w5xsQ6bqIURGg03eA4qdzJ0RddSLcjL6uCRvaUOgnKw4yuYcxHkaDwsBYY7xDAvkfanSqZOmxerdTrk6yBUbpXW9fAMPznkztdWgPDMFiu1+tzR+ouetxC5I5ia/THqixarvsf93cmWXNdkzswkLqrXrRqHAy7tOZC7syNthg1/l1bA6P6evnll6eixfgdeslHPvKRFLmaDcxdWgOjcBj1XhCgo9Dp0HtVMrkDAkwAAEAASURBVC+ToMKuEKDCgoV58wZFCqhijvj57Gc/OxsSgvhzIG1qE/J80EEHpfAx1tvqgZGHJ1Js0P3bBFR4VNHQQbPeMm4SQA96v379Sv7tEPma17wm5X2ths+Ne0/w6UooUDWXZ50ERWSPQ4LCQ87TbbbZJhUfUfAr5+0bF9PlvC7WwHC0eTfvs88+Kc+X/MaZ9LReqqHDXVoDw9FYnncGHUazx5874OUmv6PcjwhB+dZ4v6k+ilSUV4zC2tTmAPba1762UFHTIbvqFU+m6tsgQxQjDAOM9CsOb9IBVFvGzZw9+OCDU/Xz6vtNe75YudOVtAc5jH0QCYpMseeMQ4LyTOctyOOV7rL99ts3dg6MWgPm6aS6V9vWwLA1Oa7c6coaGIbDcr6e5w7jGmMEEjTkTpHybndF7sj5SndTx2HS6KyurLmQO/3VvYbtq5w8jjvuuOTMJrqVHvrEJz4xRdJUP9OVNVDt00Ke36qsDj6zkA/Ete1G4Oqrr045EIUyy+tx0003Fe985zuT1wEC1D/ebrlCvN6qdC3vZ5Nb7hcvolNPPTV5rLpfB4lDDjkkEaCSdfO4YeHNzfRX0Mdh1YbRZIIr3/OwR31QfZ7HgQ3vXe96V6rcN+z6+V6XB8k/oUE8gtvYWMGOOOKI5MUpvElYU24XX3xxytnmb8VF6lU+kTC777578bKXvSwJj6ZjEGsgj+zcR2tcEnd726te9apEKMy9YtVfDvN1r48urIFBfV3O126++eaEO6+2LHOEASOkjQkjnEdkSVZHGCiOP/745ImznPe6kN+q9qu6f+Q8w4yJj370o9MeIodntTG6HV4WEfS6fra5LaXcsQZ5vdprGV1zeoo24SPi4BWveEWa00hxcpghVXNYZ6iVaga57716VImK56pRf/SjH03XN1nuDFsD+ton3Ut/621SudOFNVDHYiX+rs7NkDurRqBLcsfeiQDV5NO2r07aurDmQu4UyZlLjYe+6F6D5jvdwTmHcZ0uMciJQJQJZ49qRG8X1sAgPEa9Fh6go9Bp8XsITAqokCssf57o2aNRGJZFoCF5eEXJP6UKq2pvCi5IAO6g2vTcW/qgX4g6JKcDhUMoL1Ch60LchVnyzODdSlDw6KQUuYanEcvoL3/5y2JYXjq/0fTGm1W4nLA5JKjHSTxBcz/bEAqU73XYI3d/G728e4iWajh83RNU+gch0NYKwwDhwRsHQV730hr2eyv5eqyBwejbB88444zkwc2YU23eO/roo4u3vvWtKTTbuPP0NWe0LqyBan+n/XyQ3Kl65FhP2v3vf/90aHnAAx6QvM5ZqckZlXbN4/3337/R5Kc+5H7Zd/fYY48kS3imwECUBbmD1OXVyvOPUco+Qubo42WXXZaIMDJ2kJLqN9rQllLuWHdtSLczalwQX/QpBxE5uOhaOYy97glKRm+xxRaz3sO8aU866aSUC5UuVjfIjPrdlXhv2BpAXPdJ9xqE/aRypwtrYBAe03yNN71IAg4QuThpnps8QUPudE/uONuQtdlpZ1JPUPOyC2su5E7/dK9Be6rzDL3j5JNPnlPcWuV35yD5yN/97ncnzkPaP84GXVkDg/AY9VoQoKPQael7Qj54rfFw4wHnoMUTJSfAdfjKhZFsmnJNVcPGHdBci1BEErWlIT4RXtkDx6ETufvsZz+72GyzzVJ+U4dSCpHQ5p/97GfFxmXuT4QHjHi+In4zTm3pd/U+l/IwWv3etj2X0uGf/umfkocn8jO3YSSodA/GH1khZJ5X1nXXXZcS4rMut6XFGlhzpBg3FHxDKMiXpCGmENynnHJK8nLmEa/4l73Bwanusbfmt8YrdQRGyZ3qYVS6EQpaPWzcNSp12o+rXvr132nS3+7ZnCIzER488BXAecYznpGKCzKy8ZA03+RiQoY5oGcDnOT0SPett966Sd1a8L2E3FkF2Sc/+ckUcXLeeeclY5tXeaIZd/OCbpFJUMWdGKgzQW5+nHbaaWn/UU2+LXrIoDUgkgax2yfdq75oQu7UEVn6v5FePL7oa9bYBRdckPR/c08LudNtubOUJOjSz87l+8aQO/3VveqzzF4oLcK+++6b9FJ8iPyfr3/969M5iL6pXX/99clTVhFs1/exBQHasVFXEU5ogMM87xrKt4ku9IF3Tc5TViVBc07QKgnaBliQXNX8ffmeEViIjWq/HKzlcpQHg5cOcovlkEcoItShW4imzYJHTpvbYg6jlMgTTjihePzjHz/rBdc2LIzhfvvtl8gseVv33nvvWYIBAT6IBEX0Zy9ghAWjADL85S9/eaOFAyKJBzMCptr6vgaqWNgnkHPC2ZEP1jyPT/nB4Pb0pz895Vq0JzKa8FzijdjG8Ntqv5fz+Thyp3oYzbnZ6iToct7zpL81TO4ce+yxae6Ya/ol1ycinQGF/JFSw/5jjyWPkURkFDmk8nD2XJr0vlb6c32XOw6hRx55ZPL0PeCAA2ajUUSfmDN1EpR8UbTOWpAr0nW8hN/whjckD9CVHs9Rvz/uGqBv9kn3qmIWcqeKxtI/t59KbSNlBg96nuMinxi86fQMDuR7F+TOMD0Pqn2XO5OSoDlFAmNrPQ3J0s/W6X1jyJ1YA9XZJZ8+2SPCl2c8Y6rXhLiTxZzjRMrSRekc9E78Rx9bEKAdGnUKtnyeyJwTTzyxeP7zn19st912iQgSApIPZsNIUIsG+VcnU5oIEeElNLkaPpbvk0t39nB1wKz2yyEN0YsYQxzZIBTd8I83rE3Be4omNbnxWMtpDQbd5ySHUfNHlWxzRagmD+A2NtYuHr0sYPJ66gtySxEKobe8PSnJ1XB4ChBLGA9iqSDMrec+97mNJj+NjZAGnkP1dduHNTBsbiLAL7nkklnvdWPL087a9mhPsNYZhBAW1vvd7na3FLbqc8Kq5Dxuwz44DIPlfH0hcqfth9FRckcBuWrhjUzuItLJZPmneYsySDq0y1Pl+xgrzTXpN5rc5pM57r2vcsfhgocFTwpFsYTASz0k8oQORs+w71RJUGuBURYRbv/hoS53KBnV5DbJGshzowu617Cx4QHOcIrE1kLuDENq8a9zYlAgjgc1HU9Yp/0VCUq/Y8Ss6v1tlzvD9DxIhtwpUqqvhYTD28PUhrBmzRW6/6jz1OJn7HS+IeTOKly7vgZGzZ663MHvXHnllUkXlVKHlzyS03mYcZUuap+kl3L6oX/0NeItCNBRM6tF77EQUghYQuWQyjnFEHkOWkgtFgEkqIN/fr/qCUoQWBxtsIYhsBBdmdQVLva2t70tkV2e1/tVVYYMK1wsfN45yCJeGDYKuDiwDPIsbcJ0QNwo8iSE/0lPetLIW1rIYTSTnw658iSyELW1qcxMwTnmmGPW8GI1L5DmLGLIiioJihB3cGUNc3htQ3vf+96XSD3z2+GSF7PiGTmXYjYE1A8E+tbWNTDfuAiJO+uss9J65h1Asc25ffMYK4ZlniO8c0OcOmhYNwpmRZsfgUnkTv0wigxEQreBcB4ld8gORpZBJGhG8t73vnfxtKc9LXnYI0uQ8ghQOSKbrIS6T54D8oIj60a1PsodhhPphugT9QgSpChvTySoNCtVEhSOZA2ZJGKn6Tk/3e9i10AX5Y6oEuQ1z24yBwkacsdsmU5T5ZjuT46L1siygwyn/2gKjVX1/jbLnVF6Xr1f+UyUHV1g0Qe5M64naCY/7WPOfpyG2pJuxFhWW8idVWf+Lute1fGuPx8kdzYu0/rhNtQ08ZyR9dBDD006RjWqDXGKIKWPNt3oWu/3Uv0dBOhSIbnC36MCNE8w1tCHPvShs3dDGJ5++umzB0wuzzn87u53v3u6LpOF8pI5iLahEe7CfOVW00cFjq4qCwoQZBa/lvvlwDGIAHKN5NcOHopweOQ1Syg2tckRxsMEWWtjk2NuVBvnMFonP3m/tbUhiBkAHDoVJhlk1XWAV1lXkYp6OHzb+m18zXvz2z9zw5rgTeSg2cU1MN8YIfEZfYQWWycUY4cEpDBcttpqqxQKUv8eijCl+CUveUnaC+rvx99rIjCp3MmHNqG/DHdtyfk5n9zJ/RpFgkIR8W4eyhXKK1SuxKY2xeH22WefFKaN2Mn59Ubdb9/kDs9yxid7Da/PekPQeI9nBlKmToLWr2/y30u1Btqme40aEwZz6VM4GpDHxtpaCbkzCrXJ32Pcpvsefvjhs+Qnr1DGbznunIPk/UaCCpVnHKYL5v25bXJnPj0v96vvcse6G+UJWic/5Utsi7PDoNUScmf1mb+La2DQmFdfGyZ3zGlOH5ykGNbrhlUOX0cccUQyZkvzRhb3sQUB2pFRl0gfmcPTgNeXJufdq171qqQoKAhDCWAx4vWGLGUdQJBoHpvsgZJusvKfBSufZyZBEbsIwYMOOqhy1XgkqA84oPB8bfJB3Kb1pje9KYXvSnEwbmXyUYfRLpGfeRzlxGH94s3J8j2o3e9+95tNmG/dUJqbHoI6qB/mLOudQxfi0zxW/U+ul9zGIUFd24Y1kPs06tHYGvc6CVr9DM/F97///YmIchg67rjjCvPGHFDIJtp4CCxG7lBY5Rpu8p5bR2EcuTOuIu67HeIZHpvc3vGOdyQ5K8yMPjFu65PcsYfYb3j1br/99gMhMi8cwBlrPbaVBF3qNdAFucPgSh81tnUStDoZQu5U0ZjsuWrGqhgzIu20006zX0Intgb33HPP4nnPe94sEcbzWpQBL3tEQBvlzjh6XsidVVNhGAnaNfJTb0PuzD3zd20NzG5uQ56MK3cuvPDCVHiU7LZHSnWHB1IIVq76vrYgQDsy8rwKWINM8K3LirK8oBxWWD9NdiSJg6acIbnYD28Eyprr29rksEAMajDIedeq/RmXAKp+pknPc+41yjXvXRuWIj8ODkJ+NM9HtUGHUZ+RNiCHvbfZ87Padx5LPPkUuuLeb03Um1AAB1BEIUGA/M+ew/Vrm/73L37xi2TQMI7Caa3xek7Qtq+BhY7BfCQoTxEhq9JofOxjHysUvlI0wV5JqYg2HgIhdwbLnYUo4uMhvfxXZbmjoKA9VV7knBdaOp1qONWwu+uL3BGCZx+hb5HPGac6Lsgbxmd7DSMdD+A2GQCq/ZlP9+rCGqj2d77n4xxGQ+7Mh+L879PnOHJw8ODwIepLNI/ir1J0wJi3p1zuZ599dtKJ5ApV/JCB01ptYxtHz2v7mssyx/gsRu7USVDy6/zzz0/nAhF+bff8zPM35M6aZ/62r4E8tuM+zid3hLr/4z/+Y+IOEKHktj308NJ7vo1OP+PiMs51QYCOg1ILruENiPDhzsyr5Jxzzil453CDfsELXjDbA4n4heoIaaOMSwTdVgVcqMO5556blCC5/XI4fFdI0Hq+T38jbPRb+gKevvIdfv7zn0/evQslQc0D3ykXYlvJT4QfArNKWkkBwcrF8o/gF2paD4VHEsqlyisA6VXP2za7YFrwRKiXcG9Jrr/85S8PTffQRRK0qjDXh2oUCWrtmDcUAc95jagoWw8VqX9n/D0XgZA7w+VOWxXxutxhMGUgkAf06U9/espxKvceo9E4ZEKdBO2i3KF/kMlSQpDHyJdBqXS8b49+z3vek3KN5zREc1dV8/8aV/dq6xqYbwSGyZ35DqMhd+ZDdv73s+Gfx60DPDkuPzFnAAb9nPuSgQYB+uhHPzoZuuVnzrnA5/+V5l0xrp7X1jVXzzO9WLlTJUF5APOWbDv5KVLN/M/nmZA7q1Lg1c/8bV0D8+06k8gdqViy85uQeWHxr3nNa+akSpzvdzv7fqnsRmspAmXOm4F3Xi6SmbIi4kzp2TlTVpydc83b3/72mbK69ZzX2vxHSeKm2y9Dz2bK0NWZMsx/Ztttt50p8yEO7Fbp9TdThl2m60qSbOA1TXnxve99b7rP0ktk5mc/+1m6rfyaPpSETXq/DN9d0C2XisZMGaaXPuv72thKD8+Z/ffff6ZUaFM/dtttt5nSA2CmVIZTd0qif3acy5yOM6Wn2mw3rZujjz46fa70Apx9vc1P8joorXtp3VsHZdqLmZIgXqNbbVoDa9x85QXjWHp7zJShb5VX13z68Y9/PI01TMpw3jUviFfGRmCYzPEFIXcGy53y0DJzwAEHpDlYGpoGrsmxB2AZLswyJssdsqeskpvuvzSczpQK9EyZK3ymJEUXdDd9kDtlsYGEU0m2zFx00UVzxrrMRzhT5iCe2X333dNaWRB4Dbw4y5xxdK+2rYFRcJeROEmHLiOPhl4Gm9LxIM0FulZpjB16bbwxPwKj5I51RrbX9WD7ljPQZZddNv8PtOSKvObG0fPatOZuuOGGmbL4bBrH0vMzjcZSyZ0yt3v63rJA3UyZKq0lI736Nu2vpcfqTFmYM/XDmad0dJopDW2zF4Xc6YbuNTugA56E3BkAyiJfupXPd5bd7WDHvv71ryfPte985zspb6E8h3JzyYWTQ9KESiiqgPnPFRFBwSOOp19JEBavfvWrW4lOqQCkok48KeTb2rjMY1qSX8nKy6tP2L9QcRYPRU1Uta83n4UFr6+mNmH97o9Vm6di7oflWpJ3xcUXX5xuvVT8Uh6PhfaDR4+wIdi1rZUH9FTsBxbGOXuB6ofwQ+7+ClrxxIGVvFvWhhB33kiswUKiWA2PPfbYtnU/eW4rbDZoDeiMVBhveMMb0twplcpk7at7B7dhDcw3MDzJVN7VzGOFD4Y186AkQtPbKjXXcwUP+1y8XqSUCvagz372s2nd8LBRUEr1XV62uXVZ7thLPvjBD6Yq3gqolQfr1H/hl+PIHfnHeCeJvGhy0YVhckcxEV5WPP8088Eeu9DWdbkj97B8wkJ0NQX3eIMKd7dfkVUnnHBC8bCHPWyh0K349YvVvdqyBuYDmpxRbIb3s7EelotdRJKoDP2miwvRbnq+3/n6vpzv5yid+eTOW9/61nTOoQuUjh+ztyiyR4HUCy64YKA39uyFDX4ySu6Mo+e1Zc3JRWjPdJZVryK3pZI78r0rgNlk2Zv7XH0kj6V08OgMI+9tSQzPXkLvlQ7NWumq3Bm1Brqke80O6pAnIXeGALOIlyMEfhHgLfdH3/e+9yXhwJWfQiVcU9jAF7/4xUKeB4QOF2cb5VlnnZUIUq7yDqmUiKOOOiqFPCOIXNe2Jpy59KRJxJ2DGOEuDxDSC7klnLVaGIny46BOUaWMys8l5EwocNMLPg3L98kF/tJLL53Ne6pP8o1Jkr6QhggUKt62Jm+jg4Q5XXozp4I1pUdzKnjEOGA+lBb/FNquGq8ca6V1uZD6QaEsxLfmYCKMMxsN2oLDfGtAP6oJ81WGt1/IOWcvgJ8Dm1C8pq+B+cbEuhfSJKeNYmgMIvbAQc3r0oIgIK699trZ6vCDro3XViOQ5xv5wRgjZ675ZD05sJBDmQjrqtxB9jlkM5pQuH/1q1+l1BqlV2SxzjrrjCV34FZ67Tc+3cwwueMARu6QP5p5IaSUzF1I67rckW7FvHjQgx6Ucq07rEpNZO4I133zm9+c8hQuBLMmXJv3AUbTSXWvtqyB+fBG0iCzjak84tLnMITUm7kuV65QXrJJoUIpd7webTQCeb6NI3ek/5Hzne5HFtFzGBnsV3RD+1Qb23xyZxw9T4h0G+TOsHyfzjeKUy5W7tB125bqzd6B1Hd23XvvvZMOoriXMw091ryn9+ZcuPalrsmd+dbAOGf+kDshd4bt/+EBOgyZhr0up+HrXve6JOB5d/F81CgIrGeSPBOIZ5xxxqwCcN5556VreH/xlnNAPbxMfLt1S4seqc5MmSxDAZJiw+OIJZ7Vt0pkVa1CFAAHEoUHYKRS5IMf/OCES5P/Q9Ttscce6RZ56yrmI98nRQDZrdKsfDC82vT9iCOOSHlAm9ynxd4bhaAMvUxfY57zrqk2xITcJuaE9z7wgQ/MKj3mCjIQVsZ/3XXXrX60Nc/HXQM6VPUQyN6vjALIUB6RXWm8oRl3tFGeoPYBSiJcrJ+25r1drnFDeJbpI9K6kR+Vx6f1Y53xrkema/alnFvNwbNLcsdea80xGDCa8NxDfthf6l58XZY7Ik70jxcoT1YkmD3lmGOOKcjYLrdJ5Y71w4OJ7GF4zVEcbcRqXLnThTUwzvjYA0URGN9RnqBleHbSOXfYYYekg3al+Mo4GE16zULljggfxBCHCC2fd5BB5JF8gG1rC5E7XdDz6BB0U8Z5jj6M1G9605uScwdjax/lzplnnplyRSPxy3Rfa0xh+heDmrM978AczdcVubOQNRByZ+70CLkzF49hf4UH6DBkGvS6DY0CSpAj8Fg0cssWMoWPhA44mNkQWbwcUihorEW8BG2WEoK3sal+ruCRTZ4w0F+KJyUnJ4TO/fK3RL/6LuTum9/8ZlKOvLbzzjvnyxr9yLNKQ/gKAXDo/tKXvpQ8CIREqH7J84CHCWKPd8EknqCNBqF2c7BQaZeXrzQO9cYjGrlHMchh71tssUW6zHyhXAlRrBZMqn9Hk/9eyBqw5nk6b7rppilUnreKtQAHJHGdPG5yv/O9WQe8f4X6IP4RC+Y8T+b5PEHtkzxApQRgVZcgP9poBD70oQ+lVBvPf/7zU6G06j6LdOZRLawsG2ocPHldd0XukLv2Wo/vfve701qyxyBD6wVurDfy2d7URbnDAJcT5/NkvPLKK5NnCg+USTxBR8+8Zr07qdyxXuyzDNO5MEuzejbe3SxE7nRB96qjMkjuMKLSQaqeoHSPuieoyuM/+clPUrSKNURnjTYagYXKHdFsdAARQGQPHYexE6nWRl1voXKnC3qe8eOkYq1YUyq2k6ecfRgPvN83uaNQnmibMr/nrCNHdeWIgrPfitpwxjXn6SddkDsLXQNd0L2qYyvdDO9XUY6IcDIIJ2DM6Vshd6poTf781pN/ND65XAgIB+G9SABUFSiLgleoTa8s7pEOaMIFeGh4zUGfUEEWnHbaaa0Mec4YE4ga9/9hrUyUnjYMnn/6jxCWc02eTF6UcgK1qanOruour08HTf0Qti30V0M4yHkKE9dQFoQDd7Uh8bT6IaPaX0Ii54LMHmrV99v8fKFrQF8RfSeffHIyCDiAyR36wAc+sHUwUAYOOeSQpAjIp2dPtK/l0CjrBEGjITrlds3v8ZS2P1KqEKZyOEabHwEHSg1pnBtLO1KQAob8JH+MB28oJHOX5A6DkxQz1lBV7mYs8qO92V5Nae2q3OGBc8973jN1+f73v38yRAgp5KVBBgnx7WoLudM/3SvP5VFyhxzhCW89MLjSzXir5SY11Sc+8Yn0vtdC7mRkRj9OInc4fHCQYCBnnLNftZH8hMwkcqfteh75Ks0MmSJHPz1DdAFjY9/lzqh944UvfGFy7KDjigbtSptkDXRB9zJ+zjZSHjjH0Kk5enz5y19OJLf3Q+5AYWnawhI4Lc1vxrcsEAELQmPZzG0Q+Un5OvLII5Pg5zFqQ5AjYxRhlL+v6Y9lFe90i1UM6ves/x/5yEdSflNhA/KzZe+k+rVt+BuBI9QqN/m3EJyI0NwyCepvhBAStGvh8LyrWDVzAQHCcVTjGStUlzU5f3bU9W15b9I14IAm9UVbG5KFUWNQGLKk8LkhQTWKM88bCiEPcZ9nQOKxo2hctPEQkPdRy3vuIPLTupROgReCnGs5rUAX5E4uNkCOjGrvLwssSFmiSBJ5o+9dlzuZBEU0ZBK0a+HwWXaE3Omf7mW9jyN38mGUs4FIHKlCyBzkGyMRzyRrJNr4CCxG7nQhv+qkcqfteh4DonQjuYl2rMuUrssd0ZvOdBp99/rrr0/klzyug5prpXU6++yzU0TOoGva+Nqka6DtupexYgiQ11XKKTwGAjSn+stjGXInI7G4x/AAXRx+y/Lpjf+c71MoFlJsEPnpRoT32hAJEaEgXWr6psl3M6wJS2IJvvHGG5PlZNh1bXn9e2XIMrJPztNRXp6ZBB11TVv6XL1PQpAwyJ67vPcIOGSDQkfDGlLGOuEN6nlXWh/XAK9N3ptytgoHQf4T/tJZ1HMwIiyQoDy/5SUUPiSvFPJTyghGoWjjI5DlDuvzMPLTtwnB03hBdanl9YZIN7eGNSkCNARIF9q4cicfRrvmCRpyZ+4szuugT7rXQuQO2SQtCy88UUgK8iA/6R/yGEqBEG18BELurDrr9E3u8NyVzkCR3lEypatyR1oZukT2Ipe+ShO9Sf+ar7U5zUq9b1nm9G0NSDfD8Ib4VPCZZ7TCbjvttFNy6qniFHKnisZkz7vDDkzW/1Z8igIllxRPUHk862HvuRM8PgkOpI/nTW+UzHHb1ltvnS5973vfO/KgLc+jhgRte0P4EX5Cq+YLdc8kaA6Zb3s4PMLhla98ZfHRj3405bBErvBE42GhsQwLlRnUeMpqQr6b3mINjB6hSUJheABfeOGFSYEwXxxOkehtLXw1GqHpvfvIRz4yfbkUCtILVMPeq4aFHB6ePUWnd0eL/+aFrDcGNX1jgSd3hrUuyRx9XIjc6dphtA9yZyFrwHzoo+61ULlj3jDWkjXCUulrcrdVo3VgGW1+BELu9FPu0DHkvZRHW673PpGgDPV0VGd8aRw0hb0Uz7vuuutSkc9B+7bXvvCFL6SzEU/QJrdB9z/sfvuqey00zRmdO+TOsFk0/+tBgM6PUSOu2G+//dJ9sBAIr8k5P6s3JwRRyPTmm2+ehEf1vaY958XKY1HIvop/8zXVv1mFbrjhhuL1r3/9QA9XXn9cxYUdZevZfN/b9PcXku8TCSrXaSZBVe5taxO+Lv8e4v+UU06ZzcHHG1YhLxZRxbBYjatNMnBrA3HR9DDUWAPVkRv8fJJQGN8k7YcQEhZ11aqjLRwBld2F/yIAEQI552eV/KTUCv3Wttpqq4X/yDJ+wp6BmHjBC15QKLQhb9aoRs7KIa3JnTvM65zFXlOooSttIXKnSoIqjCUnbFtb1+XOQteAceyj7jWp3CFr9t1332L77bePnJ8TbgIhd/opd0R3LSTfZ5fkTvaup7Py/NMQwEhR+pZaHi9/+cvnOP/Yy511EKRyRlbTQU249Kb2sYXKnb7qXgtJc3beeeel4s4GLeTOZFM3qsBPhtvUPuVQlitYI/Jy45UhpDNXdefu7sCVD6PC4xU/QgIKIWiyO7wQO+GoCicg6Vi8eO3Z9Hi7yt9Yb15T0RvJ65DFYmbR501f2D/rO1LpOc95Tqst70K8EQ481qpeawjO+Sq/52s22WSTdHCp49j0vxEqh5f5Kgn/q8rK9nIKVvPf6N9jHvOYFAb//e9/P+VElfuUNygihqeW70CSq5jX1BZrYLyRsR8qJIGEQ34b/0ENUe46IVTC46MtDIFBcseBxB4LV2sK9mRO3nPt3xRwIfIwp7w3uR111FHJm1xKBHLCfoHo2GCDDYphuePso64Rlnb11VenEFdpVrLcte8w4vkbuWrfamtbjNyhbzBMqUSbD7FtwqEvcmeSNdAn3SvP2ZA7GYnpPobcufNAgPsid6RqY0BUaI4cznIVKGTKfJXf2y539F0hNZ6eCt7w5nMOzu0e97hHsXGZAo+XJ+9QkU3O+mpB8JaVe51OJgdxFbv8+aY8TiJ3+rIGqmOECGeEFVU0zInLXDFvzAfe0lkfr35PPB8PgVuVSXdnxrs0rpomAkhPBN6nP/3pdNikdAoFsbFtuOGG6adZUeTBcyDVuD+r6CxRMm85G6fw+KYTAPIkyWlx8803Jzd/hYsQHBrPLZ6hz372swcepORZO+yww2YTPks4T0g4iEocrMgJgdKGFACpw5X/eO86TMt7oiEceCvxKKg2S1YIOOLPPGlj0SOkAk8hCoxcWbkR6CydhLl+smzCoN68p+rnGWecMccbGOkp/J/BoMkt1sB4o8OwgVizPwotrK+F/C3eZ/jg/S58Ktp4CIwjd6xJRjVyRqOQU7oY4xxgNttss7QfNT0E/oILLkgy9glPeEKSsWRtbubNDjvskAxMiN9qQ469+93vLljcNSQn2azvsLFXkUm+t42tL3JHmLI5a/xECFQPmn2RO5OuAfO6y7pXfd2G3KkjsrR/h9xZhWef5Q4nFgUUc7oy51wEYD1nrj1bITHylkG2XhhpaWfm0n/bKLnDEQiZ5bzqTCPKxJmu3pCjb3nLW4qvf/3r6Trvu45O7F9dZ6l/fqX/nlTudF33qo8Lozz+wpn4fe9732zkY/06a4Dj2AknnJD07/r78fd4CIQH6Hg4TfUqYd083YSC82TiQeGwySomxFfRD9YAm5w8HwQFoeBzSD8eLYhQHqAEatObjZuC+cUvfjEl+GUdQmKyaHABF8bO0kXh1nf9zZ5fDi6qOVOgeILqP2863khCnl/72tfOOdg0HYt8fwScfIWIXH00B4yvhPrIwi233HIWA1jwBIUVjHhKIvzqikP+7iY9GrNjjz02KTEqdZ9zzjnJCxiJgkBhBRZ+yduK4gAX410ntLM3mjw51gSvUPjtvvvurbCIxRoYPCuNOYU4kxNwQliweFsL0mAM8uxlOf3Xf/3XYptttmnFHji498v76rhyx5oU/m4t2m/JJo/WILkl7UYer+XtwcJ+TTi/PYecYUjcbrvtUhg8+WFfUoTgkksuSbLEXpqrvyM4eaLwSBCxYN/Nn1GpldwVndDG1he5I5e0cMKzzjor6RYXXXRRkhPZUNYXuTPpGjC3u6p76RtPRPtZ9qIKuQOV6bSQOyF3eC8yVNP3FHnhDEOvkOKNcZFjRG7jeILma5v2OJ/ccXZhfOP1J3rTeVf+y3rzOn1lxx13TMU/ORAhhf/mb/5mds+qf6ZJf08qd7qsexmfutyR1sEayDzI1mXtk/rZ1zyRFs456aCDDmo8+d2keVi/l/AArSOyAn/zrmEN40XCpVnjEXnqqacmLz9/y0VWz2noEOofJd4G2aaGtLWZs3pJFo/kJAwRGUgxJGhu3MF5dyHCqiHhrEPf+ta3EnGmEnE1ZUD+bBseeQO+5CUvSaS2Rx5vlHGHcRZSuBB+iIasoOsX7LyPJOcpueeeeza6u/Jz6sOgHHFCl23qmcRlCeUNq++UBJW9u9ZiDaweUZZt4y/UmDJszauqa99DjJvnPJ41JLf5nq3ejAbCj3nIv//9708k+upvjmfDEJhE7sAY3uSNtYooaFM76aSTknyRo8+c0RiYGNyQYtkbxdyifPIKref2pJwiUTcuPWGrB7U24eBe+yB36Ai8JXLUTH2MRJootpdbH+TOUqyBLuhe9rJ//ud/TlFXDCAMHiKI6F/SOWghd/LKWLrHkDv9ljsM1aK0GBQV9XX2Q36KXnRGYPDmBef9asueoPTBE088MTnNVN9v0vOFyJ3f/OY3KdKTAxS9Q99ENnatLYXc6YLuNZ/cEc3LmQc5am04B2dDLcex448/vhA1iz9BgEabHIHwAJ0cuyX5JBLr0EMPTbmzFOzIzSavgqTcZPKVIQgQQdV8DwQFz4W6hSB/R5Mf11577WTlsOnbEHg0Iv0QmYr4UEB5NxKMQvTkQOEeLg8qb1E4IAPz87YdxKtjQwlHgKv2nslP7xOiLIga4W/zzzh5DV7+pigoVNDkZg4fcsghaVM3jynBL33pSxOBYA5QAig/xt648vLjCcrzT65P4S8IsS61WAOrRlPeVuE9rOAOoQwZPLwZN6wLBJR5wcvbHLEXKmJjf7A+rB9kjryvdbKqS/NlKfsyqdyhoPNOF6JTNcYs5b1N87uQtuSI/fRpT3taMqgxvvCkQHaSu3KaMrzIicm4ZA8iX8gm/Xc9xdS1bW5dlzv0CodqERL2Fc+lV2FMtNeIsEHm87owtlof5M5SrIG2614/+MEPUh566YYcNHm3MswiQpHgZI1wW5E3IXeWbpcLudNvuUOvO/jgg9N6Q4hZd5r9WUoahkUkD72PJ2h+3zWMjW3IM71QuSN6RvocnqDOeJyARLQNy0sOiza2pZA7bde9xpE7nOCcddUBIY8Y5vEf11xzTXIS8TpDHd6IPhptcgSCAJ0cu0V9ErnF45PHCSUMgSUUoN6EtlPQeEQiBDJBVL+ujX8LZ0VksHjwyCEEc3P4dFBF8qkKaSOgiCI9bAgOqQgkrvWuaXIj9N3rsPvkoeIwfXhZ/Cdfg9ARzm/sEYU2QId2IYuI8Uw+uJ5gaXJDfjp86pPQDf2izCC6WDqFfHzyk59MpBfBLw2EVj2MIr66SIL2ZQ0Mm5+XX355CoUy1sKS5UR67nOfmwQ8opOHuwMpop8HeBfDkIdhM43X+y53RBAIX1c5VcueXp4jPUUjkDX2JYcvezcjnEOJ8Hnhm/bbaiSCzzaxOUw5MAxrXZY7DqHkjDQ7ZI1wSyQ3OYu8f/KTn5x0KmPN+CZ1Rm5dlzt9WgN5TKuPCBa59RlWRRLIOyiVjtzz9gB69je+8Y0kexATXU1/UcVk2s9D7oTcMcektlLR3JmmaqxGeJ5++unpHOxMY18WCswIoehLbhxfOP40tU0qd6okKBKY0a5rJGjInfHlDmN8F1P9NW3dBgG6QiOC0BTyybtEQ3SqLjuoyS8mHJr1gDLG67ELjYWL959+EQA5j1omzCijPAUleRYCr0ASpRVpzBMU+dmGnKcK9RD6Ve/NPH4OXwpsEOzIwdyEQbCI7lmGtVPOkX8Uc8QwrxXCsQ2ev3kskZ+ILV6umeTNfeVRJiwGuSCnXjUHTtcPo11fA+btsHnqIIrwtPZPPvnkFPZuTiD3EcM89OyTlGFGIp5bvLUoBw6rvHOEilgfVc/4PK/icU0EQu4USX5KIM/wJgTa/MwHF1b2hz3sYSlPsXnGC8UeTUa5BiFKMW3yIcyoSyNBbpKpg8L0uyx3qmOp74pL0hWqjQxChsr7KsKkGn3juq7LHTpkl9fAKLkjxRLDG31kv/32m03jwVjA80b6FUQNIwmjPKKG0SPkTnUFLex5yJ2QO2aMVCScGRig6PoaI7d0NPZjqa44eDjvOuc5N21cpprJHvrpAw39b7Fypw8kaJfljvHHWQyLRl2o3KG7bbXVVsVuu+2WeJ+dd945nZ/ppNkBqqFLoTW3FQTolIZKOM35559fnH322cVVpTUnh9Bl8gfpY1OnaAkLQf4861nPWoMccnsmuzxlBAcvUWRpVxri4tJLL03EHgWTZydvQRsJj8ityzxsGuFAEZX3wmHGIVUuwDY01dx4EPHIIdy/9rWvpdBdGxkXdsKeEkApQPJ+7nOfSx4rxpkXi/FH9JpLcBG6xxsJGV4NEWkaFnXyc//99x96i9aKgyiiu+7R2vXDaFfXgPE35khLhGa9WQcO4UI+kEr1hphCcjqsIp7sodlI0vZQmHpfl+rvkDvzI8nDXBgRb3peCWQqmZPJT0WNcjQChf1JT3pSKgJFBvEck3am6U3BMHmieNbwfCRX9Au543lX5c6gQ2hdnuSxE1HB8OaATfeqty7LnS6vgfnkjgIsDOhCCAcZMow7nUtIKp3b3MhGvJA79VWy6m+YKzAmJQ2nBhgitHKL806RIpv6LndyiDf542ynoAvykyxWpI6uaE3ax+mHPIcZqXhFur6pbankTtdJ0K7KnTz+5qp5OogEnVTukEX0UOfEQd/b1DXRhvsKAnQKo4TAklgf6WXj5rXoIMKLSf7DfLhC5GUSVJgdInSYRyNhICQUWUBIdKXJpYYElpOLpxeysE5+VvtqM6h7CVbfb+JzXn5IcOH7/n3gAx9Ic0JlZUoiIW9cEZqsnqr7ec2BNXvv2PgQoEI2YSY0S2qApjZE9mte85oU9o5AyAVHBt0vpRABqo/WDSWg3uqHUSGqg0i1+ufa8HcX10Amv6WtEMKE7K83hJM9EalZDUWuXmevtAYQFZRnVtBogxEIuTMYl0GvOmRRVoXDIzoGkZ/Vz7kekTiIMKle15Tn1oww3qx76CMZhPwUVsgQ2zW5Q28gc4wlPUFkBXJzUHOtQhv0Dp7mg/Ynn+uy3OniGhhH7oi84iEt/H2QrmHcN9tss+R9phgpPT0XofBetNUI8CSXSkMEhwKGjPMilRjoza+qs0acd4qESZ/lDgMcz2q5mJ19eMXxCnWWecELXjA7scwl+7gimOaY+gFNlb1LLXfqJKgzoxRxXWldkzuZ/DRfnXec5QfN1ZA7zZvBt27eLbX7juSaQvbw6Ny6tATY6IVXWRC8FuWfqjZEFssX8gcxxmuj3mywclkhA7pWCEZfFf7R5HzR16rnZ3qj5f8JfT/iiCOS1w3Ch9XT4SuH7ZofWcDBQHVw3rAUxtx4wAkjRyYiRvfaa6/8ViMfHTyzpxRDwFe/+tWB98kTQ5oD7cUvfvHInHXytCl0o+9dWwddWgP5EJrTHhjXQS3PbwT4qGb92B+RFfaHaGsiEHJnTUxGvcITn+EBwZHJT7kAs3Fy1Gfb8B6PNcQEg6pwYGvM/lmVG12TO0jPbEixTyjyhOQd1BxGGJV5VggxG9W6Kne6tgbGlTs59JaRdlhjIOCsoDHMR1sTAUTWHnvskSK46HovetGLUogmQ759NK/F6if7ft7p2pqrjq3n88kdpCe5JHLNHq3OA29QqbGqzZrj4GB+KZKZzxLVa5ryfBpyR2TKsccemxxdnIe71Lq0BqrkZ063M2yuhtxp3iwOAnQJx0Qo94UXXpjIToepN7/5zYnIkqfuvPPOKw444ICBv1ZVChQCURFZzjGN9evoo49OnoMOLHUCdeAXtuxFod+ZDHQYQRx3rRH8SBzNoezcc88dSOaw9ml178bjjz8+EadI9Da0LAyEH7KKMQrUSVBpHQ466KBE+Brz+Q6i+u0wStHuWuvKGqgfQkelPeBVQ/mV11aho2GNgslo0NbK48P6tVSvh9xZOJLmVPYm5nFBxtqju9TIm2qfeAjzrBnUuiJ3dtlll9nDtBzaCk3WSVChuv4pwscwySt2vtZFudOlNbAQubPpppum4T7ttNNSqO18Y0+XiTYXAfm7ETOiMpxfOG8wrlh/zjDW173uda+5H/rzX30+73RpzQ0c3PLFceUOJyFnAM5B1XMtfVAqhWE1MYb97kq+Pg25gwR905ve1GjydxLMu7IGBpGfw9LtwCnkziSzZbqfiRD4JcKXIiD8ykGdhaseUsUylvN/DvrJaniIQ4rq6MhUIeFyVcmFh0BFGHStEZgUKmF6OQ/kKKya2n9K+LA8SKq4Cw3ad999U55TB05zpl4YyTXyt8kJKjcdYXHCCSckK7uk/ZTHtjSH761LYpPXK08raSDkcWUho/gogCNkSji7g6gDaV9bF9bAQg6hxtl48xTh3W59DMtpi8gwd+SHFYYcbTUCIXdWY7HQZ7zURVwIh5VWJlvoF/o9K3n9qJyvPD8Z2hhX1l577dlweGuoTup0Se4ooufwaF9hSHagfvzjH59kKfksNJ5cfcMb3pD2nJUcv5X+7S6sgYXKHXqVvNJ0D55mPJLMh2pDmgvrdsiV97crnuHVPi7muTWkgCuZfeSRR66RSsB+M6r1+bzThTW3FHKHzms/vummm9L6k27EWeGoo45K6eBEhsm525YWcmf8kWr7Glgo+QmZkDvjz4/lujII0CVCWrgV4opXyaCE+vln5OX6+Mc/Xnzyk58sLr744rTBy4uiVZUC+UB5pggB4Pm5Z1kNvIvkZ8ZF3xG+iDKH0TZU/cv3Pk4eJNYfYe6smvonH1smQSngmfDVb9ZPIe/midyYrkMSStpPaWhTG0SCCj1V7TGTnzwG2qToTAv/Nq+BcQ+hch1XD5OURuSLXIU8GYVGbbLJJrMQK0KBHM/W8D6T5LOgVJ6E3KmAscCn5hKSUIViRRhGye0FfvWyXD5fzle5p+WZFsorL1U1J2idBO2a3Bl0GEV2KUSQyc8m59BelglU/kjb18AkcoczgtyUdHBh3PR2RF72lna4lVLEd4veqjszLNfYNPV3pGhiPHAeOfHEE2dxq98vYssZB9ms2GEu4prJ0b6ed9q+5pZK7pg/zk7mhegwNQ4Yuhkkpbqyh7ethdwZb8TavAbGJT9xOPbKfN4JuTPe3FjOq4IAXSK0Tz311ETeUZhUPKw3B3zu7Dn3FK9OBZIoBw5gvDQo5lWlwEITCo1UzQRZ/Xu78jeliDcTsk+uv2c84xmt6BoFWpivAlU8G41Vzh3FSmo+rLfeeqkvOeE+N/kqCSoPZiZBKeG8JH2fw7m/HcyF8uXPtwKYyk3WSVAFbXj6InWRn8itaEXy0mrjGhj3EGqtyAeq0Feu5m5fe8xjHpO8tOyRvEoQ/9/+9rdTfij5n3jjUIh5CESbi0DInbl4LPQve7E8ZAxOD3nIQ4aGbS70e6d9PYLGP+lFti697HlHWx/fK4s6iSrwmpZlhsPmKBK0i3KnfhiV8zHIzzQt5vzX1jWwGLkj9ysvJJEH9HDGdzlhyR8kuWgkehjvz7p36BzweviHdXTFFVekQlFy1dcbeW1Pfd3rXpcM/Qgust0j4z7cc6hoX887bV1zSy13FBtzznEelhNUWiSp4wblj63Ps6b+HXJnvJFp4xpYCPnpbHvSSSclPiAXRQq5M97cWK6rggBdIqRZOoX1Ks5CqOfmsM9LR5gIjzcN+eWA4jrhWbxPeD7lHBFVpQARwCtSCHzXSVBkr9B/OCreMIhIzrg24VHYPgXZ+AlNt+HxJCAAed48/elPL+52t7sNvFWbf50ENcaUbYS44lnIVPkuvd42z896p6skKGJYg11UV52LVNvWgLmqQqeCR5RWniGDGvLzZS97WWHsGQTsf/lgyTLKAMRSar+TG8q+yBCC1JFPuU35oAb1f1qvhdxZHLKMLw7n5hu5s+222y7uC5fh0zylhaBSqukVqufyaOOp9sxnPnPWmFa/lUEkqM/QPWAgfc9LX/rSlLe8K3KnehiFB5wYLPPeU8eoj3+3cQ0shdyhZzMKIF/IGh7C1gGjgogrKa2smWhzEYATxw1OCwwv1XMJ4hjxybuWfkzvY+CUgkL0B0OTsfO5rNP28bzTxjU3Dbnj7OQs5CzgvKMYKJKo7S3kzvwj2MY1wBGD0Ux7xzvekc7w9Z7y/MQFXHTRRUmn4txU5TJC7tQRW7m/gwBdIuxZr+Qvufbaa1NCZ4f5Sy65JHnuqcBqUdjohTFTwCkFPAW9Jhxa3k/W1K4oBUgMh4yFKJBC9hAgOTQ6E8JLNERL/jWLzYNUJ0GFYgkvkVD+O9/5TgqZ79JBrU6Cqg6fc4Iu+eCs8BcK6ZG7kneJ8NK8rue7rbatAffLW1nOWgcjyitiv9qq5Kc9jyd8fV9wiDIXnve856V90f7Ie3r33XefLZBW/c54vgqBkDurZ4IDt5Aj+8xCGuVUiKbG274+NxfyXdO+drE5X/Wt6gmq+BhvfJ4KjI9C48mlLsmd6mEUyV3NCTrt8Vru759U7rRpDcB0qeQOY9x2221X7LjjjoUCkzvttFMy1FkHXVoDSzkP7373u6d0NcgrzhlSGn33u98tjjvuuBThRven78BUqiP4ivh49rOfXYj+8TnjZ13m1mYSNOTOqurvVSI8j2t+nE/uMJ7nVHD5M21/7IvcYdRwlvNPMatxigrmsW2b3KFb4mvo3QxnHJ84cORWJT+9Psx5I+RORmxlH4MAXSL8ebJ96lOfSkQAIS+kRhJ+1mT5Dffbb78UxulwUW3CQVzr4MZjMLtKu6auFPguitlKNwcICkxd4MnnwioiefUZZ5yR8lci8ihIvEzGaarBCyUfpyL4ON83rWuWKg+S+YDovfrqqxPxK4TRJsv7YJj36LT6tBzfWyVB64WRluP3p/0blP83vvGNyevb+keCKsSxkOJVbVkDsKwqtkhQSlCVBB2H/KyOiT1FgRbrgoU42mgE+iJ3hB6ZX4OUa6Gwr3rVq4rjjz8+Ff2hoIq8kGJjHBKDbELes+6Ta01uS5HzNa9ZCjx5IzRV3rUnPelJyQunyf2f9N6qh9F6YaRJv7NJn1us3GnTGoB7nsPy2i6F3HFYJXOQe7472nAEkJvOKXQbKas+/OEPJ49P60pDdvJM501fJQfsxcLjeVDZZ7faaqs5P9LE807InVVDFHJnzlQd+4+uyx2e4AcffHBKicH7W1FJ69oZZpzWNrlDRuTITcZUzm2ZBB1Efj7iEY8YCUPInZHwTP3NIECXCGLCfesyrFM+E6SfJL8WN6snQmSYRZmAlcdN4+1U917JSgEvK+Fp424sS9StNb7GYVMoq3AW4f6ZBPW3sCF5lHi/6jul3AGLJywSuGrxXeOL//wCsnS+TWPYZ5fz9aXMgyTsmccbAlmlODlwEONdbV0lQeVy3WeffZI3t3yCmfREZi+kyFNb1kCen8MOo/bEHPY+zPMzf0c8ToZAH+ROzrvEqEbm8DLIjbf80UcfnQhPxDt5ZB3anxkghHhXjYr5c/VHSvs419U/t9x/L1XOV2vW/kRPsR8zODLSdrl19TC6VHKnLWsgz9GQOxmJ5X9EAjibIECdeeg3dB6pm/bdd9+h5xSkqRB4a1Gu4npr0nkn5M7q0Qm5sxqLhT7rqtxBivP6ZhARvUovE13CkLqQ1ja5M4gExf2ccMIJKew9e362gcdYyDh18dpblaz1TBc7tpJ9kg/PwWKc9olPfCKFiQiTPfPMM4d+hPdnrp449KJleIOXqxBWLuDy+FB4HDqRvFdeeWVx4IEHptAXB3OWeZskK5FGMXrhC1+4DHc5/Z9ABMt9iKg8/fTTZ4lgv8wSJlk4T1nNAdNB3LWqHAqL5mlwzjnnzBapSBf27D8eoOYLzwFz+5hjjmkF+T1omGyjQrZVNOeNtv322w+6rKBUV70iBl7U0hf1Td/Nf3uCQxFSP8jP5RnQrsod1YTlCOOpyHPI3nrf+943VXDee++9U55YUQcMSTyMHLLlYJJvliHufe973xzSdHlGYzq/ooiYPUZ/HTZy4/H6/ve/v7jgggtS3imvIymklaA7yN8mx+crX/nKZJTNn+vj4/nnn5+8hfW97XtTyJ0iydSQOyuzku0p2jgpfugHe+21V9L36vtX/e6bcN4JubN6VELurMZi0mddkjtStdlzRS++5S1vGRjhKTUEIxUuoItNtJuaB3ROxnOGoCA/2zXS4QE6hfEaRxnws8LuXvva16YCIocffngKFR92OzaSJjQHTxYQIdvynQoF55XDa9GBjJdq9gq1KUh+jgC85pprkneoYiZC3NveppEHqa2YEABnnXVWKjAx7tzX17onKAJDVcimNgq8sIdBnmJyr/FQU4REAZFq8x4vNflgGDko1vKNNWVNV+91Mc/rHjkUIB7NyKiu9XUxOE3rs+OuvbbJHcZEssU6YjwS4k7mUMLJFYQomaRRtnkR8ULgAaqvIjKe8pSnzMqlaeG/HN+71Dlfl+Oep/Ubk8qdqkeOPV0BNrKoqU1hnmGpGULurBkOH3Jn+Way/XZcgkOKEo4DdLzqOWHQ3TZBXwi5s3pkQu6sxsKeq07Fve51r9UvjvGsS3LHeUbuz5NPPjk58+Tuc3hwDsIH5BoZOIMuFLbKfcyPVU9QBhuNcxjdNFo7EAgCdBnGyeKoC3SbqJxjwsR5i6mA15ZWJ0EdMhVxEu6vymq9CY1RaIHnilB+iebb3pANiLClzoPURlwotoSeObB1GQowLhGjr5kERYo/97nPbWz3HZQZKxC9QrfquQg/85nPpNxWT33qU2dTPTi4so6ecsopyRuatwRFUggY5bqLlc3rJKjUGMa2XhipsQPdoRvrktwZdBjl8crz8SUveckaoyZ/rMIKqhFLw6LAwv3ud781rmvbC9PI+do2DPL9LkbuOIzKsS1lSZMPZwgjURKMZoPyv4fcWTUbQu7kVbGyj/Qk+l92gnA38gtbq3KF8pB629vetob+tLJ3PfzXQ+6swibkziocFCGkb4hqlGN8EhK0C3LHel5rrbVSVKe1zhgp/2eukk5eafR/Z2TFJV3ftVYlQZ3tFHhNVroGAABAAElEQVTLOUG71tcu9icI0CmPqsrwcmshOgl/lb4/+MEPJq8V1hIu5IcddljrNocqCcrDRkN0DvPgEwL+8Y9/POVn43FRJ5CmPAxT+fpp5UGays1O6UtV/xSGxxtLKPukJOgg4nxKtzzR11LiCXiWX0XO6iQoxUh6A2kfrHPKPo9PmFAQFDiTLFyqC15rcmftuuuuCyKLJ7rxFfhQ/TBaL4y0ArfUu5/sotypH0Ypm9bWsHWk0iYDCxKJ8s040/bG20o/ljrXeNtwWQq5wzt9kDd/k7CgL4q2YTRDLtVJ0JA7q0cr5M5qLFbiGYOUlFiKulpXdCEFj1SCp/MgRoXNbr755itxexP/ZsidVZEVfZc7ZC5nH3qHSBT6/iQkaBfkjpQ6ZA9ve6nejjrqqJRmh4xSw0Duf05d5DTMGKRFvXWxVUnQemGkLva3S32KHKBTHE3E0P7775+U10E/I6zvda97XSJMBr3fhteuuOKK5O7O+sHDRr61YSExxx57bCKGFIVBCHWlTSsPUpPxodyy5AszrTchAKqAds3ix4v5oIMOKlRPlltQAnCeZZo5IMet96oN8W8PYEHPjQe08BEKVNVTIr/flUceiK9+9atnc4Ja99ttt11XutfYfnRd7lRzsxmEI444IqVaGTQgDI/SUkhZwvDYpTaNnK9Nx6ePcufiiy9OB0xj87znPW+Ox3PInTVnbMidNTFZjlcYmsh7Z4F6Y4xSJ+BRj3pU/a3W/B1yZ9VQ9U3u0Kc++tGPpnBvESfV5oyD/KsbpqrXtPX5KLnDCUT+y2pDcu6xxx6pBgijgZa/Q6SF97rcqjlBkdzveMc7Gm9g7fJ4jNO38AAdB6UJr0Fu8HZUFV3BFwKUdxhShDcYZZbVus2NJygSiJs7d3dtmIVXcZRvfOMbifzMOdva3Pd879PKg5S/v2mP8r5Kis7zVyEs+ZwQ2pRcno2TeoI2rZ+smdWcn9au8AbeDHVPUHNAnkFNQSfe0P/wD/+Q8oGuv/76s10TKiJdgJxuu+yyy+zrTX7C0ruQKva5L/Y2eCleg7gIT9CMzHQfuy53qh451ufXvva1tPaG5XG03nglCMPqUhs31QgPjHFzjTcZn77KnU022SSF6Qt3r3uChtxZc8aG3FkTk+V4RQ53BCeSyHmHriPihQFK0SO5mdvcQu6sGr2+yZ2zzz47OTsIXefh/IIXvCB5fprjP/3pTyf2BG3aWqjnmh4ldzYuC/qqcq7QpOfbbLNNceihhxZbbLHFnKg2qf44yTztaU9rRRosjinOb5M4poQnaNNm9Bj3U1o3oi0AgZIMmPnJT36ygE9059LSA26mDHVO/0rlZk7HypwoM1tttdXM3/3d38186EMfmvOeP0pPhZmyOEx6vySP1ni/Sy+UHggzpRV8TpdK8numLAaT+l8W6JgpQyjmvN+mP0rPz9SPsurwGrddFsaa2WGHHdL7Jck/U5KIa1zThheMYanszJR5bWdKQnfOLZdCf3YuD3p/zsW1P/IcuOiii2rvNPNP87bMUTxTEtsT32CZPmCmzGOX5kRZdXmmtApP/F19/GB5oJwpSawZj31sw+QOPEpDTJpXZEtJhq4BT+mpkN4vk/Kv8V7XXrDO6q00Os6UHucJg7JwQf3tVv3dd7lTphBK40jHOumkkxY0diF3Qu4saMKUF4fcGXzeCbkzdyZ1We7QKcpCvjPPeMYzZuj91VZ6ws68853vTHtyGc05UxJ91bdb9dy5vnRWGChXJpU7JaE6UxKfM2WKoplBc6SJAJWFm2bKlB2Jr5j0/kpD5UyZLiLNi7333nuG/hqtmQiEB+gYJLFLLrnkkuTyfeqppxbnn39+colnaZa7cBJrwZg/25jLhOvK68GlXQLoyy67LBWZyLk8q56g8s+xpHAD55XDc0MlaJYgHoMKxXS1dTUPUnW85HTiHXnMMces4cEsNFw4SC4+MklO0OpvrdTzUmAPzfk5yhO0er/WQEkSFzxAWYqFzMOFl4TCFm1octDJfWr9G1frXeoDXt957c/Xj7pHDssy63G00QiYP8KrFNI677zzinPOOSd50PMubnruwtE9G//dUXKn6pHz7W9/O81RBbdY4slkHnPmaql6peqcXcasizlf67Ok73JnlEdOFauQO6vQCLlTnRXjPw+5UyRZMuy8E3Jn9Vzqutyhr+tj6dRRlIan1R0vn/G+l+5LdJPIN7rKJDlB53zpCv0xKtf0uHJH7l97h31XRKiUF6WxIOmvCy0WtUIwpBR+ItVEvRlv0UXSH4jaHbdVPUHNEd6x0gNEax4CkQN0jDFBYrz3ve9NrtEWsrxi1XBv4WX3vOc9x/imdl7ynve8pzjzzDOTa7vCPxJA29gQIPJ62iBzq+YEdQiVI0WeKuEwNhRu8sNCFfN3tPmx63mQkAmlp29K5YAEt8EPaooAmRsaJcHhleLY9CasXy5bc3dUzk/9mO99CrS0D9W25ZZbpjXQFoGI6Fa4QD8QSIwaX/rSl1Jo/1577VXt2rzP5Wa76qqrUjjMvBf3/AIyZs8990xyRpVq80WyeetPShV5ZbsW0l0f8nHlTj03GwXcP/NNWg556exZXW3mRNdzjXdZ7thjy6iiFC5sjs4nV3JeNdfWc4J6LeQOFFa3kDursZjvWcidogi5M98sWfV+H+SOmhannXZa8fd///fF85///IHA2L+9x8nBebeMtFgQYTbwS5fhxbrcmU+ujHpfqDu5Y07k5pyvKnybdK9qHk9ntS9/+csp/Zc5UE1llvs46hEXIAUIo3y0ZiIQHqDzjIsqZvLXyG1xwgknFLvttluqOsvSgxRwKEX6Ke4hd0TXmmTHpZt/IjlPPPHEtNHrq1xUuRIez7C//Mu/TF2veoLaDBV/ee5zn5swkwS5DSTYYsaw63mQEIOf+MQnUu4X446cGdTgcO655yaBKF+mPHQEoc83tRFYihyx6CLrredhOT/1YT5PUGuBoQAZ4zlCiyLlc21p7l2xNrl75QgyjiyacFpo813VYlAL/Xyfruddzavx8MMPTwRemWoh5VL7zW9+U3zrW99KXglycT384Q/vJCwLkTtVjxw5QckdleHl5H3lK1+ZSPtOgvTnTtlTu55rvKtyxyGUAf0DH/hA8rCnR80nV+bzyAm5M3e1h9yZi8eov0LujH/eCbnTfbnDMMWbUZPHclCzv/AYlOues8/VV1+dorxEwzW1DZI788mVUe/f5S53SQ4Svle9gDLNW6Ho6UMf+tCmQjDwvqrem8479I6TTz455ZAf+IERLzoDdznqaETXW/NWEKDzDBVPNu7hxx9//CzJZ1EIAXXo4A2FFGD92Xrrref5tna9zZ1dsSYbeZlzKj3qAQ8kQgEBessttyTXfy7iecOvkqC+Q8Gchz3sYe3q/CLuVsVhxBmrYJmbLoVPINC7UhXdmCLEFDuiFAzyAqUcKj6CJKUc5OroTQ59Zsy48sor01omwHndzXcYHfW+9WBP4KmXk4DbO9rYhBMbb814Vo0ebexPk+8ZgcdT3rypeh2wqCPmFdBC1n/9618vypyqC7ZMN7nv7m0SuWO/sefyRDA/YXTAAQd00ig5aPwcwshYoXoMjQo1IIAVf+pK66LckTLn0ksvTXurg6N9VRslV7w/6jAacgdC0RaKQMidhZ93Qu50W+4wSJX5+tP+LPoJQTaoMVZzCrJ/f+9730vpdzgKNDXacZjcGSVX9HvY+/QPqZkUw5XmTtSf6Js2NsWtOLUhs8taHind22Mf+9hGO++0Eecm3HOvCVDWih/96EfpsFQfDAcpudcIOIr3oHBPm9ujH/3opMDaAHk3cXnuSmPJshGo8l215Mh1cvrppyePJIQOAvhTn/pUyuuH/NMyCSqcGFHc1saDzyZog+9jYwUztwkzhzLNXDDe1113XVobj3nMY9YgQeVOETJh3TiIux5pai40VTBau9bwzjvvnBQdaRvM78V6grZ93vz6179O3rzGDhbmRM4Jmj2/297H5bz/YXLHfDvssMOS17C8U6rnUrrrTd5pYd8Ubt6glM5BRoj659ry96Ryh4EJCUoeCQlvq/UdESEUlaGxj81+I3c0vSvrE3DootzJBArCHnFN3jic8u5eDAnahXkTcmdpR1F6H55adSNsyJ1VOIfcCblTlztksFRv9DFGZ/n7B+m8UuRpHKVwB3RkqUwYqJvYRsmdYSRn7sd87+fr2vr4hS98IenV++67bwqBl9+VUT1I0LaO6PD77i0BOsgFvAqT4gnyP5j8DiS77LLLQBLMIQuhI3dEWSVuqJt89bvb8lyoM7d+xAdCUxMeLCcg8ldeRx5JCkQhCpGlG2+88SwJ7DNN9vgbNQ48enlhvfWtb03FR1j1eLl2xYtzVN+9Z8OXxJpAV/RKgmsHM+NJeCJmzA8KAw/pzTfffDbRM09KaSMo1ogIhA2yVDoJCniTw3ZZeOV6yYeCa665ZknC4efDu8nvIz0VLqPMVcPhgwRd+KiNkjsIzVNOOSV5D/hm62bYWuFRbt/llUspH5aKYuF3uPKfWIzcySRoW8lPBceE7QuJhoP8UV0yqs43uxjN9B8OZfXZQioEsgVByAjZRblDnj74wQ9OxJTDswJ55OxShMPPh3eT3w+5s3SjU0/vUyVBQ+6swjnkTsidQXKHzOG84QyoKBIPe449jM7OCQoj8+KXGk7eyE033TTJLyTo7rvv3ljj9Ci5Mx/JOd/7S7dzLf83Gb/tt98+6d5qnqhbkElQfEd171z+u4tfXEoEekuADnMBz+A67CN2EEE2OZ5h97nPffLbcx6FmanQiwSUlL4rTd8Ruw4eQnm5hCM/ec0ix2wODpoO9Tz+4CSEWGi869vaVADnuchirvEAReohfGyAbT1cjzsevMv23nvvRG4KyzP+xth64F3FEuZgLg3EF7/4xTTe559/fsFypmKehNGsn694xStmCXCEsnQRSHHhEU1vFB5kFILXvRv3hXqC+izvvDY3c4HA13fNXAgSdPIRHSV3FNJDdvFEyV6AwuAHKVyUb/kuGago6MjSrrS+yp0LLrgg5duWVkaT75XnvLEeRoR3Zcz1Q//f/va3J0MbQ5m1otgkA5z+8wZF9HdZ7igcmCsK5zQjC/UElQqhzakP6Ft0acaMbHAOubO4lT4ovU/+xpA7q5AIuRNyZ5jccWbhxMHgLB0UotR5h+fn5z73uRQxdniZrx2pyFh33nnnpTMTx6kcOZfXWxMfB8md+UjO+vtdlDvVnKDkcj4LDtLJmziucU+jEegtAWqjEi43KPQIZPn9TIIi+ITyDsrp4YDy/rJSvM3ThteV5qBh03/5y1+e+o3kZSWFgxxjuSF6eMrts88+6dB2yCGHtJokJNRYzHfaaafiiCOOSFY9Ba8kxEZOIMe7TILK92o8///27jxonqq6H38b/4ipikFUFIIa1LiARATcUCPEFRRUFpcPICACLoACgoCIgrK6oCwfRFFBBAUREVFxAbeoJJQYcQGNGyYkaqXiVuVSqW/95tevi3c+/fTTM8/Ms3b3nFP1+cw8Mz0zfd99+55z3vcsGokoiq+OqXkPA7U8GQEaGtkU2KkkujmpFIPoYGmLyNFTTz212HHHHfMUSdHUolvsktpha7twtJG1IpDMb8Yx4ndSEtQmQFfvA2T3BRdckMgIBcCR266dtVJh7yZnNNcAtuttg6Sautr2a72a55f1yii9Y5Mtk6DuK0SoCLgmoZPUAUVI24zqi8yi3nGtdUzdZJNNije/+c1Jl9pwvO2229K9N24e9OG60x+vf/3r07oh60JHWTXUzG96pVpix7rcV73DthCRR8dWI+wnIUGtuZzSrm66udbm/tlnn53saRlFdInSB9bN0DuLv9NHlffJjnzonSJtrMyavxN6ZzK9gwjj9/L7bDzTSf4JEFB3+01vetOwZA37ma8sM1RZky7IKL1TJzmNLdepNi7v913vNJGgIn3xPjZn2atK1oR0EIHSsA4pESjJnUG5kA1Kln8OHuVO9OAVr3jFoIwAG5RRcYNy8Zvzvj/KhkDp/ZIsmPdeX14onbFBWdx4UDoeg1JpzhlWGbUxKDu9z3mty3+USmtQkldzhmDMXjcP9txzz0EZCTnn/T79UUadDco0xHlDKknhQUm2JAzKWoWDMuJ3eEypGAel8ZjmRhnBMXzdk9JQGJTE56B0aAdlVNOc99r2h3OtSkmADkoiN425rAk8yGMry10MSmI4vV526B6UDmv1Y519XhKYgzKKPY3LuN3z5nz+t379+kEZmZXG96c//WlQpmum98oyGYOyXMLA3PG5MoK2sxis5omP0jtlJH3CEe5lI755p2Q9po9Ko3zeejzv4A6/MCt6xzrjWpeE55yr5drne69MtZvzXp/+KBtNpHGWEc1zhmWNoYtgYK6X5OCc9/uod0qnelA28Epj3mWXXebYpH3VO+Z26YQPx1yWXEnPXfdyI3ZQ1iEfXvfQO0MoFvWE/j7++OMHZQmroT2Tvyj0zp1IhN4JvTNO7/D/ys2ZgbWoLuedd15au8pAmvpbrfrbOlDlM8bpnbIczXA9LgNkWjWOpZzMNHqnjPxN/AeddPjhhw/KEnkJkzIrdimnEJ9dQwT+ooOc7Yqc8oc+9KEU5XXEEUekiK/8IyLf1AO1Cy0EWmqwnXk7IUQKsIgFuz3qffRVNGWw82UHTKRrFqk10p77lKInlb9c5PIQ06Mxi0xQ+0W0SrkAph3AOQd14A9p/eV6M+9MjVnNU3NbCQBd0Oui4ZfGYNLSlDqw61kaiukwr4nMgZPvcq/4HU1aRPNIiRcRKaW+rSLK8YwzzphzeiJdjdMOn/p0Z555ZhqX+/2d73xnirwT9apum6jPLovUW014jMM6Z3fzYx/7WHHVVVelaGhjs7NtDhBRSSKENcEqDcGU9qODosh6Ne1CFkZglN6BoTIj5p20YJiLCiNSo81D95gu8dX1eOFf7NYRs6J3rJlqPtaj48vNlbRuumqyTHKzhW5dxSKVk2nSO9ZcNT+tG1Jxt9pqqzlDs8aoNU730EvKqihPkqWPekfjDesqm0ojoKpN2ke9Q8+Y2+yH97///am2sfqv7GqZGKJAS0I4ZZ+47qF38uxf3CObTFMXNaTZO9X7MvTOnZiG3um+3uGjy0hqkqXqHVluyoxYi/wG/4YNLHvu8ssvT5GRbLO2CnuDrS/iOcs4vSOr4LjjjkuHslllhnVdptU7MgDZ4a65+cNXxg8dcMABXYdiZs9/ZlPgq1dczSFER1PqkeNy2qJ0eIudia/GR25U4P1jjz221WmIlAGjsu5gVXEY95wjftlll6WQf6HfiEBGVDagNL1pM7k1bmycDIpLuntOu9LMSaORquT0Z7VfkERdS4dfqBD+u9/97pTyjQjbeuutE+lfHb/nm2++eao3qDA0MjWnw5sTRJkADq06oFKnEWjSRDhxa52a5x7gTEk/rgtSCennvfp5Sh/L6fBIp1Hp8F2v+YncZBSU0dzFIYccMkzrcF+rgSTVw5xnNDGWbApJS+Q0WQMZA+vWrUufreMbf89HYCG9U01LNLfcS5qRIQmUopCGgxhwDdoqoXdGXxl6pIzESpsKbAsbKcqOuJeqosarxgv0rbIHCItRZRGqn2vL83F6x+ayTWS2F6dMDfWsS/L5sz3KzJNE+N9eNqKw+aZJULXMRt/0TrY5m2xSDpg1V5maO+64I23Y13VWxq7tj2wNm4eIbE41HUPMAeVWdt555zQ31B43/5XQMf7QO4u7stYOGw3ZnqmW92lKh++q3rGmmFuL3Rzss78zC3qH3UG38tFzLeXqHbNcegcPoHQN2xnxST/T1/xim1VrKfwz8z/f19VzsZF67bXXFmWGwZx60eP0Tj0dvss1Pxerd+gkAR/8RddZyRZcQUg3EZhpAlREI+JLBzf1phiVTQanS5sXhlwTVOSbG6FMhy6OPvrodDO0dQpoJmD3hvNsp2oxTWgYnG56TTfsftgFytGCFEBXI76Qn/vtt1+qUUlpqonj2iL21Hypk7pdJkEnKYSv5iUj2b1BOdadcXO8iQTloFK0jueU6fgOTx2qGSLeX0tZyCDSdOHSSy9NxgAnqy4LkaBdqPnp3kXwMu6bBAEuulkkcFON29z5Ui1Y36VBD2eUsypaqUyDTzvfTd8dr21AYBq9UyVB3ZeIAnWlRBccUO48t5n8DL2z4ZrXn3GY1En+zW9+k/QqvYwQJ/WNN691mQQdp3fUHmNTITDNF+QMR6suTSQoEjiToH3UO9nmbLJJMwnadr1D79o0zNepfl0RBhxxdYzZG3UxThs9NuZsEJgH+f4IvVNHa/zfNg7U2bVx6d7JJGh1UzeTJV3WO8hP/o7x8nUWQ4L21d+ZFb1Dl/Dr+XF8uGrdSnfJcukd32V9LkuTFPe85z0TH8AfXmvyc9ymo3Pm55VlRVKwh2jWqozTO12p+bmSekemDn9W0Nxf//VfV6GL5x1DYGYJUM7GK1/5ytTJzSK52267FRtttNFUJKhFjzPa9o6bjEaLndQXTRUWS4Jus802KSVL9BH8NMGxAyI9rasi6uDmm29OUW+IOiQPghfZqyi/VHAKoSp1EpTT1gUCGInnmj3/+c9PXQtF3DB4m4xeKUCiJS30+f0qBlUSlDGRI5IYjuaDJllKQojgkMa21lI1iBD39V1hO4JIfeNyzk0yjgQ1T5pIw6bvWYvXGEQ2aqwBrmkTCarrvTRTkbCItiaxBoiSlrLKSTKfQiZHYDF6p+qMMuzsQruHm+7Lyc9k5Y8MvdOMcW74Y11UXsO1RIrbOKJzRMHRQ3WpkqBlreJEGCGI2i7j9E52tvLGMvICaSHitS7mk7ULYWOdsvmc19y+6p2MzygStM16J286Xlymt8s8sm7VRRSryE6k5ig7UrYBp5PTLvvC/RIyHQJsHiVV2P6IY6TyKHsm65Wu6h22nqZpbNgvlZlKiyVB++bvzJLeyevmqGaT+f2l6h0bO5ogCaKRvWEda7Ktp7tbl3503nQUwe26K+mW72vfzh/ABey6666N/lnGp0nvIEFlYLRVQu+09cq077x6TYAK9VeXw85MXTgQF154Yeq6qrajTl9k3I1ffd/CiTilYEW5Nf1G+sKW/McIEO24FBKUkyHqFbHFCLXgt4HcWgrE6qBI92YcIsA5mYxD15VDigwVnWBeVCWToHbPOGJtFVETzjUrP/PcXM01YDggVeVYNXopUUQXPPLnq+NEFor6K5veVF8ePmdot0UWuq8zAYp8KBswjDztutPAGMhrx8gPteANaxWnQMQQAgGRUDfUkA9SDbfccsuRaR3mASeUYYT8bLMhtFawr4Teqd6XNrPG3ZdrNe6m3w29Mx8VpWhuvPHGFAHKYUL2WUdFg7q2ZVPFRIKK0KoL/WTdLRuwJVKo/n5b/p5G7+S1mU3FLkN0jbKpMgkKr1G2R9/0TsYnO6PmyHOe85xGndyW6+88ZNLYLKNz2FNNJCi9qxYlQrtsuDfy9NlZotfYsIIOmuyRkR+egTc4/R//+MeT7m7CRvkqpWvY7GVT12HmQN2eyeV98nd0Ue8gvfgp5txSSNC++TuzoHfM35y1Z90UmGIu8+OU2mCv2kwheV1dDr1D5+R7pg3LTfW+biJB2agIUHpkVHR+xif0TuidNszplTiH3hKgdjhe97rXJQNMenteFBE/J510UoocoCAPPPDAeQRO/cavR4zl92eRBDUJLfZIta5KngOcKQY6g7qadocg5LibH4z3cSToYmuqrhZ2H/zgB9MYFXCuKmiNJET8NSnHaYzetU71mAbHfN9mhV69rzlinARkptIH4yQbF3BiQHRBELvmeJ7TTSSo+sYi0DxKR+QANMk3vvGNRIAiIdo+/5vOfyVfW0m9M819uZJjnPa7l4ME9Ztd1zv0yFlnnZXSpqR8aw6XxdrMaUeCckzGkaA2HnLkY/582x6n1Tt5bZ7EpqK3sz3XtnE3nU8e21L0Tv4O0Twi+dt+/eFAfygrZdN9FAlqHGrn2dARIdoU+ey7kKnq+bHN1IkN2YBAjnhSI5od8+hHP3r4pjVHs0Ykh4wejaXq2R3ZnrHxsFA6fFc235aLBAVk6J07p1Pb9Y5NFJGYNhUzyZlvBHrX3K7a/N7L62of9U71vq77eQhQ67IyVk3ZFhm3jE/ondA7eU706bGXBGh2QqVC2FUW7ZRFzSG17jTz4HQo5CvVoS75xm8yWh2b368unNKR2l4TYrHOKOXy2te+NhneXYh4q1/P6t+uqTlAGTKsdZ6tzwF1gyYhQavf28bnGqZ87WtfS1F7Ij3N/0984hOp9kuuAUU59mHnfxL8831bv69F/6oBKupX7SDvi4bkULin66mmjAt1L7skC5GgosvUWoOBsZsvjP+q2DxQNoLTpSOz9MSQOxFYDb1TJ0FlONTrW7XxeoTeKQqNFzge6ue6fzhr1U0p121SErSN17h6TovRO3ltrtpUoyJBq7/Vhed5bEvRO75DtkUXyM98TRYiQY2JDpF94N5wvZscchsC7DX2fBfWuzz+lX7M5KdMHqSPKDe2TBZdi72nIQp/yJpT1+mOrZIlk5CgXdA7SyFBkcHnnXdeut9GbQRnjNv+OCt6h94QBZ1JTveBsbN7pXrX195Mkua1uY96p3pfV0lQawI7RACQbBTrg81Xm4uCWqprROid0DttX+MWe369I0CrTqhuxoceeugcbKTSSCFDgKrHZldUtFOd4PChvDDmhbOeepTft3AKrRc5Vndo5vx4S/6Y1hlFfh5zzDEpEpJxZNeoukC2ZFgTn4aanRQDI0djEYSPuo/1OdAHEpQRKOrPdfNPFIUIP2neovcyCTqJ0duVtFsTwTogohPZK6JKZIku5STft/m+ZjC5f6+77rr0vjS728tuwyIdkaFqg3pPdKT1QvRzk5OWPtzy/8aRoOa/9PfPfOYzKV3OusYhzbhxtpQLge3LX/7yOZEmLR/2ip/eauqdTIKaj+pYt738SgZ/1vVOtfEC28N9pfxKXfpAgi5W7+S1uavOaOid+mxujgSlZ9jhRJqqaCR2CX1Lt1Yzcjjqp5xyStqIVDPXHAkp0iaKuvWZ/DznnHPmleOx5mhaKOLcZj9yY1S9+ipZwh6sl/fpot5ZDAnKL1ASS9Qye6nrdc5nRe8gNGW2WUfY9OY93wcRyo6dtMlxl0rbWQf1IvnIRz6S/BTjRWK6lzMXUb2vMwkqCty6KqBB8Iv11ybT1VdfnUqNqMus14cSEgKeurgJ0LT5FnonNGcVgV4RoAs5oXngyBDG11e/+tVUU8iCJ3qzSbJBPioE3PtSQSmZvOA0fU/bXpvUGc3kJ4dEzS3pNNUd5raNa9LzycYcIhzhpd5lE4FdJ0HNm6pxPunvrdVxlNdDHvKQZAgwDMxREXy5cVdVOU5CgooSbHMEsOZVb3nLW9IYKXvkNuVOsYucoQBJvq8zCcroFSGhVAAnyzVmPHuNgeF74ef7RKF0KQqnPvcY9XlOMPJdd1HyDCf3+BZbbJGicbz30Y9+NEUNWytFTTMqdZEV/dnlTZA6Jkv5ey30jvXrec973sj6TUsZz0p+dpb1Tl5z6FJOh3tJ87imWpZVEpQjYtPR/dkVWYreqeLENssbz20ee+id8VdnnDPKJjHf2WB0LF2jXqHrftVVVxXve9/7kqOuu/KoFPnxv96/d+uRn03kp1EjOhA/1hp1eTX8RAZtsskmjaBke5B+aSrv00W9Mw0JmslPZLE6y31ouFVdT/usd6wx+jVkElQWk/J3RxxxRJrrGYds8+dI0VGRoF3QO6I3X/Oa16QsP/Z6Jn8RmDiJnKGV72vzm1/005/+NPk2/HmY8WutFZqk/eEPf0hNGQWO8BO6HHEfeqdxmY8X/4xAbwjQqhPKmT/22GPHXuQqCWrRQIJxzprEwjku9chN1iXyM49xIWe0Tn6ee+65hQjarolrqxYS8sr5Z+KmSoJSHqMiHDMJ6rNtbng06roYl1QHRp3II8ZztSZoVTmOI0FFizYZxaN+d7VfV+RfxLfIONeK8coIIEhMUYvVmqVVg8j1JxS+a4zo9VkdHjUOUFcLTr6/i/dAGlzlvypBYexVEtR9wShCvIgcYUhaI6W9HXDAAcVxxx3XyR3hyvCX7ela651lG8gqftEs65285iBB3VvKkyAkmqJ4kULk8MMPT5sxq3iJluWnlqJ3Mk4wkn3S5g2n0DuTTZdxzqjsA4EEHHbEg8gjhKjrz1ZXu7JrJWcmQ2X6o6rkJ79j/fr1BZ09SqokKALMmmNtQQw2CTtnHNauY9dkEhK0Tn7qD9FFcd/IXlK6KZdky+vpLOgdGyg2zoj5jsCrk5wLkaBd0Duysfxjl+M8BGZYK2Wv8e+8VpWqn6e0F9HQWBaKjVhZgeorW4cFivgOvk/XJfRO16/gyp3/XcoU4MHKff3qfHPVCfWLFP5pp51WPO5xj1vwBD73uc+lbqyIob322mtOY4IFP9yTAyyiIr0I8seOWV/IT7t8Z555ZvH73/8+jU/kI2O6GsXomJNPPjkRhAg+TQa6SGinATb8py7OxRdfXOyzzz7F+eefn6IpnvWsZ6VNgkwG+5ho2De84Q0Jh2c/+9np/a7gQKG/9KUvTcpfxIPUsLz7aWwI0FGRy+a6+rbqo3K07Yp2KcrX+Ih1UPo68tb5+7cQccAZev3rX5/mhPXSumn9zGJHmLHIgZAKVi8TkY+bxcfQO0u76rOsd0RZ0DPuLeuSNafrqZb12RB6p/96J5dFoWvpHf9kGFTtivq88BmbaEgaukadSpsAWbgkatIhL9wTTRHS+dhZe6ySn3ns9Papp566oG4WpSxzQ2SXTX1Ro7I9ZkmQQ+qkIthhQAchj/tAfrLVzAPRf4Tt/uIXv7g4+OCDh5e473qHnX/YYYelgAVEsMjnJpu+6za/UiHKghibcg1VrkPAjyaBo9bgqp/HD7QWd8XPyxM59E5GIh6XgkDnI0CrTqhoLUSIVI8vlbUw1DjUWXKcVCNB1cQYFwk67nu6/F49IkcxZDVFctp7VyM/pewycJDbDHNK71e/+lVxww03JAWZdwUZQHbHKAbRB6MiQbt6jd0Hu+22W9rVz6nPOdJTo5us/Ko7hPn9aqRom8d/wQUXpNQ5jhQjsEriOW91O0dJ3h0ftSs86nNtep0zyZDhOKoJhghVA3Whhk7jIkGND+HpGF1kuxj5sVLXKPTO0pGdZb2T1xw6tms1xya98qF3+q13ZJTItLKBzHZmP+lEfsUVV4xtrDEuIsfcYo+wzeidHME26Zzr83FV8hM+ehzYtFWXvJrBMQoDNlFOh5f1wUcaFwk66nu6/HpTJKj5pllOTnvvYuSnOSDDif+ihq4+B0he+uV//ud/iic84Qnpvuq73mHni2SUvVVNhx+V7t5Fm9/GEFvffFXuS3ZaVdjs2aervp6fV/28XBO06gfm49r6GHqnrVeme+fVaQK06oQyBuzsUfC6SQYJOt1krDqjlKiap3beu0p+2tHNkXxShEQ/2u2i8Bh/dYXYdxI0E4JVwovR7DpXlV9VOXpfFKHPtFkQ9qIYOVaudW7aUz9nu9+f+tSnUqfza6+9NjltiHFGUzYMu2gQGaexm/M2cIh6gSJp/C3qodrQCTmaGzpxqqS7qOvJIaqnw6cvi//mIBB6Zw4cS/pjlvVOXnP6TIKG3ilSTbU+6h0RRsgVdSWz0DuCEDjp9cYaudswYsbcV9dWNKLSRHRPtUFF/r54vBOBOvkpelOKK7JLxF+QoJPPlDoJasOYraTmZxfJT3XqZRO4jzRFfPOb35zSoZGg5kY9mKHveifrHDbxNCQov1cG4DjycPJZtnJHXnjhhYnYVuLLGjpK1EJVS5m9T/+IChWdT6p+HhLUet2VYJfQO6OueLw+LQKdJUAZV4r/Wvyr3d6RGQyDm266aUkk6FZbbbVg9Oi0YLf9+Koz2mXyE/nNIGAcSvn2SKRp6XSH5GGkI0HtnuX36yQocqzt5N+oOYX4aqp76vgmEtQOMcXy+c9/PhGiIkXh0eaan3nsHDA1TrfZZptUszO/nh91OtRM4XWve11ytESrqGnpUZf4Lco0MJhkwzCToF0xiIyTcaNOcW7spqbgGWeckV5j9CCFEcCioKXCIUXhpgTIhz/84bQxwHD0/qTOVMZ3lh5D7yz/1Z5lvZPXnEyC5jVn+VFenW9sqj+Xfzn0Tv/0ziMf+cikNzMJqoTSkUcemTJucoaNtFR2Oicb4ckGUx5BlpFoJYSoqJ4gQfOdMv9RaSIEMkyrDY/YqEslQRFkMoRmSaokqBqKXSU/XTOEGF9GrWg1GzOBx+5l3xL13Ksk16zonSYSNPt8fAABIC94wQvSI59xoZJRCcw1/u+9731vylIU8YvkrotxaeT6nve8J0WIu/Z8Xr4d30aNT75elQTtSrBLHmvonYxEPC4Fgc4SoBSYm9auhcYkVVkqCaru0KwZBBk/zqjFkTLtarMXqVgIMbuhItuyMBIuueSS4S6f5i7S4bfddtthN+VMgra94U8eU9Ojcb761a8eRjsiudSIqdbArDujHHAG9gc+8IGURn3QQQeNLYTf9Ltr9ZrrSLm77xUCzwag81EDCPFpFxTpjQiU9oUsVA4BWc4o8DnRK9kwZBh1xSDKuFdJUMauyIZ169YVO5UbQk9/+tPTRhFC23yvk6Jq5CI/syBBGUhKhIRsQCD0zgYslvPZLOudvOZ0ofHCqGuu/hySRsaISPQrr7wy1RXefvvt53wk9E7/9I6NR3MYCWqDSNq62oNscxFKsm+kpGayzoQwX5CiyM8sSFAbAM973vNG1q/Lx87aI73DTjnrrLPmbcpnXBcTCcp2anuTsZW61pkE5efst99+K/UzK/690qDZtSeddNLQ9nVvqYNv05sfJCsSEcauk/HFx5sVvVMnQflD1h/BMUp2CP7Q/6ML5KfJJJpT5D2bib+ahQ2PDFcCTDQwEcjC/neczUnX34aJ8jQkk6De70KwSzrpP/8XeqeKRjxfDAKdboJkh8viNkqkxmroo0un6KZJGyON+r54vd0IqPVJsXPCRBcoDm23i/z85z9P6S3mi9qIlIVdX4+IsxNPPLF48pOf3O4BTnB26p5eeumlicyj/Oz8GSPyk/Fcb+4jnVf6uBQrwpBSOkA6WlcEsal7IdKSEmfMcKw44SIiCXITyema507wHC5///SnP03lM6SU9EGQnzYwODciRtwPOfWlaXxq3kqDsaGU/+26666dTAdrGt9yvxZ6Z7kR7fb3zbre4VQpP2Td4VxZXzlbxDqCYKGXqxJ6p39654Mf/GCKOnKdbbwhXkaJNdQcyfrGIzvl7W9/e2c33keNdbleX0jviPbT4JM0NTRcrvOI71l7BKTs2+iXzbPLLrsk++5DH/rQ8MRECbN/BTLsv//+qRdCbnSLOLNZ1RXCbzio2pNp9Q4fh58n0CML/5Cf2CW55pprUs1aWZove9nLikc84hEpqp7fh/MgNhrp5GpzpC984QtprHwC/nEuFdClsTeda+idJlTitUkQ6GwEqMHVjer6gBcbCVr/nvi73QjYDbObp+GLmi8cMd2tkZ12vxBdunxTmJQdYpDypxAVkWdYUg7IQsd3Vaate2qcmoSJiGRIiSRQP0hKeJcEuel6Sq3jSF199dUp4lNzESIKya4oQ7Haxdz64drbHRcN0AcC3HjrkaBSC0XjVCOAHZcF6Y0gfdSjHpU2DKRRiRINaUYg9E4zLrP2auidIkXxTVN/Ls+R0Dv90zvViBz156QWP+Yxj8mXfM6jNZQjzuYQgWXjUvp810mZOYNc5j8W0juLiQRd5lOMr1sFBPgqghZktyHBPv3pT6cAD2QeGw/Bp/mrIAZRoObNdtttVyBIbdaJDmQjaxiay3+twmkv60+IcJ1W7/AH9QgR+crmtUlzyCGHLOt5rcaXyVCVuSioh8+H2Fbyz3rL9jemE044YV6kOL/OsUjSZz/72b1Za0PvrMas6+dvdJoAneSSBAk6CUrdPYZCzykeCC+lCxiCon7VoqLo1Di87rrrUhqw1Kwsot6kCdslRQB2ORVosXVPYcER2akkfhGAXe26mmuWIkDVP2UIbL311mkOHHzwwYWamE2CNJVaZhcVSdgXmZYE7cu42zKO0DttuRIrcx6hd+7EdTH15/IVCb3TP70zjTOa50E8Lh8CQYIuH5Zt/CblrQRxSOFGbLJZbeIL/EBoiqJW/sprOttbY4kgAQSoiMC//du/TUSgskhdlcXqHZjljf56NlxXsDCGnUp/jZ/zox/9KBG6iGylQ8wNm06OqYuAH/VDyb777pt84/oxXf079E5Xr9zannenU+CngS7S4adBqzvHSvMVsbbJJpsUp59+eiI/q2fPUc0p0eq9bLzxxsO3pYQjQBGkXRc1LkU5HnvssSntMI+HwSTdRYQFwleNLeSYVDOkX99EtC9h8C0kDAJdPxHnJ598cjIiF/pM196fNh2+a+Nr+/mG3mn7FVrc+YXeuRM3DSSsuSJLcu1l0TlS82RUiEaRjkk43CJTJlmb7/z27vwfemfutZomLXHuJ+Ov5UAg0uGXA8X2fccpp5ySMt34PDb2qxlNzjZfd+uyMkhZBEgo8aQefpeJzzye0Dt3IkHXimidRAQBKQOo7qd0+T5K6J0+XtWVG9P8bYKV+601/WYprmobauqhZiBFIPU1pJsI2OFE7In443i96EUvmkd+GplakFIVpVZVyU/1pxgLdgP7IAqcE5FnWaRIKJBu7nNIdQZEftolVhtXs6i+Ced6Ugdb2QTkp91DqTF9lPvc5z6pBqhdf7U+1QVCTISsDgKhd1YH59X6ldA7G5CWNUHHcMIz+endd73rXanhhigTTrcNSKJR3XHHHZciV9ILPfov9M7ciynTJqeX2mCma0NWDwEb3jKaCD+Hv8PvCekmAv/2b/+WghukuGd7vk5+Ghl/iCgxUhV14G3S6J7ddQm9s+EKTkp+2rDFfxC+X18l9E5fr+zKjKvVBKhC+Yzp5ZK6MyoaLqSbCHz7299O9U+QesL9RfM1iZRuzgki9OKLL07Ol6hIjpj0eE1w+iC5bmdu+sPYEdXIWBAVqjGFbpe50Y96MaJxHNNnMS8UjK+Kbueif0UEMyLNhaoDXz22D8+rJKhIgCBBx1/V0Dvj8Znld0PvbLj69Ke1xYZKrres/pzmG+rP6f5NXvGKVwybVbq3EKLZUd/wbf16FnqnSJ3ggwSdbF6bL6L7fvazn032gQmOQoKqk0huv/324re//e0En4pD2ojARRddVHz9618vNMDR2b0pxdl583EJ2/Z73/tewd4TBKFuqKhRNUO7LqF3Rl9Bfl1dkOfKIpg3SsQ9+tGPrh/Sq7+DBO3V5VzRwbS2BijCiuGsSY2ItWo3s6UgkmuziYgSNRjSTQSQeZtvvnmKYpTmrsFRvcmNkSl8jQRkDFAE6uAgQJFgCMC+pIFrYjNrdU8XmrnSQ9SBlZ4pAli0kmgIaSBKHyDGNcdSIL7vUq0J+stf/jJtHoxrjNR3PEaNL/TOKGTidQiE3tkwD2wazWL9uQ0IND8LvbMBl6jNtgGLcc/e/e53J3JLw0JNoTKRNe4zk7z38Ic/PNnJNvr7QH5NMuY+HvOP//iPxTe/+c3iF7/4RYrkFNDQ5LtIb5bZhvj85Cc/mbp922zaaqutUgf0SbOj2oxh6J3mq4Mgt+HEhhXYccsttxRXXXVVaojFB7YWyJrsS/f3ZhTufDX0zjh04r2MQGsJ0L/6q79KzoYmJTpKLjcJajEI6TYCyhkgQUU9KggtCuWpT33qvEFZDL0vTRxZqouebufLRarP+8FVeIHjWd0Flgqhto/dUWMU2SnlSaSjeynL5z73uUQIG/9zn/vc3nQCzOOrPiI5Ed5SvzkW119/fSJAzQUGpJqpO+64Y/UjvX5eJ0E33XTT1Ciq14OecnChd6YEbAYPD72zIXFISqXGK0QdapFGIjyf+cxnDmcGZ/zyyy8v9t9//7Spve222w7f6+OT0Dtzr2rVGVWOaOedd55Xu3DuJ2bvL2QWgosNu9wkKHvXBnBIdxFAWinTZI5YT2+++ebU9Ejvg6qw/3WHl6nAzvU3O7/rxFfd3wm9U73qRcpyO+OMMwqp7rfeemtq+os70feBaJKlR0bVF5z7Df37K/RO/67pco+o9U2Q1I2SGoLUqRd2Xm4w4vvajQAlqJ6UVI7qLhZSD5lljnC+hPs3ic8j0tXR6aJIk9LFz07fHXfckTo8SmeAB6c8C8JPR0A1T+0GZ1H3VNMfkbLS4mdBRP5eccUVxTe+8Y107R/wgAekbvfr1q3rbMf7pV43jZG+/OUvD8shLPX7+vj50Dt9vKqLG5PMAbpDd9WqhN6Zq3fe+ta3Jn1z1FFHFbvvvvsQKp1pZV1IjZ+VKLTQO8PLP3wiLXeHHXZIgQ3DF+PJEAG2qXsHgXHPe94zNQ8T0Rcymwg06R2RfObIbbfdlux7DeZy+as6ShowKgEmC66LgsTl7+h0Ln176623LkTC8vGqkayhd+68uvxDOvazn/1sIkJddyQg/3D77bfv4hRYlnMOvbMsMPbyS1pPgEI9nNFezr2pB3X22WendObHP/7xifBcDAk69Y+25APqrCEtPYrks/PruVqfcED6qvlEKEIRON576UtfWuy5556JAFRPlwGlFqrabSGBQCAwGoHQO6OxmZV3bBaoZWlzTYTFYknQruI1jd658MILi0suuSQ55OoqIzvf//73F9dee20qN3TooYd2FYY470BgVRCokqD3ute9UvpqkKCrAn2rfmSc3pmGBG3VoKY4GXqDnyLdna9iA1LkK0Hq2VTL0a+hd6YANg4NBAKBIQKtTYEfnmH5xG6o3Qw1LeysL2c6fPV34nl7EfjpT3+awvw1WZAmJLR/p512Gu4EVtMSzRHpH4jSPgjlr1YlDNTFVcMSqbnHHnukDvdS+0WFqgMKhz7WPdU8AwFux1ttI1GuUruqXe/7cK1jDO1BIPROe67FWpwJHSKlTH1pRKAoRrXUlF3JEnpng97pY/250Dt5psfjaiCgYaNIN3YuwkemhqjZ5aoJuhpjiN9YGgIL6Z1qOjy9pGRCn+aI1O23v/3tqbTKO97xjlTXUr8OZetkcmkU5v6QZYAg7ZveQXCLfIXBpZdeWtBBsvnud7/7LW1ixacDgUBgDgKtJkDtgiF7RF4gP7MECZqR6P+jxjUnnXRScd555xUUo0gcIgV8VkhQIfyf+tSnUiSSYvbV2p9e56SL+FRjjTAK7JIypPpQ95QxIM3FNRfd+rvf/S4REmobzVJNm3Rx478VRyD0zopD3OofQEIoHWLT6eqrr07rqxMWUT9LJOi0ekdmQp/qz4XeafVt2ruTU0P3mGOOSSV7BHkQzTqRoBojdbV0U+8u1AoNaBq901cSVLDHq171qkJPg/Xr1xeaFWexEekeUdcULyACFGZ90jsI7cMOOywRvPw39z8f2KZr32tn5+scj4HAaiHQ2hR4C+GLX/ziRHpI7X3Sk55U6K55ww03pEL7AIqaoKs1Tdbmd9SwUbPSTrialoqAI/80PdLdznxYKB0ecdb1SFAFzDnel112WaGGJUEEHn/88ambOfLzda97XfHb3/42kcUc9xyl5D5iTHfVeFYHiUH0oAc9qDj44IMLxc81mWD8eB4SCCwnAqF3lhPNbn6XdfaCCy5IztdBBx2U1lx1yK655ppUe43zuVA6/Kzrna7Xnwu90817t6tnjdhRx36zzTZLG9keBXooH4EAkQ4v+yXbf10dZ5z3aAQWo3eq6fCyE9797neP/oEOvCPLbb/99kvNbAW+ZBEFycfR3VxUqGhQ98x3vvOdtGmQj+u63uHrfOtb30rchqhXmW7GKNq1Wvc0jzceA4FAYAkIlDsoayJ/+tOfBmXk2sjfLgmuQUl6Dj7wgQ/MO+YrX/nKoOx4nd4vjYJ578cL/UDgbW97W7rGZS2YeQMqi4APyhTw9P7RRx89KAnBOceUhaAHZR2ZOa916Y8y0nV4umVkZxpn2UE1vebeOfLII9NrZTf3QRmZlF4va4Sm1973vvcNP9v2J2WE6qA61ur5lgT3oNwEGZRdYwd57NX3q88zBtXX4nkgUEfg9ttvr7805+/QO3PgmLk/rDM77rjjYNdddx2UG0pzxm89euc735nW2LKr6uCmm26a874/Qu/Mg6SVL4TeaeVl6e1JjdM77Dm27G677TYos1vmYFASXINyQzutOWXGy6BM/53zfvzRDwSWonfKSMHBiSeeONafbjtK2X4vo53TXD/zzDOHp1ymuw/K4JfkB/D7yA9+8IOhHnb/dEGc57h14Prrr09jKiNfFxxOxmvBA+OAQCAQGInAXyyBO130R3P02itf+cqUytr0RYrpEx3M6qITXOmIpDD5j3zkI8W5555bPyT+7gECoh6JnbC62AEUZaMGpN3BE044ofi///u/4WHPeMYzCuniXZQvfOELKd1dij/ZYost0uPNN9/cGPmZU+L/7s8dQ3Ox8PShFv/nuh1yyCEpmqpcoeadqXo/doRF8N773vee935+4bvf/W661nbDQwKBUQiYb9YEzcBGSeidUcjMxuvl5mpKdX/Ws55V/M3f/M2cQautrNlcuSGTdI1GP6LRqxJ6p4pGO5+H3mnndenrWS2kd3RtVnbFmnP3u999DgzSe0Wbl5syKRpMhJga+CH9QmApeken9ze96U0perhrqJTEb/LjNDUi2dcRBVmSfMm3q0d+Ok49TKW++HxSxdsumfPQwyH7dfVzxmWQcvO1/tbwb1mPaoOWgWHD1+JJIBAILA6BNSFALVpC1RE1FLq6F1VBhgj9lmrG6WgS4f6HH354eitI0CaEuv2aOSClW8qDejBNIi0aiU4YmUhQCqLLgvRlDLgnpD+RRz/60ekRcZOd7pz2nslPB2SSUI2cLoh1QE3Xr33ta8Uvf/nLeafMOCIL1fnULfInP/lJKosw70vihUDgzwjQKdaHD33oQ40kaOidmCrsElInP6vIlBkHqcO59ct6bKOm6xJ6Z8MVDL2zAYt4tnQEFtI7ecN6lN2G6EECqYfou4IEXfo1ads3zKLeYfu/5jWvSfW2EcDuAyUelLfi/5TZbfPS3vN14xfaLOD/eN52MVa2J7K2jPRsPF2bIGTUOuA95OnHP/7xVCdYfdCQQCAQWDwCa0KAWrhEcD7kIQ9pJEEpfDVwOBjjnItnP/vZQ3IECapRTkg/EDAHNt100xTxKMJvlDztaU8b1kZBgp5++umpMPao49v+OjKQiHxWDJuU5R6KBz7wgcn4dT80kZ9qF6qLSp785Cenx7b/5zxPOeWU1N3dtTaGaiRo7nqowz0DYpTss88+6a0yLWbUIfF6IFDQFwgr0kSCht6JScLuIOPsDg7XTjvtlI5joyAnur72hN7ZkIEQeidN7fhvmRBYSO/kRi/5Hmz6WaSI7yFBgjYh1O3XZlHv/OIXv0gZXgjP97znPcMADllhRL8PQVC55mf1Coua1gx1u+22mxc1XT2uLc8FcbzlLW9JQVuiQEk9WCfrnXHrwCMe8YjiUY96VOrroClUSCAQCCwegTUhQJ2uCItxJCjSh4h6K2tnpOf1/yyOdox0HpUqMm7npP7Z+Lv9CGh6RMwB5FiTuO52AR/3uMelSNHPf/7zxUUXXdR0aKtf03ShrOGZmhXd4x73KF72spcNdzY53FJcpPuTH//4xyniMQ/I/SEtgkJ86lOf2qnmQJqbPfjBD07XV7Mn6V6ZBKXsRbUy+Mu6pnm48x7vf//7p9dy59R5B8QLgcCfEVjIGQ29M9tThR7hrCBAxzki7BeZC8WxqQAAKdhJREFUCY4XiaHxnHWqaxJ65/8VoXe6Nmu7d77j9I4SP9KYb7311gKxM0rYSURHeJlxozKjRn0+Xm8vArOkd/hy1lybhjadlTh72MMeNrw4SswoB0H4NmUN0Dn+n/R4zZ74/zkDcPjhFj9hV2jcbMz0rnFX0+HzpipfJ0eFNw0n/J0mVOK1QGB6BO5adlo7afqPLc8nEDtILnW07rjjjqIsgFw88YlPTCQQUvOf//mfE9EjHF60WDXd1xmoq/He97632GGHHVLasM+GdBMBEX4ILEotizlgFxDhRyG4zvU5QBl+6lOfSt3ikReOFzEqMnRcGmP+jbY8ilx1H+g2bGdQJ8TqWJGiW2+9dVE23khEp47E0hbdMwhiY95mm20Kt3MXDWPnbxeYQSAdHjHKyBct/tWvfrW45ZZbUt2f7ARUrxuiAg7q79kRDgkExiHw0Ic+NKUwm1c6bNIjj3nMY9JHQu+MQ65/79X1Didlo402KkSdyyh47GMfmzow10eeN2TUH+fMlM1JUkSK+uRdktA7oXe6NF+7fK6j9I6N7fvc5z6FNGBrDhvmvve977yhel8deOQPgshnQrqJwB/+8IdEhGUbf5b0TiYwzWdk4CMf+cjku1SvJL2rFAl/gH698sor09yXueOf+qAyL3J5sOpnu/D8rLPOSgQwH47tea973StlxPJfpcKzSxGi9fR+4+Yn8ZWPOOKIkSUCu4BBnGMgsNYIrCkBavCjSNB73vOeifD55Cc/mcLkv/nNbyZnRMQfsYskgtRCsddee6Vj0xvxX6cQ+Pa3v51qvZx99tmFWo7qo4hkREQwCuwMXnfddUkRIsEYh3bLibqPJ598cpoLhx56aLHlllsmslTjnI033jilCrQFDMTm1VdfXXzpS19Kihzpsvnmmw9JTo6zOS4thJJD3oqArIo0Genv8Pn5z39e/OpXv0qPjIgDDzwwRZBWCeTqZ9v+nMGvpisik9HDCLChwWnIhhCDCTksBSQbjt///veLU089Nf0tCqveRKDt447zWxsERjmjd73rXUPvrM0lWdVfHad3bDTZkLn99tuLz3zmMykK3caLNYfdYdNVpBYSQjSWhnzqciFB99133+HatKoDGvFjoXdGAPPnl0PvjMcn3l1eBEbpHeuL9cZm/+c+97lkvzqWbUfcx7Jj2IyiyLIftLxnF9+2kgiw+S+44IKUrSVoQdk25J7gBunPfJ0+6B3kLj9HkIaAjR/+8IeJrM+2OT/GPGbP24Dkz+yyyy5zyD7BD3wi5SF8/te//nXyddRK5ee97W1v63Swg7HhLjQ0yySoDY3tt98+2Rb//d//nV7fdtttC1wIUW7nnHPOSZsku+++ewoSWcn5Gt8dCPQdgbuU6aYbih+t4WjV87CjYbGT9upGF+ptR/TMM89MEYCcUwsChYH4EDVq98RuSkj3EBBFo5udKUg55mgcI6EgkZuMAqSo+im56LMGWI41V5CFiK/ddtstAZBr+yHFdexda5EWaRwMnbqYy+Z5Fl3MjzrqqOK2225LO3vr168vjLVJGFPuAUSpMhDujT4Io0h6jOsqbUxZAM8ZjldccUUaorli51dBcaQxYsJncsmEPuAQY1gdBESPcyzJ3nvvXeT6TKF3Vgf/tfiVSfSOmsSaMPzrv/5rOkU2hw0a2Sg2ZKy5iFCbdHSRtD366dOf/nQrNmFC70w3s0LvTIdXHL00BJr0jqgu9qA1hKiNaMNfM1DZQdYZfQ5EzIV0CwFE1/HHH58IL7Y6Uis3WzOSdevWFWpfmgNd1jvmtZqd/JO6mNt8niyIfsEL5jVC8LTTTstvzXsU8OHf3//933cqs2/eQCov5NI5ImL5NAK6bHooDcCfQYISPqCNOv4eDGzQOrYeHVr56ngaCAQCEyCw5hGg+RxHRYKKgtt1113TDpDIMIuCyD9y8MEHp6LCfSF/Mhaz8KhWp6hPO9/qV+psqSaKxV10joWegpT2juSWDiDiUXq096TE20mkQHfcccchZFKEkI2ic0TmrKUgaNWoEZHKmHVOiDvOtDFI4aimOoneROIh9URASu02fsfXxQ4pJ12ka46GrB/Txb//7u/+bhgJyhCAA+NIjSTGgUgIr4mWsBYgJewG2zkNCQSmRWBURI6IjNA706LZ/uMn1Tv0DX3EMeGoWq/9E92yxx57pJrMyE/C2fvwhz+cHLP9999/zUEIvTP9JQi9Mz1m8YnFI9Ckd0STs3UQHkgR646IUIEeUoIRY6LfQrqFgMg9gQ0yBF760pcWb33rW9NmK/sC+af2q8hP+kUZJ6W8uqh32OE2FwW08HNkq5nnCHyPBxxwwJwLx/cT6KIUEWwENKiH2yTw4O/1ifRTqoy/V48EFfQjIpaPy8cxL/g76qGyLxDpXc30a7q28VogsFYIrFkEqFQyJE5dRkWCOk5UA1IE4YkYzanQ9e+Iv9uNAIPgOc95TjrJD37wg4kcrJ6xOaBbM8WAOBQlSgESn2UQIv4QgzlFyHvSxxkY5tbHPvaxNU0TMgbn4pwQnwygqvK2+5cdaOdelWokqHHaOd1iiy2qh3T+OeWOqKbckQ0iqqrSFJGTrzUCVCQWTNTOCQkEJkVglN5pisjJ3xl6JyPR7cel6B3rFMfOelNdxyEiUv/yyy8vXvKSl6RSJGuJUuid8eiH3hmPT7y7MghMq3ccbyOD7pEai0AK6SYCl156aarbakNNqa662JRDbtMvAiZEg2bpit6RnSU6WWSrjDdlqqqCvMtNXKuve16NBG1L5l79HJf6N1/H/SxjT6Paap+GUZGgftM6gCDX4NkmXfVzSz2n+HwgMOsIrGoEqEgJBbxF/lksr7322rTDqc5HrnPBuRjVGMkiIC1edE7sgHR36trddu2f8pSnpJ2u+kjMAbvhDAMOC8I7R/h5jhREHlIOIgI5pdLGkaaOF1m51tGf0kAoPdGpb3zjG+eR/eMUWTUSFNGnns6oSNA6dl3423U9+uijU2kD0a7q52lyltcAY2iKyFETFAmq/pU1w3oQEggshMAkeqcpIic3Rgq9sxDC3Xh/KXrHBpx/Nm1Fq4i657BqSID8NH9EZjRt6q4mOqF3RqMdemc0NvHO8iOwFL1jfbH5b2M4NnmX/9qs5jfyeWWunXjiicNAjurv5/rSbOHvfe97xXOf+9zhJlsX9I4oxaz7pGbL4qvLOL1YjQQ1/nGRoPXvbfvfapfy/y688MJUD1VjZ+UQquW6RkWCuu+tA7IE+UaR6dr2qx3n1zUEVo0AReQcdthhqbsq4gqBQSlIa1fzBqkl9JuMI0G7BnCc7wYEpHsgsNQz0mUXqSm1uUkQnBSApjgi/p7//OfPOUxk5Wte85rioosuSsXERXxKT1RHVu3ItRRKT3ddRCaif1qynmOd7wFGUZ9IUIaAiFbKXCqp+x4Rble0LuNI0Pqx8Xcg0ITANHpnHAna9N3xWjcQWE69I9LlhBNOSCnviE+kKrtFHVnRHWspoXdGox96ZzQ28c7yIxB6Z/kx7dI3suFzxpJNMlF+MsJG+QLbbLNNCggQ8fvABz4w1bqsjrfNekfzWin8GgBKe59Gsm7uIwmK3zjooIMSx4EUzqSnQJ16E7NxJOg0eMaxgUAgMDkCfzH5oYs/EuH5pje9KaUuazIh3VDq8yc+8YlU70RqmrooduizcCbsJj3kIQ9JUX0IpZBuIqCWketrJ4xQ8OQb3/hGehz1n4g/RBmyk6KsCuJMMXhEqfQKROq5556bSLXqcWvxXOMM3cqf9KQnTVWmQb0nKTJq4hAlHjT4UvcpO7drMZ7l+s0bb7yxuOSSS1J0rpp5hx9+eCKKdbDPYi2oXmuRodYO88C6oS5qSCAwCQKL0Ts2TxioREO1hdaoSc4jjlkbBFZC7yi9IwuFg7vRRhsV++23X3H++efPK+OyFiMOvdOMeuidZlzi1ZVBIPTOyuDalW/9whe+UOyzzz6J+HLO6tQT/QlGCbJU/VciorIubdY72V+Zhvx0j1x22WUpKCqPVf1Tm4uiHj/60Y+mBsj5va49sg80MkJoa9L7rne9K41VM1eR3VlEiWfhy2r2q3yAKFjNn31PSCAQCKwMAvOLcC7id9zESCoRW00ixVUHM0pBp90sotx+85vfpD8tnqLAqjtnmQQVXYEsCekeAsgskZoaAVFsUtR18pMSoZmV+i8UX5M4Xgdw4f+eV8Xc0TjJP8p0XIpF9XOr8TwbMJoUTSNSZTSAskucjaFMglKMuUP1NN/ZpmMZPIjMU045pbj3ve89PDU1T+1wf/KTnxzOjyOPPHLY7TSToOYLUjkkEIDASukdJCg9JPJcMf+Q7iGwUnpHJIfNW3qJTspRPm1AKPRO81UIvdOMS7y6OASUXRKxNureX6y/E3pncdejTZ/64he/OAz0UOaL76Mcl41U2Wqa/PBdxklTyYO26h2+l0hHoknRpOIeQgYSPo9gFpJ9wf/6r/8a2RApHdjy/5Q/U7tTr4vddtttztl6T18LPS7YmbIbBYGYF5kE1VBK9OioNWbOF8YfgUAgsCgE5rJKi/gKTqj6H8gZ6exNYoEjmsFkyZ+TDo38VLdRtzgpzBa/LEjQ0047barFNX82HtceAcR47oIuFQTxpabey1/+8nRyiD3keJOI3CA777xz09vD19pEfjopzjH5/e9/nx4n/S9vDjCW3AtZkKCiIKcxMPJn2/QowtW1zzugjCelCxSHl0aDHCeMI1F4iNEsSNADal0k83vxOHsIZP2xUnpHh9ZqZPLsIdztEa+03rGR0zbnJPRO85wNvdOMS7w6PQL/8i//UhxyyCGp5MWo6Kyl+Duhd6a/Jm36RM5QeuELXziMbmTXa2RlHRLMw+6ti9dE8LOPc/BD/Rh/t03v2GjM90HVXm869+prSOFtt902vSRitipIUA0FuyyuNdmi0rxW7fBjjz02Be2IBpbtJlNQppGMuCxIUPViu+7v5fHEYyDQVgSWTIBaAN3EQravv/76xnEq+kss7iQ7r1XyUzSFkG81Dz/72c+m4+K/7iJAoUsB+MEPfpAcRSRXrvFqVC94wQtS2rq5IO1benNVFMPW0AFhuv/++1ffav3zrPQYQ9k4mOSk/+Ef/mEY6VolQCf5bBeOcS2tEyJdRXxKH3WNjVVN4Ne//vWpjAHjyHEiKUICgSYEQu80oRKvhd4pUpmQ0Dsb7oXQOxuwiGdLQyCX6GHb5ci3+jeGv1NHpP9/i+pDbimLco973KN42cteNoz01MhI+S8+Lh9ZdlPe7IcMH4gdjDRTJ7TaDLTtyMlW23zzzdNpZvJ30nPOneJzFuikn+vCcXQO4cPIbMNt8GP1vrBxKtqbH8T3JQhQa0tIIBAIrB4Ci06Bt2i7kXPItnD/3KgGIVrtco0Qsrjb9dhpp51SxGid/DRkKfQW0apyWD0o4pcWg4A6awgsaRvqcmaxC66Bka53FL/5UhVzh1Hw5je/uRDpaWf0fe97X6EYuOt/yy23pLR2kY+ZOK9+vs3P7WyKSpVCS7HlyM6FztnuruLYyD9F0/smUjqQnHY8s4huZRjsueeewzXjec97XpoPOaIpHxuPgYB7g0MReme250LonfnXP/TOfEy8EnqnGZd4dXIEst6RiaKEj+gsJY5suNSj8sLfmRzXLh1p0/WHP/xhsj8QXNWGRtLbkaDSmG0+8XmqIsX7pJNOSnatxnl77bVXqvXI/r3tttuSryAAQmPQrokyQZp+vf/97y/cH5M2A2THkT76OnDQv8R8QX5mgRXSUxk4stVWW6V6p3zeKmeSj4/HQCAQWDkEFtUFHpkl7V3oOkLzbne7W6FIM1KLElCXkTGea5kIjUdsiupDgkrxzWnvVUVx++23pzQAn33sYx+7cqOOb14yAuqNadAjhf3qq69ORJ/UZQQmwpKBaGfwK1/5Smpqo6zBLrvsMtwVdQKMhac97WmJzJAGr9GPOo/SF9VY0jgp7xIu+YRX8QuM3xgoP/fDDjvsMKfm5ahTYUQgTJE7hx12WDKsRx3b9tc5DMZ+xx13pLngPucYuLcR5p5LdZHqsf32288Zq8/ddNNNqfQBIyIkEICA9EPGozlxv/vdLxmMoXdma26E3hl9vUPvFGnzMPTO6DkS70yPQF3vPOABD0hRejnaXDCH2uT8HxL+zvQYt/0TGvYK2FBPWIOea665Js2BTGRJW5e9yO63cY8EZJtURfPXpzzlKckvcBxdJi1aE1flnZR9als5r+r5j3rOllfKyrxn7+vlMYnAkb+nNF6uATrJ59p4jHHgNRDa/vF3nv70p6dTxY+o4aqPidT+aoSvNURNcVHDsiJDAoFAYPUQuEu5WzVVm7FMflL6CE7dzaq1Ko455pjkqNrd0cX9oQ99aIr+O/jgg1MtSENrIj8tBPvuu2+q/7l+/frOL4irdwlX/5cQ2dI9mtK0RTCq9clIJJocnXrqqYkEZSSo59okpiECVdQko+K+971v02GdeU16lHQWGCFrzjvvvOGGwKhBIJSRyf/0T/+Uan6OOq7trysEb9cz10CV3o7MznNi3PlLH5M+JJVIXVDGQ0ggwAlVJ1p2AT1hjlQl9E4VjX4+D72z8HUNvRN6Z+FZEkdMisA4vSPLSbAHwguJg8BCgvKRwt+ZFOF2H8cvFeRx3XXXNZ6obCWNjggC8KijjkoRnYhMfqwIvyb53e9+l5rgIL74Ows1Rmr6jja9pqERcpjYpFbybJwgf5G+oj8vueSSAjncRXEd+bdS24n7/8UvfnG6/ycZT/b52K8aJoUEAoHA6iEwVQRonfw855xzErlTPV0kl+5miAxEyGMe85hEZon8okQoFIuEcP+8E2IHTA0U0aF2jxSQDmknAgxCi/Uf/vCHVKz75JNPLl75ylcmck8qByOAo6rGiV0wkZwiQb/61a+m3U6RgToh1sWcQKgjyeygdV2MYcstt0wEMBJUtLRIxzzn6+Ozw6wEAAJZWYCcHlI/ru1/q2tz9tlnJ8JbzVcGzq9+9avihhtuSB21c1R4HoddYOkfDEblEuyyI05PP/30YW2hfGw8ziYCVSeUYa3xUV1C79QR6dffoXcmu56hd/6/VGs89M5k8yWOGo3AQnrHJv2DHvSgVOpJA1ib90984hOTLRP+zmhcu/IOf9em65e+9KWUleW5+p3IbhGcoh1lrslIUb5NSrzgBZGg5oKsR9lfSM66IDz5OpojdTHqsz6e7bbbLhG/Mv0ER/EPvVbN8MyfYe+fcMIJCUOlr2QGdlGMVTNfc0BJBCUxZDEq36ZEzxOe8IRhVLjxGbegDj6gjUr8yWc+85mU7WojJSQQCARWF4GJI0CbyM9REV2Mz9e+9rWFWifVSFCKAWGGECFblKHzFgOpwogx6dN227pW83F1L9na/VrVIFTDRkh/VcG53hZy0ZyIsOruZzUS1Gdf/epXr91AVvGXlQBAaCL51YrafffdU71LUaEEWXzuueemRySwmqc7lWUluihqvqrxKerbmEV+utcZjsZZXQuMT6qieVANQnfvM47U0AkJBKprDvIzF41vQib0ThMq3X+tOgdC70x2PUPvhN6ZbKbEUU0IVNechfSOe03DT5GgNv5lR7Hlwt9pQrYbr9X93be97W3Duo1GwGYV7Snt+XGPe1zh/SzVSFB9ERBdfN2+C9LTfaCbPTFmkdDwQfjygZT40gPAc81Ozz///E7WvpSJZCMed+FR0JZ7/tOf/nTKflMvFlFuLcg+Ml/HmlAVJKkyYH0I+qmOK54HAl1AYKII0LoysKCPIj8NWjFfO2H1SFB1MKS/2zn5+c9/nsgRjxaOAw88MC0W1cLSXQBwVs6xbhAiP123qtgBQ4LZBbMzXq2BU40ERYaNigStfl8fntsZpuTsCsLl1ltvLa666qpUQ+jSSy9Nz+0WUoCK64tk66LY3Tz66KPTTiijJndBVM9UZKf6procigpXCNz7jEOkqPVF5Kvob2lkosNDAoH6mjOO/IRW6J3+zZn6HAi9M9k1Dr0TemeymRJH1RGorzkL6R33Wo4E/cEPfjCMBLUBHP5OHd32/93k79ZTtPk+NutldkmD3meffYYDq0aCsntFkI6KBB1+qAdP2F96OiAH+Tn8Hfhcfvnlyd/RJAlhLAtUgINyaF0tcXXhhRcmX4Y9kslPl9DYZPMR5GiOCjdfrBGy20T8eq4EgAjSrpc/SION/wKBDiKwYARokzJoIj/tiP3mN7+Z0wl8VEQOnHyv0HHFon2f6LiQdiIwjUGo4zmlr6u7dKC6zGokqOiAz372s6lYuHSpHPVI+TEa1I1RKqCrIpVDLRw7nrvuuutwGAhPu8Lq2xi3ex7Z+fa3v30OQT78QDwJBEoEJl1zRBjXy0qE3unHFJp0Dhht6J3max56J/RO88yIV5sQmHTNadI7oyJB/U74O01ot++1Sf1dZ3799denjEYZT8pX1WVWI0HhoMandG9lABDEWQTCyOIQKV0PoMnHdOFRwyK6VQmvPA7Er9r0/N9DDjkkRf4ai2ZIstqC4+jClY1znCkESiJmpJRh6oOy5smg7HA4eO5znzsoO9Y1HluGew/KJieDPfbYY1BGd845pgyLH5QdrdN3lLU+BuUO6Zz34492I1Du2A3KaN50/cr6jGNPtqz9ko7bcccdB6XyH3lsSQQOyh3AdOyNN9448ri+vlEaBIPvfve7g7Jz4KDcEezFMMuo8HQ9P//5zw/HUxpBg5133nlQEqKDsg7qwN9lREQ6riR9B2W08PDYeBIIZASsCXnNKZuH5ZfnPZZN0walIT0om67Ney/0zjxIOvVC6J3lv1yhd540CL2z/POqL9+4HHqHTcP+5TOVdcwHfKOQbiBQElqDMq09XTv+Cft8lDg2+7VlI+BRhw3KTLdBmQaevrMkxUYe19c3zP8f//jHgzLwYR430NUxu6bu73Xr1s0ZQtn7IL1eEr/p9bIJdPrbsWV23ID+DQkEAoH2IDA2Bd6uRa7noUmRYs91KYeSormuueaatCNS3uypGHA+blRaYr0ZSj4+HtuFgAhFDYw08lGuQHryZpttNu8kFXXWDVFtFzVRFMAeJTkdXvfD3XbbbdRhvX0dpoqfSwF3f7RdSqIppfGIjlC+QvpGrmuTzz0XfZfeoYap3VF1gB2vsZG1I6e7qxUrVUR6jN3SrtY8zWOPx+VDQNkUTdbspqsdpaZsk5RGdaofa12SRWAOVedk6J0m1LrzWuid5b9WXdI7yqVonMf+9E/JlI022mgeKKF35kESLywCgeXSO6PS4XOU2CJOLT6ySgi4RuyJm266KWVoKetUktlz7Ip8KnoclJv9qcEvP3lUKndOhxcRya5hA8+SwJSfY/3uwtgn0Tt8HLU++cOy9+ilcvMkNX/V+Pb4449Pc4YPrN5pSQKnhllXX311aniUy4PN0jyIsQYCbURgLAGqxon6JW5g9SzU9WREZ6mSn14vo0CLRz3qUfnt4WPdGZUGKyU2jIIhRK19Yg4gF77+9a8X//u//5vqntRJUDUsFXjmjDh2ko52SFCdMkPaiwASU4Mm5QwoeE2LpLQgLtXzrSry+9///gVSSpdMc0ax8+uuuy6lf0jvzyINXpfIgw46qJAiNItGYcYiHucjoGPqt7/97WRcchp02q1vvFXJTzVzNQ5r6qQaemc+vl15JfROV67U8p+nOopldFVyMtWMUz/bBrtUSpsiVQm9U0Ujni8WgeXUO3USVIp0U9mwxZ5rfG7lENC3QD1+JOh//Md/FGUU6DwS9LLLLisuuuiiFLyglFNuaDrqrDIJ2gUCcNQYZuH1SfUO3kIAx1Oe8pREaKrryf/1mmZYObhLyjsClM5SDxh/Ih0+JBAIBNqBwFgClNLmfCJBkVyM0UyCNpGf4wit7IyKFNQsJZRBOybAJGcxzhk1LxCed9xxR+r6rpGPax3SbQTUQtK9Xc1Wilxkt80NRiEiHJEpejdvYrjmlLu5YsPk5JNPTk2PzjrrrEIjpCy+D/GpS3xZViPWgQxMPCYEEJkMy7JERCJBEe5VEnRS8jPDGXonI9G9x9A73btmSz1jWQbsQ5FY7E8bHDbXf/GLX6TGGjoHIz2zhN7JSMTjUhBYbr2TSVDNcwR7hHQHgXEkKPLzggsuSBF+slMe+9jHdmdgcaYjEZhW7zzykY8sHvawh6Xv0/9AUIjappqeZRFBrAHU/vvvn7Iix/Ej+TPxGAgEAquHwFgC1Gk0kaCi/MrabGlXPkd+TnJzM1alFAT5uXoXeLl+qckZtaulk18mP+2GanAT0m0EciF4u+AiI5S/KOvdpKZWZR3fgsKX2q6bO3KqLhoE6PgoNeTAAw8cvm03/S1veUtyahGqIYFAEwKjnFEp7nbakSPjIj/r3xl6p45Id/4OvdOda7XUM80NaKQhaqR35plnpm7BGmaIrhEZrtFmWVe68adC7zTCEi9OiMBy6x0kaFNG3ISnE4etIQJNJKiMFKnv7BDkZ0TzreEFWsafXqre0fVd9CjyUwp8FvqLz6NTvKjikEAgEGgXAgsSoE63ToJee+21yRidhvxs17DjbBaDQN0ZLQu+p7S0rbbaKtWBjUV+Mai26zOZ/JSmLpXDRkc1Bdkc4Ix+85vfTBGcm2yyybwBiBi1U142oknGonIHSihIpRc5Ljo0iPJ5sMULFQSanFFdV8sC9FORn5WvjKcdRSD0Tkcv3BSnnZ1QtX9f+MIXFmUzkjldc5Vc0XF30003LZ7xjGc0fnPonUZY4sUpEAi9MwVYPT+0ToLefPPNQX727Jovh9659dZbU5kWNUFFhSLI+U1ls9/iRS96Ucqa7RlsMZxAoBcI3KUkJAaTjkQ6op0vBAg59dRT0w79pJ+P4/qBgBRoae/SoUnZ7TKlSPdjdLM7ijr5WXZ2b6xddf7556can/vuu29KVRaVo6EVZZ/TQhgAV1xxRQJTmrxlhoN60kknFTuVEeQhgcAkCJiTmmkh3In5JQWNoxoyWwiE3unn9a46oXTIoYceOm+gNtNEfiIlNOH73ve+l1Ljy27NiTDN60HonXnQxQuLQCD0ziJA6+lHPvKRj6Ra+IYn2GP9+vVhf/TgWi+X3pHqvvfeexd//OMfEyrZ3zFX6CMZSCGBQCDQPgQmigDNp12NBFXnTxpsrgmaj4nH/iNQjciRjooYrzdG6j8K/RqhyJvjjjsuNShStF2qj/u9LkiId77znSm6U0qi2mwIUKkeOiOKFvW5bbbZJkXraZ5mrUCQqvtZb2JR//74OxCoIlCPyJHmutlmm82JSq4eH8/7i0Donf5dW2VWdM2lf571rGelyM+mUcoosAmi0aJ0w1//+tfDuvTf+ta3UvqhyJvQO03oxWvTIhB6Z1rE+nt8NRJUz4Omxkj9HX0/R7acekfmI/+XPyRDiZ2iv8Eb3vCGgi8VEggEAu1EYCoC1BCqJGi9MVI7hxhntRIIVJ1RpNgXv/jFIEFXAuhV+k7Rmd///vdTownd3+1iPv7xj5/z66IiNKj42c9+lqI5dXcXBarOFadUN0Sd4jVH0vhohx12SO8///nPT1E6TfVC5/xA/BEINCBQd0brjZEaPhIv9RSB0Dv9urCIzxtuuKH405/+VIikoXM23njjOYPUhFN9cSIC/BWveEWx5557FvTR7bffXmisqaSKNHlrReidOfDFH4tEIPTOIoHr4ceqJOio7vA9HHZvh7TcekdpFk2Q9thjj+IlL3lJ8YQnPGFOCZfeAhkDCwQ6jMDUBKixBgna4Su+jKcezugygtmCr+J82sFU0+a2225L9V0zCcrZPPbYY9Mup8ZImhlpTnG/+90vOaXS2tUG9nnNjzijRFTO3e52txaMLk6hywhwRmUbSH1VaylI0C5fzaWde+idpeHXpk/TJQhLJKeoTo9VEtR9/sY3vjFlEWjAd8oppyR9IwrceiADha6yLtiQyxJ6JyMRj0tBIPTOUtDr12eDBO3P9VwpvcPXoXtCAoFAoP0ILIoANawgQdt/cVfjDMMZXQ2UV+83mkhQEZ7S4xWB1/RIDdCHPvShc05KGsh//ud/Fj/60Y8SKcqpDQkElhOBcEaXE81uf1fonW5fv+rZj3JGbcTlmvP77LNPceSRR86rvffABz6wuPLKK1MK/e67754yD6rfHc8DgaUiEHpnqQj25/NBgvbnWobe6c+1jJEEAotBYElbFU984hPTjjwDQQosA1UEWMhsIaBbeG6YI5XtO9/5zmwB0LPRvvrVr07pHIZ11VVXFevWrRuSn+eee26x+eabjx2xdPqQQGAlELDDfuaZZxbbbbddaqx1xhlnpNqzK/Fb8Z3tRiD0TruvzzRnt8UWWyQbQvq7SNDDDz98Dvn58pe/vPHrcg9PUTfKtoQEAiuBQOidlUC1m9/5ghe8IK1Pzv7f//3fUw38bo4kzjr0TsyBQGB2EVh0BGiGrBoJygh9xjOeUYgGC5ktBHJEjtQ0nVxDuo1ANRJUB96//Mu/TI2RpLw3iTqwb33rWwv1Q22E3Pve9246LF4LBJaMQD0iRzTytttuu+TvjS/oHgKhd7p3zUadcTUiR2M9zfPUk7YhN0o+8IEPpPR3+sqxIYHASiEQemelkO3e94oElQ110EEHFVHbvnvXr3rGoXeqaMTzQGB2EFgyAQoqJOjDH/7wFCmmGHDIbCLAGd1yyy1nc/A9HHWVBEVsEq/VBUGqOZJmFOqyaXoUEgisJALZGaV7Yr6tJNLt/+7QO+2/RpOeYdUZlU2i0SadU2+M5Puuv/76Yv369anT7oknnhibbpOCHMctGoHQO4uGrncf1JDt7ne/e+/GNYsDCr0zi1c9xjzrCNylTCEazDoIMf5AIBAYjcDZZ59dfPSjH00H6L57xBFHDA/+4x//WBxzzDHFLbfcUjz4wQ8u3vWud0UdtiE68SQQCAQCgUBgWgR0d3/Vq16V0uGRn3SQep9ZvvzlL6fmSDbm1Al95jOfmd+Kx0AgEAgEAoFAYGoEQu9MDVl8IBDoLALLEgHa2dHHiQcCgcCCCFQjQavd4avkpzSgd7zjHYWd1JBAIBAIBAKBQGCxCFQjcurd4avk54EHHjisV73Y34rPBQKBQCAQCAQCoXdiDgQCs4NARIDOzrWOkQYCS0KgGgmq4+5PfvKTFPmJ/NQcSf3XkEAgEAgEAoFAYDkQqEfk7L333sUFF1yQak2/5CUvKRCgIYFAIBAIBAKBwHIhEHpnuZCM7wkE2otAEKDtvTZxZoFA6xCokqBOLsjP1l2iOKFAIBAIBHqDQNUZzYMK8jMjEY+BQCAQCAQCy41A6J3lRjS+LxBoFwJ/0a7TibMJBAKBNiOgI+9ee+2VTjHIzzZfqTi3QCAQCAS6j8AWW2xRnHPOOcNGSEF+dv+axggCgUAgEGgzAqF32nx14twCgaUjEBGgS8cwviEQmDkELr744tR4ItLeZ+7Sx4ADgUAgEFh1BETk3HjjjcW6detW/bfjBwOBQCAQCARmD4HQO7N3zWPEs4FAEKCzcZ1jlIFAIBAIBAKBQCAQCAQCgUAgEAgEAoFAIBAIBAKBwEwiECnwM3nZY9CBQCAQCAQCgUAgEAgEAoFAIBAIBAKBQCAQCAQCgcBsIBAE6Gxc5xhlIBAIBAKBQCAQCAQCgUAgEAgEAoFAIBAIBAKBQCAwkwgEATqTlz0GHQgEAoFAIBAIBAKBQCAQCAQCgUAgEAgEAoFAIBAIzAYCQYDOxnWOUQYCgUAgEAgEAoFAIBAIBAKBQCAQCAQCgUAgEAgEAjOJQBCgM3nZY9CBQCAQCAQCgUAgEAgEAoFAIBAIBAKBQCAQCAQCgcBsIBAE6Gxc5xhlIBAIBAKBQCAQCAQCgUAgEAgEAoFAIBAIBAKBQCAwkwgEATqTlz0GHQgEAoFAIBAIBAKBQCAQCAQCgUAgEAgEAoFAIBAIzAYCQYDOxnWOUQYCgUAgEAgEAoFAIBAIBAKBQCAQCAQCgUAgEAgEAjOJQBCgM3nZY9CBQCAQCAQCgUAgEAgEAoFAIBAIBAKBQCAQCAQCgcBsIBAE6Gxc5xhlIBAIBAKBQCAQCAQCgUAgEAgEAoFAIBAIBAKBQCAwkwgEATqTlz0GHQgEAoFAIBAIBAKBQCAQCAQCgUAgEAgEAoFAIBAIzAYCQYDOxnWOUQYCgUAgEAgEAoFAIBAIBAKBQCAQCAQCgUAgEAgEAjOJQBCgM3nZY9CBQCAQCAQCgUAgEAgEAoFAIBAIBAKBQCAQCAQCgcBsIBAE6Gxc5xhlIBAIBAKBQCAQCAQCgUAgEAgEAoFAIBAIBAKBQCAwkwj8/xXQsk4HB0HD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632" y="2160860"/>
            <a:ext cx="8407893" cy="3839248"/>
          </a:xfrm>
        </p:spPr>
        <p:txBody>
          <a:bodyPr>
            <a:normAutofit/>
          </a:bodyPr>
          <a:lstStyle/>
          <a:p>
            <a:pPr>
              <a:buNone/>
            </a:pPr>
            <a:r>
              <a:rPr lang="en-US" sz="3200" dirty="0" smtClean="0"/>
              <a:t>  Do </a:t>
            </a:r>
            <a:r>
              <a:rPr lang="en-US" sz="3200" dirty="0"/>
              <a:t>you notice any missed opportunities </a:t>
            </a:r>
            <a:r>
              <a:rPr lang="en-US" sz="3200" dirty="0" smtClean="0"/>
              <a:t>to promote </a:t>
            </a:r>
            <a:r>
              <a:rPr lang="en-US" sz="3200" dirty="0"/>
              <a:t>the relevance of the </a:t>
            </a:r>
            <a:r>
              <a:rPr lang="en-US" sz="3200" dirty="0" smtClean="0"/>
              <a:t>content during </a:t>
            </a:r>
            <a:r>
              <a:rPr lang="en-US" sz="3200" dirty="0"/>
              <a:t>this activity: </a:t>
            </a:r>
            <a:r>
              <a:rPr lang="en-US" sz="3200" dirty="0" smtClean="0">
                <a:hlinkClick r:id="rId3"/>
              </a:rPr>
              <a:t>Hide </a:t>
            </a:r>
            <a:r>
              <a:rPr lang="en-US" sz="3200" dirty="0">
                <a:hlinkClick r:id="rId3"/>
              </a:rPr>
              <a:t>&amp; Seek: Geocaching/GPS</a:t>
            </a:r>
            <a:r>
              <a:rPr lang="en-US" sz="3200" dirty="0"/>
              <a:t>? </a:t>
            </a:r>
          </a:p>
          <a:p>
            <a:pPr>
              <a:buNone/>
            </a:pPr>
            <a:endParaRPr lang="en-US" sz="1050" dirty="0"/>
          </a:p>
          <a:p>
            <a:pPr>
              <a:buNone/>
            </a:pPr>
            <a:r>
              <a:rPr lang="en-US" sz="3200" dirty="0" smtClean="0"/>
              <a:t>  What </a:t>
            </a:r>
            <a:r>
              <a:rPr lang="en-US" sz="3200" dirty="0"/>
              <a:t>could the AL say or do?</a:t>
            </a:r>
            <a:endParaRPr lang="en-US" sz="3200" dirty="0">
              <a:hlinkClick r:id="rId3"/>
            </a:endParaRPr>
          </a:p>
          <a:p>
            <a:pPr>
              <a:buNone/>
            </a:pPr>
            <a:endParaRPr lang="en-US" dirty="0"/>
          </a:p>
          <a:p>
            <a:pPr>
              <a:buNone/>
            </a:pPr>
            <a:endParaRPr lang="en-US" dirty="0"/>
          </a:p>
        </p:txBody>
      </p:sp>
      <p:sp>
        <p:nvSpPr>
          <p:cNvPr id="3" name="Title 2"/>
          <p:cNvSpPr>
            <a:spLocks noGrp="1"/>
          </p:cNvSpPr>
          <p:nvPr>
            <p:ph type="title"/>
          </p:nvPr>
        </p:nvSpPr>
        <p:spPr/>
        <p:txBody>
          <a:bodyPr/>
          <a:lstStyle/>
          <a:p>
            <a:r>
              <a:rPr lang="en-US" b="1" dirty="0">
                <a:hlinkClick r:id="rId4" action="ppaction://hlinksldjump"/>
              </a:rPr>
              <a:t>Relevance</a:t>
            </a:r>
            <a:r>
              <a:rPr lang="en-US" b="1" dirty="0"/>
              <a:t/>
            </a:r>
            <a:br>
              <a:rPr lang="en-US" b="1" dirty="0"/>
            </a:br>
            <a:r>
              <a:rPr lang="en-US" b="1" dirty="0"/>
              <a:t>Activity: Analyze Statements  </a:t>
            </a:r>
          </a:p>
        </p:txBody>
      </p:sp>
    </p:spTree>
    <p:extLst>
      <p:ext uri="{BB962C8B-B14F-4D97-AF65-F5344CB8AC3E}">
        <p14:creationId xmlns:p14="http://schemas.microsoft.com/office/powerpoint/2010/main" val="1485207765"/>
      </p:ext>
    </p:extLst>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3" y="2033521"/>
            <a:ext cx="8407893" cy="4044731"/>
          </a:xfrm>
        </p:spPr>
        <p:txBody>
          <a:bodyPr>
            <a:noAutofit/>
          </a:bodyPr>
          <a:lstStyle/>
          <a:p>
            <a:pPr marL="45720" indent="0">
              <a:buNone/>
            </a:pPr>
            <a:r>
              <a:rPr lang="en-US" sz="2400" dirty="0"/>
              <a:t>To spark connections between STEM and home or community of youth, use: </a:t>
            </a:r>
          </a:p>
          <a:p>
            <a:pPr marL="45720" indent="0">
              <a:buNone/>
            </a:pPr>
            <a:endParaRPr lang="en-US" sz="1050" dirty="0"/>
          </a:p>
          <a:p>
            <a:pPr marL="45720" indent="0">
              <a:buNone/>
            </a:pPr>
            <a:r>
              <a:rPr lang="en-US" sz="2400" dirty="0" smtClean="0">
                <a:hlinkClick r:id="rId3"/>
              </a:rPr>
              <a:t>Analogies</a:t>
            </a:r>
            <a:r>
              <a:rPr lang="en-US" sz="2400" dirty="0" smtClean="0"/>
              <a:t> </a:t>
            </a:r>
            <a:r>
              <a:rPr lang="en-US" sz="2400" dirty="0"/>
              <a:t>that relate something that youth are learning with something familiar to them; </a:t>
            </a:r>
            <a:br>
              <a:rPr lang="en-US" sz="2400" dirty="0"/>
            </a:br>
            <a:endParaRPr lang="en-US" sz="1050" dirty="0"/>
          </a:p>
          <a:p>
            <a:pPr marL="45720" indent="0">
              <a:buNone/>
            </a:pPr>
            <a:r>
              <a:rPr lang="en-US" sz="2400" dirty="0">
                <a:hlinkClick r:id="rId4"/>
              </a:rPr>
              <a:t>Common materials</a:t>
            </a:r>
            <a:r>
              <a:rPr lang="en-US" sz="2400" dirty="0"/>
              <a:t> as in this trebuchet building </a:t>
            </a:r>
            <a:r>
              <a:rPr lang="en-US" sz="2400" dirty="0" smtClean="0"/>
              <a:t>activity; and Familiar </a:t>
            </a:r>
            <a:r>
              <a:rPr lang="en-US" sz="2400" dirty="0"/>
              <a:t>settings.  </a:t>
            </a:r>
          </a:p>
        </p:txBody>
      </p:sp>
      <p:sp>
        <p:nvSpPr>
          <p:cNvPr id="3" name="Title 2"/>
          <p:cNvSpPr>
            <a:spLocks noGrp="1"/>
          </p:cNvSpPr>
          <p:nvPr>
            <p:ph type="title"/>
          </p:nvPr>
        </p:nvSpPr>
        <p:spPr/>
        <p:txBody>
          <a:bodyPr/>
          <a:lstStyle/>
          <a:p>
            <a:r>
              <a:rPr lang="en-US" b="1" dirty="0"/>
              <a:t>Spark Connections</a:t>
            </a:r>
          </a:p>
        </p:txBody>
      </p:sp>
    </p:spTree>
    <p:extLst>
      <p:ext uri="{BB962C8B-B14F-4D97-AF65-F5344CB8AC3E}">
        <p14:creationId xmlns:p14="http://schemas.microsoft.com/office/powerpoint/2010/main" val="3679078493"/>
      </p:ext>
    </p:extLst>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0424"/>
            <a:ext cx="8407893" cy="4681729"/>
          </a:xfrm>
        </p:spPr>
        <p:txBody>
          <a:bodyPr>
            <a:normAutofit/>
          </a:bodyPr>
          <a:lstStyle/>
          <a:p>
            <a:pPr>
              <a:buNone/>
            </a:pPr>
            <a:r>
              <a:rPr lang="en-US" sz="2350" b="1" dirty="0"/>
              <a:t>Project-Based Learning is a method for making content relevant AND addressing community and societal needs and issues:</a:t>
            </a:r>
          </a:p>
          <a:p>
            <a:pPr>
              <a:buNone/>
            </a:pPr>
            <a:endParaRPr lang="en-US" sz="1050" b="1" dirty="0"/>
          </a:p>
          <a:p>
            <a:r>
              <a:rPr lang="en-US" sz="2350" dirty="0" smtClean="0"/>
              <a:t>PBL entails posing an authentic problem, question, or issue for youth to learn about and work on resolving.  </a:t>
            </a:r>
          </a:p>
          <a:p>
            <a:r>
              <a:rPr lang="en-US" sz="2350" dirty="0" smtClean="0"/>
              <a:t>Youth have choices and voice in choosing or refining the project. </a:t>
            </a:r>
          </a:p>
          <a:p>
            <a:r>
              <a:rPr lang="en-US" sz="2350" dirty="0" smtClean="0"/>
              <a:t>Inquiry, reflection, revision, and collaboration are part of the process.</a:t>
            </a:r>
          </a:p>
          <a:p>
            <a:r>
              <a:rPr lang="en-US" sz="2350" dirty="0" smtClean="0"/>
              <a:t>A tangible product or action is created and presented</a:t>
            </a:r>
            <a:r>
              <a:rPr lang="en-US" dirty="0" smtClean="0"/>
              <a:t>. </a:t>
            </a:r>
          </a:p>
          <a:p>
            <a:endParaRPr lang="en-US" dirty="0"/>
          </a:p>
        </p:txBody>
      </p:sp>
      <p:sp>
        <p:nvSpPr>
          <p:cNvPr id="3" name="Title 2"/>
          <p:cNvSpPr>
            <a:spLocks noGrp="1"/>
          </p:cNvSpPr>
          <p:nvPr>
            <p:ph type="title"/>
          </p:nvPr>
        </p:nvSpPr>
        <p:spPr/>
        <p:txBody>
          <a:bodyPr/>
          <a:lstStyle/>
          <a:p>
            <a:r>
              <a:rPr lang="en-US" b="1" dirty="0"/>
              <a:t>STEM activities that Address Community &amp; Social Problems</a:t>
            </a:r>
          </a:p>
        </p:txBody>
      </p:sp>
    </p:spTree>
    <p:extLst>
      <p:ext uri="{BB962C8B-B14F-4D97-AF65-F5344CB8AC3E}">
        <p14:creationId xmlns:p14="http://schemas.microsoft.com/office/powerpoint/2010/main" val="2992014852"/>
      </p:ext>
    </p:extLst>
  </p:cSld>
  <p:clrMapOvr>
    <a:masterClrMapping/>
  </p:clrMapOvr>
  <p:transition>
    <p:checke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793" y="4727449"/>
            <a:ext cx="5867400" cy="457303"/>
          </a:xfrm>
        </p:spPr>
        <p:txBody>
          <a:bodyPr>
            <a:normAutofit/>
          </a:bodyPr>
          <a:lstStyle/>
          <a:p>
            <a:pPr marL="45720" indent="0">
              <a:buNone/>
            </a:pPr>
            <a:r>
              <a:rPr lang="en-US" sz="1800" dirty="0"/>
              <a:t>Identify the elements of PBL in </a:t>
            </a:r>
            <a:r>
              <a:rPr lang="en-US" sz="1800" dirty="0">
                <a:hlinkClick r:id="rId3"/>
              </a:rPr>
              <a:t>this dialysis lab</a:t>
            </a:r>
            <a:r>
              <a:rPr lang="en-US" sz="1800" dirty="0"/>
              <a:t>.</a:t>
            </a:r>
          </a:p>
        </p:txBody>
      </p:sp>
      <p:sp>
        <p:nvSpPr>
          <p:cNvPr id="3" name="Text Placeholder 2"/>
          <p:cNvSpPr>
            <a:spLocks noGrp="1"/>
          </p:cNvSpPr>
          <p:nvPr>
            <p:ph type="body" sz="half" idx="2"/>
          </p:nvPr>
        </p:nvSpPr>
        <p:spPr>
          <a:xfrm>
            <a:off x="7170025" y="3245078"/>
            <a:ext cx="1807719" cy="1496226"/>
          </a:xfrm>
        </p:spPr>
        <p:txBody>
          <a:bodyPr>
            <a:noAutofit/>
          </a:bodyPr>
          <a:lstStyle/>
          <a:p>
            <a:endParaRPr lang="en-US" sz="1600" dirty="0"/>
          </a:p>
          <a:p>
            <a:r>
              <a:rPr lang="en-US" sz="1600" dirty="0"/>
              <a:t>Summer STEM program for Middle School Youth</a:t>
            </a:r>
          </a:p>
        </p:txBody>
      </p:sp>
      <p:sp>
        <p:nvSpPr>
          <p:cNvPr id="4" name="Title 3"/>
          <p:cNvSpPr>
            <a:spLocks noGrp="1"/>
          </p:cNvSpPr>
          <p:nvPr>
            <p:ph type="title"/>
          </p:nvPr>
        </p:nvSpPr>
        <p:spPr>
          <a:xfrm>
            <a:off x="7170026" y="2582718"/>
            <a:ext cx="1675660" cy="846282"/>
          </a:xfrm>
        </p:spPr>
        <p:txBody>
          <a:bodyPr/>
          <a:lstStyle/>
          <a:p>
            <a:r>
              <a:rPr lang="en-US" sz="4400" dirty="0">
                <a:hlinkClick r:id="rId4" action="ppaction://hlinksldjump"/>
              </a:rPr>
              <a:t>PBL</a:t>
            </a:r>
            <a:endParaRPr lang="en-US" sz="4400" dirty="0"/>
          </a:p>
        </p:txBody>
      </p:sp>
      <p:pic>
        <p:nvPicPr>
          <p:cNvPr id="5" name="Picture 4"/>
          <p:cNvPicPr/>
          <p:nvPr/>
        </p:nvPicPr>
        <p:blipFill rotWithShape="1">
          <a:blip r:embed="rId5"/>
          <a:srcRect l="18419" t="11398" b="10697"/>
          <a:stretch/>
        </p:blipFill>
        <p:spPr bwMode="auto">
          <a:xfrm>
            <a:off x="881139" y="1918216"/>
            <a:ext cx="5488708" cy="26700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8968204"/>
      </p:ext>
    </p:extLst>
  </p:cSld>
  <p:clrMapOvr>
    <a:masterClrMapping/>
  </p:clrMapOvr>
  <p:transition>
    <p:checke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3" y="2008909"/>
            <a:ext cx="8407893" cy="3906069"/>
          </a:xfrm>
        </p:spPr>
        <p:txBody>
          <a:bodyPr>
            <a:normAutofit lnSpcReduction="10000"/>
          </a:bodyPr>
          <a:lstStyle/>
          <a:p>
            <a:pPr marL="502920" indent="-457200">
              <a:buFont typeface="+mj-lt"/>
              <a:buAutoNum type="arabicPeriod"/>
            </a:pPr>
            <a:r>
              <a:rPr lang="en-US" sz="2400" dirty="0"/>
              <a:t>List the STEM topics, content, &amp; skills that are learning goals for youth in your program.</a:t>
            </a:r>
          </a:p>
          <a:p>
            <a:pPr marL="502920" indent="-457200">
              <a:buFont typeface="+mj-lt"/>
              <a:buAutoNum type="arabicPeriod"/>
            </a:pPr>
            <a:endParaRPr lang="en-US" sz="1050" dirty="0"/>
          </a:p>
          <a:p>
            <a:pPr marL="502920" indent="-457200">
              <a:buFont typeface="+mj-lt"/>
              <a:buAutoNum type="arabicPeriod"/>
            </a:pPr>
            <a:r>
              <a:rPr lang="en-US" sz="2400" dirty="0"/>
              <a:t>Choose one or more of the items from the list and brainstorm ways those skills or topics have relevance in the community, school, or families of youth in your program. </a:t>
            </a:r>
          </a:p>
          <a:p>
            <a:pPr marL="502920" indent="-457200">
              <a:buFont typeface="+mj-lt"/>
              <a:buAutoNum type="arabicPeriod"/>
            </a:pPr>
            <a:endParaRPr lang="en-US" sz="1050" dirty="0"/>
          </a:p>
          <a:p>
            <a:pPr marL="502920" indent="-457200">
              <a:buFont typeface="+mj-lt"/>
              <a:buAutoNum type="arabicPeriod"/>
            </a:pPr>
            <a:r>
              <a:rPr lang="en-US" sz="2400" dirty="0"/>
              <a:t>How can you determine which of the ideas in #2 are important to youth and in what way(s)?  How is this related to THEIR world? </a:t>
            </a:r>
          </a:p>
        </p:txBody>
      </p:sp>
      <p:sp>
        <p:nvSpPr>
          <p:cNvPr id="3" name="Title 2"/>
          <p:cNvSpPr>
            <a:spLocks noGrp="1"/>
          </p:cNvSpPr>
          <p:nvPr>
            <p:ph type="title"/>
          </p:nvPr>
        </p:nvSpPr>
        <p:spPr/>
        <p:txBody>
          <a:bodyPr/>
          <a:lstStyle/>
          <a:p>
            <a:r>
              <a:rPr lang="en-US" b="1" dirty="0"/>
              <a:t>Working in Groups</a:t>
            </a:r>
          </a:p>
        </p:txBody>
      </p:sp>
    </p:spTree>
    <p:extLst>
      <p:ext uri="{BB962C8B-B14F-4D97-AF65-F5344CB8AC3E}">
        <p14:creationId xmlns:p14="http://schemas.microsoft.com/office/powerpoint/2010/main" val="2102489210"/>
      </p:ext>
    </p:extLst>
  </p:cSld>
  <p:clrMapOvr>
    <a:masterClrMapping/>
  </p:clrMapOvr>
  <p:transition>
    <p:checke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2225" y="4946903"/>
            <a:ext cx="3403092" cy="1377697"/>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Text Placeholder 2"/>
          <p:cNvSpPr>
            <a:spLocks noGrp="1"/>
          </p:cNvSpPr>
          <p:nvPr>
            <p:ph type="body" sz="half" idx="2"/>
          </p:nvPr>
        </p:nvSpPr>
        <p:spPr>
          <a:xfrm>
            <a:off x="7159752" y="2890781"/>
            <a:ext cx="1673352" cy="1948288"/>
          </a:xfrm>
        </p:spPr>
        <p:txBody>
          <a:bodyPr/>
          <a:lstStyle/>
          <a:p>
            <a:pPr algn="ctr"/>
            <a:endParaRPr lang="en-US" dirty="0"/>
          </a:p>
          <a:p>
            <a:pPr algn="ctr"/>
            <a:r>
              <a:rPr lang="en-US" sz="3200" dirty="0"/>
              <a:t>DESIGN &amp;</a:t>
            </a:r>
          </a:p>
          <a:p>
            <a:pPr algn="ctr"/>
            <a:r>
              <a:rPr lang="en-US" sz="3200" dirty="0"/>
              <a:t>Plan</a:t>
            </a:r>
          </a:p>
        </p:txBody>
      </p:sp>
      <p:sp>
        <p:nvSpPr>
          <p:cNvPr id="4" name="Title 3"/>
          <p:cNvSpPr>
            <a:spLocks noGrp="1"/>
          </p:cNvSpPr>
          <p:nvPr>
            <p:ph type="title"/>
          </p:nvPr>
        </p:nvSpPr>
        <p:spPr>
          <a:xfrm>
            <a:off x="7157444" y="2418838"/>
            <a:ext cx="1675660" cy="722992"/>
          </a:xfrm>
        </p:spPr>
        <p:txBody>
          <a:bodyPr/>
          <a:lstStyle/>
          <a:p>
            <a:r>
              <a:rPr lang="en-US" dirty="0"/>
              <a:t>PBL Practices</a:t>
            </a:r>
          </a:p>
        </p:txBody>
      </p:sp>
      <p:pic>
        <p:nvPicPr>
          <p:cNvPr id="1026" name="Picture 2" descr="https://c2.staticflickr.com/6/5075/7210296212_94ee25e6a6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748" y="831866"/>
            <a:ext cx="5490441" cy="4117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5458" y="5357556"/>
            <a:ext cx="5675376" cy="707886"/>
          </a:xfrm>
          <a:prstGeom prst="rect">
            <a:avLst/>
          </a:prstGeom>
          <a:noFill/>
        </p:spPr>
        <p:txBody>
          <a:bodyPr wrap="square" rtlCol="0">
            <a:spAutoFit/>
          </a:bodyPr>
          <a:lstStyle/>
          <a:p>
            <a:r>
              <a:rPr lang="en-US" sz="2000" dirty="0">
                <a:latin typeface="+mn-lt"/>
              </a:rPr>
              <a:t>Note </a:t>
            </a:r>
            <a:r>
              <a:rPr lang="en-US" sz="2000" dirty="0">
                <a:latin typeface="+mn-lt"/>
                <a:hlinkClick r:id="rId4"/>
              </a:rPr>
              <a:t>aspects of designing and planning</a:t>
            </a:r>
          </a:p>
          <a:p>
            <a:r>
              <a:rPr lang="en-US" sz="2000" dirty="0">
                <a:latin typeface="+mn-lt"/>
                <a:hlinkClick r:id="rId4"/>
              </a:rPr>
              <a:t>PBL activities</a:t>
            </a:r>
            <a:r>
              <a:rPr lang="en-US" sz="2000" dirty="0">
                <a:latin typeface="+mn-lt"/>
              </a:rPr>
              <a:t> in this video from the Buck Institute.  </a:t>
            </a:r>
          </a:p>
        </p:txBody>
      </p:sp>
      <p:sp>
        <p:nvSpPr>
          <p:cNvPr id="6" name="TextBox 5"/>
          <p:cNvSpPr txBox="1"/>
          <p:nvPr/>
        </p:nvSpPr>
        <p:spPr>
          <a:xfrm>
            <a:off x="5625719" y="4949697"/>
            <a:ext cx="877824" cy="215444"/>
          </a:xfrm>
          <a:prstGeom prst="rect">
            <a:avLst/>
          </a:prstGeom>
          <a:noFill/>
        </p:spPr>
        <p:txBody>
          <a:bodyPr wrap="square" rtlCol="0">
            <a:spAutoFit/>
          </a:bodyPr>
          <a:lstStyle/>
          <a:p>
            <a:r>
              <a:rPr lang="en-US" sz="800" dirty="0"/>
              <a:t>Photo by Intuit</a:t>
            </a:r>
          </a:p>
        </p:txBody>
      </p:sp>
    </p:spTree>
    <p:extLst>
      <p:ext uri="{BB962C8B-B14F-4D97-AF65-F5344CB8AC3E}">
        <p14:creationId xmlns:p14="http://schemas.microsoft.com/office/powerpoint/2010/main" val="331767815"/>
      </p:ext>
    </p:extLst>
  </p:cSld>
  <p:clrMapOvr>
    <a:masterClrMapping/>
  </p:clrMapOvr>
  <p:transition>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77376" y="1649002"/>
            <a:ext cx="2546709" cy="1697805"/>
          </a:xfrm>
          <a:prstGeom prst="rect">
            <a:avLst/>
          </a:prstGeom>
        </p:spPr>
      </p:pic>
      <p:sp>
        <p:nvSpPr>
          <p:cNvPr id="5" name="Subtitle 4"/>
          <p:cNvSpPr>
            <a:spLocks noGrp="1"/>
          </p:cNvSpPr>
          <p:nvPr>
            <p:ph type="body" idx="1"/>
          </p:nvPr>
        </p:nvSpPr>
        <p:spPr>
          <a:xfrm>
            <a:off x="7101154" y="2876336"/>
            <a:ext cx="1600201" cy="1105328"/>
          </a:xfrm>
        </p:spPr>
        <p:txBody>
          <a:bodyPr>
            <a:normAutofit lnSpcReduction="10000"/>
          </a:bodyPr>
          <a:lstStyle/>
          <a:p>
            <a:r>
              <a:rPr lang="en-US" sz="2400" dirty="0"/>
              <a:t>You can influence states!</a:t>
            </a:r>
          </a:p>
        </p:txBody>
      </p:sp>
      <p:sp>
        <p:nvSpPr>
          <p:cNvPr id="4" name="Title 3"/>
          <p:cNvSpPr>
            <a:spLocks noGrp="1"/>
          </p:cNvSpPr>
          <p:nvPr>
            <p:ph type="title"/>
          </p:nvPr>
        </p:nvSpPr>
        <p:spPr>
          <a:xfrm>
            <a:off x="523982" y="3273175"/>
            <a:ext cx="6191892" cy="2285999"/>
          </a:xfrm>
        </p:spPr>
        <p:txBody>
          <a:bodyPr>
            <a:normAutofit/>
          </a:bodyPr>
          <a:lstStyle/>
          <a:p>
            <a:r>
              <a:rPr lang="en-US" dirty="0"/>
              <a:t>Motivation &amp; Engagement Are </a:t>
            </a:r>
            <a:br>
              <a:rPr lang="en-US" dirty="0"/>
            </a:br>
            <a:r>
              <a:rPr lang="en-US" dirty="0"/>
              <a:t>States Not traits</a:t>
            </a:r>
          </a:p>
        </p:txBody>
      </p:sp>
    </p:spTree>
  </p:cSld>
  <p:clrMapOvr>
    <a:masterClrMapping/>
  </p:clrMapOvr>
  <p:transition>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945102"/>
            <a:ext cx="8407893" cy="4407408"/>
          </a:xfrm>
        </p:spPr>
        <p:txBody>
          <a:bodyPr>
            <a:noAutofit/>
          </a:bodyPr>
          <a:lstStyle/>
          <a:p>
            <a:r>
              <a:rPr lang="en-US" dirty="0"/>
              <a:t>Select a general project or problem topic to do in your program.  </a:t>
            </a:r>
          </a:p>
          <a:p>
            <a:endParaRPr lang="en-US" sz="1050" dirty="0"/>
          </a:p>
          <a:p>
            <a:r>
              <a:rPr lang="en-US" dirty="0"/>
              <a:t>What choices and voice will youth have in this project? How will they be able to refine and focus the project? </a:t>
            </a:r>
          </a:p>
          <a:p>
            <a:endParaRPr lang="en-US" sz="1050" dirty="0"/>
          </a:p>
          <a:p>
            <a:r>
              <a:rPr lang="en-US" dirty="0"/>
              <a:t>What resources and tools are available for youth to use in completing their project?  </a:t>
            </a:r>
          </a:p>
          <a:p>
            <a:endParaRPr lang="en-US" sz="1050" dirty="0"/>
          </a:p>
          <a:p>
            <a:r>
              <a:rPr lang="en-US" dirty="0"/>
              <a:t>What experts are available in the community</a:t>
            </a:r>
            <a:r>
              <a:rPr lang="en-US" dirty="0" smtClean="0"/>
              <a:t>? </a:t>
            </a:r>
            <a:r>
              <a:rPr lang="en-US" dirty="0"/>
              <a:t>Guest speakers? Field trips?</a:t>
            </a:r>
          </a:p>
          <a:p>
            <a:endParaRPr lang="en-US" sz="1050" dirty="0"/>
          </a:p>
          <a:p>
            <a:r>
              <a:rPr lang="en-US" dirty="0"/>
              <a:t>What form will the product they create and/or their presentation about the project take?  </a:t>
            </a:r>
          </a:p>
          <a:p>
            <a:endParaRPr lang="en-US" dirty="0"/>
          </a:p>
        </p:txBody>
      </p:sp>
      <p:sp>
        <p:nvSpPr>
          <p:cNvPr id="3" name="Title 2"/>
          <p:cNvSpPr>
            <a:spLocks noGrp="1"/>
          </p:cNvSpPr>
          <p:nvPr>
            <p:ph type="title"/>
          </p:nvPr>
        </p:nvSpPr>
        <p:spPr/>
        <p:txBody>
          <a:bodyPr/>
          <a:lstStyle/>
          <a:p>
            <a:r>
              <a:rPr lang="en-US" b="1" dirty="0"/>
              <a:t>Getting Started	</a:t>
            </a:r>
          </a:p>
        </p:txBody>
      </p:sp>
    </p:spTree>
    <p:extLst>
      <p:ext uri="{BB962C8B-B14F-4D97-AF65-F5344CB8AC3E}">
        <p14:creationId xmlns:p14="http://schemas.microsoft.com/office/powerpoint/2010/main" val="2062260306"/>
      </p:ext>
    </p:extLst>
  </p:cSld>
  <p:clrMapOvr>
    <a:masterClrMapping/>
  </p:clrMapOvr>
  <p:transition>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5680" y="4774057"/>
            <a:ext cx="5887948" cy="671246"/>
          </a:xfrm>
        </p:spPr>
        <p:txBody>
          <a:bodyPr>
            <a:normAutofit/>
          </a:bodyPr>
          <a:lstStyle/>
          <a:p>
            <a:pPr marL="58738" indent="-14288">
              <a:buNone/>
            </a:pPr>
            <a:r>
              <a:rPr lang="en-US" sz="1800" dirty="0"/>
              <a:t>Identify how </a:t>
            </a:r>
            <a:r>
              <a:rPr lang="en-US" sz="1800" dirty="0">
                <a:hlinkClick r:id="rId3" action="ppaction://hlinksldjump"/>
              </a:rPr>
              <a:t>Activity Leaders promote relevance</a:t>
            </a:r>
            <a:r>
              <a:rPr lang="en-US" sz="1800" dirty="0"/>
              <a:t>:  </a:t>
            </a:r>
            <a:r>
              <a:rPr lang="en-US" sz="1800" dirty="0">
                <a:hlinkClick r:id="rId4"/>
              </a:rPr>
              <a:t>Michigan Bright Futures</a:t>
            </a:r>
            <a:endParaRPr lang="en-US" sz="1800" dirty="0"/>
          </a:p>
          <a:p>
            <a:pPr>
              <a:buNone/>
            </a:pPr>
            <a:endParaRPr lang="en-US" dirty="0"/>
          </a:p>
          <a:p>
            <a:pPr marL="45720" indent="0">
              <a:buNone/>
            </a:pPr>
            <a:endParaRPr lang="en-US" dirty="0"/>
          </a:p>
        </p:txBody>
      </p:sp>
      <p:pic>
        <p:nvPicPr>
          <p:cNvPr id="6" name="Picture 5"/>
          <p:cNvPicPr/>
          <p:nvPr/>
        </p:nvPicPr>
        <p:blipFill rotWithShape="1">
          <a:blip r:embed="rId5"/>
          <a:srcRect l="9675" t="20314" r="30653" b="25605"/>
          <a:stretch/>
        </p:blipFill>
        <p:spPr bwMode="auto">
          <a:xfrm>
            <a:off x="790254" y="1869040"/>
            <a:ext cx="5638800" cy="2590800"/>
          </a:xfrm>
          <a:prstGeom prst="rect">
            <a:avLst/>
          </a:prstGeom>
          <a:ln>
            <a:noFill/>
          </a:ln>
          <a:extLst>
            <a:ext uri="{53640926-AAD7-44D8-BBD7-CCE9431645EC}">
              <a14:shadowObscured xmlns:a14="http://schemas.microsoft.com/office/drawing/2010/main"/>
            </a:ext>
          </a:extLst>
        </p:spPr>
      </p:pic>
      <p:pic>
        <p:nvPicPr>
          <p:cNvPr id="9" name="Picture 2" descr="https://qa2.niu.edu/stemie/images/plant.jpg">
            <a:extLst>
              <a:ext uri="{FF2B5EF4-FFF2-40B4-BE49-F238E27FC236}">
                <a16:creationId xmlns:a16="http://schemas.microsoft.com/office/drawing/2014/main" xmlns="" id="{C08E9CCB-2276-4541-9BFC-7F246B523D6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643" r="8821"/>
          <a:stretch/>
        </p:blipFill>
        <p:spPr bwMode="auto">
          <a:xfrm>
            <a:off x="7236611" y="2362200"/>
            <a:ext cx="1501393"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B30CC9CC-672D-2440-891C-C775CAC74472}"/>
              </a:ext>
            </a:extLst>
          </p:cNvPr>
          <p:cNvSpPr txBox="1"/>
          <p:nvPr/>
        </p:nvSpPr>
        <p:spPr>
          <a:xfrm>
            <a:off x="7347548" y="3429000"/>
            <a:ext cx="1279517" cy="523220"/>
          </a:xfrm>
          <a:prstGeom prst="rect">
            <a:avLst/>
          </a:prstGeom>
          <a:noFill/>
        </p:spPr>
        <p:txBody>
          <a:bodyPr wrap="none" rtlCol="0">
            <a:spAutoFit/>
          </a:bodyPr>
          <a:lstStyle/>
          <a:p>
            <a:r>
              <a:rPr lang="en-US" sz="2800" dirty="0">
                <a:solidFill>
                  <a:schemeClr val="bg1"/>
                </a:solidFill>
                <a:latin typeface="+mn-lt"/>
              </a:rPr>
              <a:t>Review</a:t>
            </a:r>
            <a:endParaRPr lang="en-US" dirty="0">
              <a:solidFill>
                <a:schemeClr val="bg1"/>
              </a:solidFill>
              <a:latin typeface="+mn-lt"/>
            </a:endParaRPr>
          </a:p>
        </p:txBody>
      </p:sp>
    </p:spTree>
    <p:extLst>
      <p:ext uri="{BB962C8B-B14F-4D97-AF65-F5344CB8AC3E}">
        <p14:creationId xmlns:p14="http://schemas.microsoft.com/office/powerpoint/2010/main" val="2216896378"/>
      </p:ext>
    </p:extLst>
  </p:cSld>
  <p:clrMapOvr>
    <a:masterClrMapping/>
  </p:clrMapOvr>
  <p:transition>
    <p:checke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5012504"/>
            <a:ext cx="6019800" cy="1328791"/>
          </a:xfrm>
        </p:spPr>
        <p:txBody>
          <a:bodyPr>
            <a:normAutofit fontScale="92500" lnSpcReduction="20000"/>
          </a:bodyPr>
          <a:lstStyle/>
          <a:p>
            <a:pPr>
              <a:buNone/>
            </a:pPr>
            <a:endParaRPr lang="en-US" sz="2100" dirty="0"/>
          </a:p>
          <a:p>
            <a:pPr>
              <a:buNone/>
            </a:pPr>
            <a:r>
              <a:rPr lang="en-US" sz="2100" dirty="0"/>
              <a:t>Identify </a:t>
            </a:r>
            <a:r>
              <a:rPr lang="en-US" sz="2100" dirty="0">
                <a:hlinkClick r:id="rId3"/>
              </a:rPr>
              <a:t>how IMSA Integrated </a:t>
            </a:r>
            <a:r>
              <a:rPr lang="en-US" sz="2100" dirty="0" smtClean="0">
                <a:hlinkClick r:id="rId3"/>
              </a:rPr>
              <a:t>Science </a:t>
            </a:r>
            <a:r>
              <a:rPr lang="en-US" sz="2100" dirty="0">
                <a:hlinkClick r:id="rId3"/>
              </a:rPr>
              <a:t>Activity Leaders promote relevance</a:t>
            </a:r>
            <a:endParaRPr lang="en-US" sz="2100" dirty="0"/>
          </a:p>
          <a:p>
            <a:pPr>
              <a:buNone/>
            </a:pPr>
            <a:r>
              <a:rPr lang="en-US" dirty="0"/>
              <a:t>	</a:t>
            </a:r>
          </a:p>
          <a:p>
            <a:pPr>
              <a:buNone/>
            </a:pPr>
            <a:endParaRPr lang="en-US" dirty="0"/>
          </a:p>
          <a:p>
            <a:pPr>
              <a:buNone/>
            </a:pPr>
            <a:endParaRPr lang="en-US" dirty="0"/>
          </a:p>
          <a:p>
            <a:pPr>
              <a:buNone/>
            </a:pPr>
            <a:endParaRPr lang="en-US" dirty="0"/>
          </a:p>
          <a:p>
            <a:pPr>
              <a:buNone/>
            </a:pPr>
            <a:endParaRPr lang="en-US" dirty="0"/>
          </a:p>
          <a:p>
            <a:pPr>
              <a:buNone/>
            </a:pPr>
            <a:endParaRPr lang="en-US" dirty="0"/>
          </a:p>
          <a:p>
            <a:pPr marL="45720" indent="0">
              <a:buNone/>
            </a:pPr>
            <a:endParaRPr lang="en-US" dirty="0"/>
          </a:p>
        </p:txBody>
      </p:sp>
      <p:pic>
        <p:nvPicPr>
          <p:cNvPr id="5" name="Picture 2" descr="https://qa2.niu.edu/stemie/images/pla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43" r="8821"/>
          <a:stretch/>
        </p:blipFill>
        <p:spPr bwMode="auto">
          <a:xfrm>
            <a:off x="7236611" y="2362200"/>
            <a:ext cx="150139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5"/>
          <a:srcRect l="9906" t="21344" r="30428" b="26011"/>
          <a:stretch/>
        </p:blipFill>
        <p:spPr bwMode="auto">
          <a:xfrm>
            <a:off x="523400" y="1181100"/>
            <a:ext cx="5887402" cy="37750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xmlns="" id="{1907FEAA-5181-0047-A248-F0ECBF78C766}"/>
              </a:ext>
            </a:extLst>
          </p:cNvPr>
          <p:cNvSpPr txBox="1"/>
          <p:nvPr/>
        </p:nvSpPr>
        <p:spPr>
          <a:xfrm>
            <a:off x="7347548" y="3429000"/>
            <a:ext cx="1279517" cy="523220"/>
          </a:xfrm>
          <a:prstGeom prst="rect">
            <a:avLst/>
          </a:prstGeom>
          <a:noFill/>
        </p:spPr>
        <p:txBody>
          <a:bodyPr wrap="none" rtlCol="0">
            <a:spAutoFit/>
          </a:bodyPr>
          <a:lstStyle/>
          <a:p>
            <a:r>
              <a:rPr lang="en-US" sz="2800" dirty="0">
                <a:solidFill>
                  <a:schemeClr val="bg1"/>
                </a:solidFill>
                <a:latin typeface="+mn-lt"/>
              </a:rPr>
              <a:t>Review</a:t>
            </a:r>
            <a:endParaRPr lang="en-US" dirty="0">
              <a:solidFill>
                <a:schemeClr val="bg1"/>
              </a:solidFill>
              <a:latin typeface="+mn-lt"/>
            </a:endParaRPr>
          </a:p>
        </p:txBody>
      </p:sp>
    </p:spTree>
    <p:extLst>
      <p:ext uri="{BB962C8B-B14F-4D97-AF65-F5344CB8AC3E}">
        <p14:creationId xmlns:p14="http://schemas.microsoft.com/office/powerpoint/2010/main" val="1004743070"/>
      </p:ext>
    </p:extLst>
  </p:cSld>
  <p:clrMapOvr>
    <a:masterClrMapping/>
  </p:clrMapOvr>
  <p:transition>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097806" y="1641297"/>
            <a:ext cx="2005098" cy="3937570"/>
          </a:xfrm>
        </p:spPr>
        <p:txBody>
          <a:bodyPr>
            <a:normAutofit/>
          </a:bodyPr>
          <a:lstStyle/>
          <a:p>
            <a:pPr marL="457200" indent="-457200">
              <a:buClr>
                <a:schemeClr val="bg1"/>
              </a:buClr>
              <a:buAutoNum type="arabicPeriod"/>
            </a:pPr>
            <a:r>
              <a:rPr lang="en-US" sz="1800" dirty="0"/>
              <a:t>Get together with your </a:t>
            </a:r>
            <a:r>
              <a:rPr lang="en-US" sz="1800" dirty="0" smtClean="0"/>
              <a:t>Group.  </a:t>
            </a:r>
            <a:r>
              <a:rPr lang="en-US" sz="1800" dirty="0"/>
              <a:t/>
            </a:r>
            <a:br>
              <a:rPr lang="en-US" sz="1800" dirty="0"/>
            </a:br>
            <a:r>
              <a:rPr lang="en-US" sz="1800" dirty="0"/>
              <a:t>  </a:t>
            </a:r>
          </a:p>
          <a:p>
            <a:pPr marL="457200" indent="-457200">
              <a:buClr>
                <a:schemeClr val="bg1"/>
              </a:buClr>
              <a:buAutoNum type="arabicPeriod"/>
            </a:pPr>
            <a:r>
              <a:rPr lang="en-US" sz="1800" dirty="0"/>
              <a:t>Develop 2 concrete ways to promote relevance  of specific </a:t>
            </a:r>
            <a:r>
              <a:rPr lang="en-US" sz="1800" dirty="0" smtClean="0"/>
              <a:t>content.</a:t>
            </a:r>
            <a:endParaRPr lang="en-US" sz="1800" dirty="0"/>
          </a:p>
        </p:txBody>
      </p:sp>
      <p:sp>
        <p:nvSpPr>
          <p:cNvPr id="3074" name="Rectangle 2"/>
          <p:cNvSpPr>
            <a:spLocks noGrp="1" noChangeArrowheads="1"/>
          </p:cNvSpPr>
          <p:nvPr>
            <p:ph type="title"/>
          </p:nvPr>
        </p:nvSpPr>
        <p:spPr>
          <a:xfrm>
            <a:off x="369976" y="2631120"/>
            <a:ext cx="6391275" cy="1595760"/>
          </a:xfrm>
        </p:spPr>
        <p:txBody>
          <a:bodyPr/>
          <a:lstStyle/>
          <a:p>
            <a:r>
              <a:rPr lang="en-US" sz="4800" dirty="0"/>
              <a:t>Planning Activity   </a:t>
            </a:r>
            <a:r>
              <a:rPr lang="en-US" dirty="0"/>
              <a:t/>
            </a:r>
            <a:br>
              <a:rPr lang="en-US" dirty="0"/>
            </a:br>
            <a:r>
              <a:rPr lang="en-US" sz="2000" dirty="0"/>
              <a:t>Relevance As a Motivator for Science</a:t>
            </a:r>
            <a:r>
              <a:rPr lang="en-US" sz="2400" dirty="0"/>
              <a:t/>
            </a:r>
            <a:br>
              <a:rPr lang="en-US" sz="2400" dirty="0"/>
            </a:br>
            <a:endParaRPr lang="en-US" sz="2400" dirty="0"/>
          </a:p>
        </p:txBody>
      </p:sp>
    </p:spTree>
  </p:cSld>
  <p:clrMapOvr>
    <a:masterClrMapping/>
  </p:clrMapOvr>
  <p:transition>
    <p:checke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683" y="1932184"/>
            <a:ext cx="8407893" cy="4407408"/>
          </a:xfrm>
        </p:spPr>
        <p:txBody>
          <a:bodyPr>
            <a:normAutofit/>
          </a:bodyPr>
          <a:lstStyle/>
          <a:p>
            <a:r>
              <a:rPr lang="en-US" sz="2400" dirty="0" smtClean="0"/>
              <a:t>Learn </a:t>
            </a:r>
            <a:r>
              <a:rPr lang="en-US" sz="2400" dirty="0"/>
              <a:t>about youth’s interests. Associate content  with those (sports, food);</a:t>
            </a:r>
          </a:p>
          <a:p>
            <a:r>
              <a:rPr lang="en-US" sz="2400" dirty="0"/>
              <a:t>Connect content to everyday life or other school subjects;  </a:t>
            </a:r>
          </a:p>
          <a:p>
            <a:r>
              <a:rPr lang="en-US" sz="2400" dirty="0"/>
              <a:t>Use analogy and common materials/settings;</a:t>
            </a:r>
          </a:p>
          <a:p>
            <a:r>
              <a:rPr lang="en-US" sz="2400" dirty="0"/>
              <a:t>Tell stories about how the topic mattered;</a:t>
            </a:r>
          </a:p>
          <a:p>
            <a:r>
              <a:rPr lang="en-US" sz="2400" dirty="0"/>
              <a:t>Study local issues, possibly using PBL, </a:t>
            </a:r>
            <a:r>
              <a:rPr lang="en-US" sz="2400" dirty="0" smtClean="0"/>
              <a:t>or;</a:t>
            </a:r>
            <a:endParaRPr lang="en-US" sz="2400" dirty="0"/>
          </a:p>
          <a:p>
            <a:r>
              <a:rPr lang="en-US" sz="2400" dirty="0"/>
              <a:t>Involve others (parents, community members) as </a:t>
            </a:r>
            <a:r>
              <a:rPr lang="en-US" sz="2400" dirty="0" smtClean="0"/>
              <a:t>professionals/experts.  </a:t>
            </a:r>
            <a:endParaRPr lang="en-US" sz="2400" dirty="0"/>
          </a:p>
        </p:txBody>
      </p:sp>
      <p:sp>
        <p:nvSpPr>
          <p:cNvPr id="2" name="Title 1"/>
          <p:cNvSpPr>
            <a:spLocks noGrp="1"/>
          </p:cNvSpPr>
          <p:nvPr>
            <p:ph type="title"/>
          </p:nvPr>
        </p:nvSpPr>
        <p:spPr/>
        <p:txBody>
          <a:bodyPr>
            <a:normAutofit fontScale="90000"/>
          </a:bodyPr>
          <a:lstStyle/>
          <a:p>
            <a:r>
              <a:rPr lang="en-US" b="1" dirty="0"/>
              <a:t>Summary of Practical Suggestions &amp; Resources for promoting relevance</a:t>
            </a:r>
          </a:p>
        </p:txBody>
      </p:sp>
    </p:spTree>
  </p:cSld>
  <p:clrMapOvr>
    <a:masterClrMapping/>
  </p:clrMapOvr>
  <p:transition>
    <p:checke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96091" y="2190964"/>
            <a:ext cx="7751818" cy="4141037"/>
          </a:xfrm>
          <a:prstGeom prst="rect">
            <a:avLst/>
          </a:prstGeom>
        </p:spPr>
      </p:pic>
      <p:sp>
        <p:nvSpPr>
          <p:cNvPr id="3" name="Title 2"/>
          <p:cNvSpPr>
            <a:spLocks noGrp="1"/>
          </p:cNvSpPr>
          <p:nvPr>
            <p:ph type="title"/>
          </p:nvPr>
        </p:nvSpPr>
        <p:spPr/>
        <p:txBody>
          <a:bodyPr/>
          <a:lstStyle/>
          <a:p>
            <a:r>
              <a:rPr lang="en-US" b="1" dirty="0"/>
              <a:t>Sharing Plans</a:t>
            </a:r>
          </a:p>
        </p:txBody>
      </p:sp>
      <p:pic>
        <p:nvPicPr>
          <p:cNvPr id="14" name="Picture 13">
            <a:extLst>
              <a:ext uri="{FF2B5EF4-FFF2-40B4-BE49-F238E27FC236}">
                <a16:creationId xmlns:a16="http://schemas.microsoft.com/office/drawing/2014/main" xmlns="" id="{06B31751-AEED-F34C-98C4-AE3C7E41EAC5}"/>
              </a:ext>
            </a:extLst>
          </p:cNvPr>
          <p:cNvPicPr>
            <a:picLocks noChangeAspect="1"/>
          </p:cNvPicPr>
          <p:nvPr/>
        </p:nvPicPr>
        <p:blipFill rotWithShape="1">
          <a:blip r:embed="rId4"/>
          <a:srcRect t="46873" b="3553"/>
          <a:stretch/>
        </p:blipFill>
        <p:spPr>
          <a:xfrm>
            <a:off x="143956" y="1607177"/>
            <a:ext cx="8827638" cy="5066361"/>
          </a:xfrm>
          <a:prstGeom prst="rect">
            <a:avLst/>
          </a:prstGeom>
        </p:spPr>
      </p:pic>
    </p:spTree>
    <p:extLst>
      <p:ext uri="{BB962C8B-B14F-4D97-AF65-F5344CB8AC3E}">
        <p14:creationId xmlns:p14="http://schemas.microsoft.com/office/powerpoint/2010/main" val="1843858901"/>
      </p:ext>
    </p:extLst>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053" y="2333738"/>
            <a:ext cx="8407893" cy="2494114"/>
          </a:xfrm>
        </p:spPr>
        <p:txBody>
          <a:bodyPr>
            <a:noAutofit/>
          </a:bodyPr>
          <a:lstStyle/>
          <a:p>
            <a:pPr marL="58738" indent="0">
              <a:buNone/>
            </a:pPr>
            <a:r>
              <a:rPr lang="en-US" sz="2400" dirty="0" smtClean="0"/>
              <a:t>Watch: </a:t>
            </a:r>
            <a:r>
              <a:rPr lang="en-US" sz="2400" dirty="0"/>
              <a:t>Identify Value Statements by </a:t>
            </a:r>
            <a:r>
              <a:rPr lang="en-US" sz="2400" dirty="0" smtClean="0"/>
              <a:t>Activity  Leader/Teacher</a:t>
            </a:r>
            <a:endParaRPr lang="en-US" sz="2400" dirty="0"/>
          </a:p>
          <a:p>
            <a:pPr>
              <a:buNone/>
            </a:pPr>
            <a:r>
              <a:rPr lang="en-US" sz="2400" dirty="0" smtClean="0">
                <a:hlinkClick r:id="rId3"/>
              </a:rPr>
              <a:t>Charts </a:t>
            </a:r>
            <a:r>
              <a:rPr lang="en-US" sz="2400" dirty="0">
                <a:hlinkClick r:id="rId3"/>
              </a:rPr>
              <a:t>Maps &amp; Graphs: Finding Treasure</a:t>
            </a:r>
            <a:endParaRPr lang="en-US" sz="2400" dirty="0">
              <a:hlinkClick r:id="rId4"/>
            </a:endParaRPr>
          </a:p>
          <a:p>
            <a:pPr>
              <a:buNone/>
            </a:pPr>
            <a:r>
              <a:rPr lang="en-US" sz="2400" dirty="0" smtClean="0">
                <a:hlinkClick r:id="rId5"/>
              </a:rPr>
              <a:t>Charts </a:t>
            </a:r>
            <a:r>
              <a:rPr lang="en-US" sz="2400" dirty="0">
                <a:hlinkClick r:id="rId5"/>
              </a:rPr>
              <a:t>&amp; Graphs</a:t>
            </a:r>
            <a:endParaRPr lang="en-US" sz="2400" dirty="0">
              <a:hlinkClick r:id="rId4"/>
            </a:endParaRPr>
          </a:p>
          <a:p>
            <a:pPr>
              <a:buNone/>
            </a:pPr>
            <a:endParaRPr lang="en-US" sz="2400" dirty="0">
              <a:hlinkClick r:id="rId4"/>
            </a:endParaRPr>
          </a:p>
          <a:p>
            <a:pPr>
              <a:buNone/>
            </a:pPr>
            <a:endParaRPr lang="en-US" sz="2400" dirty="0"/>
          </a:p>
          <a:p>
            <a:pPr>
              <a:buNone/>
            </a:pPr>
            <a:endParaRPr lang="en-US" sz="2400" dirty="0"/>
          </a:p>
          <a:p>
            <a:pPr>
              <a:buNone/>
            </a:pPr>
            <a:endParaRPr lang="en-US" sz="2400" dirty="0"/>
          </a:p>
        </p:txBody>
      </p:sp>
      <p:sp>
        <p:nvSpPr>
          <p:cNvPr id="3" name="Title 2"/>
          <p:cNvSpPr>
            <a:spLocks noGrp="1"/>
          </p:cNvSpPr>
          <p:nvPr>
            <p:ph type="title"/>
          </p:nvPr>
        </p:nvSpPr>
        <p:spPr/>
        <p:txBody>
          <a:bodyPr/>
          <a:lstStyle/>
          <a:p>
            <a:r>
              <a:rPr lang="en-US" b="1" dirty="0">
                <a:hlinkClick r:id="rId6" action="ppaction://hlinksldjump"/>
              </a:rPr>
              <a:t>Relevance</a:t>
            </a:r>
            <a:r>
              <a:rPr lang="en-US" b="1" dirty="0"/>
              <a:t/>
            </a:r>
            <a:br>
              <a:rPr lang="en-US" b="1" dirty="0"/>
            </a:br>
            <a:r>
              <a:rPr lang="en-US" b="1" dirty="0"/>
              <a:t>Activity: identify &amp; extend </a:t>
            </a:r>
          </a:p>
        </p:txBody>
      </p:sp>
    </p:spTree>
  </p:cSld>
  <p:clrMapOvr>
    <a:masterClrMapping/>
  </p:clrMapOvr>
  <p:transition>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9BFBEEF-867C-0349-8B67-6E2272E50878}"/>
              </a:ext>
            </a:extLst>
          </p:cNvPr>
          <p:cNvSpPr/>
          <p:nvPr/>
        </p:nvSpPr>
        <p:spPr>
          <a:xfrm>
            <a:off x="304800" y="292268"/>
            <a:ext cx="8534400" cy="6273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Rectangle 1">
            <a:extLst>
              <a:ext uri="{FF2B5EF4-FFF2-40B4-BE49-F238E27FC236}">
                <a16:creationId xmlns:a16="http://schemas.microsoft.com/office/drawing/2014/main" xmlns="" id="{7FBDB03C-60FE-A849-9DE0-CA414FFFE16F}"/>
              </a:ext>
            </a:extLst>
          </p:cNvPr>
          <p:cNvSpPr/>
          <p:nvPr/>
        </p:nvSpPr>
        <p:spPr>
          <a:xfrm>
            <a:off x="670579" y="5039836"/>
            <a:ext cx="7711421" cy="1169551"/>
          </a:xfrm>
          <a:prstGeom prst="rect">
            <a:avLst/>
          </a:prstGeom>
        </p:spPr>
        <p:txBody>
          <a:bodyPr wrap="square">
            <a:spAutoFit/>
          </a:bodyPr>
          <a:lstStyle/>
          <a:p>
            <a:pPr algn="just">
              <a:spcBef>
                <a:spcPts val="1200"/>
              </a:spcBef>
              <a:spcAft>
                <a:spcPts val="600"/>
              </a:spcAft>
            </a:pPr>
            <a:r>
              <a:rPr lang="en-US" sz="1400" dirty="0">
                <a:solidFill>
                  <a:schemeClr val="tx2"/>
                </a:solidFill>
                <a:latin typeface="+mn-lt"/>
              </a:rPr>
              <a:t>The project was funded by the National Science Foundation’s Advancing Informal STEM Learning (AISL) program. The material contained in this guide is based upon work supported by the National Science Foundation under Grant No: DRL-1421198. Any opinions, findings, conclusions, or recommendations expressed in this material are those of the author(s) and do not reflect the views of the National Science Foundation</a:t>
            </a:r>
            <a:endParaRPr lang="en-US" dirty="0">
              <a:solidFill>
                <a:schemeClr val="tx2"/>
              </a:solidFill>
              <a:latin typeface="+mn-lt"/>
            </a:endParaRPr>
          </a:p>
        </p:txBody>
      </p:sp>
      <p:pic>
        <p:nvPicPr>
          <p:cNvPr id="4" name="Picture 3">
            <a:extLst>
              <a:ext uri="{FF2B5EF4-FFF2-40B4-BE49-F238E27FC236}">
                <a16:creationId xmlns:a16="http://schemas.microsoft.com/office/drawing/2014/main" xmlns="" id="{24BD998F-2D0D-FA45-8C93-07EA9E23A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84" y="905663"/>
            <a:ext cx="1992340" cy="1992340"/>
          </a:xfrm>
          <a:prstGeom prst="rect">
            <a:avLst/>
          </a:prstGeom>
        </p:spPr>
      </p:pic>
      <p:pic>
        <p:nvPicPr>
          <p:cNvPr id="6" name="Picture 5">
            <a:extLst>
              <a:ext uri="{FF2B5EF4-FFF2-40B4-BE49-F238E27FC236}">
                <a16:creationId xmlns:a16="http://schemas.microsoft.com/office/drawing/2014/main" xmlns="" id="{840915A4-A3D8-394F-A282-B3D3834DB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23" y="3545526"/>
            <a:ext cx="2465930" cy="330708"/>
          </a:xfrm>
          <a:prstGeom prst="rect">
            <a:avLst/>
          </a:prstGeom>
        </p:spPr>
      </p:pic>
      <p:pic>
        <p:nvPicPr>
          <p:cNvPr id="8" name="Picture 7">
            <a:extLst>
              <a:ext uri="{FF2B5EF4-FFF2-40B4-BE49-F238E27FC236}">
                <a16:creationId xmlns:a16="http://schemas.microsoft.com/office/drawing/2014/main" xmlns="" id="{4CE8A12B-D544-FD4F-9697-F87CC0D56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954" y="3629290"/>
            <a:ext cx="1574800" cy="330708"/>
          </a:xfrm>
          <a:prstGeom prst="rect">
            <a:avLst/>
          </a:prstGeom>
        </p:spPr>
      </p:pic>
      <p:sp>
        <p:nvSpPr>
          <p:cNvPr id="18" name="Rectangle 17">
            <a:extLst>
              <a:ext uri="{FF2B5EF4-FFF2-40B4-BE49-F238E27FC236}">
                <a16:creationId xmlns:a16="http://schemas.microsoft.com/office/drawing/2014/main" xmlns="" id="{C2B3DB56-E7C1-A642-ABCB-23D56ACF7089}"/>
              </a:ext>
            </a:extLst>
          </p:cNvPr>
          <p:cNvSpPr/>
          <p:nvPr/>
        </p:nvSpPr>
        <p:spPr>
          <a:xfrm>
            <a:off x="449589" y="4523756"/>
            <a:ext cx="8153400" cy="307777"/>
          </a:xfrm>
          <a:prstGeom prst="rect">
            <a:avLst/>
          </a:prstGeom>
        </p:spPr>
        <p:txBody>
          <a:bodyPr wrap="square">
            <a:spAutoFit/>
          </a:bodyPr>
          <a:lstStyle/>
          <a:p>
            <a:pPr algn="ctr"/>
            <a:r>
              <a:rPr lang="en-US" sz="1400" dirty="0">
                <a:solidFill>
                  <a:schemeClr val="tx2"/>
                </a:solidFill>
                <a:latin typeface="+mn-lt"/>
              </a:rPr>
              <a:t>Researchers from three institutions collaborated on designing and implementing the STEM IE Project. </a:t>
            </a:r>
            <a:endParaRPr lang="en-US" sz="1400" dirty="0">
              <a:latin typeface="+mn-lt"/>
            </a:endParaRPr>
          </a:p>
        </p:txBody>
      </p:sp>
      <p:pic>
        <p:nvPicPr>
          <p:cNvPr id="3" name="Picture 2">
            <a:extLst>
              <a:ext uri="{FF2B5EF4-FFF2-40B4-BE49-F238E27FC236}">
                <a16:creationId xmlns:a16="http://schemas.microsoft.com/office/drawing/2014/main" xmlns="" id="{9FF33596-AFF5-6740-9C81-84F1AADDDC49}"/>
              </a:ext>
            </a:extLst>
          </p:cNvPr>
          <p:cNvPicPr>
            <a:picLocks noChangeAspect="1"/>
          </p:cNvPicPr>
          <p:nvPr/>
        </p:nvPicPr>
        <p:blipFill>
          <a:blip r:embed="rId5"/>
          <a:stretch>
            <a:fillRect/>
          </a:stretch>
        </p:blipFill>
        <p:spPr>
          <a:xfrm>
            <a:off x="6195122" y="3428999"/>
            <a:ext cx="1745046" cy="634778"/>
          </a:xfrm>
          <a:prstGeom prst="rect">
            <a:avLst/>
          </a:prstGeom>
        </p:spPr>
      </p:pic>
    </p:spTree>
    <p:extLst>
      <p:ext uri="{BB962C8B-B14F-4D97-AF65-F5344CB8AC3E}">
        <p14:creationId xmlns:p14="http://schemas.microsoft.com/office/powerpoint/2010/main" val="875590008"/>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7173074" y="3314272"/>
            <a:ext cx="1676400" cy="2129320"/>
          </a:xfrm>
        </p:spPr>
        <p:txBody>
          <a:bodyPr>
            <a:noAutofit/>
          </a:bodyPr>
          <a:lstStyle/>
          <a:p>
            <a:pPr marL="285750" indent="-285750">
              <a:buClr>
                <a:schemeClr val="tx1"/>
              </a:buClr>
              <a:buFont typeface="Wingdings" panose="05000000000000000000" pitchFamily="2" charset="2"/>
              <a:buChar char="§"/>
            </a:pPr>
            <a:r>
              <a:rPr lang="en-US" sz="1600" dirty="0"/>
              <a:t>Think for 1 minute. </a:t>
            </a:r>
            <a:endParaRPr lang="en-US" sz="1600" dirty="0" smtClean="0"/>
          </a:p>
          <a:p>
            <a:pPr marL="285750" indent="-285750">
              <a:buClr>
                <a:schemeClr val="tx1"/>
              </a:buClr>
              <a:buFont typeface="Wingdings" panose="05000000000000000000" pitchFamily="2" charset="2"/>
              <a:buChar char="§"/>
            </a:pPr>
            <a:endParaRPr lang="en-US" sz="800" dirty="0" smtClean="0"/>
          </a:p>
          <a:p>
            <a:pPr marL="285750" indent="-285750">
              <a:buClr>
                <a:schemeClr val="tx1"/>
              </a:buClr>
              <a:buFont typeface="Wingdings" panose="05000000000000000000" pitchFamily="2" charset="2"/>
              <a:buChar char="§"/>
            </a:pPr>
            <a:r>
              <a:rPr lang="en-US" sz="1600" dirty="0" smtClean="0"/>
              <a:t>Discuss with partner for 2 minutes.</a:t>
            </a:r>
          </a:p>
          <a:p>
            <a:pPr marL="285750" indent="-285750">
              <a:buClr>
                <a:schemeClr val="tx1"/>
              </a:buClr>
              <a:buFont typeface="Wingdings" panose="05000000000000000000" pitchFamily="2" charset="2"/>
              <a:buChar char="§"/>
            </a:pPr>
            <a:endParaRPr lang="en-US" sz="800" dirty="0" smtClean="0"/>
          </a:p>
          <a:p>
            <a:pPr marL="285750" indent="-285750">
              <a:buClr>
                <a:schemeClr val="tx1"/>
              </a:buClr>
              <a:buFont typeface="Wingdings" panose="05000000000000000000" pitchFamily="2" charset="2"/>
              <a:buChar char="§"/>
            </a:pPr>
            <a:r>
              <a:rPr lang="en-US" sz="1600" dirty="0" smtClean="0"/>
              <a:t>Share with group.</a:t>
            </a:r>
            <a:endParaRPr lang="en-US" sz="1600" dirty="0"/>
          </a:p>
        </p:txBody>
      </p:sp>
      <p:pic>
        <p:nvPicPr>
          <p:cNvPr id="10" name="Picture Placeholder 9"/>
          <p:cNvPicPr>
            <a:picLocks noGrp="1" noChangeAspect="1"/>
          </p:cNvPicPr>
          <p:nvPr>
            <p:ph type="pic" idx="1"/>
          </p:nvPr>
        </p:nvPicPr>
        <p:blipFill>
          <a:blip r:embed="rId3"/>
          <a:srcRect l="21892" r="21892"/>
          <a:stretch>
            <a:fillRect/>
          </a:stretch>
        </p:blipFill>
        <p:spPr>
          <a:prstGeom prst="rect">
            <a:avLst/>
          </a:prstGeom>
        </p:spPr>
      </p:pic>
      <p:sp>
        <p:nvSpPr>
          <p:cNvPr id="2" name="TextBox 1">
            <a:extLst>
              <a:ext uri="{FF2B5EF4-FFF2-40B4-BE49-F238E27FC236}">
                <a16:creationId xmlns:a16="http://schemas.microsoft.com/office/drawing/2014/main" xmlns="" id="{3A187B7A-992A-D442-94CA-21931AEA00EA}"/>
              </a:ext>
            </a:extLst>
          </p:cNvPr>
          <p:cNvSpPr txBox="1"/>
          <p:nvPr/>
        </p:nvSpPr>
        <p:spPr>
          <a:xfrm>
            <a:off x="7173074" y="851835"/>
            <a:ext cx="1607050" cy="2308324"/>
          </a:xfrm>
          <a:prstGeom prst="rect">
            <a:avLst/>
          </a:prstGeom>
          <a:noFill/>
        </p:spPr>
        <p:txBody>
          <a:bodyPr wrap="square" rtlCol="0">
            <a:spAutoFit/>
          </a:bodyPr>
          <a:lstStyle/>
          <a:p>
            <a:r>
              <a:rPr lang="en-US" dirty="0">
                <a:latin typeface="+mn-lt"/>
              </a:rPr>
              <a:t>What Engages You In Learning? Motivates You?</a:t>
            </a:r>
          </a:p>
        </p:txBody>
      </p:sp>
    </p:spTree>
    <p:extLst>
      <p:ext uri="{BB962C8B-B14F-4D97-AF65-F5344CB8AC3E}">
        <p14:creationId xmlns:p14="http://schemas.microsoft.com/office/powerpoint/2010/main" val="1264513277"/>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6830" y="2191684"/>
            <a:ext cx="4114800" cy="4116650"/>
          </a:xfrm>
        </p:spPr>
        <p:txBody>
          <a:bodyPr>
            <a:normAutofit/>
          </a:bodyPr>
          <a:lstStyle/>
          <a:p>
            <a:pPr marL="45720" indent="0">
              <a:buNone/>
            </a:pPr>
            <a:r>
              <a:rPr lang="en-US" sz="3200" dirty="0"/>
              <a:t>Perception that content applies beyond the activity to one’s: daily life, future goals, self perception, interests, and concerns.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3675" y="2380195"/>
            <a:ext cx="3963495" cy="3739627"/>
          </a:xfrm>
        </p:spPr>
      </p:pic>
      <p:sp>
        <p:nvSpPr>
          <p:cNvPr id="4" name="Title 3"/>
          <p:cNvSpPr>
            <a:spLocks noGrp="1"/>
          </p:cNvSpPr>
          <p:nvPr>
            <p:ph type="title"/>
          </p:nvPr>
        </p:nvSpPr>
        <p:spPr/>
        <p:txBody>
          <a:bodyPr/>
          <a:lstStyle/>
          <a:p>
            <a:r>
              <a:rPr lang="en-US" b="1" dirty="0"/>
              <a:t>What is Relevance?</a:t>
            </a:r>
          </a:p>
        </p:txBody>
      </p:sp>
    </p:spTree>
    <p:extLst>
      <p:ext uri="{BB962C8B-B14F-4D97-AF65-F5344CB8AC3E}">
        <p14:creationId xmlns:p14="http://schemas.microsoft.com/office/powerpoint/2010/main" val="3470882979"/>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55221"/>
            <a:ext cx="8407893" cy="4407408"/>
          </a:xfrm>
        </p:spPr>
        <p:txBody>
          <a:bodyPr>
            <a:normAutofit/>
          </a:bodyPr>
          <a:lstStyle/>
          <a:p>
            <a:pPr marL="45720" indent="0">
              <a:buNone/>
            </a:pPr>
            <a:r>
              <a:rPr lang="en-US" sz="2400" dirty="0"/>
              <a:t>How STEM content relates to or is useful for:</a:t>
            </a:r>
          </a:p>
          <a:p>
            <a:r>
              <a:rPr lang="en-US" sz="2400" dirty="0"/>
              <a:t>Career(s)</a:t>
            </a:r>
          </a:p>
          <a:p>
            <a:r>
              <a:rPr lang="en-US" sz="2400" dirty="0"/>
              <a:t>Education (future, long &amp; short-term/other camps)</a:t>
            </a:r>
          </a:p>
          <a:p>
            <a:r>
              <a:rPr lang="en-US" sz="2400" dirty="0"/>
              <a:t>Daily needs &amp; routines (e.g., food, personal health, hygiene)</a:t>
            </a:r>
          </a:p>
          <a:p>
            <a:r>
              <a:rPr lang="en-US" sz="2400" dirty="0"/>
              <a:t>Problems in the world outside of program</a:t>
            </a:r>
          </a:p>
          <a:p>
            <a:r>
              <a:rPr lang="en-US" sz="2400" dirty="0"/>
              <a:t>Local/regional phenomena</a:t>
            </a:r>
          </a:p>
          <a:p>
            <a:r>
              <a:rPr lang="en-US" sz="2400" dirty="0"/>
              <a:t>Current or historical events or news stories</a:t>
            </a:r>
          </a:p>
          <a:p>
            <a:r>
              <a:rPr lang="en-US" sz="2400" dirty="0"/>
              <a:t>Social relationships</a:t>
            </a:r>
          </a:p>
          <a:p>
            <a:r>
              <a:rPr lang="en-US" sz="2400" dirty="0"/>
              <a:t>Interests – sports, hobbies</a:t>
            </a:r>
          </a:p>
          <a:p>
            <a:endParaRPr lang="en-US" dirty="0"/>
          </a:p>
        </p:txBody>
      </p:sp>
      <p:sp>
        <p:nvSpPr>
          <p:cNvPr id="6" name="Title 5"/>
          <p:cNvSpPr>
            <a:spLocks noGrp="1"/>
          </p:cNvSpPr>
          <p:nvPr>
            <p:ph type="title"/>
          </p:nvPr>
        </p:nvSpPr>
        <p:spPr/>
        <p:txBody>
          <a:bodyPr/>
          <a:lstStyle/>
          <a:p>
            <a:r>
              <a:rPr lang="en-US" b="1" dirty="0">
                <a:hlinkClick r:id="rId3" action="ppaction://hlinksldjump"/>
              </a:rPr>
              <a:t>RELEVANCE</a:t>
            </a:r>
            <a:r>
              <a:rPr lang="en-US" b="1" dirty="0"/>
              <a:t> Statements STEM IE Study</a:t>
            </a:r>
          </a:p>
        </p:txBody>
      </p:sp>
      <p:sp>
        <p:nvSpPr>
          <p:cNvPr id="2" name="Text Placeholder 1"/>
          <p:cNvSpPr>
            <a:spLocks noGrp="1"/>
          </p:cNvSpPr>
          <p:nvPr>
            <p:ph type="body" idx="4294967295"/>
          </p:nvPr>
        </p:nvSpPr>
        <p:spPr>
          <a:xfrm flipH="1">
            <a:off x="-685800" y="1722438"/>
            <a:ext cx="685800" cy="411162"/>
          </a:xfrm>
        </p:spPr>
        <p:txBody>
          <a:bodyPr>
            <a:normAutofit/>
          </a:bodyPr>
          <a:lstStyle/>
          <a:p>
            <a:pPr marL="45720" indent="0">
              <a:buNone/>
            </a:pPr>
            <a:r>
              <a:rPr lang="en-US" dirty="0"/>
              <a:t>     </a:t>
            </a:r>
            <a:endParaRPr lang="en-US" sz="2800" dirty="0"/>
          </a:p>
        </p:txBody>
      </p:sp>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881" y="2019300"/>
            <a:ext cx="6324600" cy="2819400"/>
          </a:xfrm>
        </p:spPr>
        <p:txBody>
          <a:bodyPr/>
          <a:lstStyle/>
          <a:p>
            <a:r>
              <a:rPr lang="en-US" dirty="0"/>
              <a:t>Why Making Content Relevant Matters in  </a:t>
            </a:r>
            <a:r>
              <a:rPr lang="en-US" dirty="0" err="1"/>
              <a:t>isl</a:t>
            </a:r>
            <a:r>
              <a:rPr lang="en-US" dirty="0"/>
              <a:t> Programs </a:t>
            </a:r>
          </a:p>
        </p:txBody>
      </p:sp>
      <p:pic>
        <p:nvPicPr>
          <p:cNvPr id="1026" name="Picture 2" descr="https://qa2.niu.edu/stemie/images/pla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43" r="8821"/>
          <a:stretch/>
        </p:blipFill>
        <p:spPr bwMode="auto">
          <a:xfrm>
            <a:off x="7249274" y="2895600"/>
            <a:ext cx="1501393"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89399"/>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stretch>
            <a:fillRect/>
          </a:stretch>
        </p:blipFill>
        <p:spPr>
          <a:xfrm>
            <a:off x="391098" y="1703465"/>
            <a:ext cx="3552767" cy="2819400"/>
          </a:xfrm>
          <a:prstGeom prst="rect">
            <a:avLst/>
          </a:prstGeom>
        </p:spPr>
      </p:pic>
      <p:sp>
        <p:nvSpPr>
          <p:cNvPr id="3" name="Title 2"/>
          <p:cNvSpPr>
            <a:spLocks noGrp="1"/>
          </p:cNvSpPr>
          <p:nvPr>
            <p:ph type="title"/>
          </p:nvPr>
        </p:nvSpPr>
        <p:spPr/>
        <p:txBody>
          <a:bodyPr/>
          <a:lstStyle/>
          <a:p>
            <a:r>
              <a:rPr lang="en-US" b="1" dirty="0"/>
              <a:t>Relevance</a:t>
            </a:r>
          </a:p>
        </p:txBody>
      </p:sp>
      <p:sp>
        <p:nvSpPr>
          <p:cNvPr id="8" name="Content Placeholder 7"/>
          <p:cNvSpPr>
            <a:spLocks noGrp="1"/>
          </p:cNvSpPr>
          <p:nvPr>
            <p:ph sz="half" idx="2"/>
          </p:nvPr>
        </p:nvSpPr>
        <p:spPr>
          <a:xfrm>
            <a:off x="4114800" y="1719072"/>
            <a:ext cx="4724400" cy="4834128"/>
          </a:xfrm>
        </p:spPr>
        <p:txBody>
          <a:bodyPr>
            <a:normAutofit/>
          </a:bodyPr>
          <a:lstStyle/>
          <a:p>
            <a:pPr marL="45720" indent="0">
              <a:buNone/>
            </a:pPr>
            <a:endParaRPr lang="en-US" dirty="0" smtClean="0"/>
          </a:p>
          <a:p>
            <a:pPr marL="45720" indent="0">
              <a:buNone/>
            </a:pPr>
            <a:r>
              <a:rPr lang="en-US" dirty="0" smtClean="0"/>
              <a:t>Both </a:t>
            </a:r>
            <a:r>
              <a:rPr lang="en-US" dirty="0"/>
              <a:t>theory and research suggest that youth benefit when they perceive STEM content as relevant to their lives. Youth are more motivated and learn more when they can connect content to their lives.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98" y="4590646"/>
            <a:ext cx="3552767" cy="1966226"/>
          </a:xfrm>
          <a:prstGeom prst="rect">
            <a:avLst/>
          </a:prstGeom>
        </p:spPr>
      </p:pic>
    </p:spTree>
    <p:extLst>
      <p:ext uri="{BB962C8B-B14F-4D97-AF65-F5344CB8AC3E}">
        <p14:creationId xmlns:p14="http://schemas.microsoft.com/office/powerpoint/2010/main" val="3121451075"/>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052" y="1024419"/>
            <a:ext cx="5867400" cy="4809162"/>
          </a:xfrm>
        </p:spPr>
        <p:txBody>
          <a:bodyPr>
            <a:normAutofit/>
          </a:bodyPr>
          <a:lstStyle/>
          <a:p>
            <a:r>
              <a:rPr lang="en-US" sz="2400" dirty="0"/>
              <a:t>Youth provided in-the-moment reports of how much they were learning and how important what they were doing was to them, their future, and their life outside the program. </a:t>
            </a:r>
          </a:p>
          <a:p>
            <a:r>
              <a:rPr lang="en-US" sz="2400" dirty="0"/>
              <a:t>Videos of Activity Leaders (ALs) coded for number and</a:t>
            </a:r>
            <a:r>
              <a:rPr lang="en-US" sz="2400" dirty="0">
                <a:solidFill>
                  <a:schemeClr val="tx1"/>
                </a:solidFill>
              </a:rPr>
              <a:t> </a:t>
            </a:r>
            <a:r>
              <a:rPr lang="en-US" sz="2400" dirty="0">
                <a:solidFill>
                  <a:schemeClr val="tx1"/>
                </a:solidFill>
                <a:hlinkClick r:id="rId3" action="ppaction://hlinksldjump"/>
              </a:rPr>
              <a:t>type of relevance</a:t>
            </a:r>
            <a:r>
              <a:rPr lang="en-US" sz="2400" dirty="0">
                <a:solidFill>
                  <a:schemeClr val="tx1"/>
                </a:solidFill>
              </a:rPr>
              <a:t> </a:t>
            </a:r>
            <a:r>
              <a:rPr lang="en-US" sz="2400" dirty="0"/>
              <a:t>statements made during the 15 minutes prior to signal.  </a:t>
            </a:r>
          </a:p>
          <a:p>
            <a:r>
              <a:rPr lang="en-US" sz="2400" dirty="0"/>
              <a:t>ALs were interviewed to gather their perspectives. </a:t>
            </a:r>
          </a:p>
        </p:txBody>
      </p:sp>
      <p:sp>
        <p:nvSpPr>
          <p:cNvPr id="9" name="Text Placeholder 2">
            <a:extLst>
              <a:ext uri="{FF2B5EF4-FFF2-40B4-BE49-F238E27FC236}">
                <a16:creationId xmlns:a16="http://schemas.microsoft.com/office/drawing/2014/main" xmlns="" id="{63BF4D65-99A1-B846-9AAC-E24ACE98DC34}"/>
              </a:ext>
            </a:extLst>
          </p:cNvPr>
          <p:cNvSpPr>
            <a:spLocks noGrp="1"/>
          </p:cNvSpPr>
          <p:nvPr>
            <p:ph type="body" sz="half" idx="2"/>
          </p:nvPr>
        </p:nvSpPr>
        <p:spPr>
          <a:xfrm>
            <a:off x="7162800" y="3075710"/>
            <a:ext cx="1673352" cy="1298448"/>
          </a:xfrm>
        </p:spPr>
        <p:txBody>
          <a:bodyPr>
            <a:noAutofit/>
          </a:bodyPr>
          <a:lstStyle/>
          <a:p>
            <a:r>
              <a:rPr lang="en-US" sz="1600" dirty="0" smtClean="0"/>
              <a:t>How </a:t>
            </a:r>
            <a:r>
              <a:rPr lang="en-US" sz="1600" dirty="0"/>
              <a:t>we learned about support for agency in ISL programs.</a:t>
            </a:r>
          </a:p>
        </p:txBody>
      </p:sp>
      <p:sp>
        <p:nvSpPr>
          <p:cNvPr id="10" name="TextBox 9">
            <a:extLst>
              <a:ext uri="{FF2B5EF4-FFF2-40B4-BE49-F238E27FC236}">
                <a16:creationId xmlns:a16="http://schemas.microsoft.com/office/drawing/2014/main" xmlns="" id="{82E19D79-0B0C-BC40-A8C1-5003ABB72E6B}"/>
              </a:ext>
            </a:extLst>
          </p:cNvPr>
          <p:cNvSpPr txBox="1"/>
          <p:nvPr/>
        </p:nvSpPr>
        <p:spPr>
          <a:xfrm>
            <a:off x="7156315" y="2108928"/>
            <a:ext cx="1524000" cy="830997"/>
          </a:xfrm>
          <a:prstGeom prst="rect">
            <a:avLst/>
          </a:prstGeom>
          <a:noFill/>
        </p:spPr>
        <p:txBody>
          <a:bodyPr wrap="square" rtlCol="0">
            <a:spAutoFit/>
          </a:bodyPr>
          <a:lstStyle/>
          <a:p>
            <a:r>
              <a:rPr lang="en-US" dirty="0">
                <a:solidFill>
                  <a:schemeClr val="bg1"/>
                </a:solidFill>
                <a:latin typeface="+mn-lt"/>
              </a:rPr>
              <a:t>Research</a:t>
            </a:r>
          </a:p>
          <a:p>
            <a:r>
              <a:rPr lang="en-US" dirty="0">
                <a:solidFill>
                  <a:schemeClr val="bg1"/>
                </a:solidFill>
                <a:latin typeface="+mn-lt"/>
              </a:rPr>
              <a:t>Methods</a:t>
            </a:r>
          </a:p>
        </p:txBody>
      </p:sp>
    </p:spTree>
    <p:extLst>
      <p:ext uri="{BB962C8B-B14F-4D97-AF65-F5344CB8AC3E}">
        <p14:creationId xmlns:p14="http://schemas.microsoft.com/office/powerpoint/2010/main" val="1222175823"/>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Percentage of Sessions Relevance statement were made</a:t>
            </a:r>
          </a:p>
        </p:txBody>
      </p:sp>
      <p:pic>
        <p:nvPicPr>
          <p:cNvPr id="1026" name="Picture 2" descr="Programs varied in terms of degre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048"/>
          <a:stretch/>
        </p:blipFill>
        <p:spPr bwMode="auto">
          <a:xfrm>
            <a:off x="152030" y="1610474"/>
            <a:ext cx="8839200" cy="505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63715"/>
      </p:ext>
    </p:extLst>
  </p:cSld>
  <p:clrMapOvr>
    <a:masterClrMapping/>
  </p:clrMapOvr>
  <p:transition>
    <p:checker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392&quot;&gt;&lt;object type=&quot;3&quot; unique_id=&quot;10393&quot;&gt;&lt;property id=&quot;20148&quot; value=&quot;5&quot;/&gt;&lt;property id=&quot;20300&quot; value=&quot;Slide 1 - &amp;quot;   Making Content Relevant &amp;quot;&quot;/&gt;&lt;property id=&quot;20307&quot; value=&quot;303&quot;/&gt;&lt;/object&gt;&lt;object type=&quot;3&quot; unique_id=&quot;10394&quot;&gt;&lt;property id=&quot;20148&quot; value=&quot;5&quot;/&gt;&lt;property id=&quot;20300&quot; value=&quot;Slide 2 - &amp;quot;Motivation &amp;amp; Engagement Are  States Not traits&amp;quot;&quot;/&gt;&lt;property id=&quot;20307&quot; value=&quot;266&quot;/&gt;&lt;/object&gt;&lt;object type=&quot;3&quot; unique_id=&quot;10395&quot;&gt;&lt;property id=&quot;20148&quot; value=&quot;5&quot;/&gt;&lt;property id=&quot;20300&quot; value=&quot;Slide 3&quot;/&gt;&lt;property id=&quot;20307&quot; value=&quot;296&quot;/&gt;&lt;/object&gt;&lt;object type=&quot;3&quot; unique_id=&quot;10396&quot;&gt;&lt;property id=&quot;20148&quot; value=&quot;5&quot;/&gt;&lt;property id=&quot;20300&quot; value=&quot;Slide 4 - &amp;quot;What is Relevance?&amp;quot;&quot;/&gt;&lt;property id=&quot;20307&quot; value=&quot;301&quot;/&gt;&lt;/object&gt;&lt;object type=&quot;3&quot; unique_id=&quot;10397&quot;&gt;&lt;property id=&quot;20148&quot; value=&quot;5&quot;/&gt;&lt;property id=&quot;20300&quot; value=&quot;Slide 5 - &amp;quot;RELEVANCE Statements STEM IE Study&amp;quot;&quot;/&gt;&lt;property id=&quot;20307&quot; value=&quot;280&quot;/&gt;&lt;/object&gt;&lt;object type=&quot;3&quot; unique_id=&quot;10398&quot;&gt;&lt;property id=&quot;20148&quot; value=&quot;5&quot;/&gt;&lt;property id=&quot;20300&quot; value=&quot;Slide 6 - &amp;quot;Why Making Content Relevant Matters in  isl Programs &amp;quot;&quot;/&gt;&lt;property id=&quot;20307&quot; value=&quot;304&quot;/&gt;&lt;/object&gt;&lt;object type=&quot;3&quot; unique_id=&quot;10399&quot;&gt;&lt;property id=&quot;20148&quot; value=&quot;5&quot;/&gt;&lt;property id=&quot;20300&quot; value=&quot;Slide 7 - &amp;quot;Relevance&amp;quot;&quot;/&gt;&lt;property id=&quot;20307&quot; value=&quot;310&quot;/&gt;&lt;/object&gt;&lt;object type=&quot;3&quot; unique_id=&quot;10400&quot;&gt;&lt;property id=&quot;20148&quot; value=&quot;5&quot;/&gt;&lt;property id=&quot;20300&quot; value=&quot;Slide 8&quot;/&gt;&lt;property id=&quot;20307&quot; value=&quot;306&quot;/&gt;&lt;/object&gt;&lt;object type=&quot;3&quot; unique_id=&quot;10401&quot;&gt;&lt;property id=&quot;20148&quot; value=&quot;5&quot;/&gt;&lt;property id=&quot;20300&quot; value=&quot;Slide 9 - &amp;quot;Percentage of Sessions Relevance statement were made&amp;quot;&quot;/&gt;&lt;property id=&quot;20307&quot; value=&quot;311&quot;/&gt;&lt;/object&gt;&lt;object type=&quot;3&quot; unique_id=&quot;10402&quot;&gt;&lt;property id=&quot;20148&quot; value=&quot;5&quot;/&gt;&lt;property id=&quot;20300&quot; value=&quot;Slide 10 - &amp;quot;Average Number of Relevance Statements per Coded Session&amp;quot;&quot;/&gt;&lt;property id=&quot;20307&quot; value=&quot;322&quot;/&gt;&lt;/object&gt;&lt;object type=&quot;3&quot; unique_id=&quot;10403&quot;&gt;&lt;property id=&quot;20148&quot; value=&quot;5&quot;/&gt;&lt;property id=&quot;20300&quot; value=&quot;Slide 11 - &amp;quot;Findings About Relevance&amp;quot;&quot;/&gt;&lt;property id=&quot;20307&quot; value=&quot;299&quot;/&gt;&lt;/object&gt;&lt;object type=&quot;3&quot; unique_id=&quot;10404&quot;&gt;&lt;property id=&quot;20148&quot; value=&quot;5&quot;/&gt;&lt;property id=&quot;20300&quot; value=&quot;Slide 12 - &amp;quot;How Leaders can Make Content Relevant&amp;quot;&quot;/&gt;&lt;property id=&quot;20307&quot; value=&quot;305&quot;/&gt;&lt;/object&gt;&lt;object type=&quot;3&quot; unique_id=&quot;10405&quot;&gt;&lt;property id=&quot;20148&quot; value=&quot;5&quot;/&gt;&lt;property id=&quot;20300&quot; value=&quot;Slide 13 - &amp;quot;Talk about connections between content &amp;amp; youth experience&amp;quot;&quot;/&gt;&lt;property id=&quot;20307&quot; value=&quot;282&quot;/&gt;&lt;/object&gt;&lt;object type=&quot;3&quot; unique_id=&quot;10406&quot;&gt;&lt;property id=&quot;20148&quot; value=&quot;5&quot;/&gt;&lt;property id=&quot;20300&quot; value=&quot;Slide 14 - &amp;quot;Relevance Activity: Analyze Statements  &amp;quot;&quot;/&gt;&lt;property id=&quot;20307&quot; value=&quot;313&quot;/&gt;&lt;/object&gt;&lt;object type=&quot;3&quot; unique_id=&quot;10407&quot;&gt;&lt;property id=&quot;20148&quot; value=&quot;5&quot;/&gt;&lt;property id=&quot;20300&quot; value=&quot;Slide 15 - &amp;quot;Spark Connections&amp;quot;&quot;/&gt;&lt;property id=&quot;20307&quot; value=&quot;307&quot;/&gt;&lt;/object&gt;&lt;object type=&quot;3&quot; unique_id=&quot;10408&quot;&gt;&lt;property id=&quot;20148&quot; value=&quot;5&quot;/&gt;&lt;property id=&quot;20300&quot; value=&quot;Slide 16 - &amp;quot;STEM activities that Address Community &amp;amp; Social Problems&amp;quot;&quot;/&gt;&lt;property id=&quot;20307&quot; value=&quot;309&quot;/&gt;&lt;/object&gt;&lt;object type=&quot;3&quot; unique_id=&quot;10409&quot;&gt;&lt;property id=&quot;20148&quot; value=&quot;5&quot;/&gt;&lt;property id=&quot;20300&quot; value=&quot;Slide 17 - &amp;quot;PBL&amp;quot;&quot;/&gt;&lt;property id=&quot;20307&quot; value=&quot;316&quot;/&gt;&lt;/object&gt;&lt;object type=&quot;3&quot; unique_id=&quot;10410&quot;&gt;&lt;property id=&quot;20148&quot; value=&quot;5&quot;/&gt;&lt;property id=&quot;20300&quot; value=&quot;Slide 18 - &amp;quot;Working in Groups&amp;quot;&quot;/&gt;&lt;property id=&quot;20307&quot; value=&quot;318&quot;/&gt;&lt;/object&gt;&lt;object type=&quot;3&quot; unique_id=&quot;10411&quot;&gt;&lt;property id=&quot;20148&quot; value=&quot;5&quot;/&gt;&lt;property id=&quot;20300&quot; value=&quot;Slide 19 - &amp;quot;PBL Practices&amp;quot;&quot;/&gt;&lt;property id=&quot;20307&quot; value=&quot;319&quot;/&gt;&lt;/object&gt;&lt;object type=&quot;3&quot; unique_id=&quot;10412&quot;&gt;&lt;property id=&quot;20148&quot; value=&quot;5&quot;/&gt;&lt;property id=&quot;20300&quot; value=&quot;Slide 20 - &amp;quot;Getting Started&amp;amp;#x09;&amp;quot;&quot;/&gt;&lt;property id=&quot;20307&quot; value=&quot;320&quot;/&gt;&lt;/object&gt;&lt;object type=&quot;3&quot; unique_id=&quot;10413&quot;&gt;&lt;property id=&quot;20148&quot; value=&quot;5&quot;/&gt;&lt;property id=&quot;20300&quot; value=&quot;Slide 21&quot;/&gt;&lt;property id=&quot;20307&quot; value=&quot;314&quot;/&gt;&lt;/object&gt;&lt;object type=&quot;3&quot; unique_id=&quot;10414&quot;&gt;&lt;property id=&quot;20148&quot; value=&quot;5&quot;/&gt;&lt;property id=&quot;20300&quot; value=&quot;Slide 22&quot;/&gt;&lt;property id=&quot;20307&quot; value=&quot;315&quot;/&gt;&lt;/object&gt;&lt;object type=&quot;3&quot; unique_id=&quot;10415&quot;&gt;&lt;property id=&quot;20148&quot; value=&quot;5&quot;/&gt;&lt;property id=&quot;20300&quot; value=&quot;Slide 23 - &amp;quot;Planning Activity    Relevance As a Motivator for Science &amp;quot;&quot;/&gt;&lt;property id=&quot;20307&quot; value=&quot;256&quot;/&gt;&lt;/object&gt;&lt;object type=&quot;3&quot; unique_id=&quot;10416&quot;&gt;&lt;property id=&quot;20148&quot; value=&quot;5&quot;/&gt;&lt;property id=&quot;20300&quot; value=&quot;Slide 24 - &amp;quot;Summary of Practical Suggestions &amp;amp; Resources for promoting relevance&amp;quot;&quot;/&gt;&lt;property id=&quot;20307&quot; value=&quot;287&quot;/&gt;&lt;/object&gt;&lt;object type=&quot;3&quot; unique_id=&quot;10417&quot;&gt;&lt;property id=&quot;20148&quot; value=&quot;5&quot;/&gt;&lt;property id=&quot;20300&quot; value=&quot;Slide 25 - &amp;quot;Sharing Plans&amp;quot;&quot;/&gt;&lt;property id=&quot;20307&quot; value=&quot;290&quot;/&gt;&lt;/object&gt;&lt;object type=&quot;3&quot; unique_id=&quot;10418&quot;&gt;&lt;property id=&quot;20148&quot; value=&quot;5&quot;/&gt;&lt;property id=&quot;20300&quot; value=&quot;Slide 26 - &amp;quot;Relevance Activity: identify &amp;amp; extend &amp;quot;&quot;/&gt;&lt;property id=&quot;20307&quot; value=&quot;283&quot;/&gt;&lt;/object&gt;&lt;object type=&quot;3&quot; unique_id=&quot;10419&quot;&gt;&lt;property id=&quot;20148&quot; value=&quot;5&quot;/&gt;&lt;property id=&quot;20300&quot; value=&quot;Slide 27&quot;/&gt;&lt;property id=&quot;20307&quot; value=&quot;336&quot;/&gt;&lt;/object&gt;&lt;/object&gt;&lt;object type=&quot;8&quot; unique_id=&quot;10448&quot;&gt;&lt;/object&gt;&lt;/object&gt;&lt;/database&gt;"/>
  <p:tag name="MMPROD_NEXTUNIQUEID" val="10011"/>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48">
      <a:dk1>
        <a:srgbClr val="000000"/>
      </a:dk1>
      <a:lt1>
        <a:srgbClr val="FFFFFF"/>
      </a:lt1>
      <a:dk2>
        <a:srgbClr val="545554"/>
      </a:dk2>
      <a:lt2>
        <a:srgbClr val="E9EAE9"/>
      </a:lt2>
      <a:accent1>
        <a:srgbClr val="833231"/>
      </a:accent1>
      <a:accent2>
        <a:srgbClr val="953836"/>
      </a:accent2>
      <a:accent3>
        <a:srgbClr val="A13C3A"/>
      </a:accent3>
      <a:accent4>
        <a:srgbClr val="A13C3A"/>
      </a:accent4>
      <a:accent5>
        <a:srgbClr val="94734E"/>
      </a:accent5>
      <a:accent6>
        <a:srgbClr val="6F777D"/>
      </a:accent6>
      <a:hlink>
        <a:srgbClr val="4C84BE"/>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56746</TotalTime>
  <Words>2014</Words>
  <Application>Microsoft Office PowerPoint</Application>
  <PresentationFormat>On-screen Show (4:3)</PresentationFormat>
  <Paragraphs>187</Paragraphs>
  <Slides>27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Franklin Gothic Medium</vt:lpstr>
      <vt:lpstr>Times New Roman</vt:lpstr>
      <vt:lpstr>Wingdings</vt:lpstr>
      <vt:lpstr>Wingdings 2</vt:lpstr>
      <vt:lpstr>Grid</vt:lpstr>
      <vt:lpstr>   Making Content Relevant </vt:lpstr>
      <vt:lpstr>Motivation &amp; Engagement Are  States Not traits</vt:lpstr>
      <vt:lpstr>PowerPoint Presentation</vt:lpstr>
      <vt:lpstr>What is Relevance?</vt:lpstr>
      <vt:lpstr>RELEVANCE Statements STEM IE Study</vt:lpstr>
      <vt:lpstr>Why Making Content Relevant Matters in  isl Programs </vt:lpstr>
      <vt:lpstr>Relevance</vt:lpstr>
      <vt:lpstr>PowerPoint Presentation</vt:lpstr>
      <vt:lpstr>Percentage of Sessions Relevance statement were made</vt:lpstr>
      <vt:lpstr>Average Number of Relevance Statements per Coded Session</vt:lpstr>
      <vt:lpstr>Findings About Relevance</vt:lpstr>
      <vt:lpstr>How Leaders can Make Content Relevant</vt:lpstr>
      <vt:lpstr>Talk about connections between content &amp; youth experience</vt:lpstr>
      <vt:lpstr>Relevance Activity: Analyze Statements  </vt:lpstr>
      <vt:lpstr>Spark Connections</vt:lpstr>
      <vt:lpstr>STEM activities that Address Community &amp; Social Problems</vt:lpstr>
      <vt:lpstr>PBL</vt:lpstr>
      <vt:lpstr>Working in Groups</vt:lpstr>
      <vt:lpstr>PBL Practices</vt:lpstr>
      <vt:lpstr>Getting Started </vt:lpstr>
      <vt:lpstr>PowerPoint Presentation</vt:lpstr>
      <vt:lpstr>PowerPoint Presentation</vt:lpstr>
      <vt:lpstr>Planning Activity    Relevance As a Motivator for Science </vt:lpstr>
      <vt:lpstr>Summary of Practical Suggestions &amp; Resources for promoting relevance</vt:lpstr>
      <vt:lpstr>Sharing Plans</vt:lpstr>
      <vt:lpstr>Relevance Activity: identify &amp; extend </vt:lpstr>
      <vt:lpstr>PowerPoint Presentation</vt:lpstr>
    </vt:vector>
  </TitlesOfParts>
  <Company>College of Liberal Arts and Sciences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for Adolescents</dc:title>
  <dc:creator>Preferred Customer</dc:creator>
  <cp:lastModifiedBy>Lee Shumow</cp:lastModifiedBy>
  <cp:revision>269</cp:revision>
  <cp:lastPrinted>2002-11-25T19:23:00Z</cp:lastPrinted>
  <dcterms:created xsi:type="dcterms:W3CDTF">2002-11-25T18:26:16Z</dcterms:created>
  <dcterms:modified xsi:type="dcterms:W3CDTF">2018-12-18T05:53:12Z</dcterms:modified>
</cp:coreProperties>
</file>