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0" r:id="rId1"/>
  </p:sldMasterIdLst>
  <p:notesMasterIdLst>
    <p:notesMasterId r:id="rId24"/>
  </p:notesMasterIdLst>
  <p:handoutMasterIdLst>
    <p:handoutMasterId r:id="rId25"/>
  </p:handoutMasterIdLst>
  <p:sldIdLst>
    <p:sldId id="320" r:id="rId2"/>
    <p:sldId id="292" r:id="rId3"/>
    <p:sldId id="266" r:id="rId4"/>
    <p:sldId id="321" r:id="rId5"/>
    <p:sldId id="336" r:id="rId6"/>
    <p:sldId id="327" r:id="rId7"/>
    <p:sldId id="312" r:id="rId8"/>
    <p:sldId id="319" r:id="rId9"/>
    <p:sldId id="326" r:id="rId10"/>
    <p:sldId id="301" r:id="rId11"/>
    <p:sldId id="328" r:id="rId12"/>
    <p:sldId id="305" r:id="rId13"/>
    <p:sldId id="314" r:id="rId14"/>
    <p:sldId id="322" r:id="rId15"/>
    <p:sldId id="329" r:id="rId16"/>
    <p:sldId id="332" r:id="rId17"/>
    <p:sldId id="335" r:id="rId18"/>
    <p:sldId id="331" r:id="rId19"/>
    <p:sldId id="333" r:id="rId20"/>
    <p:sldId id="325" r:id="rId21"/>
    <p:sldId id="309" r:id="rId22"/>
    <p:sldId id="337" r:id="rId23"/>
  </p:sldIdLst>
  <p:sldSz cx="9144000" cy="6858000" type="screen4x3"/>
  <p:notesSz cx="6858000" cy="9144000"/>
  <p:custDataLst>
    <p:tags r:id="rId26"/>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Shumow" initials="LS" lastIdx="3" clrIdx="0">
    <p:extLst>
      <p:ext uri="{19B8F6BF-5375-455C-9EA6-DF929625EA0E}">
        <p15:presenceInfo xmlns:p15="http://schemas.microsoft.com/office/powerpoint/2012/main" userId="S-1-5-21-75789278-931947629-1008150880-96904" providerId="AD"/>
      </p:ext>
    </p:extLst>
  </p:cmAuthor>
  <p:cmAuthor id="2" name="Naftzger, Neil" initials="NN" lastIdx="4" clrIdx="1">
    <p:extLst>
      <p:ext uri="{19B8F6BF-5375-455C-9EA6-DF929625EA0E}">
        <p15:presenceInfo xmlns:p15="http://schemas.microsoft.com/office/powerpoint/2012/main" userId="S-1-5-21-1472932569-214068005-926709054-44798" providerId="AD"/>
      </p:ext>
    </p:extLst>
  </p:cmAuthor>
  <p:cmAuthor id="3" name="Pati Sievert" initials="PS" lastIdx="17" clrIdx="2">
    <p:extLst>
      <p:ext uri="{19B8F6BF-5375-455C-9EA6-DF929625EA0E}">
        <p15:presenceInfo xmlns:p15="http://schemas.microsoft.com/office/powerpoint/2012/main" userId="b616a10ba5920c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E4C"/>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92011" autoAdjust="0"/>
  </p:normalViewPr>
  <p:slideViewPr>
    <p:cSldViewPr>
      <p:cViewPr>
        <p:scale>
          <a:sx n="66" d="100"/>
          <a:sy n="66" d="100"/>
        </p:scale>
        <p:origin x="2040" y="486"/>
      </p:cViewPr>
      <p:guideLst>
        <p:guide orient="horz" pos="2160"/>
        <p:guide pos="2880"/>
      </p:guideLst>
    </p:cSldViewPr>
  </p:slideViewPr>
  <p:outlineViewPr>
    <p:cViewPr>
      <p:scale>
        <a:sx n="33" d="100"/>
        <a:sy n="33" d="100"/>
      </p:scale>
      <p:origin x="0" y="-145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38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A4E8C34-91A9-4907-93A0-8E1DD271ED24}" type="slidenum">
              <a:rPr lang="en-US"/>
              <a:pPr>
                <a:defRPr/>
              </a:pPr>
              <a:t>‹#›</a:t>
            </a:fld>
            <a:endParaRPr lang="en-US"/>
          </a:p>
        </p:txBody>
      </p:sp>
    </p:spTree>
    <p:extLst>
      <p:ext uri="{BB962C8B-B14F-4D97-AF65-F5344CB8AC3E}">
        <p14:creationId xmlns:p14="http://schemas.microsoft.com/office/powerpoint/2010/main" val="1819878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2DAE0-CA3F-4CBF-90A0-F56D7EFB649C}" type="datetimeFigureOut">
              <a:rPr lang="en-US" smtClean="0"/>
              <a:pPr/>
              <a:t>12/17/2018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F8735-B6D3-408C-8F22-959267623D98}" type="slidenum">
              <a:rPr lang="en-US" smtClean="0"/>
              <a:pPr/>
              <a:t>‹#›</a:t>
            </a:fld>
            <a:endParaRPr lang="en-US"/>
          </a:p>
        </p:txBody>
      </p:sp>
    </p:spTree>
    <p:extLst>
      <p:ext uri="{BB962C8B-B14F-4D97-AF65-F5344CB8AC3E}">
        <p14:creationId xmlns:p14="http://schemas.microsoft.com/office/powerpoint/2010/main" val="124592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nstructables.com/teacher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CDCF8735-B6D3-408C-8F22-959267623D98}" type="slidenum">
              <a:rPr lang="en-US" smtClean="0"/>
              <a:pPr/>
              <a:t>1</a:t>
            </a:fld>
            <a:endParaRPr lang="en-US"/>
          </a:p>
        </p:txBody>
      </p:sp>
    </p:spTree>
    <p:extLst>
      <p:ext uri="{BB962C8B-B14F-4D97-AF65-F5344CB8AC3E}">
        <p14:creationId xmlns:p14="http://schemas.microsoft.com/office/powerpoint/2010/main" val="294823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Review findings.</a:t>
            </a:r>
            <a:endParaRPr lang="en-US" dirty="0"/>
          </a:p>
        </p:txBody>
      </p:sp>
      <p:sp>
        <p:nvSpPr>
          <p:cNvPr id="4" name="Slide Number Placeholder 3"/>
          <p:cNvSpPr>
            <a:spLocks noGrp="1"/>
          </p:cNvSpPr>
          <p:nvPr>
            <p:ph type="sldNum" sz="quarter" idx="10"/>
          </p:nvPr>
        </p:nvSpPr>
        <p:spPr/>
        <p:txBody>
          <a:bodyPr/>
          <a:lstStyle/>
          <a:p>
            <a:fld id="{F00DE463-6FC3-41FB-A8EC-35DB7FAF2A48}" type="slidenum">
              <a:rPr lang="en-US" smtClean="0"/>
              <a:pPr/>
              <a:t>11</a:t>
            </a:fld>
            <a:endParaRPr lang="en-US"/>
          </a:p>
        </p:txBody>
      </p:sp>
    </p:spTree>
    <p:extLst>
      <p:ext uri="{BB962C8B-B14F-4D97-AF65-F5344CB8AC3E}">
        <p14:creationId xmlns:p14="http://schemas.microsoft.com/office/powerpoint/2010/main" val="219027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Review and emphasize these findings</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12</a:t>
            </a:fld>
            <a:endParaRPr lang="en-US"/>
          </a:p>
        </p:txBody>
      </p:sp>
    </p:spTree>
    <p:extLst>
      <p:ext uri="{BB962C8B-B14F-4D97-AF65-F5344CB8AC3E}">
        <p14:creationId xmlns:p14="http://schemas.microsoft.com/office/powerpoint/2010/main" val="83728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13</a:t>
            </a:fld>
            <a:endParaRPr lang="en-US"/>
          </a:p>
        </p:txBody>
      </p:sp>
    </p:spTree>
    <p:extLst>
      <p:ext uri="{BB962C8B-B14F-4D97-AF65-F5344CB8AC3E}">
        <p14:creationId xmlns:p14="http://schemas.microsoft.com/office/powerpoint/2010/main" val="70018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Many STEM</a:t>
            </a:r>
            <a:r>
              <a:rPr lang="en-US" sz="1200" kern="1200" baseline="0" dirty="0">
                <a:solidFill>
                  <a:schemeClr val="tx1"/>
                </a:solidFill>
                <a:effectLst/>
                <a:latin typeface="+mn-lt"/>
                <a:ea typeface="+mn-ea"/>
                <a:cs typeface="+mn-cs"/>
              </a:rPr>
              <a:t> professionals</a:t>
            </a:r>
            <a:r>
              <a:rPr lang="en-US" sz="1200" kern="1200" dirty="0">
                <a:solidFill>
                  <a:schemeClr val="tx1"/>
                </a:solidFill>
                <a:effectLst/>
                <a:latin typeface="+mn-lt"/>
                <a:ea typeface="+mn-ea"/>
                <a:cs typeface="+mn-cs"/>
              </a:rPr>
              <a:t> credit an educator’s enthusiasm as the reason they pursued their career. Emphasize that researchers rarely observe enthusiasm.</a:t>
            </a:r>
            <a:r>
              <a:rPr lang="en-US" sz="1200" kern="1200" baseline="0" dirty="0">
                <a:solidFill>
                  <a:schemeClr val="tx1"/>
                </a:solidFill>
                <a:effectLst/>
                <a:latin typeface="+mn-lt"/>
                <a:ea typeface="+mn-ea"/>
                <a:cs typeface="+mn-cs"/>
              </a:rPr>
              <a:t> Can this be</a:t>
            </a:r>
            <a:r>
              <a:rPr lang="en-US" sz="1200" kern="1200" dirty="0">
                <a:solidFill>
                  <a:schemeClr val="tx1"/>
                </a:solidFill>
                <a:effectLst/>
                <a:latin typeface="+mn-lt"/>
                <a:ea typeface="+mn-ea"/>
                <a:cs typeface="+mn-cs"/>
              </a:rPr>
              <a:t> rectified?  Recognize difficulties w/ always being “up”</a:t>
            </a:r>
            <a:r>
              <a:rPr lang="en-US" sz="1200" kern="1200" baseline="0" dirty="0">
                <a:solidFill>
                  <a:schemeClr val="tx1"/>
                </a:solidFill>
                <a:effectLst/>
                <a:latin typeface="+mn-lt"/>
                <a:ea typeface="+mn-ea"/>
                <a:cs typeface="+mn-cs"/>
              </a:rPr>
              <a:t> but h</a:t>
            </a:r>
            <a:r>
              <a:rPr lang="en-US" sz="1200" kern="1200" dirty="0">
                <a:solidFill>
                  <a:schemeClr val="tx1"/>
                </a:solidFill>
                <a:effectLst/>
                <a:latin typeface="+mn-lt"/>
                <a:ea typeface="+mn-ea"/>
                <a:cs typeface="+mn-cs"/>
              </a:rPr>
              <a:t>ave the group discuss the question on the slide. Take ideas from participants.  Add these if they are not mentioned:  1. Keep up with new developments by reading magazine or news articles or by watching educational films. 2. Visit museums, nature preserves, open-houses or talks at local institutions related to content you teach. 3. Put yourself in the shoes of young people seeing or experiencing the content for the first time. </a:t>
            </a:r>
          </a:p>
        </p:txBody>
      </p:sp>
      <p:sp>
        <p:nvSpPr>
          <p:cNvPr id="4" name="Slide Number Placeholder 3"/>
          <p:cNvSpPr>
            <a:spLocks noGrp="1"/>
          </p:cNvSpPr>
          <p:nvPr>
            <p:ph type="sldNum" sz="quarter" idx="10"/>
          </p:nvPr>
        </p:nvSpPr>
        <p:spPr/>
        <p:txBody>
          <a:bodyPr/>
          <a:lstStyle/>
          <a:p>
            <a:fld id="{CDCF8735-B6D3-408C-8F22-959267623D98}" type="slidenum">
              <a:rPr lang="en-US" smtClean="0"/>
              <a:pPr/>
              <a:t>14</a:t>
            </a:fld>
            <a:endParaRPr lang="en-US"/>
          </a:p>
        </p:txBody>
      </p:sp>
    </p:spTree>
    <p:extLst>
      <p:ext uri="{BB962C8B-B14F-4D97-AF65-F5344CB8AC3E}">
        <p14:creationId xmlns:p14="http://schemas.microsoft.com/office/powerpoint/2010/main" val="2691174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a:t>
            </a:r>
            <a:r>
              <a:rPr lang="en-US" baseline="0" dirty="0"/>
              <a:t> work alone or in teams, depending on the make-up of the group. Ask participants to share any ideas that they think are especially exciting.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15</a:t>
            </a:fld>
            <a:endParaRPr lang="en-US"/>
          </a:p>
        </p:txBody>
      </p:sp>
    </p:spTree>
    <p:extLst>
      <p:ext uri="{BB962C8B-B14F-4D97-AF65-F5344CB8AC3E}">
        <p14:creationId xmlns:p14="http://schemas.microsoft.com/office/powerpoint/2010/main" val="2232624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discuss how they do and can learn about youth</a:t>
            </a:r>
            <a:r>
              <a:rPr lang="en-US" baseline="0" dirty="0"/>
              <a:t> interests in the whole group, small groups, or with a partner. You can distribute the youth and/or parent report interest inventories  available on the STEM IE website and have them review and customize either or both of them for their programs. If there were small group or partner discussions, have them share.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16</a:t>
            </a:fld>
            <a:endParaRPr lang="en-US"/>
          </a:p>
        </p:txBody>
      </p:sp>
    </p:spTree>
    <p:extLst>
      <p:ext uri="{BB962C8B-B14F-4D97-AF65-F5344CB8AC3E}">
        <p14:creationId xmlns:p14="http://schemas.microsoft.com/office/powerpoint/2010/main" val="423915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Ideas might include using examples of how STEM concepts relate to interest categories or how youth projects could be individualized to incorporate an</a:t>
            </a:r>
            <a:r>
              <a:rPr lang="en-US" baseline="0" dirty="0"/>
              <a:t> interest area.  At the least, small groups of youth could select a name or logo representing shared interests of group members</a:t>
            </a:r>
            <a:r>
              <a:rPr lang="en-US" b="1" baseline="0" dirty="0"/>
              <a:t>.  </a:t>
            </a:r>
            <a:r>
              <a:rPr lang="en-US" b="0" baseline="0" dirty="0"/>
              <a:t>If possible, find ways to allow some participant choice in variations of the activity to increase personal interest.  Do your activities or choices allow for variations among your participants in age, gender, ethnicity, as well as existing STEM interests?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17</a:t>
            </a:fld>
            <a:endParaRPr lang="en-US"/>
          </a:p>
        </p:txBody>
      </p:sp>
    </p:spTree>
    <p:extLst>
      <p:ext uri="{BB962C8B-B14F-4D97-AF65-F5344CB8AC3E}">
        <p14:creationId xmlns:p14="http://schemas.microsoft.com/office/powerpoint/2010/main" val="305186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a:t>
            </a:r>
            <a:r>
              <a:rPr lang="en-US" baseline="0" dirty="0"/>
              <a:t> the ~ 3 minute video clip by clicking on the “make activities fun” link.  Ask: How important do you think it is to plan </a:t>
            </a:r>
            <a:r>
              <a:rPr lang="en-US" b="0" baseline="0" dirty="0"/>
              <a:t>educational and meaningful activities </a:t>
            </a:r>
            <a:r>
              <a:rPr lang="en-US" baseline="0" dirty="0"/>
              <a:t>that are also fun?  Share with participants this research finding: students sometimes rate activities high in “fun” but simultaneously low in learning and value.  What experiences do the youth in the video identify as fun?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18</a:t>
            </a:fld>
            <a:endParaRPr lang="en-US"/>
          </a:p>
        </p:txBody>
      </p:sp>
    </p:spTree>
    <p:extLst>
      <p:ext uri="{BB962C8B-B14F-4D97-AF65-F5344CB8AC3E}">
        <p14:creationId xmlns:p14="http://schemas.microsoft.com/office/powerpoint/2010/main" val="2710921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on the “this video” link to view video. Ask participants to discuss the ideas presented in the video. Consider </a:t>
            </a:r>
            <a:r>
              <a:rPr lang="en-US" sz="1200" kern="1200" dirty="0" smtClean="0">
                <a:solidFill>
                  <a:schemeClr val="tx1"/>
                </a:solidFill>
                <a:effectLst/>
                <a:latin typeface="+mn-lt"/>
                <a:ea typeface="+mn-ea"/>
                <a:cs typeface="+mn-cs"/>
              </a:rPr>
              <a:t>providing a </a:t>
            </a:r>
            <a:r>
              <a:rPr lang="en-US" sz="1200" kern="1200" dirty="0">
                <a:solidFill>
                  <a:schemeClr val="tx1"/>
                </a:solidFill>
                <a:effectLst/>
                <a:latin typeface="+mn-lt"/>
                <a:ea typeface="+mn-ea"/>
                <a:cs typeface="+mn-cs"/>
              </a:rPr>
              <a:t>handout </a:t>
            </a:r>
            <a:r>
              <a:rPr lang="en-US" sz="1200" kern="1200" dirty="0" smtClean="0">
                <a:solidFill>
                  <a:schemeClr val="tx1"/>
                </a:solidFill>
                <a:effectLst/>
                <a:latin typeface="+mn-lt"/>
                <a:ea typeface="+mn-ea"/>
                <a:cs typeface="+mn-cs"/>
              </a:rPr>
              <a:t>on managing frustration linked</a:t>
            </a:r>
            <a:r>
              <a:rPr lang="en-US" sz="1200" kern="1200" baseline="0" dirty="0" smtClean="0">
                <a:solidFill>
                  <a:schemeClr val="tx1"/>
                </a:solidFill>
                <a:effectLst/>
                <a:latin typeface="+mn-lt"/>
                <a:ea typeface="+mn-ea"/>
                <a:cs typeface="+mn-cs"/>
              </a:rPr>
              <a:t> to the </a:t>
            </a:r>
            <a:r>
              <a:rPr lang="en-US" sz="1200" kern="1200" baseline="0" dirty="0" err="1" smtClean="0">
                <a:solidFill>
                  <a:schemeClr val="tx1"/>
                </a:solidFill>
                <a:effectLst/>
                <a:latin typeface="+mn-lt"/>
                <a:ea typeface="+mn-ea"/>
                <a:cs typeface="+mn-cs"/>
              </a:rPr>
              <a:t>Faciliator’s</a:t>
            </a:r>
            <a:r>
              <a:rPr lang="en-US" sz="1200" kern="1200" baseline="0" dirty="0" smtClean="0">
                <a:solidFill>
                  <a:schemeClr val="tx1"/>
                </a:solidFill>
                <a:effectLst/>
                <a:latin typeface="+mn-lt"/>
                <a:ea typeface="+mn-ea"/>
                <a:cs typeface="+mn-cs"/>
              </a:rPr>
              <a:t> Guide, Slide 19</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Have participants find projects for youth that are appropriate for their context at:  </a:t>
            </a:r>
            <a:r>
              <a:rPr lang="en-US" sz="1200" u="sng" kern="1200" dirty="0">
                <a:solidFill>
                  <a:schemeClr val="tx1"/>
                </a:solidFill>
                <a:effectLst/>
                <a:latin typeface="+mn-lt"/>
                <a:ea typeface="+mn-ea"/>
                <a:cs typeface="+mn-cs"/>
                <a:hlinkClick r:id="rId3"/>
              </a:rPr>
              <a:t>https://www.instructables.com/teachers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Instructables</a:t>
            </a:r>
            <a:r>
              <a:rPr lang="en-US" sz="1200" kern="1200" dirty="0">
                <a:solidFill>
                  <a:schemeClr val="tx1"/>
                </a:solidFill>
                <a:effectLst/>
                <a:latin typeface="+mn-lt"/>
                <a:ea typeface="+mn-ea"/>
                <a:cs typeface="+mn-cs"/>
              </a:rPr>
              <a:t> is free for educators and is an outgrowth of the MIT Media Lab.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CF8735-B6D3-408C-8F22-959267623D98}" type="slidenum">
              <a:rPr lang="en-US" smtClean="0"/>
              <a:pPr/>
              <a:t>19</a:t>
            </a:fld>
            <a:endParaRPr lang="en-US"/>
          </a:p>
        </p:txBody>
      </p:sp>
    </p:spTree>
    <p:extLst>
      <p:ext uri="{BB962C8B-B14F-4D97-AF65-F5344CB8AC3E}">
        <p14:creationId xmlns:p14="http://schemas.microsoft.com/office/powerpoint/2010/main" val="317078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Quickly review these research based suggestions.  Use this slide in the next activity.  </a:t>
            </a:r>
          </a:p>
        </p:txBody>
      </p:sp>
      <p:sp>
        <p:nvSpPr>
          <p:cNvPr id="4" name="Slide Number Placeholder 3"/>
          <p:cNvSpPr>
            <a:spLocks noGrp="1"/>
          </p:cNvSpPr>
          <p:nvPr>
            <p:ph type="sldNum" sz="quarter" idx="10"/>
          </p:nvPr>
        </p:nvSpPr>
        <p:spPr/>
        <p:txBody>
          <a:bodyPr/>
          <a:lstStyle/>
          <a:p>
            <a:fld id="{F00DE463-6FC3-41FB-A8EC-35DB7FAF2A48}" type="slidenum">
              <a:rPr lang="en-US" smtClean="0"/>
              <a:pPr/>
              <a:t>20</a:t>
            </a:fld>
            <a:endParaRPr lang="en-US"/>
          </a:p>
        </p:txBody>
      </p:sp>
    </p:spTree>
    <p:extLst>
      <p:ext uri="{BB962C8B-B14F-4D97-AF65-F5344CB8AC3E}">
        <p14:creationId xmlns:p14="http://schemas.microsoft.com/office/powerpoint/2010/main" val="167326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briefly shares the purpose of the professional development session.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a:t>
            </a:fld>
            <a:endParaRPr lang="en-US"/>
          </a:p>
        </p:txBody>
      </p:sp>
    </p:spTree>
    <p:extLst>
      <p:ext uri="{BB962C8B-B14F-4D97-AF65-F5344CB8AC3E}">
        <p14:creationId xmlns:p14="http://schemas.microsoft.com/office/powerpoint/2010/main" val="3990063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Show both project and program video. How does this activity and this program foster youth interest?  Provide copy of summary slide to participants or use link to display summary as participant’s discuss.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21</a:t>
            </a:fld>
            <a:endParaRPr lang="en-US"/>
          </a:p>
        </p:txBody>
      </p:sp>
    </p:spTree>
    <p:extLst>
      <p:ext uri="{BB962C8B-B14F-4D97-AF65-F5344CB8AC3E}">
        <p14:creationId xmlns:p14="http://schemas.microsoft.com/office/powerpoint/2010/main" val="124827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this means.  [Note] People are motivated</a:t>
            </a:r>
            <a:r>
              <a:rPr lang="en-US" baseline="0" dirty="0"/>
              <a:t> and engaged in some situations and not others – being motivated or engaged is dependent on the context.  It’s valuable for activity leaders to learn how to plan and create contexts that are most likely to motivate and engage youth in the programs.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3</a:t>
            </a:fld>
            <a:endParaRPr lang="en-US"/>
          </a:p>
        </p:txBody>
      </p:sp>
    </p:spTree>
    <p:extLst>
      <p:ext uri="{BB962C8B-B14F-4D97-AF65-F5344CB8AC3E}">
        <p14:creationId xmlns:p14="http://schemas.microsoft.com/office/powerpoint/2010/main" val="183979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Read slide.</a:t>
            </a:r>
            <a:r>
              <a:rPr lang="en-US" i="0" baseline="0" dirty="0" smtClean="0"/>
              <a:t> Optional: </a:t>
            </a:r>
            <a:r>
              <a:rPr lang="en-US" i="0" dirty="0" smtClean="0"/>
              <a:t>Have </a:t>
            </a:r>
            <a:r>
              <a:rPr lang="en-US" i="0" dirty="0"/>
              <a:t>the participants discuss in pairs or small groups. Ask: </a:t>
            </a:r>
            <a:r>
              <a:rPr lang="en-US" sz="1200" kern="1200" dirty="0">
                <a:solidFill>
                  <a:schemeClr val="tx1"/>
                </a:solidFill>
                <a:effectLst/>
                <a:latin typeface="+mn-lt"/>
                <a:ea typeface="+mn-ea"/>
                <a:cs typeface="+mn-cs"/>
              </a:rPr>
              <a:t>1. In general, how interested are the youth with whom you work when they enter the class or program? </a:t>
            </a:r>
          </a:p>
          <a:p>
            <a:r>
              <a:rPr lang="en-US" sz="1200" kern="1200" dirty="0">
                <a:solidFill>
                  <a:schemeClr val="tx1"/>
                </a:solidFill>
                <a:effectLst/>
                <a:latin typeface="+mn-lt"/>
                <a:ea typeface="+mn-ea"/>
                <a:cs typeface="+mn-cs"/>
              </a:rPr>
              <a:t>2. In your experience, do any particular things tend to foster youth interest?   3. Have you led activities interested youth in the moment, but did not sustain their interest? </a:t>
            </a:r>
          </a:p>
          <a:p>
            <a:r>
              <a:rPr lang="en-US" i="0" dirty="0"/>
              <a:t>How about when situational interest grew into personal interest? </a:t>
            </a:r>
            <a:r>
              <a:rPr lang="en-US" sz="1200" b="0" i="0" kern="1200" dirty="0">
                <a:solidFill>
                  <a:schemeClr val="tx1"/>
                </a:solidFill>
                <a:effectLst/>
                <a:latin typeface="+mn-lt"/>
                <a:ea typeface="+mn-ea"/>
                <a:cs typeface="+mn-cs"/>
              </a:rPr>
              <a:t> Be sure everyone has a partner and that they take turns as teller and as listener/questioner.  Have the dyads share out. Ask the group to identify any patterns that emerge in the responses and</a:t>
            </a:r>
            <a:r>
              <a:rPr lang="en-US" sz="1200" b="0" i="0" kern="1200" baseline="0" dirty="0">
                <a:solidFill>
                  <a:schemeClr val="tx1"/>
                </a:solidFill>
                <a:effectLst/>
                <a:latin typeface="+mn-lt"/>
                <a:ea typeface="+mn-ea"/>
                <a:cs typeface="+mn-cs"/>
              </a:rPr>
              <a:t> what they might do to foster situational developing into personal interest.</a:t>
            </a:r>
            <a:endParaRPr lang="en-US" i="1" dirty="0"/>
          </a:p>
        </p:txBody>
      </p:sp>
      <p:sp>
        <p:nvSpPr>
          <p:cNvPr id="4" name="Slide Number Placeholder 3"/>
          <p:cNvSpPr>
            <a:spLocks noGrp="1"/>
          </p:cNvSpPr>
          <p:nvPr>
            <p:ph type="sldNum" sz="quarter" idx="10"/>
          </p:nvPr>
        </p:nvSpPr>
        <p:spPr/>
        <p:txBody>
          <a:bodyPr/>
          <a:lstStyle/>
          <a:p>
            <a:fld id="{F00DE463-6FC3-41FB-A8EC-35DB7FAF2A48}" type="slidenum">
              <a:rPr lang="en-US" smtClean="0"/>
              <a:pPr/>
              <a:t>4</a:t>
            </a:fld>
            <a:endParaRPr lang="en-US"/>
          </a:p>
        </p:txBody>
      </p:sp>
    </p:spTree>
    <p:extLst>
      <p:ext uri="{BB962C8B-B14F-4D97-AF65-F5344CB8AC3E}">
        <p14:creationId xmlns:p14="http://schemas.microsoft.com/office/powerpoint/2010/main" val="89295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Have participants read and think about their answers to the questions.  Be sure everyone has a partner and that they take turns as teller and as listener/questioner.  Have the dyads share out.  Ask the group to identify any patterns that emerge in the responses. </a:t>
            </a:r>
            <a:r>
              <a:rPr lang="en-US" sz="1200" b="0" i="0" kern="1200" dirty="0">
                <a:solidFill>
                  <a:schemeClr val="tx1"/>
                </a:solidFill>
                <a:effectLst/>
                <a:latin typeface="+mn-lt"/>
                <a:ea typeface="+mn-ea"/>
                <a:cs typeface="+mn-cs"/>
              </a:rPr>
              <a:t>Note the differences between those activities that led to enduring interest and the patterns they may have noted on fleeting interest here and in reference to the previous slide’s discussion</a:t>
            </a:r>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CF8735-B6D3-408C-8F22-959267623D98}" type="slidenum">
              <a:rPr lang="en-US" smtClean="0"/>
              <a:pPr/>
              <a:t>5</a:t>
            </a:fld>
            <a:endParaRPr lang="en-US"/>
          </a:p>
        </p:txBody>
      </p:sp>
    </p:spTree>
    <p:extLst>
      <p:ext uri="{BB962C8B-B14F-4D97-AF65-F5344CB8AC3E}">
        <p14:creationId xmlns:p14="http://schemas.microsoft.com/office/powerpoint/2010/main" val="93801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Review material presented on slide. The link “in phases” is to a 3 minute video exemplifying support for the first 2 phases of interest development. Ask participants to identify how the program fosters the phase 1 and 2. Share with participants: Not all youth will reach phases 3 or 4.  A reasonable goal is to expose youth to high-quality learning environments, providing them with the opportunity to discover an interest and passion for this field that they otherwise may not have known they had.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6</a:t>
            </a:fld>
            <a:endParaRPr lang="en-US"/>
          </a:p>
        </p:txBody>
      </p:sp>
    </p:spTree>
    <p:extLst>
      <p:ext uri="{BB962C8B-B14F-4D97-AF65-F5344CB8AC3E}">
        <p14:creationId xmlns:p14="http://schemas.microsoft.com/office/powerpoint/2010/main" val="2543339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sz="1200" b="0" kern="1200" dirty="0">
                <a:solidFill>
                  <a:schemeClr val="tx1"/>
                </a:solidFill>
                <a:effectLst/>
                <a:latin typeface="+mn-lt"/>
                <a:ea typeface="+mn-ea"/>
                <a:cs typeface="+mn-cs"/>
              </a:rPr>
              <a:t>The slide briefly reviews reasons that interest in STEM is important for youth.  </a:t>
            </a:r>
            <a:endParaRPr lang="en-US" dirty="0"/>
          </a:p>
        </p:txBody>
      </p:sp>
      <p:sp>
        <p:nvSpPr>
          <p:cNvPr id="4" name="Slide Number Placeholder 3"/>
          <p:cNvSpPr>
            <a:spLocks noGrp="1"/>
          </p:cNvSpPr>
          <p:nvPr>
            <p:ph type="sldNum" sz="quarter" idx="10"/>
          </p:nvPr>
        </p:nvSpPr>
        <p:spPr/>
        <p:txBody>
          <a:bodyPr/>
          <a:lstStyle/>
          <a:p>
            <a:fld id="{F00DE463-6FC3-41FB-A8EC-35DB7FAF2A48}" type="slidenum">
              <a:rPr lang="en-US" smtClean="0"/>
              <a:pPr/>
              <a:t>8</a:t>
            </a:fld>
            <a:endParaRPr lang="en-US"/>
          </a:p>
        </p:txBody>
      </p:sp>
    </p:spTree>
    <p:extLst>
      <p:ext uri="{BB962C8B-B14F-4D97-AF65-F5344CB8AC3E}">
        <p14:creationId xmlns:p14="http://schemas.microsoft.com/office/powerpoint/2010/main" val="220331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Details to share:  1. Youth were signaled several times during their ISL learning and activity time. They used an app on a cell phone to provide in-the-moment reports of how they were feeling in the 15 minutes before being signaled.   Youth</a:t>
            </a:r>
            <a:r>
              <a:rPr lang="en-US" sz="1200" kern="1200" baseline="0" dirty="0">
                <a:solidFill>
                  <a:schemeClr val="tx1"/>
                </a:solidFill>
                <a:effectLst/>
                <a:latin typeface="+mn-lt"/>
                <a:ea typeface="+mn-ea"/>
                <a:cs typeface="+mn-cs"/>
              </a:rPr>
              <a:t> in-the-moment responses during the program measured their “situational” interest.  The surveys measured their personal or individual interest.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9</a:t>
            </a:fld>
            <a:endParaRPr lang="en-US"/>
          </a:p>
        </p:txBody>
      </p:sp>
    </p:spTree>
    <p:extLst>
      <p:ext uri="{BB962C8B-B14F-4D97-AF65-F5344CB8AC3E}">
        <p14:creationId xmlns:p14="http://schemas.microsoft.com/office/powerpoint/2010/main" val="274963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Lead a discussion of the chart.  Add these additional piece of information:  </a:t>
            </a:r>
            <a:r>
              <a:rPr lang="en-US" dirty="0"/>
              <a:t>The interest</a:t>
            </a:r>
            <a:r>
              <a:rPr lang="en-US" baseline="0" dirty="0"/>
              <a:t> scale ranged from 1-4. </a:t>
            </a:r>
            <a:r>
              <a:rPr lang="en-US" dirty="0"/>
              <a:t> </a:t>
            </a:r>
            <a:r>
              <a:rPr lang="en-US" sz="1200" kern="1200" dirty="0">
                <a:solidFill>
                  <a:schemeClr val="tx1"/>
                </a:solidFill>
                <a:effectLst/>
                <a:latin typeface="+mn-lt"/>
                <a:ea typeface="+mn-ea"/>
                <a:cs typeface="+mn-cs"/>
              </a:rPr>
              <a:t>Interest scores were highest in two programs with a field-based component related to studying the local ecology and animals in that environment. </a:t>
            </a:r>
            <a:r>
              <a:rPr lang="en-US" sz="1200" b="0" kern="1200" dirty="0">
                <a:solidFill>
                  <a:schemeClr val="tx1"/>
                </a:solidFill>
                <a:effectLst/>
                <a:latin typeface="+mn-lt"/>
                <a:ea typeface="+mn-ea"/>
                <a:cs typeface="+mn-cs"/>
              </a:rPr>
              <a:t>Adventures in Mathematics (which had the lowest</a:t>
            </a:r>
            <a:r>
              <a:rPr lang="en-US" sz="1200" b="0" kern="1200" baseline="0" dirty="0">
                <a:solidFill>
                  <a:schemeClr val="tx1"/>
                </a:solidFill>
                <a:effectLst/>
                <a:latin typeface="+mn-lt"/>
                <a:ea typeface="+mn-ea"/>
                <a:cs typeface="+mn-cs"/>
              </a:rPr>
              <a:t> score) was </a:t>
            </a:r>
            <a:r>
              <a:rPr lang="en-US" sz="1200" b="0" kern="1200" dirty="0">
                <a:solidFill>
                  <a:schemeClr val="tx1"/>
                </a:solidFill>
                <a:effectLst/>
                <a:latin typeface="+mn-lt"/>
                <a:ea typeface="+mn-ea"/>
                <a:cs typeface="+mn-cs"/>
              </a:rPr>
              <a:t>a classroom-only program that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focused on the development of basic math skills.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Island Explorers, which</a:t>
            </a:r>
            <a:r>
              <a:rPr lang="en-US" sz="1200" kern="1200" baseline="0" dirty="0">
                <a:solidFill>
                  <a:schemeClr val="tx1"/>
                </a:solidFill>
                <a:effectLst/>
                <a:latin typeface="+mn-lt"/>
                <a:ea typeface="+mn-ea"/>
                <a:cs typeface="+mn-cs"/>
              </a:rPr>
              <a:t> had the 2nd lowest score, had a passionate activity leader</a:t>
            </a:r>
            <a:r>
              <a:rPr lang="en-US" sz="1200" kern="1200" dirty="0">
                <a:solidFill>
                  <a:schemeClr val="tx1"/>
                </a:solidFill>
                <a:effectLst/>
                <a:latin typeface="+mn-lt"/>
                <a:ea typeface="+mn-ea"/>
                <a:cs typeface="+mn-cs"/>
              </a:rPr>
              <a:t> in the field.</a:t>
            </a:r>
            <a:r>
              <a:rPr lang="en-US" sz="1200" kern="1200" baseline="0" dirty="0">
                <a:solidFill>
                  <a:schemeClr val="tx1"/>
                </a:solidFill>
                <a:effectLst/>
                <a:latin typeface="+mn-lt"/>
                <a:ea typeface="+mn-ea"/>
                <a:cs typeface="+mn-cs"/>
              </a:rPr>
              <a:t> Youth rated that part of the program as interesting but the </a:t>
            </a:r>
            <a:r>
              <a:rPr lang="en-US" sz="1200" b="0" kern="1200" baseline="0" dirty="0">
                <a:solidFill>
                  <a:schemeClr val="tx1"/>
                </a:solidFill>
                <a:effectLst/>
                <a:latin typeface="+mn-lt"/>
                <a:ea typeface="+mn-ea"/>
                <a:cs typeface="+mn-cs"/>
              </a:rPr>
              <a:t>classroom portion as low in interest.  </a:t>
            </a:r>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CF8735-B6D3-408C-8F22-959267623D98}" type="slidenum">
              <a:rPr lang="en-US" smtClean="0"/>
              <a:pPr/>
              <a:t>10</a:t>
            </a:fld>
            <a:endParaRPr lang="en-US"/>
          </a:p>
        </p:txBody>
      </p:sp>
    </p:spTree>
    <p:extLst>
      <p:ext uri="{BB962C8B-B14F-4D97-AF65-F5344CB8AC3E}">
        <p14:creationId xmlns:p14="http://schemas.microsoft.com/office/powerpoint/2010/main" val="1331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8010B226-40E5-499B-ADF4-257D51EF34F2}" type="slidenum">
              <a:rPr lang="en-US" smtClean="0"/>
              <a:pPr>
                <a:defRPr/>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622810-A695-4142-898C-B97E3DB5DD07}" type="slidenum">
              <a:rPr lang="en-US" smtClean="0"/>
              <a:pPr>
                <a:defRPr/>
              </a:pPr>
              <a:t>‹#›</a:t>
            </a:fld>
            <a:endParaRPr lang="en-US"/>
          </a:p>
        </p:txBody>
      </p:sp>
    </p:spTree>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B5BB68BE-79D2-4188-A78C-A63E7AC0A33E}" type="slidenum">
              <a:rPr lang="en-US" smtClean="0"/>
              <a:pPr>
                <a:defRPr/>
              </a:pPr>
              <a:t>‹#›</a:t>
            </a:fld>
            <a:endParaRPr lang="en-US"/>
          </a:p>
        </p:txBody>
      </p:sp>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5B85A2-AF7A-4868-83DC-00C9C8EF4DB7}" type="slidenum">
              <a:rPr lang="en-US" smtClean="0"/>
              <a:pPr>
                <a:defRPr/>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0B18EA55-01C0-4DF4-AD87-198F5872F32F}" type="slidenum">
              <a:rPr lang="en-US" smtClean="0"/>
              <a:pPr>
                <a:defRPr/>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D961C0-D123-4945-BDB5-B9BB64199275}"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4A909E-3195-47FE-A190-B47032F6CC1E}"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3CCEF9-3A92-4BA9-85D1-48E34AC7C13C}" type="slidenum">
              <a:rPr lang="en-US" smtClean="0"/>
              <a:pPr>
                <a:defRPr/>
              </a:pPr>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9179110-2F27-4D34-BF30-2AEB85FB8E40}" type="slidenum">
              <a:rPr lang="en-US" smtClean="0"/>
              <a:pPr>
                <a:defRPr/>
              </a:pPr>
              <a:t>‹#›</a:t>
            </a:fld>
            <a:endParaRPr lang="en-US"/>
          </a:p>
        </p:txBody>
      </p:sp>
    </p:spTree>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07CA079A-00DE-47B8-8D31-366852D2CBCB}" type="slidenum">
              <a:rPr lang="en-US" smtClean="0"/>
              <a:pPr>
                <a:defRPr/>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8E6C51-515D-4779-BC44-CBE32BA6029F}" type="slidenum">
              <a:rPr lang="en-US" smtClean="0"/>
              <a:pPr>
                <a:defRPr/>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8811715C-6882-41C0-A027-4CDA67CEAD2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checker dir="vert"/>
  </p:transition>
  <p:txStyles>
    <p:titleStyle>
      <a:lvl1pPr algn="ctr" defTabSz="914400" rtl="0" eaLnBrk="1" latinLnBrk="0" hangingPunct="1">
        <a:spcBef>
          <a:spcPct val="0"/>
        </a:spcBef>
        <a:buNone/>
        <a:defRPr sz="3200" b="0" i="0" u="none"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_YF_RbYfJ7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stemforall2016.videohall.com/presentations/67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youtu.be/bilLiSSaG0Y" TargetMode="External"/><Relationship Id="rId4" Type="http://schemas.openxmlformats.org/officeDocument/2006/relationships/hyperlink" Target="https://youtu.be/zKi8UklCXsQ"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tiff"/><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f5ghDYwskc&amp;feature=youtu.be"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qa2.niu.edu/stemie/images/girl-magnifyer.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2558" r="32558"/>
          <a:stretch>
            <a:fillRect/>
          </a:stretch>
        </p:blipFill>
        <p:spPr bwMode="auto">
          <a:xfrm>
            <a:off x="155575" y="160338"/>
            <a:ext cx="6705600" cy="654526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086600" y="685800"/>
            <a:ext cx="1905000" cy="914400"/>
          </a:xfrm>
        </p:spPr>
        <p:txBody>
          <a:bodyPr/>
          <a:lstStyle/>
          <a:p>
            <a:pPr algn="ctr"/>
            <a:r>
              <a:rPr lang="en-US" dirty="0"/>
              <a:t/>
            </a:r>
            <a:br>
              <a:rPr lang="en-US" dirty="0"/>
            </a:br>
            <a:r>
              <a:rPr lang="en-US" sz="2200" dirty="0">
                <a:cs typeface="Times New Roman" panose="02020603050405020304" pitchFamily="18" charset="0"/>
              </a:rPr>
              <a:t>Fostering Interest</a:t>
            </a:r>
            <a:r>
              <a:rPr lang="en-US" sz="1800" dirty="0">
                <a:cs typeface="Times New Roman" panose="02020603050405020304" pitchFamily="18" charset="0"/>
              </a:rPr>
              <a:t/>
            </a:r>
            <a:br>
              <a:rPr lang="en-US" sz="1800" dirty="0">
                <a:cs typeface="Times New Roman" panose="02020603050405020304" pitchFamily="18" charset="0"/>
              </a:rPr>
            </a:br>
            <a:endParaRPr lang="en-US" sz="1800" dirty="0"/>
          </a:p>
        </p:txBody>
      </p:sp>
      <p:sp>
        <p:nvSpPr>
          <p:cNvPr id="5" name="AutoShape 4" descr="Image result for middle school outdoor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2">
            <a:extLst>
              <a:ext uri="{FF2B5EF4-FFF2-40B4-BE49-F238E27FC236}">
                <a16:creationId xmlns:a16="http://schemas.microsoft.com/office/drawing/2014/main" xmlns="" id="{F3FE6100-9952-9C4C-9991-CCF07664656E}"/>
              </a:ext>
            </a:extLst>
          </p:cNvPr>
          <p:cNvSpPr>
            <a:spLocks noGrp="1"/>
          </p:cNvSpPr>
          <p:nvPr>
            <p:ph type="body" sz="half" idx="2"/>
          </p:nvPr>
        </p:nvSpPr>
        <p:spPr>
          <a:xfrm>
            <a:off x="7162800" y="3474660"/>
            <a:ext cx="1676400" cy="3002340"/>
          </a:xfrm>
        </p:spPr>
        <p:txBody>
          <a:bodyPr>
            <a:normAutofit lnSpcReduction="10000"/>
          </a:bodyPr>
          <a:lstStyle/>
          <a:p>
            <a:endParaRPr lang="en-US" dirty="0"/>
          </a:p>
          <a:p>
            <a:r>
              <a:rPr lang="en-US" dirty="0"/>
              <a:t>Created </a:t>
            </a:r>
            <a:r>
              <a:rPr lang="en-US" dirty="0" smtClean="0"/>
              <a:t>by </a:t>
            </a:r>
            <a:endParaRPr lang="en-US" dirty="0"/>
          </a:p>
          <a:p>
            <a:r>
              <a:rPr lang="en-US" dirty="0"/>
              <a:t>STEM Interest &amp; Engagement</a:t>
            </a:r>
          </a:p>
          <a:p>
            <a:r>
              <a:rPr lang="en-US" dirty="0"/>
              <a:t>(STEM IE) Study</a:t>
            </a:r>
          </a:p>
          <a:p>
            <a:endParaRPr lang="en-US" dirty="0"/>
          </a:p>
          <a:p>
            <a:r>
              <a:rPr lang="en-US" dirty="0"/>
              <a:t>Presented by</a:t>
            </a:r>
          </a:p>
          <a:p>
            <a:r>
              <a:rPr lang="en-US" dirty="0"/>
              <a:t>ENTER NAME(S)</a:t>
            </a:r>
          </a:p>
          <a:p>
            <a:endParaRPr lang="en-US" dirty="0"/>
          </a:p>
          <a:p>
            <a:endParaRPr lang="en-US" dirty="0"/>
          </a:p>
          <a:p>
            <a:endParaRPr lang="en-US" dirty="0"/>
          </a:p>
          <a:p>
            <a:r>
              <a:rPr lang="en-US" dirty="0"/>
              <a:t>ENTER DATE</a:t>
            </a:r>
          </a:p>
        </p:txBody>
      </p:sp>
      <p:sp>
        <p:nvSpPr>
          <p:cNvPr id="10" name="TextBox 9">
            <a:extLst>
              <a:ext uri="{FF2B5EF4-FFF2-40B4-BE49-F238E27FC236}">
                <a16:creationId xmlns:a16="http://schemas.microsoft.com/office/drawing/2014/main" xmlns="" id="{1F4EA701-63B3-A54E-AFBC-EFCD35ECF605}"/>
              </a:ext>
            </a:extLst>
          </p:cNvPr>
          <p:cNvSpPr txBox="1"/>
          <p:nvPr/>
        </p:nvSpPr>
        <p:spPr>
          <a:xfrm>
            <a:off x="7162800" y="1828800"/>
            <a:ext cx="1600200" cy="1569660"/>
          </a:xfrm>
          <a:prstGeom prst="rect">
            <a:avLst/>
          </a:prstGeom>
          <a:noFill/>
        </p:spPr>
        <p:txBody>
          <a:bodyPr wrap="square" rtlCol="0">
            <a:spAutoFit/>
          </a:bodyPr>
          <a:lstStyle/>
          <a:p>
            <a:r>
              <a:rPr lang="en-US" dirty="0">
                <a:latin typeface="+mj-lt"/>
                <a:cs typeface="Times New Roman" panose="02020603050405020304" pitchFamily="18" charset="0"/>
              </a:rPr>
              <a:t>ISL Program</a:t>
            </a:r>
            <a:br>
              <a:rPr lang="en-US" dirty="0">
                <a:latin typeface="+mj-lt"/>
                <a:cs typeface="Times New Roman" panose="02020603050405020304" pitchFamily="18" charset="0"/>
              </a:rPr>
            </a:br>
            <a:r>
              <a:rPr lang="en-US" dirty="0">
                <a:latin typeface="+mj-lt"/>
                <a:cs typeface="Times New Roman" panose="02020603050405020304" pitchFamily="18" charset="0"/>
              </a:rPr>
              <a:t>Staff Worksh</a:t>
            </a:r>
            <a:r>
              <a:rPr lang="en-US" dirty="0">
                <a:latin typeface="+mj-lt"/>
              </a:rPr>
              <a:t>op</a:t>
            </a:r>
          </a:p>
        </p:txBody>
      </p:sp>
    </p:spTree>
    <p:extLst>
      <p:ext uri="{BB962C8B-B14F-4D97-AF65-F5344CB8AC3E}">
        <p14:creationId xmlns:p14="http://schemas.microsoft.com/office/powerpoint/2010/main" val="1444626481"/>
      </p:ext>
    </p:extLst>
  </p:cSld>
  <p:clrMapOvr>
    <a:masterClrMapping/>
  </p:clrMapOvr>
  <p:transition>
    <p:checke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Youth Interest During STEM Learning Time</a:t>
            </a:r>
          </a:p>
        </p:txBody>
      </p:sp>
      <p:pic>
        <p:nvPicPr>
          <p:cNvPr id="4" name="Picture 3"/>
          <p:cNvPicPr/>
          <p:nvPr/>
        </p:nvPicPr>
        <p:blipFill rotWithShape="1">
          <a:blip r:embed="rId3">
            <a:extLst>
              <a:ext uri="{28A0092B-C50C-407E-A947-70E740481C1C}">
                <a14:useLocalDpi xmlns:a14="http://schemas.microsoft.com/office/drawing/2010/main" val="0"/>
              </a:ext>
            </a:extLst>
          </a:blip>
          <a:srcRect t="16706"/>
          <a:stretch/>
        </p:blipFill>
        <p:spPr bwMode="auto">
          <a:xfrm>
            <a:off x="152400" y="1600200"/>
            <a:ext cx="8915400" cy="50663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0210030"/>
      </p:ext>
    </p:extLst>
  </p:cSld>
  <p:clrMapOvr>
    <a:masterClrMapping/>
  </p:clrMapOvr>
  <p:transition>
    <p:checke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053" y="1828800"/>
            <a:ext cx="8407893" cy="3995929"/>
          </a:xfrm>
        </p:spPr>
        <p:txBody>
          <a:bodyPr>
            <a:normAutofit/>
          </a:bodyPr>
          <a:lstStyle/>
          <a:p>
            <a:pPr marL="45720" indent="0">
              <a:buNone/>
            </a:pPr>
            <a:endParaRPr lang="en-US" dirty="0"/>
          </a:p>
          <a:p>
            <a:pPr marL="45720" indent="0">
              <a:buNone/>
            </a:pPr>
            <a:r>
              <a:rPr lang="en-US" dirty="0"/>
              <a:t>A</a:t>
            </a:r>
            <a:r>
              <a:rPr lang="en-US" b="1" dirty="0"/>
              <a:t> </a:t>
            </a:r>
            <a:r>
              <a:rPr lang="en-US" dirty="0"/>
              <a:t>number of studies have shown that </a:t>
            </a:r>
            <a:r>
              <a:rPr lang="en-US" b="1" dirty="0"/>
              <a:t>Activity Leader (AL) Enthusiasm</a:t>
            </a:r>
            <a:r>
              <a:rPr lang="en-US" dirty="0"/>
              <a:t> for a topic predicts youth ratings of both relevance and learning.  </a:t>
            </a:r>
          </a:p>
          <a:p>
            <a:pPr marL="45720" indent="0">
              <a:buNone/>
            </a:pPr>
            <a:endParaRPr lang="en-US" dirty="0"/>
          </a:p>
          <a:p>
            <a:pPr marL="45720" indent="0">
              <a:buNone/>
            </a:pPr>
            <a:r>
              <a:rPr lang="en-US" dirty="0"/>
              <a:t>When youth did tasks they perceived as relevant and </a:t>
            </a:r>
            <a:r>
              <a:rPr lang="en-US" dirty="0" smtClean="0"/>
              <a:t>challenging, </a:t>
            </a:r>
            <a:r>
              <a:rPr lang="en-US" dirty="0"/>
              <a:t>they reported more situational </a:t>
            </a:r>
            <a:r>
              <a:rPr lang="en-US" dirty="0" smtClean="0"/>
              <a:t>interest </a:t>
            </a:r>
            <a:r>
              <a:rPr lang="en-US" dirty="0"/>
              <a:t>regardless of reported level of STEM interest when program began.</a:t>
            </a:r>
          </a:p>
          <a:p>
            <a:pPr marL="45720" indent="0">
              <a:buNone/>
            </a:pPr>
            <a:endParaRPr lang="en-US" dirty="0"/>
          </a:p>
          <a:p>
            <a:pPr marL="45720" indent="0">
              <a:buNone/>
            </a:pPr>
            <a:r>
              <a:rPr lang="en-US" dirty="0"/>
              <a:t>Interest in STEM (</a:t>
            </a:r>
            <a:r>
              <a:rPr lang="en-US" dirty="0" smtClean="0"/>
              <a:t>pre-program </a:t>
            </a:r>
            <a:r>
              <a:rPr lang="en-US" dirty="0"/>
              <a:t>survey) predicted reports of positive affect while doing STEM activities.  </a:t>
            </a:r>
          </a:p>
          <a:p>
            <a:pPr marL="45720" indent="0">
              <a:buNone/>
            </a:pPr>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b="1" dirty="0"/>
              <a:t>Study linked Program Experiences and Situational Interest</a:t>
            </a:r>
          </a:p>
        </p:txBody>
      </p:sp>
    </p:spTree>
    <p:extLst>
      <p:ext uri="{BB962C8B-B14F-4D97-AF65-F5344CB8AC3E}">
        <p14:creationId xmlns:p14="http://schemas.microsoft.com/office/powerpoint/2010/main" val="122459742"/>
      </p:ext>
    </p:extLst>
  </p:cSld>
  <p:clrMapOvr>
    <a:masterClrMapping/>
  </p:clrMapOvr>
  <p:transition>
    <p:checke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630" y="1981200"/>
            <a:ext cx="4038600" cy="4213550"/>
          </a:xfrm>
        </p:spPr>
        <p:txBody>
          <a:bodyPr>
            <a:normAutofit/>
          </a:bodyPr>
          <a:lstStyle/>
          <a:p>
            <a:pPr marL="45720" indent="0">
              <a:buNone/>
            </a:pPr>
            <a:r>
              <a:rPr lang="en-US" sz="1800" dirty="0"/>
              <a:t>Youth who spent more total time doing labs and creating products reported increased individual STEM interest from pre- to post-survey (but not higher in-the-moment interest).</a:t>
            </a:r>
          </a:p>
          <a:p>
            <a:pPr marL="45720" indent="0">
              <a:buNone/>
            </a:pPr>
            <a:endParaRPr lang="en-US" sz="1800" dirty="0"/>
          </a:p>
          <a:p>
            <a:pPr marL="45720" indent="0">
              <a:buNone/>
            </a:pPr>
            <a:r>
              <a:rPr lang="en-US" sz="1800" dirty="0"/>
              <a:t> Youth who reported feeling greater control during program activities showed significant increases in individual interest in STEM and in STEM career aspirations over the course of the program.</a:t>
            </a:r>
          </a:p>
          <a:p>
            <a:endParaRPr lang="en-US" dirty="0"/>
          </a:p>
          <a:p>
            <a:pPr marL="45720" indent="0">
              <a:buNone/>
            </a:pPr>
            <a:endParaRPr lang="en-US" dirty="0"/>
          </a:p>
          <a:p>
            <a:pPr marL="45720" indent="0">
              <a:buNone/>
            </a:pPr>
            <a:endParaRPr lang="en-US" dirty="0"/>
          </a:p>
          <a:p>
            <a:endParaRPr lang="en-US" dirty="0"/>
          </a:p>
          <a:p>
            <a:pPr marL="45720" indent="0">
              <a:buNone/>
            </a:pPr>
            <a:endParaRPr lang="en-US" dirty="0"/>
          </a:p>
        </p:txBody>
      </p:sp>
      <p:sp>
        <p:nvSpPr>
          <p:cNvPr id="3" name="Title 2"/>
          <p:cNvSpPr>
            <a:spLocks noGrp="1"/>
          </p:cNvSpPr>
          <p:nvPr>
            <p:ph type="title"/>
          </p:nvPr>
        </p:nvSpPr>
        <p:spPr/>
        <p:txBody>
          <a:bodyPr/>
          <a:lstStyle/>
          <a:p>
            <a:r>
              <a:rPr lang="en-US" b="1" dirty="0"/>
              <a:t>Study linked Program experiences and growth in individual interest</a:t>
            </a:r>
          </a:p>
        </p:txBody>
      </p:sp>
      <p:pic>
        <p:nvPicPr>
          <p:cNvPr id="6" name="Picture 5">
            <a:extLst>
              <a:ext uri="{FF2B5EF4-FFF2-40B4-BE49-F238E27FC236}">
                <a16:creationId xmlns:a16="http://schemas.microsoft.com/office/drawing/2014/main" xmlns="" id="{28A64A39-19C1-7E4B-875A-5D156198BA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00" r="24167"/>
          <a:stretch/>
        </p:blipFill>
        <p:spPr>
          <a:xfrm>
            <a:off x="838200" y="1935467"/>
            <a:ext cx="3122390" cy="4305016"/>
          </a:xfrm>
          <a:prstGeom prst="rect">
            <a:avLst/>
          </a:prstGeom>
        </p:spPr>
      </p:pic>
    </p:spTree>
    <p:extLst>
      <p:ext uri="{BB962C8B-B14F-4D97-AF65-F5344CB8AC3E}">
        <p14:creationId xmlns:p14="http://schemas.microsoft.com/office/powerpoint/2010/main" val="2321083673"/>
      </p:ext>
    </p:extLst>
  </p:cSld>
  <p:clrMapOvr>
    <a:masterClrMapping/>
  </p:clrMapOvr>
  <p:transition>
    <p:checke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606040"/>
            <a:ext cx="6324600" cy="1645920"/>
          </a:xfrm>
        </p:spPr>
        <p:txBody>
          <a:bodyPr/>
          <a:lstStyle/>
          <a:p>
            <a:r>
              <a:rPr lang="en-US" dirty="0"/>
              <a:t>How </a:t>
            </a:r>
            <a:r>
              <a:rPr lang="en-US" dirty="0" smtClean="0"/>
              <a:t>ALs </a:t>
            </a:r>
            <a:r>
              <a:rPr lang="en-US" dirty="0"/>
              <a:t>can foster Interest in STEM</a:t>
            </a:r>
          </a:p>
        </p:txBody>
      </p:sp>
      <p:pic>
        <p:nvPicPr>
          <p:cNvPr id="2" name="Picture 1"/>
          <p:cNvPicPr>
            <a:picLocks noChangeAspect="1"/>
          </p:cNvPicPr>
          <p:nvPr/>
        </p:nvPicPr>
        <p:blipFill>
          <a:blip r:embed="rId3"/>
          <a:stretch>
            <a:fillRect/>
          </a:stretch>
        </p:blipFill>
        <p:spPr>
          <a:xfrm>
            <a:off x="7315200" y="2804106"/>
            <a:ext cx="1371719" cy="1249788"/>
          </a:xfrm>
          <a:prstGeom prst="rect">
            <a:avLst/>
          </a:prstGeom>
        </p:spPr>
      </p:pic>
    </p:spTree>
    <p:extLst>
      <p:ext uri="{BB962C8B-B14F-4D97-AF65-F5344CB8AC3E}">
        <p14:creationId xmlns:p14="http://schemas.microsoft.com/office/powerpoint/2010/main" val="2223932581"/>
      </p:ext>
    </p:extLst>
  </p:cSld>
  <p:clrMapOvr>
    <a:masterClrMapping/>
  </p:clrMapOvr>
  <p:transition>
    <p:checke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638800"/>
            <a:ext cx="8407893" cy="685800"/>
          </a:xfrm>
        </p:spPr>
        <p:txBody>
          <a:bodyPr>
            <a:normAutofit lnSpcReduction="10000"/>
          </a:bodyPr>
          <a:lstStyle/>
          <a:p>
            <a:pPr marL="60325" indent="-15875">
              <a:buNone/>
            </a:pPr>
            <a:r>
              <a:rPr lang="en-US" dirty="0"/>
              <a:t>Enthusiasm is infectious! How do you keep your interest alive in order to communicate your enthusiasm and interest to youth?</a:t>
            </a:r>
          </a:p>
          <a:p>
            <a:pPr lvl="1">
              <a:buNone/>
            </a:pPr>
            <a:endParaRPr lang="en-US" b="1" dirty="0"/>
          </a:p>
        </p:txBody>
      </p:sp>
      <p:sp>
        <p:nvSpPr>
          <p:cNvPr id="3" name="Title 2"/>
          <p:cNvSpPr>
            <a:spLocks noGrp="1"/>
          </p:cNvSpPr>
          <p:nvPr>
            <p:ph type="title"/>
          </p:nvPr>
        </p:nvSpPr>
        <p:spPr/>
        <p:txBody>
          <a:bodyPr/>
          <a:lstStyle/>
          <a:p>
            <a:r>
              <a:rPr lang="en-US" b="1" dirty="0"/>
              <a:t>Be Enthusiastic	</a:t>
            </a:r>
          </a:p>
        </p:txBody>
      </p:sp>
      <p:pic>
        <p:nvPicPr>
          <p:cNvPr id="5" name="Picture 4">
            <a:extLst>
              <a:ext uri="{FF2B5EF4-FFF2-40B4-BE49-F238E27FC236}">
                <a16:creationId xmlns:a16="http://schemas.microsoft.com/office/drawing/2014/main" xmlns="" id="{5C5B725D-7A08-8945-B776-B2C088B8E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981200"/>
            <a:ext cx="4917558" cy="3279740"/>
          </a:xfrm>
          <a:prstGeom prst="rect">
            <a:avLst/>
          </a:prstGeom>
        </p:spPr>
      </p:pic>
    </p:spTree>
  </p:cSld>
  <p:clrMapOvr>
    <a:masterClrMapping/>
  </p:clrMapOvr>
  <p:transition>
    <p:checke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381260" cy="1143000"/>
          </a:xfrm>
        </p:spPr>
        <p:txBody>
          <a:bodyPr/>
          <a:lstStyle/>
          <a:p>
            <a:r>
              <a:rPr lang="en-US" b="1" dirty="0"/>
              <a:t>Introduce Youth to the Wonders of STEM</a:t>
            </a:r>
          </a:p>
        </p:txBody>
      </p:sp>
      <p:sp>
        <p:nvSpPr>
          <p:cNvPr id="10" name="TextBox 9"/>
          <p:cNvSpPr txBox="1"/>
          <p:nvPr/>
        </p:nvSpPr>
        <p:spPr>
          <a:xfrm>
            <a:off x="402265" y="1828800"/>
            <a:ext cx="8381260" cy="2308324"/>
          </a:xfrm>
          <a:prstGeom prst="rect">
            <a:avLst/>
          </a:prstGeom>
          <a:noFill/>
        </p:spPr>
        <p:txBody>
          <a:bodyPr wrap="square" rtlCol="0">
            <a:spAutoFit/>
          </a:bodyPr>
          <a:lstStyle/>
          <a:p>
            <a:r>
              <a:rPr lang="en-US" dirty="0">
                <a:solidFill>
                  <a:srgbClr val="4C4E4C"/>
                </a:solidFill>
                <a:latin typeface="Franklin Gothic Demi" panose="020B0703020102020204" pitchFamily="34" charset="0"/>
              </a:rPr>
              <a:t>Novel </a:t>
            </a:r>
            <a:r>
              <a:rPr lang="en-US" dirty="0" smtClean="0">
                <a:solidFill>
                  <a:srgbClr val="4C4E4C"/>
                </a:solidFill>
                <a:latin typeface="Franklin Gothic Demi" panose="020B0703020102020204" pitchFamily="34" charset="0"/>
              </a:rPr>
              <a:t>and </a:t>
            </a:r>
            <a:r>
              <a:rPr lang="en-US" dirty="0">
                <a:solidFill>
                  <a:srgbClr val="4C4E4C"/>
                </a:solidFill>
                <a:latin typeface="Franklin Gothic Demi" panose="020B0703020102020204" pitchFamily="34" charset="0"/>
              </a:rPr>
              <a:t>dramatic phenomenon are inherently interesting. </a:t>
            </a:r>
          </a:p>
          <a:p>
            <a:endParaRPr lang="en-US" dirty="0">
              <a:solidFill>
                <a:srgbClr val="4C4E4C"/>
              </a:solidFill>
              <a:latin typeface="Franklin Gothic Demi" panose="020B0703020102020204" pitchFamily="34" charset="0"/>
            </a:endParaRPr>
          </a:p>
          <a:p>
            <a:r>
              <a:rPr lang="en-US" dirty="0">
                <a:solidFill>
                  <a:srgbClr val="4C4E4C"/>
                </a:solidFill>
                <a:latin typeface="Franklin Gothic Demi" panose="020B0703020102020204" pitchFamily="34" charset="0"/>
              </a:rPr>
              <a:t>Choose a topic or content from your program that inspires wonder in you.  Search for videos, photographs, and local examples using your preferred web browser.   List questions you could ask youth after they have viewed the media. </a:t>
            </a:r>
          </a:p>
        </p:txBody>
      </p:sp>
      <p:pic>
        <p:nvPicPr>
          <p:cNvPr id="4" name="Picture 3">
            <a:extLst>
              <a:ext uri="{FF2B5EF4-FFF2-40B4-BE49-F238E27FC236}">
                <a16:creationId xmlns:a16="http://schemas.microsoft.com/office/drawing/2014/main" xmlns="" id="{94F8DE72-2A6E-284E-A8A0-AEF2B02BF3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108" y="4329639"/>
            <a:ext cx="3121152" cy="2072524"/>
          </a:xfrm>
          <a:prstGeom prst="rect">
            <a:avLst/>
          </a:prstGeom>
        </p:spPr>
      </p:pic>
      <p:pic>
        <p:nvPicPr>
          <p:cNvPr id="12" name="Content Placeholder 11">
            <a:extLst>
              <a:ext uri="{FF2B5EF4-FFF2-40B4-BE49-F238E27FC236}">
                <a16:creationId xmlns:a16="http://schemas.microsoft.com/office/drawing/2014/main" xmlns="" id="{D0FF7705-47B0-0A49-A8B7-DB75CED42BC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96414" y="4335851"/>
            <a:ext cx="3108786" cy="2072524"/>
          </a:xfrm>
        </p:spPr>
      </p:pic>
      <p:pic>
        <p:nvPicPr>
          <p:cNvPr id="5" name="Picture 4">
            <a:extLst>
              <a:ext uri="{FF2B5EF4-FFF2-40B4-BE49-F238E27FC236}">
                <a16:creationId xmlns:a16="http://schemas.microsoft.com/office/drawing/2014/main" xmlns="" id="{81264ADA-05AA-974C-8B6A-A78D4CA2E9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3364" y="4319363"/>
            <a:ext cx="1549400" cy="2082800"/>
          </a:xfrm>
          <a:prstGeom prst="rect">
            <a:avLst/>
          </a:prstGeom>
        </p:spPr>
      </p:pic>
    </p:spTree>
    <p:extLst>
      <p:ext uri="{BB962C8B-B14F-4D97-AF65-F5344CB8AC3E}">
        <p14:creationId xmlns:p14="http://schemas.microsoft.com/office/powerpoint/2010/main" val="1355515217"/>
      </p:ext>
    </p:extLst>
  </p:cSld>
  <p:clrMapOvr>
    <a:masterClrMapping/>
  </p:clrMapOvr>
  <p:transition>
    <p:checke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80B7439-E9E7-864E-B470-5386D7CF188C}"/>
              </a:ext>
            </a:extLst>
          </p:cNvPr>
          <p:cNvSpPr/>
          <p:nvPr/>
        </p:nvSpPr>
        <p:spPr>
          <a:xfrm>
            <a:off x="143540" y="304800"/>
            <a:ext cx="6710672" cy="64008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p:txBody>
      </p:sp>
      <p:sp>
        <p:nvSpPr>
          <p:cNvPr id="5" name="Text Placeholder 4"/>
          <p:cNvSpPr>
            <a:spLocks noGrp="1"/>
          </p:cNvSpPr>
          <p:nvPr>
            <p:ph type="body" sz="half" idx="2"/>
          </p:nvPr>
        </p:nvSpPr>
        <p:spPr>
          <a:xfrm>
            <a:off x="7159752" y="2959960"/>
            <a:ext cx="1984248" cy="1673352"/>
          </a:xfrm>
        </p:spPr>
        <p:txBody>
          <a:bodyPr>
            <a:normAutofit/>
          </a:bodyPr>
          <a:lstStyle/>
          <a:p>
            <a:r>
              <a:rPr lang="en-US" sz="1800" dirty="0"/>
              <a:t>How do you? and/or How can you learn about youth interests? </a:t>
            </a:r>
          </a:p>
          <a:p>
            <a:endParaRPr lang="en-US" dirty="0"/>
          </a:p>
        </p:txBody>
      </p:sp>
      <p:pic>
        <p:nvPicPr>
          <p:cNvPr id="10" name="Picture 9">
            <a:extLst>
              <a:ext uri="{FF2B5EF4-FFF2-40B4-BE49-F238E27FC236}">
                <a16:creationId xmlns:a16="http://schemas.microsoft.com/office/drawing/2014/main" xmlns="" id="{3A485790-3E35-EB4B-A4C4-7FAD33A8D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40" y="152400"/>
            <a:ext cx="6710672" cy="3214463"/>
          </a:xfrm>
          <a:prstGeom prst="rect">
            <a:avLst/>
          </a:prstGeom>
        </p:spPr>
      </p:pic>
      <p:pic>
        <p:nvPicPr>
          <p:cNvPr id="11" name="Picture 10">
            <a:extLst>
              <a:ext uri="{FF2B5EF4-FFF2-40B4-BE49-F238E27FC236}">
                <a16:creationId xmlns:a16="http://schemas.microsoft.com/office/drawing/2014/main" xmlns="" id="{677B3D0B-EDCA-014A-BC58-4DB8FFC414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491138"/>
            <a:ext cx="6710672" cy="3214463"/>
          </a:xfrm>
          <a:prstGeom prst="rect">
            <a:avLst/>
          </a:prstGeom>
        </p:spPr>
      </p:pic>
      <p:sp>
        <p:nvSpPr>
          <p:cNvPr id="13" name="TextBox 12">
            <a:extLst>
              <a:ext uri="{FF2B5EF4-FFF2-40B4-BE49-F238E27FC236}">
                <a16:creationId xmlns:a16="http://schemas.microsoft.com/office/drawing/2014/main" xmlns="" id="{080E7552-FBDF-3C4D-AC67-5D47CD881A76}"/>
              </a:ext>
            </a:extLst>
          </p:cNvPr>
          <p:cNvSpPr txBox="1"/>
          <p:nvPr/>
        </p:nvSpPr>
        <p:spPr>
          <a:xfrm>
            <a:off x="7032161" y="1759631"/>
            <a:ext cx="2136648" cy="1200329"/>
          </a:xfrm>
          <a:prstGeom prst="rect">
            <a:avLst/>
          </a:prstGeom>
          <a:noFill/>
        </p:spPr>
        <p:txBody>
          <a:bodyPr wrap="square" rtlCol="0">
            <a:spAutoFit/>
          </a:bodyPr>
          <a:lstStyle/>
          <a:p>
            <a:r>
              <a:rPr lang="en-US" sz="2350" dirty="0">
                <a:solidFill>
                  <a:schemeClr val="bg1"/>
                </a:solidFill>
                <a:latin typeface="+mn-lt"/>
              </a:rPr>
              <a:t>Connect Activities to Youth Interest</a:t>
            </a:r>
          </a:p>
        </p:txBody>
      </p:sp>
    </p:spTree>
    <p:extLst>
      <p:ext uri="{BB962C8B-B14F-4D97-AF65-F5344CB8AC3E}">
        <p14:creationId xmlns:p14="http://schemas.microsoft.com/office/powerpoint/2010/main" val="1842986644"/>
      </p:ext>
    </p:extLst>
  </p:cSld>
  <p:clrMapOvr>
    <a:masterClrMapping/>
  </p:clrMapOvr>
  <p:transition>
    <p:checke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2548129"/>
          </a:xfrm>
        </p:spPr>
        <p:txBody>
          <a:bodyPr>
            <a:normAutofit lnSpcReduction="10000"/>
          </a:bodyPr>
          <a:lstStyle/>
          <a:p>
            <a:endParaRPr lang="en-US" dirty="0"/>
          </a:p>
          <a:p>
            <a:r>
              <a:rPr lang="en-US" sz="2400" dirty="0"/>
              <a:t>Select a topic or activity from your program. </a:t>
            </a:r>
          </a:p>
          <a:p>
            <a:r>
              <a:rPr lang="en-US" sz="2400" dirty="0" smtClean="0"/>
              <a:t>Choose </a:t>
            </a:r>
            <a:r>
              <a:rPr lang="en-US" sz="2400" dirty="0"/>
              <a:t>several common interests of youth who attend or are likely to attend the program (e.g. computer games, sports, music, animals) and plan how youth interests can be incorporated into the activity.  </a:t>
            </a:r>
          </a:p>
        </p:txBody>
      </p:sp>
      <p:sp>
        <p:nvSpPr>
          <p:cNvPr id="3" name="Title 2"/>
          <p:cNvSpPr>
            <a:spLocks noGrp="1"/>
          </p:cNvSpPr>
          <p:nvPr>
            <p:ph type="title"/>
          </p:nvPr>
        </p:nvSpPr>
        <p:spPr/>
        <p:txBody>
          <a:bodyPr/>
          <a:lstStyle/>
          <a:p>
            <a:r>
              <a:rPr lang="en-US" b="1" dirty="0"/>
              <a:t>Connect Activities to Youth Interests</a:t>
            </a:r>
          </a:p>
        </p:txBody>
      </p:sp>
      <p:pic>
        <p:nvPicPr>
          <p:cNvPr id="8" name="Picture 7">
            <a:extLst>
              <a:ext uri="{FF2B5EF4-FFF2-40B4-BE49-F238E27FC236}">
                <a16:creationId xmlns:a16="http://schemas.microsoft.com/office/drawing/2014/main" xmlns="" id="{B8EB6B1A-3C02-7646-8CC1-2DC7A011F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4100" y="4643088"/>
            <a:ext cx="2915800" cy="1599802"/>
          </a:xfrm>
          <a:prstGeom prst="rect">
            <a:avLst/>
          </a:prstGeom>
        </p:spPr>
      </p:pic>
      <p:pic>
        <p:nvPicPr>
          <p:cNvPr id="5" name="Picture 4">
            <a:extLst>
              <a:ext uri="{FF2B5EF4-FFF2-40B4-BE49-F238E27FC236}">
                <a16:creationId xmlns:a16="http://schemas.microsoft.com/office/drawing/2014/main" xmlns="" id="{A32C2B08-0851-1C4F-BEEC-D213A1D4D5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111" y="4643088"/>
            <a:ext cx="2450891" cy="1599801"/>
          </a:xfrm>
          <a:prstGeom prst="rect">
            <a:avLst/>
          </a:prstGeom>
        </p:spPr>
      </p:pic>
      <p:pic>
        <p:nvPicPr>
          <p:cNvPr id="10" name="Picture 9">
            <a:extLst>
              <a:ext uri="{FF2B5EF4-FFF2-40B4-BE49-F238E27FC236}">
                <a16:creationId xmlns:a16="http://schemas.microsoft.com/office/drawing/2014/main" xmlns="" id="{CD3FF538-12E0-5147-B42B-9849A2BC45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0" y="4643088"/>
            <a:ext cx="2398989" cy="1599801"/>
          </a:xfrm>
          <a:prstGeom prst="rect">
            <a:avLst/>
          </a:prstGeom>
        </p:spPr>
      </p:pic>
    </p:spTree>
    <p:extLst>
      <p:ext uri="{BB962C8B-B14F-4D97-AF65-F5344CB8AC3E}">
        <p14:creationId xmlns:p14="http://schemas.microsoft.com/office/powerpoint/2010/main" val="1044640000"/>
      </p:ext>
    </p:extLst>
  </p:cSld>
  <p:clrMapOvr>
    <a:masterClrMapping/>
  </p:clrMapOvr>
  <p:transition>
    <p:checke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6727"/>
            <a:ext cx="8228860" cy="2620442"/>
          </a:xfrm>
        </p:spPr>
        <p:txBody>
          <a:bodyPr>
            <a:normAutofit/>
          </a:bodyPr>
          <a:lstStyle/>
          <a:p>
            <a:pPr marL="45720" indent="0">
              <a:buNone/>
            </a:pPr>
            <a:endParaRPr lang="en-US" dirty="0"/>
          </a:p>
          <a:p>
            <a:pPr marL="45720" indent="0">
              <a:buNone/>
            </a:pPr>
            <a:r>
              <a:rPr lang="en-US" sz="2250" dirty="0"/>
              <a:t>ALs said that it was important to </a:t>
            </a:r>
            <a:r>
              <a:rPr lang="en-US" sz="2250" dirty="0">
                <a:hlinkClick r:id="rId3"/>
              </a:rPr>
              <a:t>make activities fun</a:t>
            </a:r>
            <a:r>
              <a:rPr lang="en-US" sz="2400" dirty="0"/>
              <a:t>.   </a:t>
            </a:r>
          </a:p>
          <a:p>
            <a:pPr marL="45720" indent="0">
              <a:buNone/>
            </a:pPr>
            <a:endParaRPr lang="en-US" sz="1050" dirty="0" smtClean="0"/>
          </a:p>
          <a:p>
            <a:pPr marL="45720" indent="0">
              <a:buNone/>
            </a:pPr>
            <a:r>
              <a:rPr lang="en-US" sz="2250" dirty="0" smtClean="0"/>
              <a:t>We observed that ALs often tried to make the activities educational, meaningful, and fun simultaneously.  This is important because youth tend to value meaningful and educational activities. </a:t>
            </a:r>
            <a:endParaRPr lang="en-US" sz="2250" dirty="0"/>
          </a:p>
        </p:txBody>
      </p:sp>
      <p:sp>
        <p:nvSpPr>
          <p:cNvPr id="3" name="Title 2"/>
          <p:cNvSpPr>
            <a:spLocks noGrp="1"/>
          </p:cNvSpPr>
          <p:nvPr>
            <p:ph type="title"/>
          </p:nvPr>
        </p:nvSpPr>
        <p:spPr/>
        <p:txBody>
          <a:bodyPr/>
          <a:lstStyle/>
          <a:p>
            <a:r>
              <a:rPr lang="en-US" b="1" dirty="0"/>
              <a:t>Plan Fun Learning Experiences</a:t>
            </a:r>
          </a:p>
        </p:txBody>
      </p:sp>
      <p:pic>
        <p:nvPicPr>
          <p:cNvPr id="5" name="Picture 4"/>
          <p:cNvPicPr/>
          <p:nvPr/>
        </p:nvPicPr>
        <p:blipFill rotWithShape="1">
          <a:blip r:embed="rId4"/>
          <a:srcRect l="15975" t="18030" r="30758" b="26236"/>
          <a:stretch/>
        </p:blipFill>
        <p:spPr bwMode="auto">
          <a:xfrm>
            <a:off x="2438030" y="4267200"/>
            <a:ext cx="4267200" cy="213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2616831"/>
      </p:ext>
    </p:extLst>
  </p:cSld>
  <p:clrMapOvr>
    <a:masterClrMapping/>
  </p:clrMapOvr>
  <p:transition>
    <p:checke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246281"/>
            <a:ext cx="8763000" cy="1230719"/>
          </a:xfrm>
        </p:spPr>
        <p:txBody>
          <a:bodyPr>
            <a:noAutofit/>
          </a:bodyPr>
          <a:lstStyle/>
          <a:p>
            <a:pPr marL="45720" indent="0">
              <a:buNone/>
            </a:pPr>
            <a:r>
              <a:rPr lang="en-US" dirty="0"/>
              <a:t>Creating products and participating in labs is associated with development of individual interest. AL support through the design and implementation process is crucial. </a:t>
            </a:r>
            <a:r>
              <a:rPr lang="en-US" dirty="0">
                <a:solidFill>
                  <a:schemeClr val="accent1"/>
                </a:solidFill>
                <a:hlinkClick r:id="rId3"/>
              </a:rPr>
              <a:t>This video</a:t>
            </a:r>
            <a:r>
              <a:rPr lang="en-US" dirty="0">
                <a:solidFill>
                  <a:schemeClr val="accent1"/>
                </a:solidFill>
              </a:rPr>
              <a:t> </a:t>
            </a:r>
            <a:r>
              <a:rPr lang="en-US" dirty="0" smtClean="0"/>
              <a:t>presents </a:t>
            </a:r>
            <a:r>
              <a:rPr lang="en-US" dirty="0"/>
              <a:t>AL practices that facilitate youth making in an ISL program. </a:t>
            </a:r>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sz="2800" b="1" dirty="0"/>
              <a:t/>
            </a:r>
            <a:br>
              <a:rPr lang="en-US" sz="2800" b="1" dirty="0"/>
            </a:br>
            <a:r>
              <a:rPr lang="en-US" sz="2800" b="1" dirty="0"/>
              <a:t>Help Youth to Realize their ideas and overcome challenge</a:t>
            </a:r>
            <a:r>
              <a:rPr lang="en-US" b="1" dirty="0"/>
              <a:t/>
            </a:r>
            <a:br>
              <a:rPr lang="en-US" b="1" dirty="0"/>
            </a:br>
            <a:endParaRPr lang="en-US" b="1" dirty="0"/>
          </a:p>
        </p:txBody>
      </p:sp>
      <p:pic>
        <p:nvPicPr>
          <p:cNvPr id="5" name="Picture 4">
            <a:extLst>
              <a:ext uri="{FF2B5EF4-FFF2-40B4-BE49-F238E27FC236}">
                <a16:creationId xmlns:a16="http://schemas.microsoft.com/office/drawing/2014/main" xmlns="" id="{B5D1CF15-3FA4-DC4F-B2DC-A46C88ABD0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9820" y="1905000"/>
            <a:ext cx="4744359" cy="3152991"/>
          </a:xfrm>
          <a:prstGeom prst="rect">
            <a:avLst/>
          </a:prstGeom>
        </p:spPr>
      </p:pic>
    </p:spTree>
    <p:extLst>
      <p:ext uri="{BB962C8B-B14F-4D97-AF65-F5344CB8AC3E}">
        <p14:creationId xmlns:p14="http://schemas.microsoft.com/office/powerpoint/2010/main" val="3753864561"/>
      </p:ext>
    </p:extLst>
  </p:cSld>
  <p:clrMapOvr>
    <a:masterClrMapping/>
  </p:clrMapOvr>
  <p:transition>
    <p:checke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40587" y="1371600"/>
            <a:ext cx="1522413" cy="5105400"/>
          </a:xfrm>
        </p:spPr>
        <p:txBody>
          <a:bodyPr>
            <a:normAutofit/>
          </a:bodyPr>
          <a:lstStyle/>
          <a:p>
            <a:r>
              <a:rPr lang="en-US" sz="2400" dirty="0"/>
              <a:t>Purpose: </a:t>
            </a:r>
            <a:r>
              <a:rPr lang="en-US" sz="2000" dirty="0"/>
              <a:t>Share findings about how  fostering interest in</a:t>
            </a:r>
          </a:p>
          <a:p>
            <a:r>
              <a:rPr lang="en-US" sz="2000" dirty="0"/>
              <a:t>STEM engages </a:t>
            </a:r>
            <a:r>
              <a:rPr lang="en-US" sz="2000" dirty="0" smtClean="0"/>
              <a:t>youth, and </a:t>
            </a:r>
            <a:r>
              <a:rPr lang="en-US" sz="2000" dirty="0"/>
              <a:t>how that can be applied to your setting.  </a:t>
            </a:r>
          </a:p>
        </p:txBody>
      </p:sp>
      <p:sp>
        <p:nvSpPr>
          <p:cNvPr id="3" name="Title 2"/>
          <p:cNvSpPr>
            <a:spLocks noGrp="1"/>
          </p:cNvSpPr>
          <p:nvPr>
            <p:ph type="title"/>
          </p:nvPr>
        </p:nvSpPr>
        <p:spPr>
          <a:xfrm>
            <a:off x="381000" y="2362200"/>
            <a:ext cx="6324600" cy="2133600"/>
          </a:xfrm>
        </p:spPr>
        <p:txBody>
          <a:bodyPr/>
          <a:lstStyle/>
          <a:p>
            <a:r>
              <a:rPr lang="en-US" sz="3600" dirty="0"/>
              <a:t>Motivating &amp; engaging Youth in Informal stem Learning programs </a:t>
            </a:r>
          </a:p>
        </p:txBody>
      </p:sp>
      <p:pic>
        <p:nvPicPr>
          <p:cNvPr id="5" name="Picture 2" descr="https://qa2.niu.edu/stemie/images/girl-magnifyer.jpg">
            <a:extLst>
              <a:ext uri="{FF2B5EF4-FFF2-40B4-BE49-F238E27FC236}">
                <a16:creationId xmlns:a16="http://schemas.microsoft.com/office/drawing/2014/main" xmlns="" id="{80B1404E-62DD-D545-8575-9E83DC18B3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2558" r="32558"/>
          <a:stretch>
            <a:fillRect/>
          </a:stretch>
        </p:blipFill>
        <p:spPr bwMode="auto">
          <a:xfrm>
            <a:off x="7391400" y="533400"/>
            <a:ext cx="1139825" cy="111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726540"/>
      </p:ext>
    </p:extLst>
  </p:cSld>
  <p:clrMapOvr>
    <a:masterClrMapping/>
  </p:clrMapOvr>
  <p:transition>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265" y="2133600"/>
            <a:ext cx="8407893" cy="4157199"/>
          </a:xfrm>
        </p:spPr>
        <p:txBody>
          <a:bodyPr>
            <a:normAutofit/>
          </a:bodyPr>
          <a:lstStyle/>
          <a:p>
            <a:r>
              <a:rPr lang="en-US" sz="2800" dirty="0"/>
              <a:t>Be enthusiastic. </a:t>
            </a:r>
          </a:p>
          <a:p>
            <a:r>
              <a:rPr lang="en-US" sz="2800" dirty="0"/>
              <a:t>Introduce youth to the wonders of STEM.</a:t>
            </a:r>
          </a:p>
          <a:p>
            <a:r>
              <a:rPr lang="en-US" sz="2800" dirty="0"/>
              <a:t>Plan fun </a:t>
            </a:r>
            <a:r>
              <a:rPr lang="en-US" sz="2800" b="1" i="1" dirty="0"/>
              <a:t>learning </a:t>
            </a:r>
            <a:r>
              <a:rPr lang="en-US" sz="2800" b="1" i="1" dirty="0" smtClean="0"/>
              <a:t>experiences.</a:t>
            </a:r>
            <a:endParaRPr lang="en-US" sz="2800" b="1" i="1" dirty="0"/>
          </a:p>
          <a:p>
            <a:r>
              <a:rPr lang="en-US" sz="2800" dirty="0"/>
              <a:t>Associate content with individuals’ interests. </a:t>
            </a:r>
          </a:p>
          <a:p>
            <a:r>
              <a:rPr lang="en-US" sz="2800" dirty="0"/>
              <a:t>Support youth to realize their ideas and overcome challenges in creating products and labs. </a:t>
            </a:r>
          </a:p>
          <a:p>
            <a:r>
              <a:rPr lang="en-US" sz="2800" dirty="0"/>
              <a:t>Promote relevance and a sense of agency.</a:t>
            </a:r>
          </a:p>
          <a:p>
            <a:endParaRPr lang="en-US" sz="2400" dirty="0"/>
          </a:p>
        </p:txBody>
      </p:sp>
      <p:sp>
        <p:nvSpPr>
          <p:cNvPr id="2" name="Title 1"/>
          <p:cNvSpPr>
            <a:spLocks noGrp="1"/>
          </p:cNvSpPr>
          <p:nvPr>
            <p:ph type="title"/>
          </p:nvPr>
        </p:nvSpPr>
        <p:spPr/>
        <p:txBody>
          <a:bodyPr>
            <a:normAutofit fontScale="90000"/>
          </a:bodyPr>
          <a:lstStyle/>
          <a:p>
            <a:r>
              <a:rPr lang="en-US" b="1" dirty="0"/>
              <a:t>Summary Of Practical Suggestions for Fostering Interest</a:t>
            </a:r>
          </a:p>
        </p:txBody>
      </p:sp>
    </p:spTree>
  </p:cSld>
  <p:clrMapOvr>
    <a:masterClrMapping/>
  </p:clrMapOvr>
  <p:transition>
    <p:checke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41534" y="2606040"/>
            <a:ext cx="1600201" cy="1645920"/>
          </a:xfrm>
        </p:spPr>
        <p:txBody>
          <a:bodyPr/>
          <a:lstStyle/>
          <a:p>
            <a:pPr algn="ctr"/>
            <a:r>
              <a:rPr lang="en-US" sz="2400" dirty="0"/>
              <a:t>Review </a:t>
            </a:r>
            <a:r>
              <a:rPr lang="en-US" dirty="0">
                <a:hlinkClick r:id="rId3" action="ppaction://hlinksldjump"/>
              </a:rPr>
              <a:t>Aspects of Fostering Interest</a:t>
            </a:r>
            <a:endParaRPr lang="en-US" dirty="0"/>
          </a:p>
        </p:txBody>
      </p:sp>
      <p:sp>
        <p:nvSpPr>
          <p:cNvPr id="3" name="Title 2"/>
          <p:cNvSpPr>
            <a:spLocks noGrp="1"/>
          </p:cNvSpPr>
          <p:nvPr>
            <p:ph type="title"/>
          </p:nvPr>
        </p:nvSpPr>
        <p:spPr>
          <a:xfrm>
            <a:off x="402265" y="2743200"/>
            <a:ext cx="6324600" cy="1371600"/>
          </a:xfrm>
        </p:spPr>
        <p:txBody>
          <a:bodyPr/>
          <a:lstStyle/>
          <a:p>
            <a:r>
              <a:rPr lang="en-US" dirty="0"/>
              <a:t>View </a:t>
            </a:r>
            <a:r>
              <a:rPr lang="en-US" dirty="0">
                <a:hlinkClick r:id="rId4"/>
              </a:rPr>
              <a:t>Project</a:t>
            </a:r>
            <a:r>
              <a:rPr lang="en-US" dirty="0"/>
              <a:t/>
            </a:r>
            <a:br>
              <a:rPr lang="en-US" dirty="0"/>
            </a:br>
            <a:r>
              <a:rPr lang="en-US" dirty="0"/>
              <a:t>&amp; </a:t>
            </a:r>
            <a:r>
              <a:rPr lang="en-US" dirty="0">
                <a:hlinkClick r:id="rId5"/>
              </a:rPr>
              <a:t>Program</a:t>
            </a:r>
            <a:endParaRPr lang="en-US" sz="1400" dirty="0"/>
          </a:p>
        </p:txBody>
      </p:sp>
    </p:spTree>
    <p:extLst>
      <p:ext uri="{BB962C8B-B14F-4D97-AF65-F5344CB8AC3E}">
        <p14:creationId xmlns:p14="http://schemas.microsoft.com/office/powerpoint/2010/main" val="484539635"/>
      </p:ext>
    </p:extLst>
  </p:cSld>
  <p:clrMapOvr>
    <a:masterClrMapping/>
  </p:clrMapOvr>
  <p:transition>
    <p:checke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9BFBEEF-867C-0349-8B67-6E2272E50878}"/>
              </a:ext>
            </a:extLst>
          </p:cNvPr>
          <p:cNvSpPr/>
          <p:nvPr/>
        </p:nvSpPr>
        <p:spPr>
          <a:xfrm>
            <a:off x="304800" y="292268"/>
            <a:ext cx="8534400" cy="627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Rectangle 1">
            <a:extLst>
              <a:ext uri="{FF2B5EF4-FFF2-40B4-BE49-F238E27FC236}">
                <a16:creationId xmlns:a16="http://schemas.microsoft.com/office/drawing/2014/main" xmlns="" id="{7FBDB03C-60FE-A849-9DE0-CA414FFFE16F}"/>
              </a:ext>
            </a:extLst>
          </p:cNvPr>
          <p:cNvSpPr/>
          <p:nvPr/>
        </p:nvSpPr>
        <p:spPr>
          <a:xfrm>
            <a:off x="670579" y="5039836"/>
            <a:ext cx="7711421" cy="1169551"/>
          </a:xfrm>
          <a:prstGeom prst="rect">
            <a:avLst/>
          </a:prstGeom>
        </p:spPr>
        <p:txBody>
          <a:bodyPr wrap="square">
            <a:spAutoFit/>
          </a:bodyPr>
          <a:lstStyle/>
          <a:p>
            <a:pPr algn="just">
              <a:spcBef>
                <a:spcPts val="1200"/>
              </a:spcBef>
              <a:spcAft>
                <a:spcPts val="600"/>
              </a:spcAft>
            </a:pPr>
            <a:r>
              <a:rPr lang="en-US" sz="1400" dirty="0">
                <a:solidFill>
                  <a:schemeClr val="tx2"/>
                </a:solidFill>
                <a:latin typeface="+mn-lt"/>
              </a:rPr>
              <a:t>The project was funded by the National Science Foundation’s Advancing Informal STEM Learning (AISL) program. The material contained in this guide is based upon work supported by the National Science Foundation under Grant No: DRL-1421198. Any opinions, findings, conclusions, or recommendations expressed in this material are those of the author(s) and do not reflect the views of the National Science Foundation</a:t>
            </a:r>
            <a:endParaRPr lang="en-US" dirty="0">
              <a:solidFill>
                <a:schemeClr val="tx2"/>
              </a:solidFill>
              <a:latin typeface="+mn-lt"/>
            </a:endParaRPr>
          </a:p>
        </p:txBody>
      </p:sp>
      <p:pic>
        <p:nvPicPr>
          <p:cNvPr id="4" name="Picture 3">
            <a:extLst>
              <a:ext uri="{FF2B5EF4-FFF2-40B4-BE49-F238E27FC236}">
                <a16:creationId xmlns:a16="http://schemas.microsoft.com/office/drawing/2014/main" xmlns="" id="{24BD998F-2D0D-FA45-8C93-07EA9E23A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84" y="905663"/>
            <a:ext cx="1992340" cy="1992340"/>
          </a:xfrm>
          <a:prstGeom prst="rect">
            <a:avLst/>
          </a:prstGeom>
        </p:spPr>
      </p:pic>
      <p:pic>
        <p:nvPicPr>
          <p:cNvPr id="6" name="Picture 5">
            <a:extLst>
              <a:ext uri="{FF2B5EF4-FFF2-40B4-BE49-F238E27FC236}">
                <a16:creationId xmlns:a16="http://schemas.microsoft.com/office/drawing/2014/main" xmlns="" id="{840915A4-A3D8-394F-A282-B3D3834DB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23" y="3545526"/>
            <a:ext cx="2465930" cy="330708"/>
          </a:xfrm>
          <a:prstGeom prst="rect">
            <a:avLst/>
          </a:prstGeom>
        </p:spPr>
      </p:pic>
      <p:pic>
        <p:nvPicPr>
          <p:cNvPr id="8" name="Picture 7">
            <a:extLst>
              <a:ext uri="{FF2B5EF4-FFF2-40B4-BE49-F238E27FC236}">
                <a16:creationId xmlns:a16="http://schemas.microsoft.com/office/drawing/2014/main" xmlns="" id="{4CE8A12B-D544-FD4F-9697-F87CC0D56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954" y="3629290"/>
            <a:ext cx="1574800" cy="330708"/>
          </a:xfrm>
          <a:prstGeom prst="rect">
            <a:avLst/>
          </a:prstGeom>
        </p:spPr>
      </p:pic>
      <p:sp>
        <p:nvSpPr>
          <p:cNvPr id="18" name="Rectangle 17">
            <a:extLst>
              <a:ext uri="{FF2B5EF4-FFF2-40B4-BE49-F238E27FC236}">
                <a16:creationId xmlns:a16="http://schemas.microsoft.com/office/drawing/2014/main" xmlns="" id="{C2B3DB56-E7C1-A642-ABCB-23D56ACF7089}"/>
              </a:ext>
            </a:extLst>
          </p:cNvPr>
          <p:cNvSpPr/>
          <p:nvPr/>
        </p:nvSpPr>
        <p:spPr>
          <a:xfrm>
            <a:off x="449589" y="4523756"/>
            <a:ext cx="8153400" cy="307777"/>
          </a:xfrm>
          <a:prstGeom prst="rect">
            <a:avLst/>
          </a:prstGeom>
        </p:spPr>
        <p:txBody>
          <a:bodyPr wrap="square">
            <a:spAutoFit/>
          </a:bodyPr>
          <a:lstStyle/>
          <a:p>
            <a:pPr algn="ctr"/>
            <a:r>
              <a:rPr lang="en-US" sz="1400" dirty="0">
                <a:solidFill>
                  <a:schemeClr val="tx2"/>
                </a:solidFill>
                <a:latin typeface="+mn-lt"/>
              </a:rPr>
              <a:t>Researchers from three institutions collaborated on designing and implementing the STEM IE Project. </a:t>
            </a:r>
            <a:endParaRPr lang="en-US" sz="1400" dirty="0">
              <a:latin typeface="+mn-lt"/>
            </a:endParaRPr>
          </a:p>
        </p:txBody>
      </p:sp>
      <p:pic>
        <p:nvPicPr>
          <p:cNvPr id="3" name="Picture 2">
            <a:extLst>
              <a:ext uri="{FF2B5EF4-FFF2-40B4-BE49-F238E27FC236}">
                <a16:creationId xmlns:a16="http://schemas.microsoft.com/office/drawing/2014/main" xmlns="" id="{9FF33596-AFF5-6740-9C81-84F1AADDDC49}"/>
              </a:ext>
            </a:extLst>
          </p:cNvPr>
          <p:cNvPicPr>
            <a:picLocks noChangeAspect="1"/>
          </p:cNvPicPr>
          <p:nvPr/>
        </p:nvPicPr>
        <p:blipFill>
          <a:blip r:embed="rId5"/>
          <a:stretch>
            <a:fillRect/>
          </a:stretch>
        </p:blipFill>
        <p:spPr>
          <a:xfrm>
            <a:off x="6195122" y="3428999"/>
            <a:ext cx="1745046" cy="634778"/>
          </a:xfrm>
          <a:prstGeom prst="rect">
            <a:avLst/>
          </a:prstGeom>
        </p:spPr>
      </p:pic>
    </p:spTree>
    <p:extLst>
      <p:ext uri="{BB962C8B-B14F-4D97-AF65-F5344CB8AC3E}">
        <p14:creationId xmlns:p14="http://schemas.microsoft.com/office/powerpoint/2010/main" val="1367428580"/>
      </p:ext>
    </p:extLst>
  </p:cSld>
  <p:clrMapOvr>
    <a:masterClrMapping/>
  </p:clrMapOvr>
  <p:transition>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7315199" y="2895600"/>
            <a:ext cx="1600201" cy="1066800"/>
          </a:xfrm>
        </p:spPr>
        <p:txBody>
          <a:bodyPr>
            <a:normAutofit/>
          </a:bodyPr>
          <a:lstStyle/>
          <a:p>
            <a:r>
              <a:rPr lang="en-US" sz="3600" dirty="0"/>
              <a:t>WHY?</a:t>
            </a:r>
          </a:p>
        </p:txBody>
      </p:sp>
      <p:sp>
        <p:nvSpPr>
          <p:cNvPr id="4" name="Title 3"/>
          <p:cNvSpPr>
            <a:spLocks noGrp="1"/>
          </p:cNvSpPr>
          <p:nvPr>
            <p:ph type="title"/>
          </p:nvPr>
        </p:nvSpPr>
        <p:spPr>
          <a:xfrm>
            <a:off x="381000" y="3886200"/>
            <a:ext cx="6324600" cy="2285999"/>
          </a:xfrm>
        </p:spPr>
        <p:txBody>
          <a:bodyPr>
            <a:normAutofit/>
          </a:bodyPr>
          <a:lstStyle/>
          <a:p>
            <a:r>
              <a:rPr lang="en-US" dirty="0"/>
              <a:t>Motivation &amp; Engagement Are </a:t>
            </a:r>
            <a:br>
              <a:rPr lang="en-US" dirty="0"/>
            </a:br>
            <a:r>
              <a:rPr lang="en-US" dirty="0"/>
              <a:t>States Not traits</a:t>
            </a:r>
          </a:p>
        </p:txBody>
      </p:sp>
      <p:pic>
        <p:nvPicPr>
          <p:cNvPr id="6" name="Picture 5"/>
          <p:cNvPicPr>
            <a:picLocks noChangeAspect="1"/>
          </p:cNvPicPr>
          <p:nvPr/>
        </p:nvPicPr>
        <p:blipFill rotWithShape="1">
          <a:blip r:embed="rId3"/>
          <a:srcRect l="14706" r="12353"/>
          <a:stretch/>
        </p:blipFill>
        <p:spPr>
          <a:xfrm>
            <a:off x="2819401" y="1447800"/>
            <a:ext cx="3829738" cy="2372358"/>
          </a:xfrm>
          <a:prstGeom prst="rect">
            <a:avLst/>
          </a:prstGeom>
        </p:spPr>
      </p:pic>
    </p:spTree>
  </p:cSld>
  <p:clrMapOvr>
    <a:masterClrMapping/>
  </p:clrMapOvr>
  <p:transition>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1884"/>
            <a:ext cx="5867400" cy="5853113"/>
          </a:xfrm>
        </p:spPr>
        <p:txBody>
          <a:bodyPr>
            <a:normAutofit/>
          </a:bodyPr>
          <a:lstStyle/>
          <a:p>
            <a:pPr marL="45720" indent="0">
              <a:buNone/>
            </a:pPr>
            <a:endParaRPr lang="en-US" sz="2400" dirty="0"/>
          </a:p>
          <a:p>
            <a:pPr marL="45720" indent="0">
              <a:buNone/>
            </a:pPr>
            <a:endParaRPr lang="en-US" sz="2400" dirty="0"/>
          </a:p>
          <a:p>
            <a:pPr marL="45720" indent="0">
              <a:buNone/>
            </a:pPr>
            <a:endParaRPr lang="en-US" sz="2400" dirty="0"/>
          </a:p>
          <a:p>
            <a:pPr marL="45720" indent="0">
              <a:buNone/>
            </a:pPr>
            <a:endParaRPr lang="en-US" sz="2400" dirty="0"/>
          </a:p>
          <a:p>
            <a:pPr marL="45720" indent="0">
              <a:buNone/>
            </a:pPr>
            <a:r>
              <a:rPr lang="en-US" sz="2400" dirty="0"/>
              <a:t>Interest is a subjective state of attraction to, curiosity about, enthusiasm for, and pleasure in a topic, subject, or thing.  It can be situational (fleeting) or it can grow into a personal/individual (enduring) interest.</a:t>
            </a:r>
          </a:p>
          <a:p>
            <a:pPr marL="45720" indent="0">
              <a:buNone/>
            </a:pPr>
            <a:endParaRPr lang="en-US" sz="2400" dirty="0">
              <a:solidFill>
                <a:srgbClr val="FF0000"/>
              </a:solidFill>
            </a:endParaRPr>
          </a:p>
          <a:p>
            <a:pPr marL="45720" indent="0">
              <a:buNone/>
            </a:pPr>
            <a:endParaRPr lang="en-US" dirty="0">
              <a:solidFill>
                <a:srgbClr val="FF0000"/>
              </a:solidFill>
              <a:latin typeface="Broadway BT" panose="04040905080B02020502" pitchFamily="82" charset="0"/>
            </a:endParaRPr>
          </a:p>
          <a:p>
            <a:pPr marL="45720" indent="0">
              <a:buNone/>
            </a:pPr>
            <a:endParaRPr lang="en-US" dirty="0"/>
          </a:p>
        </p:txBody>
      </p:sp>
      <p:pic>
        <p:nvPicPr>
          <p:cNvPr id="7" name="Picture 6" descr="https://qa2.niu.edu/stemie/images/girl-magnifyer.jpg"/>
          <p:cNvPicPr/>
          <p:nvPr/>
        </p:nvPicPr>
        <p:blipFill>
          <a:blip r:embed="rId3" cstate="print">
            <a:extLst>
              <a:ext uri="{28A0092B-C50C-407E-A947-70E740481C1C}">
                <a14:useLocalDpi xmlns:a14="http://schemas.microsoft.com/office/drawing/2010/main" val="0"/>
              </a:ext>
            </a:extLst>
          </a:blip>
          <a:srcRect l="32558" r="32558"/>
          <a:stretch>
            <a:fillRect/>
          </a:stretch>
        </p:blipFill>
        <p:spPr bwMode="auto">
          <a:xfrm>
            <a:off x="7162800" y="3048000"/>
            <a:ext cx="1675660" cy="1505437"/>
          </a:xfrm>
          <a:prstGeom prst="rect">
            <a:avLst/>
          </a:prstGeom>
          <a:noFill/>
          <a:extLst/>
        </p:spPr>
      </p:pic>
      <p:sp>
        <p:nvSpPr>
          <p:cNvPr id="4" name="TextBox 3">
            <a:extLst>
              <a:ext uri="{FF2B5EF4-FFF2-40B4-BE49-F238E27FC236}">
                <a16:creationId xmlns:a16="http://schemas.microsoft.com/office/drawing/2014/main" xmlns="" id="{EACBD5D4-225B-3742-B487-2202D6A45B7D}"/>
              </a:ext>
            </a:extLst>
          </p:cNvPr>
          <p:cNvSpPr txBox="1"/>
          <p:nvPr/>
        </p:nvSpPr>
        <p:spPr>
          <a:xfrm>
            <a:off x="7326984" y="2184033"/>
            <a:ext cx="1347292" cy="830997"/>
          </a:xfrm>
          <a:prstGeom prst="rect">
            <a:avLst/>
          </a:prstGeom>
          <a:noFill/>
        </p:spPr>
        <p:txBody>
          <a:bodyPr wrap="none" rtlCol="0">
            <a:spAutoFit/>
          </a:bodyPr>
          <a:lstStyle/>
          <a:p>
            <a:r>
              <a:rPr lang="en-US" dirty="0">
                <a:solidFill>
                  <a:schemeClr val="bg1"/>
                </a:solidFill>
                <a:latin typeface="+mn-lt"/>
              </a:rPr>
              <a:t>What is </a:t>
            </a:r>
          </a:p>
          <a:p>
            <a:r>
              <a:rPr lang="en-US" dirty="0">
                <a:solidFill>
                  <a:schemeClr val="bg1"/>
                </a:solidFill>
                <a:latin typeface="+mn-lt"/>
              </a:rPr>
              <a:t>Interest?</a:t>
            </a:r>
          </a:p>
        </p:txBody>
      </p:sp>
    </p:spTree>
    <p:extLst>
      <p:ext uri="{BB962C8B-B14F-4D97-AF65-F5344CB8AC3E}">
        <p14:creationId xmlns:p14="http://schemas.microsoft.com/office/powerpoint/2010/main" val="1103509486"/>
      </p:ext>
    </p:extLst>
  </p:cSld>
  <p:clrMapOvr>
    <a:masterClrMapping/>
  </p:clrMapOvr>
  <p:transition>
    <p:checke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66060"/>
            <a:ext cx="5867400" cy="6477000"/>
          </a:xfrm>
        </p:spPr>
        <p:txBody>
          <a:bodyPr>
            <a:normAutofit fontScale="85000" lnSpcReduction="10000"/>
          </a:bodyPr>
          <a:lstStyle/>
          <a:p>
            <a:pPr marL="45720" indent="0">
              <a:buNone/>
            </a:pPr>
            <a:r>
              <a:rPr lang="en-US" dirty="0">
                <a:solidFill>
                  <a:schemeClr val="accent1"/>
                </a:solidFill>
              </a:rPr>
              <a:t>Think about two or three interests you had as a young adolescent. These should be things you enjoyed doing</a:t>
            </a:r>
            <a:r>
              <a:rPr lang="en-US" dirty="0" smtClean="0">
                <a:solidFill>
                  <a:schemeClr val="accent1"/>
                </a:solidFill>
              </a:rPr>
              <a:t>.</a:t>
            </a:r>
          </a:p>
          <a:p>
            <a:pPr marL="45720" indent="0">
              <a:buNone/>
            </a:pPr>
            <a:endParaRPr lang="en-US" sz="1200" dirty="0">
              <a:solidFill>
                <a:schemeClr val="accent1"/>
              </a:solidFill>
            </a:endParaRPr>
          </a:p>
          <a:p>
            <a:pPr>
              <a:buFont typeface="Wingdings" panose="05000000000000000000" pitchFamily="2" charset="2"/>
              <a:buChar char="§"/>
            </a:pPr>
            <a:r>
              <a:rPr lang="en-US" dirty="0" smtClean="0"/>
              <a:t>What </a:t>
            </a:r>
            <a:r>
              <a:rPr lang="en-US" dirty="0"/>
              <a:t>were your interests? </a:t>
            </a:r>
            <a:endParaRPr lang="en-US" dirty="0" smtClean="0"/>
          </a:p>
          <a:p>
            <a:pPr marL="45720" indent="0">
              <a:buNone/>
            </a:pPr>
            <a:endParaRPr lang="en-US" sz="1200" dirty="0" smtClean="0"/>
          </a:p>
          <a:p>
            <a:pPr>
              <a:buFont typeface="Wingdings" panose="05000000000000000000" pitchFamily="2" charset="2"/>
              <a:buChar char="§"/>
            </a:pPr>
            <a:r>
              <a:rPr lang="en-US" dirty="0" smtClean="0"/>
              <a:t>How </a:t>
            </a:r>
            <a:r>
              <a:rPr lang="en-US" dirty="0"/>
              <a:t>were those relevant to you? How did you get </a:t>
            </a:r>
            <a:r>
              <a:rPr lang="en-US" dirty="0" smtClean="0"/>
              <a:t>interested?</a:t>
            </a:r>
          </a:p>
          <a:p>
            <a:pPr marL="45720" indent="0">
              <a:buNone/>
            </a:pPr>
            <a:endParaRPr lang="en-US" sz="1200" dirty="0" smtClean="0"/>
          </a:p>
          <a:p>
            <a:pPr>
              <a:buFont typeface="Wingdings" panose="05000000000000000000" pitchFamily="2" charset="2"/>
              <a:buChar char="§"/>
            </a:pPr>
            <a:r>
              <a:rPr lang="en-US" dirty="0" smtClean="0"/>
              <a:t>What </a:t>
            </a:r>
            <a:r>
              <a:rPr lang="en-US" dirty="0"/>
              <a:t>opportunities did you have to further your interest(s)? Did anyone encourage or foster your </a:t>
            </a:r>
            <a:r>
              <a:rPr lang="en-US" dirty="0" smtClean="0"/>
              <a:t>interests?</a:t>
            </a:r>
          </a:p>
          <a:p>
            <a:pPr marL="45720" indent="0">
              <a:buNone/>
            </a:pPr>
            <a:endParaRPr lang="en-US" sz="1200" dirty="0" smtClean="0"/>
          </a:p>
          <a:p>
            <a:pPr>
              <a:buFont typeface="Wingdings" panose="05000000000000000000" pitchFamily="2" charset="2"/>
              <a:buChar char="§"/>
            </a:pPr>
            <a:r>
              <a:rPr lang="en-US" dirty="0" smtClean="0">
                <a:latin typeface="+mj-lt"/>
              </a:rPr>
              <a:t>Did </a:t>
            </a:r>
            <a:r>
              <a:rPr lang="en-US" dirty="0">
                <a:latin typeface="+mj-lt"/>
              </a:rPr>
              <a:t>you persist in any of these?  What contributed to that?</a:t>
            </a:r>
          </a:p>
        </p:txBody>
      </p:sp>
      <p:sp>
        <p:nvSpPr>
          <p:cNvPr id="3" name="Text Placeholder 2"/>
          <p:cNvSpPr>
            <a:spLocks noGrp="1"/>
          </p:cNvSpPr>
          <p:nvPr>
            <p:ph type="body" sz="half" idx="2"/>
          </p:nvPr>
        </p:nvSpPr>
        <p:spPr>
          <a:xfrm>
            <a:off x="7242048" y="2971800"/>
            <a:ext cx="1673352" cy="1755648"/>
          </a:xfrm>
        </p:spPr>
        <p:txBody>
          <a:bodyPr>
            <a:normAutofit/>
          </a:bodyPr>
          <a:lstStyle/>
          <a:p>
            <a:endParaRPr lang="en-US" dirty="0"/>
          </a:p>
          <a:p>
            <a:r>
              <a:rPr lang="en-US" sz="1800" dirty="0"/>
              <a:t>Share your answers to  </a:t>
            </a:r>
            <a:r>
              <a:rPr lang="en-US" sz="1800" dirty="0" smtClean="0"/>
              <a:t>questions </a:t>
            </a:r>
            <a:r>
              <a:rPr lang="en-US" sz="1800" dirty="0"/>
              <a:t>on the slide. </a:t>
            </a:r>
            <a:endParaRPr lang="en-US" sz="1200" dirty="0"/>
          </a:p>
        </p:txBody>
      </p:sp>
      <p:sp>
        <p:nvSpPr>
          <p:cNvPr id="5" name="TextBox 4">
            <a:extLst>
              <a:ext uri="{FF2B5EF4-FFF2-40B4-BE49-F238E27FC236}">
                <a16:creationId xmlns:a16="http://schemas.microsoft.com/office/drawing/2014/main" xmlns="" id="{002EE86F-A314-CE43-BB20-57466D7E9064}"/>
              </a:ext>
            </a:extLst>
          </p:cNvPr>
          <p:cNvSpPr txBox="1"/>
          <p:nvPr/>
        </p:nvSpPr>
        <p:spPr>
          <a:xfrm>
            <a:off x="7236732" y="1984248"/>
            <a:ext cx="1524000" cy="1200329"/>
          </a:xfrm>
          <a:prstGeom prst="rect">
            <a:avLst/>
          </a:prstGeom>
          <a:noFill/>
        </p:spPr>
        <p:txBody>
          <a:bodyPr wrap="square" rtlCol="0">
            <a:spAutoFit/>
          </a:bodyPr>
          <a:lstStyle/>
          <a:p>
            <a:r>
              <a:rPr lang="en-US" dirty="0">
                <a:solidFill>
                  <a:schemeClr val="bg1"/>
                </a:solidFill>
                <a:latin typeface="+mn-lt"/>
              </a:rPr>
              <a:t>Talk to Your Neighbor</a:t>
            </a:r>
          </a:p>
        </p:txBody>
      </p:sp>
    </p:spTree>
    <p:extLst>
      <p:ext uri="{BB962C8B-B14F-4D97-AF65-F5344CB8AC3E}">
        <p14:creationId xmlns:p14="http://schemas.microsoft.com/office/powerpoint/2010/main" val="2006459691"/>
      </p:ext>
    </p:extLst>
  </p:cSld>
  <p:clrMapOvr>
    <a:masterClrMapping/>
  </p:clrMapOvr>
  <p:transition>
    <p:checke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6172200" cy="6096000"/>
          </a:xfrm>
        </p:spPr>
        <p:txBody>
          <a:bodyPr>
            <a:normAutofit/>
          </a:bodyPr>
          <a:lstStyle/>
          <a:p>
            <a:pPr marL="45720" indent="0">
              <a:buNone/>
            </a:pPr>
            <a:r>
              <a:rPr lang="en-US" sz="2400" dirty="0">
                <a:solidFill>
                  <a:schemeClr val="accent1"/>
                </a:solidFill>
              </a:rPr>
              <a:t>Phase 1.</a:t>
            </a:r>
            <a:r>
              <a:rPr lang="en-US" sz="2400" dirty="0"/>
              <a:t> Triggered </a:t>
            </a:r>
            <a:r>
              <a:rPr lang="en-US" sz="2400" b="1" dirty="0"/>
              <a:t>Situational</a:t>
            </a:r>
            <a:r>
              <a:rPr lang="en-US" sz="2400" dirty="0"/>
              <a:t>: Person gets excited about topic and pays </a:t>
            </a:r>
            <a:r>
              <a:rPr lang="en-US" sz="2400" dirty="0" smtClean="0"/>
              <a:t>attention. </a:t>
            </a:r>
            <a:endParaRPr lang="en-US" sz="2400" dirty="0"/>
          </a:p>
          <a:p>
            <a:pPr marL="45720" indent="0">
              <a:buNone/>
            </a:pPr>
            <a:endParaRPr lang="en-US" sz="2400" dirty="0"/>
          </a:p>
          <a:p>
            <a:pPr marL="45720" indent="0">
              <a:buNone/>
            </a:pPr>
            <a:r>
              <a:rPr lang="en-US" sz="2400" dirty="0">
                <a:solidFill>
                  <a:schemeClr val="accent1"/>
                </a:solidFill>
              </a:rPr>
              <a:t>Phase 2</a:t>
            </a:r>
            <a:r>
              <a:rPr lang="en-US" sz="2400" dirty="0"/>
              <a:t>. Maintained </a:t>
            </a:r>
            <a:r>
              <a:rPr lang="en-US" sz="2400" b="1" dirty="0"/>
              <a:t>Situational</a:t>
            </a:r>
            <a:r>
              <a:rPr lang="en-US" sz="2400" dirty="0"/>
              <a:t>: Person realizes topic is relevant to them and continues to be engaged.</a:t>
            </a:r>
          </a:p>
          <a:p>
            <a:pPr marL="45720" indent="0">
              <a:buNone/>
            </a:pPr>
            <a:endParaRPr lang="en-US" sz="2400" dirty="0"/>
          </a:p>
          <a:p>
            <a:pPr marL="45720" indent="0">
              <a:buNone/>
            </a:pPr>
            <a:r>
              <a:rPr lang="en-US" sz="2400" dirty="0">
                <a:solidFill>
                  <a:schemeClr val="accent1"/>
                </a:solidFill>
              </a:rPr>
              <a:t>Phase 3.</a:t>
            </a:r>
            <a:r>
              <a:rPr lang="en-US" sz="2400" dirty="0"/>
              <a:t> Emerging </a:t>
            </a:r>
            <a:r>
              <a:rPr lang="en-US" sz="2400" b="1" dirty="0"/>
              <a:t>Individual</a:t>
            </a:r>
            <a:r>
              <a:rPr lang="en-US" sz="2400" dirty="0"/>
              <a:t>: Person is independently engaged and enthusiastic.</a:t>
            </a:r>
          </a:p>
          <a:p>
            <a:pPr marL="45720" indent="0">
              <a:buNone/>
            </a:pPr>
            <a:endParaRPr lang="en-US" sz="2400" dirty="0"/>
          </a:p>
          <a:p>
            <a:pPr marL="45720" indent="0">
              <a:buNone/>
            </a:pPr>
            <a:r>
              <a:rPr lang="en-US" sz="2400" dirty="0">
                <a:solidFill>
                  <a:schemeClr val="accent1"/>
                </a:solidFill>
              </a:rPr>
              <a:t>Phase 4. </a:t>
            </a:r>
            <a:r>
              <a:rPr lang="en-US" sz="2400" dirty="0"/>
              <a:t>Well-developed </a:t>
            </a:r>
            <a:r>
              <a:rPr lang="en-US" sz="2400" b="1" dirty="0"/>
              <a:t>Individual</a:t>
            </a:r>
            <a:r>
              <a:rPr lang="en-US" sz="2400" dirty="0"/>
              <a:t>: Person takes responsibility for learning and perseveres through set backs.   </a:t>
            </a:r>
          </a:p>
          <a:p>
            <a:pPr marL="45720" indent="0">
              <a:buNone/>
            </a:pPr>
            <a:endParaRPr lang="en-US" dirty="0"/>
          </a:p>
        </p:txBody>
      </p:sp>
      <p:sp>
        <p:nvSpPr>
          <p:cNvPr id="3" name="Text Placeholder 2"/>
          <p:cNvSpPr>
            <a:spLocks noGrp="1"/>
          </p:cNvSpPr>
          <p:nvPr>
            <p:ph type="body" sz="half" idx="2"/>
          </p:nvPr>
        </p:nvSpPr>
        <p:spPr>
          <a:xfrm>
            <a:off x="7162800" y="3181528"/>
            <a:ext cx="1828800" cy="2000072"/>
          </a:xfrm>
        </p:spPr>
        <p:txBody>
          <a:bodyPr>
            <a:normAutofit/>
          </a:bodyPr>
          <a:lstStyle/>
          <a:p>
            <a:r>
              <a:rPr lang="en-US" sz="1800" dirty="0" err="1"/>
              <a:t>Hidi</a:t>
            </a:r>
            <a:r>
              <a:rPr lang="en-US" sz="1800" dirty="0"/>
              <a:t> &amp; </a:t>
            </a:r>
            <a:r>
              <a:rPr lang="en-US" sz="1800" dirty="0" err="1"/>
              <a:t>Reninger</a:t>
            </a:r>
            <a:r>
              <a:rPr lang="en-US" sz="1800" dirty="0"/>
              <a:t> identified four phases of interest development </a:t>
            </a:r>
          </a:p>
        </p:txBody>
      </p:sp>
      <p:sp>
        <p:nvSpPr>
          <p:cNvPr id="5" name="TextBox 4">
            <a:extLst>
              <a:ext uri="{FF2B5EF4-FFF2-40B4-BE49-F238E27FC236}">
                <a16:creationId xmlns:a16="http://schemas.microsoft.com/office/drawing/2014/main" xmlns="" id="{2C22D016-4BC2-7F4F-8741-5FAE6CA8C408}"/>
              </a:ext>
            </a:extLst>
          </p:cNvPr>
          <p:cNvSpPr txBox="1"/>
          <p:nvPr/>
        </p:nvSpPr>
        <p:spPr>
          <a:xfrm>
            <a:off x="7162800" y="1847671"/>
            <a:ext cx="1524000" cy="1200329"/>
          </a:xfrm>
          <a:prstGeom prst="rect">
            <a:avLst/>
          </a:prstGeom>
          <a:noFill/>
        </p:spPr>
        <p:txBody>
          <a:bodyPr wrap="square" rtlCol="0">
            <a:spAutoFit/>
          </a:bodyPr>
          <a:lstStyle/>
          <a:p>
            <a:r>
              <a:rPr lang="en-US" dirty="0">
                <a:solidFill>
                  <a:schemeClr val="bg1"/>
                </a:solidFill>
                <a:latin typeface="+mn-lt"/>
              </a:rPr>
              <a:t>Interest Develops </a:t>
            </a:r>
          </a:p>
          <a:p>
            <a:r>
              <a:rPr lang="en-US" dirty="0">
                <a:solidFill>
                  <a:schemeClr val="bg1"/>
                </a:solidFill>
                <a:latin typeface="+mn-lt"/>
                <a:hlinkClick r:id="rId3"/>
              </a:rPr>
              <a:t>In Phases</a:t>
            </a:r>
            <a:endParaRPr lang="en-US" dirty="0">
              <a:solidFill>
                <a:schemeClr val="bg1"/>
              </a:solidFill>
              <a:latin typeface="+mn-lt"/>
            </a:endParaRPr>
          </a:p>
        </p:txBody>
      </p:sp>
    </p:spTree>
    <p:extLst>
      <p:ext uri="{BB962C8B-B14F-4D97-AF65-F5344CB8AC3E}">
        <p14:creationId xmlns:p14="http://schemas.microsoft.com/office/powerpoint/2010/main" val="1237649879"/>
      </p:ext>
    </p:extLst>
  </p:cSld>
  <p:clrMapOvr>
    <a:masterClrMapping/>
  </p:clrMapOvr>
  <p:transition>
    <p:checke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606040"/>
            <a:ext cx="6324600" cy="1645920"/>
          </a:xfrm>
        </p:spPr>
        <p:txBody>
          <a:bodyPr/>
          <a:lstStyle/>
          <a:p>
            <a:r>
              <a:rPr lang="en-US" dirty="0"/>
              <a:t>Why Interest Matters</a:t>
            </a:r>
          </a:p>
        </p:txBody>
      </p:sp>
      <p:pic>
        <p:nvPicPr>
          <p:cNvPr id="4" name="Picture 3" descr="https://qa2.niu.edu/stemie/images/girl-magnifyer.jpg"/>
          <p:cNvPicPr/>
          <p:nvPr/>
        </p:nvPicPr>
        <p:blipFill>
          <a:blip r:embed="rId2" cstate="print">
            <a:extLst>
              <a:ext uri="{28A0092B-C50C-407E-A947-70E740481C1C}">
                <a14:useLocalDpi xmlns:a14="http://schemas.microsoft.com/office/drawing/2010/main" val="0"/>
              </a:ext>
            </a:extLst>
          </a:blip>
          <a:srcRect l="32558" r="32558"/>
          <a:stretch>
            <a:fillRect/>
          </a:stretch>
        </p:blipFill>
        <p:spPr bwMode="auto">
          <a:xfrm>
            <a:off x="7315200" y="2819400"/>
            <a:ext cx="1366092" cy="1219200"/>
          </a:xfrm>
          <a:prstGeom prst="rect">
            <a:avLst/>
          </a:prstGeom>
          <a:noFill/>
          <a:extLst/>
        </p:spPr>
      </p:pic>
    </p:spTree>
    <p:extLst>
      <p:ext uri="{BB962C8B-B14F-4D97-AF65-F5344CB8AC3E}">
        <p14:creationId xmlns:p14="http://schemas.microsoft.com/office/powerpoint/2010/main" val="1384389399"/>
      </p:ext>
    </p:extLst>
  </p:cSld>
  <p:clrMapOvr>
    <a:masterClrMapping/>
  </p:clrMapOvr>
  <p:transition>
    <p:checke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72823"/>
            <a:ext cx="8407893" cy="4529330"/>
          </a:xfrm>
        </p:spPr>
        <p:txBody>
          <a:bodyPr>
            <a:normAutofit/>
          </a:bodyPr>
          <a:lstStyle/>
          <a:p>
            <a:r>
              <a:rPr lang="en-US" sz="2600" dirty="0"/>
              <a:t>STEM interest begins to decline in middle school. </a:t>
            </a:r>
          </a:p>
          <a:p>
            <a:r>
              <a:rPr lang="en-US" sz="2600" dirty="0"/>
              <a:t>Interest often leads to engagement, persistence, and use of deep learning strategies in STEM classes. </a:t>
            </a:r>
          </a:p>
          <a:p>
            <a:r>
              <a:rPr lang="en-US" sz="2600" dirty="0"/>
              <a:t>Disengagement limits </a:t>
            </a:r>
            <a:r>
              <a:rPr lang="en-US" sz="2600" dirty="0" smtClean="0"/>
              <a:t>learning, </a:t>
            </a:r>
            <a:r>
              <a:rPr lang="en-US" sz="2600" dirty="0"/>
              <a:t>thereby reducing future opportunities to pursue STEM majors and STEM careers.</a:t>
            </a:r>
          </a:p>
          <a:p>
            <a:r>
              <a:rPr lang="en-US" sz="2600" dirty="0"/>
              <a:t>Many jobs require competence in some area of STEM. Demand for workers with STEM competence is expected to grow.</a:t>
            </a:r>
          </a:p>
          <a:p>
            <a:pPr marL="45720" indent="0">
              <a:buNone/>
            </a:pPr>
            <a:endParaRPr lang="en-US" sz="2400" dirty="0"/>
          </a:p>
          <a:p>
            <a:endParaRPr lang="en-US" sz="2400" dirty="0"/>
          </a:p>
          <a:p>
            <a:pPr marL="45720" indent="0">
              <a:buNone/>
            </a:pPr>
            <a:endParaRPr lang="en-US" dirty="0"/>
          </a:p>
          <a:p>
            <a:pPr marL="45720" indent="0">
              <a:buNone/>
            </a:pPr>
            <a:endParaRPr lang="en-US" dirty="0"/>
          </a:p>
          <a:p>
            <a:pPr marL="45720" indent="0">
              <a:buNone/>
            </a:pPr>
            <a:endParaRPr lang="en-US" b="1" dirty="0"/>
          </a:p>
          <a:p>
            <a:pPr marL="45720" indent="0">
              <a:buNone/>
            </a:pPr>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b="1" dirty="0"/>
              <a:t>Importance of Fostering Interest </a:t>
            </a:r>
            <a:br>
              <a:rPr lang="en-US" b="1" dirty="0"/>
            </a:br>
            <a:r>
              <a:rPr lang="en-US" b="1" dirty="0"/>
              <a:t>in STEM</a:t>
            </a:r>
          </a:p>
        </p:txBody>
      </p:sp>
    </p:spTree>
  </p:cSld>
  <p:clrMapOvr>
    <a:masterClrMapping/>
  </p:clrMapOvr>
  <p:transition>
    <p:checke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457200"/>
            <a:ext cx="6019800" cy="5715000"/>
          </a:xfrm>
        </p:spPr>
        <p:txBody>
          <a:bodyPr>
            <a:normAutofit lnSpcReduction="10000"/>
          </a:bodyPr>
          <a:lstStyle/>
          <a:p>
            <a:pPr marL="45720" indent="0">
              <a:buNone/>
            </a:pPr>
            <a:endParaRPr lang="en-US" dirty="0"/>
          </a:p>
          <a:p>
            <a:r>
              <a:rPr lang="en-US" sz="2600" dirty="0"/>
              <a:t>Youth provided in-the-moment reports of affect, control, interest, challenge, and relevance during program activities.</a:t>
            </a:r>
          </a:p>
          <a:p>
            <a:r>
              <a:rPr lang="en-US" sz="2600" dirty="0"/>
              <a:t>Video was coded for activities youth were doing.  </a:t>
            </a:r>
          </a:p>
          <a:p>
            <a:r>
              <a:rPr lang="en-US" sz="2600" dirty="0"/>
              <a:t> Youth reported on their interest in STEM and their future aspirations in science on  pre and post surveys. </a:t>
            </a:r>
          </a:p>
          <a:p>
            <a:r>
              <a:rPr lang="en-US" sz="2600" dirty="0"/>
              <a:t>Activity Leaders </a:t>
            </a:r>
            <a:r>
              <a:rPr lang="en-US" sz="2600" dirty="0" smtClean="0"/>
              <a:t>(ALs) were </a:t>
            </a:r>
            <a:r>
              <a:rPr lang="en-US" sz="2600" dirty="0"/>
              <a:t>interviewed about fostering interest.</a:t>
            </a:r>
          </a:p>
        </p:txBody>
      </p:sp>
      <p:sp>
        <p:nvSpPr>
          <p:cNvPr id="10" name="Text Placeholder 2">
            <a:extLst>
              <a:ext uri="{FF2B5EF4-FFF2-40B4-BE49-F238E27FC236}">
                <a16:creationId xmlns:a16="http://schemas.microsoft.com/office/drawing/2014/main" xmlns="" id="{4363A475-45B4-194D-B34B-D362C703EC46}"/>
              </a:ext>
            </a:extLst>
          </p:cNvPr>
          <p:cNvSpPr>
            <a:spLocks noGrp="1"/>
          </p:cNvSpPr>
          <p:nvPr>
            <p:ph type="body" sz="half" idx="2"/>
          </p:nvPr>
        </p:nvSpPr>
        <p:spPr>
          <a:xfrm>
            <a:off x="7162800" y="2819400"/>
            <a:ext cx="1828800" cy="1600200"/>
          </a:xfrm>
        </p:spPr>
        <p:txBody>
          <a:bodyPr>
            <a:noAutofit/>
          </a:bodyPr>
          <a:lstStyle/>
          <a:p>
            <a:r>
              <a:rPr lang="en-US" sz="1800" dirty="0" smtClean="0"/>
              <a:t>How </a:t>
            </a:r>
            <a:r>
              <a:rPr lang="en-US" sz="1800" dirty="0"/>
              <a:t>we learned about support for agency in ISL programs.</a:t>
            </a:r>
          </a:p>
        </p:txBody>
      </p:sp>
      <p:sp>
        <p:nvSpPr>
          <p:cNvPr id="11" name="TextBox 10">
            <a:extLst>
              <a:ext uri="{FF2B5EF4-FFF2-40B4-BE49-F238E27FC236}">
                <a16:creationId xmlns:a16="http://schemas.microsoft.com/office/drawing/2014/main" xmlns="" id="{861AD34E-0954-2C47-AEB1-F24D41862E48}"/>
              </a:ext>
            </a:extLst>
          </p:cNvPr>
          <p:cNvSpPr txBox="1"/>
          <p:nvPr/>
        </p:nvSpPr>
        <p:spPr>
          <a:xfrm>
            <a:off x="7156315" y="1981200"/>
            <a:ext cx="1524000" cy="830997"/>
          </a:xfrm>
          <a:prstGeom prst="rect">
            <a:avLst/>
          </a:prstGeom>
          <a:noFill/>
        </p:spPr>
        <p:txBody>
          <a:bodyPr wrap="square" rtlCol="0">
            <a:spAutoFit/>
          </a:bodyPr>
          <a:lstStyle/>
          <a:p>
            <a:r>
              <a:rPr lang="en-US" dirty="0">
                <a:solidFill>
                  <a:schemeClr val="bg1"/>
                </a:solidFill>
                <a:latin typeface="+mn-lt"/>
              </a:rPr>
              <a:t>Research</a:t>
            </a:r>
          </a:p>
          <a:p>
            <a:r>
              <a:rPr lang="en-US" dirty="0">
                <a:solidFill>
                  <a:schemeClr val="bg1"/>
                </a:solidFill>
                <a:latin typeface="+mn-lt"/>
              </a:rPr>
              <a:t>Methods</a:t>
            </a:r>
          </a:p>
        </p:txBody>
      </p:sp>
    </p:spTree>
    <p:extLst>
      <p:ext uri="{BB962C8B-B14F-4D97-AF65-F5344CB8AC3E}">
        <p14:creationId xmlns:p14="http://schemas.microsoft.com/office/powerpoint/2010/main" val="1222175823"/>
      </p:ext>
    </p:extLst>
  </p:cSld>
  <p:clrMapOvr>
    <a:masterClrMapping/>
  </p:clrMapOvr>
  <p:transition>
    <p:checker dir="vert"/>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201&quot;&gt;&lt;object type=&quot;3&quot; unique_id=&quot;10202&quot;&gt;&lt;property id=&quot;20148&quot; value=&quot;5&quot;/&gt;&lt;property id=&quot;20300&quot; value=&quot;Slide 1 - &amp;quot; Fostering Interest &amp;quot;&quot;/&gt;&lt;property id=&quot;20307&quot; value=&quot;320&quot;/&gt;&lt;/object&gt;&lt;object type=&quot;3&quot; unique_id=&quot;10203&quot;&gt;&lt;property id=&quot;20148&quot; value=&quot;5&quot;/&gt;&lt;property id=&quot;20300&quot; value=&quot;Slide 2 - &amp;quot;Motivating &amp;amp; engaging Youth in Informal stem Learning programs &amp;quot;&quot;/&gt;&lt;property id=&quot;20307&quot; value=&quot;292&quot;/&gt;&lt;/object&gt;&lt;object type=&quot;3&quot; unique_id=&quot;10204&quot;&gt;&lt;property id=&quot;20148&quot; value=&quot;5&quot;/&gt;&lt;property id=&quot;20300&quot; value=&quot;Slide 3 - &amp;quot;Motivation &amp;amp; Engagement Are  States Not traits&amp;quot;&quot;/&gt;&lt;property id=&quot;20307&quot; value=&quot;266&quot;/&gt;&lt;/object&gt;&lt;object type=&quot;3&quot; unique_id=&quot;10205&quot;&gt;&lt;property id=&quot;20148&quot; value=&quot;5&quot;/&gt;&lt;property id=&quot;20300&quot; value=&quot;Slide 4&quot;/&gt;&lt;property id=&quot;20307&quot; value=&quot;321&quot;/&gt;&lt;/object&gt;&lt;object type=&quot;3&quot; unique_id=&quot;10206&quot;&gt;&lt;property id=&quot;20148&quot; value=&quot;5&quot;/&gt;&lt;property id=&quot;20300&quot; value=&quot;Slide 5&quot;/&gt;&lt;property id=&quot;20307&quot; value=&quot;336&quot;/&gt;&lt;/object&gt;&lt;object type=&quot;3&quot; unique_id=&quot;10207&quot;&gt;&lt;property id=&quot;20148&quot; value=&quot;5&quot;/&gt;&lt;property id=&quot;20300&quot; value=&quot;Slide 6&quot;/&gt;&lt;property id=&quot;20307&quot; value=&quot;327&quot;/&gt;&lt;/object&gt;&lt;object type=&quot;3&quot; unique_id=&quot;10208&quot;&gt;&lt;property id=&quot;20148&quot; value=&quot;5&quot;/&gt;&lt;property id=&quot;20300&quot; value=&quot;Slide 7 - &amp;quot;Why Interest Matters&amp;quot;&quot;/&gt;&lt;property id=&quot;20307&quot; value=&quot;312&quot;/&gt;&lt;/object&gt;&lt;object type=&quot;3&quot; unique_id=&quot;10209&quot;&gt;&lt;property id=&quot;20148&quot; value=&quot;5&quot;/&gt;&lt;property id=&quot;20300&quot; value=&quot;Slide 8 - &amp;quot;Importance of Fostering Interest  in STEM&amp;quot;&quot;/&gt;&lt;property id=&quot;20307&quot; value=&quot;319&quot;/&gt;&lt;/object&gt;&lt;object type=&quot;3&quot; unique_id=&quot;10210&quot;&gt;&lt;property id=&quot;20148&quot; value=&quot;5&quot;/&gt;&lt;property id=&quot;20300&quot; value=&quot;Slide 9&quot;/&gt;&lt;property id=&quot;20307&quot; value=&quot;326&quot;/&gt;&lt;/object&gt;&lt;object type=&quot;3&quot; unique_id=&quot;10211&quot;&gt;&lt;property id=&quot;20148&quot; value=&quot;5&quot;/&gt;&lt;property id=&quot;20300&quot; value=&quot;Slide 10 - &amp;quot;Youth Interest During STEM Learning Time&amp;quot;&quot;/&gt;&lt;property id=&quot;20307&quot; value=&quot;301&quot;/&gt;&lt;/object&gt;&lt;object type=&quot;3&quot; unique_id=&quot;10212&quot;&gt;&lt;property id=&quot;20148&quot; value=&quot;5&quot;/&gt;&lt;property id=&quot;20300&quot; value=&quot;Slide 11 - &amp;quot;Study linked Program Experiences and Situational Interest&amp;quot;&quot;/&gt;&lt;property id=&quot;20307&quot; value=&quot;328&quot;/&gt;&lt;/object&gt;&lt;object type=&quot;3&quot; unique_id=&quot;10213&quot;&gt;&lt;property id=&quot;20148&quot; value=&quot;5&quot;/&gt;&lt;property id=&quot;20300&quot; value=&quot;Slide 12 - &amp;quot;Study linked Program experiences and growth in individual interest&amp;quot;&quot;/&gt;&lt;property id=&quot;20307&quot; value=&quot;305&quot;/&gt;&lt;/object&gt;&lt;object type=&quot;3&quot; unique_id=&quot;10214&quot;&gt;&lt;property id=&quot;20148&quot; value=&quot;5&quot;/&gt;&lt;property id=&quot;20300&quot; value=&quot;Slide 13 - &amp;quot;How ALS can foster Interest in STEM&amp;quot;&quot;/&gt;&lt;property id=&quot;20307&quot; value=&quot;314&quot;/&gt;&lt;/object&gt;&lt;object type=&quot;3&quot; unique_id=&quot;10215&quot;&gt;&lt;property id=&quot;20148&quot; value=&quot;5&quot;/&gt;&lt;property id=&quot;20300&quot; value=&quot;Slide 14 - &amp;quot;Be Enthusiastic&amp;amp;#x09;&amp;quot;&quot;/&gt;&lt;property id=&quot;20307&quot; value=&quot;322&quot;/&gt;&lt;/object&gt;&lt;object type=&quot;3&quot; unique_id=&quot;10216&quot;&gt;&lt;property id=&quot;20148&quot; value=&quot;5&quot;/&gt;&lt;property id=&quot;20300&quot; value=&quot;Slide 15 - &amp;quot;Introduce Youth to the Wonders of STEM&amp;quot;&quot;/&gt;&lt;property id=&quot;20307&quot; value=&quot;329&quot;/&gt;&lt;/object&gt;&lt;object type=&quot;3&quot; unique_id=&quot;10217&quot;&gt;&lt;property id=&quot;20148&quot; value=&quot;5&quot;/&gt;&lt;property id=&quot;20300&quot; value=&quot;Slide 16&quot;/&gt;&lt;property id=&quot;20307&quot; value=&quot;332&quot;/&gt;&lt;/object&gt;&lt;object type=&quot;3&quot; unique_id=&quot;10218&quot;&gt;&lt;property id=&quot;20148&quot; value=&quot;5&quot;/&gt;&lt;property id=&quot;20300&quot; value=&quot;Slide 17 - &amp;quot;Connect Activities to Youth Interests&amp;quot;&quot;/&gt;&lt;property id=&quot;20307&quot; value=&quot;335&quot;/&gt;&lt;/object&gt;&lt;object type=&quot;3&quot; unique_id=&quot;10219&quot;&gt;&lt;property id=&quot;20148&quot; value=&quot;5&quot;/&gt;&lt;property id=&quot;20300&quot; value=&quot;Slide 18 - &amp;quot;Plan Fun Learning Experiences&amp;quot;&quot;/&gt;&lt;property id=&quot;20307&quot; value=&quot;331&quot;/&gt;&lt;/object&gt;&lt;object type=&quot;3&quot; unique_id=&quot;10220&quot;&gt;&lt;property id=&quot;20148&quot; value=&quot;5&quot;/&gt;&lt;property id=&quot;20300&quot; value=&quot;Slide 19 - &amp;quot; Help Youth to Realize their ideas and overcome challenge &amp;quot;&quot;/&gt;&lt;property id=&quot;20307&quot; value=&quot;333&quot;/&gt;&lt;/object&gt;&lt;object type=&quot;3&quot; unique_id=&quot;10221&quot;&gt;&lt;property id=&quot;20148&quot; value=&quot;5&quot;/&gt;&lt;property id=&quot;20300&quot; value=&quot;Slide 20 - &amp;quot;Summary Of Practical Suggestions for Fostering Interest&amp;quot;&quot;/&gt;&lt;property id=&quot;20307&quot; value=&quot;325&quot;/&gt;&lt;/object&gt;&lt;object type=&quot;3&quot; unique_id=&quot;10222&quot;&gt;&lt;property id=&quot;20148&quot; value=&quot;5&quot;/&gt;&lt;property id=&quot;20300&quot; value=&quot;Slide 21 - &amp;quot;View Project &amp;amp; Program&amp;quot;&quot;/&gt;&lt;property id=&quot;20307&quot; value=&quot;309&quot;/&gt;&lt;/object&gt;&lt;object type=&quot;3&quot; unique_id=&quot;10223&quot;&gt;&lt;property id=&quot;20148&quot; value=&quot;5&quot;/&gt;&lt;property id=&quot;20300&quot; value=&quot;Slide 22&quot;/&gt;&lt;property id=&quot;20307&quot; value=&quot;337&quot;/&gt;&lt;/object&gt;&lt;/object&gt;&lt;object type=&quot;8&quot; unique_id=&quot;10247&quot;&gt;&lt;/object&gt;&lt;/object&gt;&lt;/database&gt;"/>
  <p:tag name="MMPROD_NEXTUNIQUEID" val="10010"/>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47">
      <a:dk1>
        <a:srgbClr val="000000"/>
      </a:dk1>
      <a:lt1>
        <a:srgbClr val="FFFFFF"/>
      </a:lt1>
      <a:dk2>
        <a:srgbClr val="545554"/>
      </a:dk2>
      <a:lt2>
        <a:srgbClr val="E9EAE9"/>
      </a:lt2>
      <a:accent1>
        <a:srgbClr val="833231"/>
      </a:accent1>
      <a:accent2>
        <a:srgbClr val="953836"/>
      </a:accent2>
      <a:accent3>
        <a:srgbClr val="928B70"/>
      </a:accent3>
      <a:accent4>
        <a:srgbClr val="A13C3A"/>
      </a:accent4>
      <a:accent5>
        <a:srgbClr val="94734E"/>
      </a:accent5>
      <a:accent6>
        <a:srgbClr val="6F777D"/>
      </a:accent6>
      <a:hlink>
        <a:srgbClr val="4C84BE"/>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44274</TotalTime>
  <Words>2034</Words>
  <Application>Microsoft Office PowerPoint</Application>
  <PresentationFormat>On-screen Show (4:3)</PresentationFormat>
  <Paragraphs>163</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Broadway BT</vt:lpstr>
      <vt:lpstr>Calibri</vt:lpstr>
      <vt:lpstr>Franklin Gothic Demi</vt:lpstr>
      <vt:lpstr>Franklin Gothic Medium</vt:lpstr>
      <vt:lpstr>Times New Roman</vt:lpstr>
      <vt:lpstr>Wingdings</vt:lpstr>
      <vt:lpstr>Wingdings 2</vt:lpstr>
      <vt:lpstr>Grid</vt:lpstr>
      <vt:lpstr> Fostering Interest </vt:lpstr>
      <vt:lpstr>Motivating &amp; engaging Youth in Informal stem Learning programs </vt:lpstr>
      <vt:lpstr>Motivation &amp; Engagement Are  States Not traits</vt:lpstr>
      <vt:lpstr>PowerPoint Presentation</vt:lpstr>
      <vt:lpstr>PowerPoint Presentation</vt:lpstr>
      <vt:lpstr>PowerPoint Presentation</vt:lpstr>
      <vt:lpstr>Why Interest Matters</vt:lpstr>
      <vt:lpstr>Importance of Fostering Interest  in STEM</vt:lpstr>
      <vt:lpstr>PowerPoint Presentation</vt:lpstr>
      <vt:lpstr>Youth Interest During STEM Learning Time</vt:lpstr>
      <vt:lpstr>Study linked Program Experiences and Situational Interest</vt:lpstr>
      <vt:lpstr>Study linked Program experiences and growth in individual interest</vt:lpstr>
      <vt:lpstr>How ALs can foster Interest in STEM</vt:lpstr>
      <vt:lpstr>Be Enthusiastic </vt:lpstr>
      <vt:lpstr>Introduce Youth to the Wonders of STEM</vt:lpstr>
      <vt:lpstr>PowerPoint Presentation</vt:lpstr>
      <vt:lpstr>Connect Activities to Youth Interests</vt:lpstr>
      <vt:lpstr>Plan Fun Learning Experiences</vt:lpstr>
      <vt:lpstr> Help Youth to Realize their ideas and overcome challenge </vt:lpstr>
      <vt:lpstr>Summary Of Practical Suggestions for Fostering Interest</vt:lpstr>
      <vt:lpstr>View Project &amp; Program</vt:lpstr>
      <vt:lpstr>PowerPoint Presentation</vt:lpstr>
    </vt:vector>
  </TitlesOfParts>
  <Company>College of Liberal Arts and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for Adolescents</dc:title>
  <dc:creator>Preferred Customer</dc:creator>
  <cp:lastModifiedBy>Lee Shumow</cp:lastModifiedBy>
  <cp:revision>321</cp:revision>
  <cp:lastPrinted>2002-11-25T19:23:00Z</cp:lastPrinted>
  <dcterms:created xsi:type="dcterms:W3CDTF">2002-11-25T18:26:16Z</dcterms:created>
  <dcterms:modified xsi:type="dcterms:W3CDTF">2018-12-18T05:38:33Z</dcterms:modified>
</cp:coreProperties>
</file>