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0" r:id="rId1"/>
  </p:sldMasterIdLst>
  <p:notesMasterIdLst>
    <p:notesMasterId r:id="rId25"/>
  </p:notesMasterIdLst>
  <p:handoutMasterIdLst>
    <p:handoutMasterId r:id="rId26"/>
  </p:handoutMasterIdLst>
  <p:sldIdLst>
    <p:sldId id="315" r:id="rId2"/>
    <p:sldId id="292" r:id="rId3"/>
    <p:sldId id="337" r:id="rId4"/>
    <p:sldId id="339" r:id="rId5"/>
    <p:sldId id="310" r:id="rId6"/>
    <p:sldId id="313" r:id="rId7"/>
    <p:sldId id="312" r:id="rId8"/>
    <p:sldId id="286" r:id="rId9"/>
    <p:sldId id="308" r:id="rId10"/>
    <p:sldId id="301" r:id="rId11"/>
    <p:sldId id="302" r:id="rId12"/>
    <p:sldId id="305" r:id="rId13"/>
    <p:sldId id="314" r:id="rId14"/>
    <p:sldId id="318" r:id="rId15"/>
    <p:sldId id="306" r:id="rId16"/>
    <p:sldId id="307" r:id="rId17"/>
    <p:sldId id="297" r:id="rId18"/>
    <p:sldId id="298" r:id="rId19"/>
    <p:sldId id="303" r:id="rId20"/>
    <p:sldId id="316" r:id="rId21"/>
    <p:sldId id="317" r:id="rId22"/>
    <p:sldId id="309" r:id="rId23"/>
    <p:sldId id="336" r:id="rId24"/>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 Jennifer" initials="SJ" lastIdx="1" clrIdx="0">
    <p:extLst>
      <p:ext uri="{19B8F6BF-5375-455C-9EA6-DF929625EA0E}">
        <p15:presenceInfo xmlns:p15="http://schemas.microsoft.com/office/powerpoint/2012/main" userId="S::jaschmid@msu.edu::cb35b4f6-0ee0-4b4f-ac43-736ca8749bf9" providerId="AD"/>
      </p:ext>
    </p:extLst>
  </p:cmAuthor>
  <p:cmAuthor id="2" name="Naftzger, Neil" initials="NN" lastIdx="2" clrIdx="1">
    <p:extLst>
      <p:ext uri="{19B8F6BF-5375-455C-9EA6-DF929625EA0E}">
        <p15:presenceInfo xmlns:p15="http://schemas.microsoft.com/office/powerpoint/2012/main" userId="S-1-5-21-1472932569-214068005-926709054-44798" providerId="AD"/>
      </p:ext>
    </p:extLst>
  </p:cmAuthor>
  <p:cmAuthor id="3" name="Pati Sievert" initials="PS" lastIdx="20" clrIdx="2">
    <p:extLst>
      <p:ext uri="{19B8F6BF-5375-455C-9EA6-DF929625EA0E}">
        <p15:presenceInfo xmlns:p15="http://schemas.microsoft.com/office/powerpoint/2012/main" userId="b616a10ba5920c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3324" autoAdjust="0"/>
  </p:normalViewPr>
  <p:slideViewPr>
    <p:cSldViewPr>
      <p:cViewPr varScale="1">
        <p:scale>
          <a:sx n="86" d="100"/>
          <a:sy n="86" d="100"/>
        </p:scale>
        <p:origin x="1476" y="84"/>
      </p:cViewPr>
      <p:guideLst>
        <p:guide orient="horz" pos="2160"/>
        <p:guide pos="2880"/>
      </p:guideLst>
    </p:cSldViewPr>
  </p:slideViewPr>
  <p:outlineViewPr>
    <p:cViewPr>
      <p:scale>
        <a:sx n="33" d="100"/>
        <a:sy n="33" d="100"/>
      </p:scale>
      <p:origin x="0" y="-107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A4E8C34-91A9-4907-93A0-8E1DD271ED24}" type="slidenum">
              <a:rPr lang="en-US"/>
              <a:pPr>
                <a:defRPr/>
              </a:pPr>
              <a:t>‹#›</a:t>
            </a:fld>
            <a:endParaRPr lang="en-US"/>
          </a:p>
        </p:txBody>
      </p:sp>
    </p:spTree>
    <p:extLst>
      <p:ext uri="{BB962C8B-B14F-4D97-AF65-F5344CB8AC3E}">
        <p14:creationId xmlns:p14="http://schemas.microsoft.com/office/powerpoint/2010/main" val="1819878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2DAE0-CA3F-4CBF-90A0-F56D7EFB649C}" type="datetimeFigureOut">
              <a:rPr lang="en-US" smtClean="0"/>
              <a:pPr/>
              <a:t>12/17/2018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F8735-B6D3-408C-8F22-959267623D98}" type="slidenum">
              <a:rPr lang="en-US" smtClean="0"/>
              <a:pPr/>
              <a:t>‹#›</a:t>
            </a:fld>
            <a:endParaRPr lang="en-US"/>
          </a:p>
        </p:txBody>
      </p:sp>
    </p:spTree>
    <p:extLst>
      <p:ext uri="{BB962C8B-B14F-4D97-AF65-F5344CB8AC3E}">
        <p14:creationId xmlns:p14="http://schemas.microsoft.com/office/powerpoint/2010/main" val="124592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10"/>
          </p:nvPr>
        </p:nvSpPr>
        <p:spPr/>
        <p:txBody>
          <a:bodyPr/>
          <a:lstStyle/>
          <a:p>
            <a:fld id="{CDCF8735-B6D3-408C-8F22-959267623D98}" type="slidenum">
              <a:rPr lang="en-US" smtClean="0"/>
              <a:pPr/>
              <a:t>1</a:t>
            </a:fld>
            <a:endParaRPr lang="en-US"/>
          </a:p>
        </p:txBody>
      </p:sp>
    </p:spTree>
    <p:extLst>
      <p:ext uri="{BB962C8B-B14F-4D97-AF65-F5344CB8AC3E}">
        <p14:creationId xmlns:p14="http://schemas.microsoft.com/office/powerpoint/2010/main" val="2130926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a copy of this page for each pair of participants. Ask</a:t>
            </a:r>
            <a:r>
              <a:rPr lang="en-US" baseline="0" dirty="0"/>
              <a:t> participants to study the </a:t>
            </a:r>
            <a:r>
              <a:rPr lang="en-US" baseline="0" dirty="0" smtClean="0"/>
              <a:t>chart </a:t>
            </a:r>
            <a:r>
              <a:rPr lang="en-US" dirty="0"/>
              <a:t>and discuss what they are seeing.  The</a:t>
            </a:r>
            <a:r>
              <a:rPr lang="en-US" baseline="0" dirty="0"/>
              <a:t> columns are the type of activity that was coded; the top row is the average across sites with remaining rows showing individual sites.  Share observations with group. I</a:t>
            </a:r>
            <a:r>
              <a:rPr lang="en-US" dirty="0"/>
              <a:t>f any notice that youth were NOT focused on STEM content or activities 43 % of the time and that it  was the most common use of time, on average., emphasize</a:t>
            </a:r>
            <a:r>
              <a:rPr lang="en-US" baseline="0" dirty="0"/>
              <a:t> that</a:t>
            </a:r>
            <a:r>
              <a:rPr lang="en-US" dirty="0"/>
              <a:t>.  If they notice, ask questions: 1a. What was the most common activity, in general?</a:t>
            </a:r>
            <a:r>
              <a:rPr lang="en-US" baseline="0" dirty="0"/>
              <a:t>  1b. How much time, on average was not focused?  1c. Does this surprises them? 1d. What are possible reasons and drawbacks?.  </a:t>
            </a:r>
            <a:r>
              <a:rPr lang="en-US" dirty="0"/>
              <a:t>2. Unfocused time varied a lot across both programs &amp;  ALs.  How did time use categories vary across programs?   </a:t>
            </a:r>
          </a:p>
        </p:txBody>
      </p:sp>
      <p:sp>
        <p:nvSpPr>
          <p:cNvPr id="4" name="Slide Number Placeholder 3"/>
          <p:cNvSpPr>
            <a:spLocks noGrp="1"/>
          </p:cNvSpPr>
          <p:nvPr>
            <p:ph type="sldNum" sz="quarter" idx="10"/>
          </p:nvPr>
        </p:nvSpPr>
        <p:spPr/>
        <p:txBody>
          <a:bodyPr/>
          <a:lstStyle/>
          <a:p>
            <a:fld id="{CDCF8735-B6D3-408C-8F22-959267623D98}" type="slidenum">
              <a:rPr lang="en-US" smtClean="0"/>
              <a:pPr/>
              <a:t>10</a:t>
            </a:fld>
            <a:endParaRPr lang="en-US"/>
          </a:p>
        </p:txBody>
      </p:sp>
    </p:spTree>
    <p:extLst>
      <p:ext uri="{BB962C8B-B14F-4D97-AF65-F5344CB8AC3E}">
        <p14:creationId xmlns:p14="http://schemas.microsoft.com/office/powerpoint/2010/main" val="13310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a:t>
            </a:r>
            <a:r>
              <a:rPr lang="en-US" baseline="0" dirty="0"/>
              <a:t> participants to study the chart</a:t>
            </a:r>
            <a:r>
              <a:rPr lang="en-US" dirty="0"/>
              <a:t> and discuss what they are seeing.   How much</a:t>
            </a:r>
            <a:r>
              <a:rPr lang="en-US" baseline="0" dirty="0"/>
              <a:t> time was spent in each type of grouping?  How did this vary by program? </a:t>
            </a:r>
            <a:r>
              <a:rPr lang="en-US" sz="1200" kern="1200" dirty="0">
                <a:solidFill>
                  <a:schemeClr val="tx1"/>
                </a:solidFill>
                <a:effectLst/>
                <a:latin typeface="+mn-lt"/>
                <a:ea typeface="+mn-ea"/>
                <a:cs typeface="+mn-cs"/>
              </a:rPr>
              <a:t>What are the advantages and disadvantages of these groupings?  Do certain types of activities work better with one</a:t>
            </a:r>
            <a:r>
              <a:rPr lang="en-US" sz="1200" kern="1200" baseline="0" dirty="0">
                <a:solidFill>
                  <a:schemeClr val="tx1"/>
                </a:solidFill>
                <a:effectLst/>
                <a:latin typeface="+mn-lt"/>
                <a:ea typeface="+mn-ea"/>
                <a:cs typeface="+mn-cs"/>
              </a:rPr>
              <a:t> of these groupings?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11</a:t>
            </a:fld>
            <a:endParaRPr lang="en-US"/>
          </a:p>
        </p:txBody>
      </p:sp>
    </p:spTree>
    <p:extLst>
      <p:ext uri="{BB962C8B-B14F-4D97-AF65-F5344CB8AC3E}">
        <p14:creationId xmlns:p14="http://schemas.microsoft.com/office/powerpoint/2010/main" val="574102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participants: W</a:t>
            </a:r>
            <a:r>
              <a:rPr lang="en-US" baseline="0" dirty="0"/>
              <a:t>hy was creating a product so well received?  Has this been their experience with youth?  Optional:  Select, show, and talk about video most relevant to your program(s) from the list in the Facilitator’s Guide. </a:t>
            </a:r>
            <a:r>
              <a:rPr lang="en-US" sz="1200" kern="1200" dirty="0">
                <a:solidFill>
                  <a:schemeClr val="tx1"/>
                </a:solidFill>
                <a:effectLst/>
                <a:latin typeface="+mn-lt"/>
                <a:ea typeface="+mn-ea"/>
                <a:cs typeface="+mn-cs"/>
              </a:rPr>
              <a:t>Other Discussion Questions: Why do participants think doing basic skills was perceived as relevant to the youth?  Is it a problem that they reported low challenge in that activity?  Why or why not?   How about field trip speakers?  Why did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youth think that was the most relevant activity they did?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12</a:t>
            </a:fld>
            <a:endParaRPr lang="en-US"/>
          </a:p>
        </p:txBody>
      </p:sp>
    </p:spTree>
    <p:extLst>
      <p:ext uri="{BB962C8B-B14F-4D97-AF65-F5344CB8AC3E}">
        <p14:creationId xmlns:p14="http://schemas.microsoft.com/office/powerpoint/2010/main" val="837282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Three options for exposing youth in your program to the type of experience which the youth in our study rated as the most relevant activity they did in their ISL STEM program</a:t>
            </a:r>
            <a:r>
              <a:rPr lang="en-US" sz="1200" kern="1200" baseline="0" dirty="0">
                <a:solidFill>
                  <a:schemeClr val="tx1"/>
                </a:solidFill>
                <a:effectLst/>
                <a:latin typeface="+mn-lt"/>
                <a:ea typeface="+mn-ea"/>
                <a:cs typeface="+mn-cs"/>
              </a:rPr>
              <a:t> are demonstrated by brief </a:t>
            </a:r>
            <a:r>
              <a:rPr lang="en-US" sz="1200" kern="1200" baseline="0" dirty="0" smtClean="0">
                <a:solidFill>
                  <a:schemeClr val="tx1"/>
                </a:solidFill>
                <a:effectLst/>
                <a:latin typeface="+mn-lt"/>
                <a:ea typeface="+mn-ea"/>
                <a:cs typeface="+mn-cs"/>
              </a:rPr>
              <a:t>videos embedded in this slide.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14</a:t>
            </a:fld>
            <a:endParaRPr lang="en-US"/>
          </a:p>
        </p:txBody>
      </p:sp>
    </p:spTree>
    <p:extLst>
      <p:ext uri="{BB962C8B-B14F-4D97-AF65-F5344CB8AC3E}">
        <p14:creationId xmlns:p14="http://schemas.microsoft.com/office/powerpoint/2010/main" val="106040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group</a:t>
            </a:r>
            <a:r>
              <a:rPr lang="en-US" baseline="0" dirty="0"/>
              <a:t> roughly in two.  One half will work on planning an activity or activities in which youth create a product.  The other half will work on planning field trips/speakers and related learning activities.  They can use the STEM IE (www.niu.edu/stemie) webpage as a resource.</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15</a:t>
            </a:fld>
            <a:endParaRPr lang="en-US"/>
          </a:p>
        </p:txBody>
      </p:sp>
    </p:spTree>
    <p:extLst>
      <p:ext uri="{BB962C8B-B14F-4D97-AF65-F5344CB8AC3E}">
        <p14:creationId xmlns:p14="http://schemas.microsoft.com/office/powerpoint/2010/main" val="255357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completed individually</a:t>
            </a:r>
            <a:r>
              <a:rPr lang="en-US" baseline="0" dirty="0"/>
              <a:t> or in small group(s).  Share after 15 – 20 minutes.</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16</a:t>
            </a:fld>
            <a:endParaRPr lang="en-US"/>
          </a:p>
        </p:txBody>
      </p:sp>
    </p:spTree>
    <p:extLst>
      <p:ext uri="{BB962C8B-B14F-4D97-AF65-F5344CB8AC3E}">
        <p14:creationId xmlns:p14="http://schemas.microsoft.com/office/powerpoint/2010/main" val="1898521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43 % u</a:t>
            </a:r>
            <a:r>
              <a:rPr lang="en-US" baseline="0" dirty="0"/>
              <a:t>nfocused time was during the STEM learning time sessions and did NOT include scheduled breaks and other planned time for recreation and routines.  </a:t>
            </a:r>
            <a:endParaRPr lang="en-US" dirty="0"/>
          </a:p>
          <a:p>
            <a:r>
              <a:rPr lang="en-US" dirty="0"/>
              <a:t>Add this </a:t>
            </a:r>
            <a:r>
              <a:rPr lang="en-US" dirty="0" smtClean="0"/>
              <a:t>information: </a:t>
            </a:r>
            <a:r>
              <a:rPr lang="en-US" dirty="0"/>
              <a:t>Down</a:t>
            </a:r>
            <a:r>
              <a:rPr lang="en-US" baseline="0" dirty="0"/>
              <a:t> time is not all bad, youth need time “off” but this is often provided in program scheduling of breaks.   Youth do sometimes need time to reflect or “compile” what they have learned.  Provide activity leaders with prepared games and discussion ideas appropriate to your activities.</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17</a:t>
            </a:fld>
            <a:endParaRPr lang="en-US"/>
          </a:p>
        </p:txBody>
      </p:sp>
    </p:spTree>
    <p:extLst>
      <p:ext uri="{BB962C8B-B14F-4D97-AF65-F5344CB8AC3E}">
        <p14:creationId xmlns:p14="http://schemas.microsoft.com/office/powerpoint/2010/main" val="1061923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participants for and be prepared to provide examples for things</a:t>
            </a:r>
            <a:r>
              <a:rPr lang="en-US" baseline="0" dirty="0"/>
              <a:t> youth can do during transitions to continue learning and options for when youth finish at different time.  Give </a:t>
            </a:r>
            <a:r>
              <a:rPr lang="en-US" baseline="0" dirty="0" smtClean="0"/>
              <a:t>them 5- </a:t>
            </a:r>
            <a:r>
              <a:rPr lang="en-US" baseline="0" dirty="0"/>
              <a:t>10 minutes to go to the time use section of </a:t>
            </a:r>
            <a:r>
              <a:rPr lang="en-US" sz="1200" b="1" kern="1200" dirty="0">
                <a:solidFill>
                  <a:schemeClr val="tx1"/>
                </a:solidFill>
                <a:effectLst/>
                <a:latin typeface="+mn-lt"/>
                <a:ea typeface="+mn-ea"/>
                <a:cs typeface="+mn-cs"/>
              </a:rPr>
              <a:t>How ALS can Maximize Youth Experience within Activity Settings on the STEM IE website </a:t>
            </a:r>
            <a:r>
              <a:rPr lang="en-US" sz="1200" b="0" kern="1200" dirty="0">
                <a:solidFill>
                  <a:schemeClr val="tx1"/>
                </a:solidFill>
                <a:effectLst/>
                <a:latin typeface="+mn-lt"/>
                <a:ea typeface="+mn-ea"/>
                <a:cs typeface="+mn-cs"/>
              </a:rPr>
              <a:t>and</a:t>
            </a:r>
            <a:r>
              <a:rPr lang="en-US" sz="1200" b="0" kern="1200" baseline="0" dirty="0">
                <a:solidFill>
                  <a:schemeClr val="tx1"/>
                </a:solidFill>
                <a:effectLst/>
                <a:latin typeface="+mn-lt"/>
                <a:ea typeface="+mn-ea"/>
                <a:cs typeface="+mn-cs"/>
              </a:rPr>
              <a:t> look for ideas to share from the time use section of that page. https://niu.edu/stemie/activity/als-maximize-youth.shtml</a:t>
            </a:r>
            <a:endParaRPr lang="en-US" i="1" u="sng" dirty="0">
              <a:solidFill>
                <a:srgbClr val="FF0000"/>
              </a:solidFill>
            </a:endParaRPr>
          </a:p>
        </p:txBody>
      </p:sp>
      <p:sp>
        <p:nvSpPr>
          <p:cNvPr id="4" name="Slide Number Placeholder 3"/>
          <p:cNvSpPr>
            <a:spLocks noGrp="1"/>
          </p:cNvSpPr>
          <p:nvPr>
            <p:ph type="sldNum" sz="quarter" idx="10"/>
          </p:nvPr>
        </p:nvSpPr>
        <p:spPr/>
        <p:txBody>
          <a:bodyPr/>
          <a:lstStyle/>
          <a:p>
            <a:fld id="{CDCF8735-B6D3-408C-8F22-959267623D98}" type="slidenum">
              <a:rPr lang="en-US" smtClean="0"/>
              <a:pPr/>
              <a:t>18</a:t>
            </a:fld>
            <a:endParaRPr lang="en-US"/>
          </a:p>
        </p:txBody>
      </p:sp>
    </p:spTree>
    <p:extLst>
      <p:ext uri="{BB962C8B-B14F-4D97-AF65-F5344CB8AC3E}">
        <p14:creationId xmlns:p14="http://schemas.microsoft.com/office/powerpoint/2010/main" val="382147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brief</a:t>
            </a:r>
            <a:r>
              <a:rPr lang="en-US" baseline="0" dirty="0"/>
              <a:t> video of activity leader talking about cooperative groups  </a:t>
            </a:r>
            <a:r>
              <a:rPr lang="en-US" dirty="0"/>
              <a:t>Can have a large group discussion of this or have participants</a:t>
            </a:r>
            <a:r>
              <a:rPr lang="en-US" baseline="0" dirty="0"/>
              <a:t> work in small groups or with a partner (person sitting next to them).    Ask follow-up question about implications for planning activities</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19</a:t>
            </a:fld>
            <a:endParaRPr lang="en-US"/>
          </a:p>
        </p:txBody>
      </p:sp>
    </p:spTree>
    <p:extLst>
      <p:ext uri="{BB962C8B-B14F-4D97-AF65-F5344CB8AC3E}">
        <p14:creationId xmlns:p14="http://schemas.microsoft.com/office/powerpoint/2010/main" val="3751588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on link that appears in the left side of the slide to watch a two minute video about encouraging group collaboration in STEM programs.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click on the link and view the video on the right side of the screen. Ask participants the questions on the slide.  (3-5 minutes).</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onsider the 2 minute video on slide 21 as either a substitute or an additional example.  Optional: </a:t>
            </a:r>
            <a:r>
              <a:rPr lang="en-US" sz="1200" kern="1200" dirty="0" smtClean="0">
                <a:solidFill>
                  <a:schemeClr val="tx1"/>
                </a:solidFill>
                <a:effectLst/>
                <a:latin typeface="+mn-lt"/>
                <a:ea typeface="+mn-ea"/>
                <a:cs typeface="+mn-cs"/>
              </a:rPr>
              <a:t>distribute</a:t>
            </a:r>
            <a:r>
              <a:rPr lang="en-US" sz="1200" kern="1200" baseline="0" dirty="0" smtClean="0">
                <a:solidFill>
                  <a:schemeClr val="tx1"/>
                </a:solidFill>
                <a:effectLst/>
                <a:latin typeface="+mn-lt"/>
                <a:ea typeface="+mn-ea"/>
                <a:cs typeface="+mn-cs"/>
              </a:rPr>
              <a:t> the handout linked to Slide 20 in the facilitator’s guide </a:t>
            </a:r>
            <a:r>
              <a:rPr lang="en-US" sz="1200" kern="1200" dirty="0" smtClean="0">
                <a:solidFill>
                  <a:schemeClr val="tx1"/>
                </a:solidFill>
                <a:effectLst/>
                <a:latin typeface="+mn-lt"/>
                <a:ea typeface="+mn-ea"/>
                <a:cs typeface="+mn-cs"/>
              </a:rPr>
              <a:t>&amp; </a:t>
            </a:r>
            <a:r>
              <a:rPr lang="en-US" sz="1200" kern="1200" dirty="0">
                <a:solidFill>
                  <a:schemeClr val="tx1"/>
                </a:solidFill>
                <a:effectLst/>
                <a:latin typeface="+mn-lt"/>
                <a:ea typeface="+mn-ea"/>
                <a:cs typeface="+mn-cs"/>
              </a:rPr>
              <a:t>have them watch the video(s) looking for examples of whether and how the leader uses such language to facilitate youth collaboration.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20</a:t>
            </a:fld>
            <a:endParaRPr lang="en-US"/>
          </a:p>
        </p:txBody>
      </p:sp>
    </p:spTree>
    <p:extLst>
      <p:ext uri="{BB962C8B-B14F-4D97-AF65-F5344CB8AC3E}">
        <p14:creationId xmlns:p14="http://schemas.microsoft.com/office/powerpoint/2010/main" val="412108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briefly shares the purpose of the professional </a:t>
            </a:r>
            <a:r>
              <a:rPr lang="en-US" sz="1200" kern="1200" dirty="0" smtClean="0">
                <a:solidFill>
                  <a:schemeClr val="tx1"/>
                </a:solidFill>
                <a:effectLst/>
                <a:latin typeface="+mn-lt"/>
                <a:ea typeface="+mn-ea"/>
                <a:cs typeface="+mn-cs"/>
              </a:rPr>
              <a:t>development.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a:t>
            </a:fld>
            <a:endParaRPr lang="en-US"/>
          </a:p>
        </p:txBody>
      </p:sp>
    </p:spTree>
    <p:extLst>
      <p:ext uri="{BB962C8B-B14F-4D97-AF65-F5344CB8AC3E}">
        <p14:creationId xmlns:p14="http://schemas.microsoft.com/office/powerpoint/2010/main" val="3990063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View the video (click link) to see another example.</a:t>
            </a:r>
          </a:p>
          <a:p>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21</a:t>
            </a:fld>
            <a:endParaRPr lang="en-US"/>
          </a:p>
        </p:txBody>
      </p:sp>
    </p:spTree>
    <p:extLst>
      <p:ext uri="{BB962C8B-B14F-4D97-AF65-F5344CB8AC3E}">
        <p14:creationId xmlns:p14="http://schemas.microsoft.com/office/powerpoint/2010/main" val="1850852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How is time spent in these programs; what do youth do?  What about location?  Did youth have opportunities to collaborate?  From what you can tell, what aspects of the activity setting do you think are engaging?  Provide copy of slide 6 to participants.</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22</a:t>
            </a:fld>
            <a:endParaRPr lang="en-US"/>
          </a:p>
        </p:txBody>
      </p:sp>
    </p:spTree>
    <p:extLst>
      <p:ext uri="{BB962C8B-B14F-4D97-AF65-F5344CB8AC3E}">
        <p14:creationId xmlns:p14="http://schemas.microsoft.com/office/powerpoint/2010/main" val="124827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this means.  [Note] People are motivated</a:t>
            </a:r>
            <a:r>
              <a:rPr lang="en-US" baseline="0" dirty="0"/>
              <a:t> and engaged in some situations and not others – being motivated or engaged is dependent on the context.  It’s valuable for activity leaders to learn how to plan and create contexts that are most likely to motivate and engage youth in the programs.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3</a:t>
            </a:fld>
            <a:endParaRPr lang="en-US"/>
          </a:p>
        </p:txBody>
      </p:sp>
    </p:spTree>
    <p:extLst>
      <p:ext uri="{BB962C8B-B14F-4D97-AF65-F5344CB8AC3E}">
        <p14:creationId xmlns:p14="http://schemas.microsoft.com/office/powerpoint/2010/main" val="267897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Follow instructions on side of slide.  As people share,</a:t>
            </a:r>
            <a:r>
              <a:rPr lang="en-US" sz="1200" kern="1200" baseline="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ote and then briefly reiterate what was said. [Ask:} What</a:t>
            </a:r>
            <a:r>
              <a:rPr lang="en-US" sz="1200" kern="1200" baseline="0" dirty="0" smtClean="0">
                <a:solidFill>
                  <a:schemeClr val="tx1"/>
                </a:solidFill>
                <a:effectLst/>
                <a:latin typeface="+mn-lt"/>
                <a:ea typeface="+mn-ea"/>
                <a:cs typeface="+mn-cs"/>
              </a:rPr>
              <a:t> patterns do you and the participants notice in what was said?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4</a:t>
            </a:fld>
            <a:endParaRPr lang="en-US"/>
          </a:p>
        </p:txBody>
      </p:sp>
    </p:spTree>
    <p:extLst>
      <p:ext uri="{BB962C8B-B14F-4D97-AF65-F5344CB8AC3E}">
        <p14:creationId xmlns:p14="http://schemas.microsoft.com/office/powerpoint/2010/main" val="116938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Can show this slide and move on (approximately 1 minute to introduce) or you can choose to prompt group discussion with these questions (recommended):</a:t>
            </a:r>
          </a:p>
          <a:p>
            <a:r>
              <a:rPr lang="en-US" sz="1200" kern="1200" dirty="0">
                <a:solidFill>
                  <a:schemeClr val="tx1"/>
                </a:solidFill>
                <a:effectLst/>
                <a:latin typeface="+mn-lt"/>
                <a:ea typeface="+mn-ea"/>
                <a:cs typeface="+mn-cs"/>
              </a:rPr>
              <a:t>1.  How do the youth with whom you work respond to different types of activities? </a:t>
            </a:r>
          </a:p>
          <a:p>
            <a:r>
              <a:rPr lang="en-US" sz="1200" kern="1200" dirty="0">
                <a:solidFill>
                  <a:schemeClr val="tx1"/>
                </a:solidFill>
                <a:effectLst/>
                <a:latin typeface="+mn-lt"/>
                <a:ea typeface="+mn-ea"/>
                <a:cs typeface="+mn-cs"/>
              </a:rPr>
              <a:t>2. Do they prefer certain settings over others?  </a:t>
            </a:r>
            <a:r>
              <a:rPr lang="en-US" sz="1200" b="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5</a:t>
            </a:fld>
            <a:endParaRPr lang="en-US"/>
          </a:p>
        </p:txBody>
      </p:sp>
    </p:spTree>
    <p:extLst>
      <p:ext uri="{BB962C8B-B14F-4D97-AF65-F5344CB8AC3E}">
        <p14:creationId xmlns:p14="http://schemas.microsoft.com/office/powerpoint/2010/main" val="29867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presents how activity settings were coded in the STEM IE </a:t>
            </a:r>
            <a:r>
              <a:rPr lang="en-US" sz="1200" kern="1200" dirty="0" smtClean="0">
                <a:solidFill>
                  <a:schemeClr val="tx1"/>
                </a:solidFill>
                <a:effectLst/>
                <a:latin typeface="+mn-lt"/>
                <a:ea typeface="+mn-ea"/>
                <a:cs typeface="+mn-cs"/>
              </a:rPr>
              <a:t>study</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6</a:t>
            </a:fld>
            <a:endParaRPr lang="en-US"/>
          </a:p>
        </p:txBody>
      </p:sp>
    </p:spTree>
    <p:extLst>
      <p:ext uri="{BB962C8B-B14F-4D97-AF65-F5344CB8AC3E}">
        <p14:creationId xmlns:p14="http://schemas.microsoft.com/office/powerpoint/2010/main" val="274963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CF8735-B6D3-408C-8F22-959267623D98}" type="slidenum">
              <a:rPr lang="en-US" smtClean="0"/>
              <a:pPr/>
              <a:t>7</a:t>
            </a:fld>
            <a:endParaRPr lang="en-US"/>
          </a:p>
        </p:txBody>
      </p:sp>
    </p:spTree>
    <p:extLst>
      <p:ext uri="{BB962C8B-B14F-4D97-AF65-F5344CB8AC3E}">
        <p14:creationId xmlns:p14="http://schemas.microsoft.com/office/powerpoint/2010/main" val="251570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F00DE463-6FC3-41FB-A8EC-35DB7FAF2A48}" type="slidenum">
              <a:rPr lang="en-US" smtClean="0"/>
              <a:pPr/>
              <a:t>8</a:t>
            </a:fld>
            <a:endParaRPr lang="en-US"/>
          </a:p>
        </p:txBody>
      </p:sp>
    </p:spTree>
    <p:extLst>
      <p:ext uri="{BB962C8B-B14F-4D97-AF65-F5344CB8AC3E}">
        <p14:creationId xmlns:p14="http://schemas.microsoft.com/office/powerpoint/2010/main" val="220331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a copy of this page for each pair of participants. Ask</a:t>
            </a:r>
            <a:r>
              <a:rPr lang="en-US" baseline="0" dirty="0"/>
              <a:t> participants to e</a:t>
            </a:r>
            <a:r>
              <a:rPr lang="en-US" dirty="0"/>
              <a:t>xamine</a:t>
            </a:r>
            <a:r>
              <a:rPr lang="en-US" baseline="0" dirty="0"/>
              <a:t> chart.  Ask them to note the variation of time spent in the different locations across programs.   The classroom space was the most utilized space overall.  Zoology Partners and Island Explorers spent the most time outdoors in the community compared to other programs.  Uptown Architecture stands out in their use of indoor community space and outdoor program space.</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9</a:t>
            </a:fld>
            <a:endParaRPr lang="en-US"/>
          </a:p>
        </p:txBody>
      </p:sp>
    </p:spTree>
    <p:extLst>
      <p:ext uri="{BB962C8B-B14F-4D97-AF65-F5344CB8AC3E}">
        <p14:creationId xmlns:p14="http://schemas.microsoft.com/office/powerpoint/2010/main" val="21722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8010B226-40E5-499B-ADF4-257D51EF34F2}" type="slidenum">
              <a:rPr lang="en-US" smtClean="0"/>
              <a:pPr>
                <a:defRPr/>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622810-A695-4142-898C-B97E3DB5DD07}" type="slidenum">
              <a:rPr lang="en-US" smtClean="0"/>
              <a:pPr>
                <a:defRPr/>
              </a:pPr>
              <a:t>‹#›</a:t>
            </a:fld>
            <a:endParaRPr lang="en-US"/>
          </a:p>
        </p:txBody>
      </p:sp>
    </p:spTree>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B5BB68BE-79D2-4188-A78C-A63E7AC0A33E}" type="slidenum">
              <a:rPr lang="en-US" smtClean="0"/>
              <a:pPr>
                <a:defRPr/>
              </a:pPr>
              <a:t>‹#›</a:t>
            </a:fld>
            <a:endParaRPr lang="en-US"/>
          </a:p>
        </p:txBody>
      </p:sp>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5B85A2-AF7A-4868-83DC-00C9C8EF4DB7}" type="slidenum">
              <a:rPr lang="en-US" smtClean="0"/>
              <a:pPr>
                <a:defRPr/>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0B18EA55-01C0-4DF4-AD87-198F5872F32F}" type="slidenum">
              <a:rPr lang="en-US" smtClean="0"/>
              <a:pPr>
                <a:defRPr/>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D961C0-D123-4945-BDB5-B9BB64199275}"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4A909E-3195-47FE-A190-B47032F6CC1E}"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3CCEF9-3A92-4BA9-85D1-48E34AC7C13C}" type="slidenum">
              <a:rPr lang="en-US" smtClean="0"/>
              <a:pPr>
                <a:defRPr/>
              </a:pPr>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9179110-2F27-4D34-BF30-2AEB85FB8E40}" type="slidenum">
              <a:rPr lang="en-US" smtClean="0"/>
              <a:pPr>
                <a:defRPr/>
              </a:pPr>
              <a:t>‹#›</a:t>
            </a:fld>
            <a:endParaRPr lang="en-US"/>
          </a:p>
        </p:txBody>
      </p:sp>
    </p:spTree>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07CA079A-00DE-47B8-8D31-366852D2CBCB}" type="slidenum">
              <a:rPr lang="en-US" smtClean="0"/>
              <a:pPr>
                <a:defRPr/>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8E6C51-515D-4779-BC44-CBE32BA6029F}" type="slidenum">
              <a:rPr lang="en-US" smtClean="0"/>
              <a:pPr>
                <a:defRPr/>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8811715C-6882-41C0-A027-4CDA67CEAD2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checker dir="vert"/>
  </p:transition>
  <p:txStyles>
    <p:titleStyle>
      <a:lvl1pPr algn="ctr" defTabSz="914400" rtl="0" eaLnBrk="1" latinLnBrk="0" hangingPunct="1">
        <a:spcBef>
          <a:spcPct val="0"/>
        </a:spcBef>
        <a:buNone/>
        <a:defRPr sz="3200" b="0" i="0" u="none"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uPfStEnxcok" TargetMode="External"/><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youtu.be/Xc9Z4hUG0Dw" TargetMode="External"/><Relationship Id="rId5" Type="http://schemas.openxmlformats.org/officeDocument/2006/relationships/hyperlink" Target="https://youtu.be/9lePteEGCgo" TargetMode="External"/><Relationship Id="rId4" Type="http://schemas.openxmlformats.org/officeDocument/2006/relationships/hyperlink" Target="https://youtu.be/Au4lvLI2in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niu.edu/eteams/value/guide_finding_scientists.s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theconnectory.org/provider-portal#provider-sto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sedl.org/afterschool/toolkits/science/pr_exploring.html"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www.sedl.org/afterschool/toolkits/pdf/sedl_lesson_template.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AEIq2tOtFl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hyperlink" Target="https://youtu.be/4LITjH9Z9G0"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s://youtu.be/GXiEbFvWwyk" TargetMode="External"/><Relationship Id="rId4" Type="http://schemas.openxmlformats.org/officeDocument/2006/relationships/hyperlink" Target="https://youtu.be/kN51UWsjYt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GXiEbFvWwy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g6JjsF-1e08"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youtu.be/plvXKgU3-T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tiff"/><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72195" y="502860"/>
            <a:ext cx="1676400" cy="1021139"/>
          </a:xfrm>
        </p:spPr>
        <p:txBody>
          <a:bodyPr/>
          <a:lstStyle/>
          <a:p>
            <a:pPr algn="ctr"/>
            <a:r>
              <a:rPr lang="en-US" dirty="0"/>
              <a:t>Planning </a:t>
            </a:r>
            <a:br>
              <a:rPr lang="en-US" dirty="0"/>
            </a:br>
            <a:r>
              <a:rPr lang="en-US" dirty="0"/>
              <a:t>Activity Settings </a:t>
            </a:r>
          </a:p>
        </p:txBody>
      </p:sp>
      <p:sp>
        <p:nvSpPr>
          <p:cNvPr id="5" name="AutoShape 4" descr="Image result for middle school outdoor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http://qa2.niu.edu/stemie/images/activity.jpg"/>
          <p:cNvPicPr/>
          <p:nvPr/>
        </p:nvPicPr>
        <p:blipFill rotWithShape="1">
          <a:blip r:embed="rId3">
            <a:extLst>
              <a:ext uri="{BEBA8EAE-BF5A-486C-A8C5-ECC9F3942E4B}">
                <a14:imgProps xmlns:a14="http://schemas.microsoft.com/office/drawing/2010/main">
                  <a14:imgLayer r:embed="rId4">
                    <a14:imgEffect>
                      <a14:sharpenSoften amount="11000"/>
                    </a14:imgEffect>
                  </a14:imgLayer>
                </a14:imgProps>
              </a:ext>
              <a:ext uri="{28A0092B-C50C-407E-A947-70E740481C1C}">
                <a14:useLocalDpi xmlns:a14="http://schemas.microsoft.com/office/drawing/2010/main" val="0"/>
              </a:ext>
            </a:extLst>
          </a:blip>
          <a:srcRect l="17447" r="42679"/>
          <a:stretch/>
        </p:blipFill>
        <p:spPr bwMode="auto">
          <a:xfrm>
            <a:off x="152400" y="160338"/>
            <a:ext cx="6705600" cy="6545262"/>
          </a:xfrm>
          <a:prstGeom prst="rect">
            <a:avLst/>
          </a:prstGeom>
          <a:noFill/>
          <a:ln>
            <a:noFill/>
          </a:ln>
          <a:extLst>
            <a:ext uri="{53640926-AAD7-44D8-BBD7-CCE9431645EC}">
              <a14:shadowObscured xmlns:a14="http://schemas.microsoft.com/office/drawing/2010/main"/>
            </a:ext>
          </a:extLst>
        </p:spPr>
      </p:pic>
      <p:sp>
        <p:nvSpPr>
          <p:cNvPr id="6" name="Text Placeholder 2">
            <a:extLst>
              <a:ext uri="{FF2B5EF4-FFF2-40B4-BE49-F238E27FC236}">
                <a16:creationId xmlns:a16="http://schemas.microsoft.com/office/drawing/2014/main" xmlns="" id="{12A53A0C-2C68-8D42-834A-9B8C04AA946F}"/>
              </a:ext>
            </a:extLst>
          </p:cNvPr>
          <p:cNvSpPr txBox="1">
            <a:spLocks/>
          </p:cNvSpPr>
          <p:nvPr/>
        </p:nvSpPr>
        <p:spPr>
          <a:xfrm>
            <a:off x="7172195" y="3352800"/>
            <a:ext cx="1676400" cy="3002340"/>
          </a:xfrm>
          <a:prstGeom prst="rect">
            <a:avLst/>
          </a:prstGeom>
        </p:spPr>
        <p:txBody>
          <a:bodyPr vert="horz" lIns="91440" tIns="0" rIns="91440" bIns="45720" rtlCol="0">
            <a:normAutofit lnSpcReduction="10000"/>
          </a:bodyPr>
          <a:lstStyle>
            <a:lvl1pPr marL="0" indent="0" algn="l" defTabSz="914400" rtl="0" eaLnBrk="1" latinLnBrk="0" hangingPunct="1">
              <a:spcBef>
                <a:spcPct val="20000"/>
              </a:spcBef>
              <a:buClr>
                <a:schemeClr val="accent1"/>
              </a:buClr>
              <a:buFont typeface="Wingdings 2" pitchFamily="18" charset="2"/>
              <a:buNone/>
              <a:defRPr sz="1400" kern="1200" spc="150" baseline="0">
                <a:solidFill>
                  <a:schemeClr val="tx1"/>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1200" kern="1200" spc="100" baseline="0">
                <a:solidFill>
                  <a:schemeClr val="tx2"/>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000" kern="1200" spc="100" baseline="0">
                <a:solidFill>
                  <a:schemeClr val="tx2"/>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900" kern="1200" spc="1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900" kern="1200">
                <a:solidFill>
                  <a:schemeClr val="tx2"/>
                </a:solidFill>
                <a:latin typeface="+mn-lt"/>
                <a:ea typeface="+mn-ea"/>
                <a:cs typeface="+mn-cs"/>
              </a:defRPr>
            </a:lvl9pPr>
          </a:lstStyle>
          <a:p>
            <a:pPr fontAlgn="auto">
              <a:spcAft>
                <a:spcPts val="0"/>
              </a:spcAft>
            </a:pPr>
            <a:endParaRPr lang="en-US" dirty="0"/>
          </a:p>
          <a:p>
            <a:pPr fontAlgn="auto">
              <a:spcAft>
                <a:spcPts val="0"/>
              </a:spcAft>
            </a:pPr>
            <a:r>
              <a:rPr lang="en-US" dirty="0"/>
              <a:t>Created by </a:t>
            </a:r>
          </a:p>
          <a:p>
            <a:pPr fontAlgn="auto">
              <a:spcAft>
                <a:spcPts val="0"/>
              </a:spcAft>
            </a:pPr>
            <a:r>
              <a:rPr lang="en-US" dirty="0"/>
              <a:t>STEM Interest &amp; Engagement</a:t>
            </a:r>
          </a:p>
          <a:p>
            <a:pPr fontAlgn="auto">
              <a:spcAft>
                <a:spcPts val="0"/>
              </a:spcAft>
            </a:pPr>
            <a:r>
              <a:rPr lang="en-US" dirty="0"/>
              <a:t>(STEM IE) Study</a:t>
            </a:r>
          </a:p>
          <a:p>
            <a:pPr fontAlgn="auto">
              <a:spcAft>
                <a:spcPts val="0"/>
              </a:spcAft>
            </a:pPr>
            <a:endParaRPr lang="en-US" dirty="0"/>
          </a:p>
          <a:p>
            <a:pPr fontAlgn="auto">
              <a:spcAft>
                <a:spcPts val="0"/>
              </a:spcAft>
            </a:pPr>
            <a:r>
              <a:rPr lang="en-US" dirty="0"/>
              <a:t>Presented by</a:t>
            </a:r>
          </a:p>
          <a:p>
            <a:pPr fontAlgn="auto">
              <a:spcAft>
                <a:spcPts val="0"/>
              </a:spcAft>
            </a:pPr>
            <a:r>
              <a:rPr lang="en-US" dirty="0"/>
              <a:t>ENTER NAME(S)</a:t>
            </a:r>
          </a:p>
          <a:p>
            <a:pPr fontAlgn="auto">
              <a:spcAft>
                <a:spcPts val="0"/>
              </a:spcAft>
            </a:pPr>
            <a:endParaRPr lang="en-US" dirty="0"/>
          </a:p>
          <a:p>
            <a:pPr fontAlgn="auto">
              <a:spcAft>
                <a:spcPts val="0"/>
              </a:spcAft>
            </a:pPr>
            <a:endParaRPr lang="en-US" dirty="0"/>
          </a:p>
          <a:p>
            <a:pPr fontAlgn="auto">
              <a:spcAft>
                <a:spcPts val="0"/>
              </a:spcAft>
            </a:pPr>
            <a:endParaRPr lang="en-US" dirty="0"/>
          </a:p>
          <a:p>
            <a:pPr fontAlgn="auto">
              <a:spcAft>
                <a:spcPts val="0"/>
              </a:spcAft>
            </a:pPr>
            <a:r>
              <a:rPr lang="en-US" dirty="0"/>
              <a:t>ENTER DATE</a:t>
            </a:r>
          </a:p>
        </p:txBody>
      </p:sp>
      <p:sp>
        <p:nvSpPr>
          <p:cNvPr id="7" name="TextBox 6">
            <a:extLst>
              <a:ext uri="{FF2B5EF4-FFF2-40B4-BE49-F238E27FC236}">
                <a16:creationId xmlns:a16="http://schemas.microsoft.com/office/drawing/2014/main" xmlns="" id="{A030EDF4-3EE8-634D-BDDB-21B18381F78E}"/>
              </a:ext>
            </a:extLst>
          </p:cNvPr>
          <p:cNvSpPr txBox="1"/>
          <p:nvPr/>
        </p:nvSpPr>
        <p:spPr>
          <a:xfrm>
            <a:off x="7172195" y="1706940"/>
            <a:ext cx="1600200" cy="1446550"/>
          </a:xfrm>
          <a:prstGeom prst="rect">
            <a:avLst/>
          </a:prstGeom>
          <a:noFill/>
        </p:spPr>
        <p:txBody>
          <a:bodyPr wrap="square" rtlCol="0">
            <a:spAutoFit/>
          </a:bodyPr>
          <a:lstStyle/>
          <a:p>
            <a:r>
              <a:rPr lang="en-US" sz="2200" dirty="0">
                <a:latin typeface="+mj-lt"/>
                <a:cs typeface="Times New Roman" panose="02020603050405020304" pitchFamily="18" charset="0"/>
              </a:rPr>
              <a:t>ISL Program</a:t>
            </a:r>
            <a:br>
              <a:rPr lang="en-US" sz="2200" dirty="0">
                <a:latin typeface="+mj-lt"/>
                <a:cs typeface="Times New Roman" panose="02020603050405020304" pitchFamily="18" charset="0"/>
              </a:rPr>
            </a:br>
            <a:r>
              <a:rPr lang="en-US" sz="2200" dirty="0">
                <a:latin typeface="+mj-lt"/>
                <a:cs typeface="Times New Roman" panose="02020603050405020304" pitchFamily="18" charset="0"/>
              </a:rPr>
              <a:t>Staff Worksh</a:t>
            </a:r>
            <a:r>
              <a:rPr lang="en-US" sz="2200" dirty="0">
                <a:latin typeface="+mj-lt"/>
              </a:rPr>
              <a:t>op</a:t>
            </a:r>
          </a:p>
        </p:txBody>
      </p:sp>
    </p:spTree>
    <p:extLst>
      <p:ext uri="{BB962C8B-B14F-4D97-AF65-F5344CB8AC3E}">
        <p14:creationId xmlns:p14="http://schemas.microsoft.com/office/powerpoint/2010/main" val="1167963391"/>
      </p:ext>
    </p:extLst>
  </p:cSld>
  <p:clrMapOvr>
    <a:masterClrMapping/>
  </p:clrMapOvr>
  <p:transition>
    <p:checke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000" b="1" dirty="0"/>
              <a:t>Activities During STEM Learning Time</a:t>
            </a:r>
          </a:p>
        </p:txBody>
      </p:sp>
      <p:pic>
        <p:nvPicPr>
          <p:cNvPr id="4" name="Picture 3" descr="Figure 1 Activities"/>
          <p:cNvPicPr/>
          <p:nvPr/>
        </p:nvPicPr>
        <p:blipFill rotWithShape="1">
          <a:blip r:embed="rId3">
            <a:extLst>
              <a:ext uri="{28A0092B-C50C-407E-A947-70E740481C1C}">
                <a14:useLocalDpi xmlns:a14="http://schemas.microsoft.com/office/drawing/2010/main" val="0"/>
              </a:ext>
            </a:extLst>
          </a:blip>
          <a:srcRect t="9795"/>
          <a:stretch/>
        </p:blipFill>
        <p:spPr bwMode="auto">
          <a:xfrm>
            <a:off x="152400" y="1600200"/>
            <a:ext cx="8839199" cy="5105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0210030"/>
      </p:ext>
    </p:extLst>
  </p:cSld>
  <p:clrMapOvr>
    <a:masterClrMapping/>
  </p:clrMapOvr>
  <p:transition>
    <p:checke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3EFF5EF-A019-4540-B2D0-FD41661F5C2E}"/>
              </a:ext>
            </a:extLst>
          </p:cNvPr>
          <p:cNvSpPr/>
          <p:nvPr/>
        </p:nvSpPr>
        <p:spPr>
          <a:xfrm>
            <a:off x="152400" y="1524000"/>
            <a:ext cx="887767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TIME SPENT BY OPPORTUNITIES TO COLLABORATE </a:t>
            </a:r>
          </a:p>
        </p:txBody>
      </p:sp>
      <p:grpSp>
        <p:nvGrpSpPr>
          <p:cNvPr id="7" name="Group 6">
            <a:extLst>
              <a:ext uri="{FF2B5EF4-FFF2-40B4-BE49-F238E27FC236}">
                <a16:creationId xmlns:a16="http://schemas.microsoft.com/office/drawing/2014/main" xmlns="" id="{E9D27201-640A-4439-BE97-6E11EB988A7C}"/>
              </a:ext>
            </a:extLst>
          </p:cNvPr>
          <p:cNvGrpSpPr/>
          <p:nvPr/>
        </p:nvGrpSpPr>
        <p:grpSpPr>
          <a:xfrm>
            <a:off x="190130" y="1524000"/>
            <a:ext cx="8763000" cy="5169932"/>
            <a:chOff x="228600" y="1535668"/>
            <a:chExt cx="8763000" cy="5169932"/>
          </a:xfrm>
        </p:grpSpPr>
        <p:grpSp>
          <p:nvGrpSpPr>
            <p:cNvPr id="4" name="Group 3">
              <a:extLst>
                <a:ext uri="{FF2B5EF4-FFF2-40B4-BE49-F238E27FC236}">
                  <a16:creationId xmlns:a16="http://schemas.microsoft.com/office/drawing/2014/main" xmlns="" id="{0A4A7424-CC71-474F-8DFB-AECE5418F6AF}"/>
                </a:ext>
              </a:extLst>
            </p:cNvPr>
            <p:cNvGrpSpPr/>
            <p:nvPr/>
          </p:nvGrpSpPr>
          <p:grpSpPr>
            <a:xfrm>
              <a:off x="228600" y="1535668"/>
              <a:ext cx="8763000" cy="5169932"/>
              <a:chOff x="228600" y="1535668"/>
              <a:chExt cx="8763000" cy="5169932"/>
            </a:xfrm>
          </p:grpSpPr>
          <p:pic>
            <p:nvPicPr>
              <p:cNvPr id="5" name="Picture 4" descr="Figure 2 Activities"/>
              <p:cNvPicPr/>
              <p:nvPr/>
            </p:nvPicPr>
            <p:blipFill rotWithShape="1">
              <a:blip r:embed="rId3">
                <a:extLst>
                  <a:ext uri="{28A0092B-C50C-407E-A947-70E740481C1C}">
                    <a14:useLocalDpi xmlns:a14="http://schemas.microsoft.com/office/drawing/2010/main" val="0"/>
                  </a:ext>
                </a:extLst>
              </a:blip>
              <a:srcRect t="12593"/>
              <a:stretch/>
            </p:blipFill>
            <p:spPr bwMode="auto">
              <a:xfrm>
                <a:off x="228600" y="1600200"/>
                <a:ext cx="8763000" cy="5105400"/>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xmlns="" id="{42C10F58-53AE-4195-BDDC-F610864560FA}"/>
                  </a:ext>
                </a:extLst>
              </p:cNvPr>
              <p:cNvSpPr txBox="1"/>
              <p:nvPr/>
            </p:nvSpPr>
            <p:spPr>
              <a:xfrm>
                <a:off x="1905000" y="1535668"/>
                <a:ext cx="7010400" cy="369332"/>
              </a:xfrm>
              <a:prstGeom prst="rect">
                <a:avLst/>
              </a:prstGeom>
              <a:solidFill>
                <a:schemeClr val="bg1"/>
              </a:solidFill>
            </p:spPr>
            <p:txBody>
              <a:bodyPr wrap="square" rtlCol="0">
                <a:spAutoFit/>
              </a:bodyPr>
              <a:lstStyle/>
              <a:p>
                <a:r>
                  <a:rPr lang="en-US" sz="1800" dirty="0"/>
                  <a:t>Whole group		            Individual                  Small Group</a:t>
                </a:r>
              </a:p>
            </p:txBody>
          </p:sp>
        </p:grpSp>
        <p:sp>
          <p:nvSpPr>
            <p:cNvPr id="6" name="TextBox 5">
              <a:extLst>
                <a:ext uri="{FF2B5EF4-FFF2-40B4-BE49-F238E27FC236}">
                  <a16:creationId xmlns:a16="http://schemas.microsoft.com/office/drawing/2014/main" xmlns="" id="{D0EB3414-E0A8-4784-B492-E366EC896343}"/>
                </a:ext>
              </a:extLst>
            </p:cNvPr>
            <p:cNvSpPr txBox="1"/>
            <p:nvPr/>
          </p:nvSpPr>
          <p:spPr>
            <a:xfrm>
              <a:off x="381000" y="1828800"/>
              <a:ext cx="1524000" cy="646331"/>
            </a:xfrm>
            <a:prstGeom prst="rect">
              <a:avLst/>
            </a:prstGeom>
            <a:solidFill>
              <a:schemeClr val="bg1"/>
            </a:solidFill>
          </p:spPr>
          <p:txBody>
            <a:bodyPr wrap="square" rtlCol="0">
              <a:spAutoFit/>
            </a:bodyPr>
            <a:lstStyle/>
            <a:p>
              <a:r>
                <a:rPr lang="en-US" sz="1800" dirty="0"/>
                <a:t>Overall across sites</a:t>
              </a:r>
            </a:p>
          </p:txBody>
        </p:sp>
      </p:grpSp>
    </p:spTree>
    <p:extLst>
      <p:ext uri="{BB962C8B-B14F-4D97-AF65-F5344CB8AC3E}">
        <p14:creationId xmlns:p14="http://schemas.microsoft.com/office/powerpoint/2010/main" val="728692048"/>
      </p:ext>
    </p:extLst>
  </p:cSld>
  <p:clrMapOvr>
    <a:masterClrMapping/>
  </p:clrMapOvr>
  <p:transition>
    <p:checke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407893" cy="4407408"/>
          </a:xfrm>
        </p:spPr>
        <p:txBody>
          <a:bodyPr>
            <a:normAutofit/>
          </a:bodyPr>
          <a:lstStyle/>
          <a:p>
            <a:r>
              <a:rPr lang="en-US" dirty="0"/>
              <a:t>Creating a product stood out from all other activities. Youth were more engaged when they were creating products. They also reported greater challenge, </a:t>
            </a:r>
            <a:r>
              <a:rPr lang="en-US" dirty="0" smtClean="0"/>
              <a:t>relevance, </a:t>
            </a:r>
            <a:r>
              <a:rPr lang="en-US" dirty="0"/>
              <a:t>and learning.</a:t>
            </a:r>
          </a:p>
          <a:p>
            <a:pPr marL="45720" indent="0">
              <a:buNone/>
            </a:pPr>
            <a:endParaRPr lang="en-US" dirty="0"/>
          </a:p>
          <a:p>
            <a:r>
              <a:rPr lang="en-US" dirty="0"/>
              <a:t>Youth reported substantially higher learning when they were doing basic skills activities than other activities. </a:t>
            </a:r>
            <a:r>
              <a:rPr lang="en-US" dirty="0" smtClean="0"/>
              <a:t>They </a:t>
            </a:r>
            <a:r>
              <a:rPr lang="en-US" dirty="0"/>
              <a:t>perceived basic skills as relevant, but did not report being particularly challenged by basic skills activities. </a:t>
            </a:r>
          </a:p>
          <a:p>
            <a:pPr marL="45720" indent="0">
              <a:buNone/>
            </a:pPr>
            <a:endParaRPr lang="en-US" dirty="0"/>
          </a:p>
          <a:p>
            <a:r>
              <a:rPr lang="en-US" dirty="0"/>
              <a:t>Youth rated listening to a field trip (expert) speaker as more relevant than any other activity. This highlights the importance of engaging community partners in youth activities. </a:t>
            </a:r>
          </a:p>
          <a:p>
            <a:pPr marL="45720" indent="0">
              <a:buNone/>
            </a:pPr>
            <a:endParaRPr lang="en-US" dirty="0"/>
          </a:p>
        </p:txBody>
      </p:sp>
      <p:sp>
        <p:nvSpPr>
          <p:cNvPr id="3" name="Title 2"/>
          <p:cNvSpPr>
            <a:spLocks noGrp="1"/>
          </p:cNvSpPr>
          <p:nvPr>
            <p:ph type="title"/>
          </p:nvPr>
        </p:nvSpPr>
        <p:spPr/>
        <p:txBody>
          <a:bodyPr/>
          <a:lstStyle/>
          <a:p>
            <a:r>
              <a:rPr lang="en-US" b="1" dirty="0"/>
              <a:t>Youth Experience was related to Activity Type</a:t>
            </a:r>
          </a:p>
        </p:txBody>
      </p:sp>
    </p:spTree>
    <p:extLst>
      <p:ext uri="{BB962C8B-B14F-4D97-AF65-F5344CB8AC3E}">
        <p14:creationId xmlns:p14="http://schemas.microsoft.com/office/powerpoint/2010/main" val="2321083673"/>
      </p:ext>
    </p:extLst>
  </p:cSld>
  <p:clrMapOvr>
    <a:masterClrMapping/>
  </p:clrMapOvr>
  <p:transition>
    <p:checke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697534"/>
            <a:ext cx="6324600" cy="1645920"/>
          </a:xfrm>
        </p:spPr>
        <p:txBody>
          <a:bodyPr/>
          <a:lstStyle/>
          <a:p>
            <a:r>
              <a:rPr lang="en-US" dirty="0"/>
              <a:t>How Activity Leaders can enhance Activity Settings</a:t>
            </a:r>
          </a:p>
        </p:txBody>
      </p:sp>
      <p:pic>
        <p:nvPicPr>
          <p:cNvPr id="2" name="Picture 1"/>
          <p:cNvPicPr>
            <a:picLocks noChangeAspect="1"/>
          </p:cNvPicPr>
          <p:nvPr/>
        </p:nvPicPr>
        <p:blipFill>
          <a:blip r:embed="rId2"/>
          <a:stretch>
            <a:fillRect/>
          </a:stretch>
        </p:blipFill>
        <p:spPr>
          <a:xfrm>
            <a:off x="7315200" y="2895600"/>
            <a:ext cx="1371719" cy="1249788"/>
          </a:xfrm>
          <a:prstGeom prst="rect">
            <a:avLst/>
          </a:prstGeom>
        </p:spPr>
      </p:pic>
    </p:spTree>
    <p:extLst>
      <p:ext uri="{BB962C8B-B14F-4D97-AF65-F5344CB8AC3E}">
        <p14:creationId xmlns:p14="http://schemas.microsoft.com/office/powerpoint/2010/main" val="2223932581"/>
      </p:ext>
    </p:extLst>
  </p:cSld>
  <p:clrMapOvr>
    <a:masterClrMapping/>
  </p:clrMapOvr>
  <p:transition>
    <p:checke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03437"/>
            <a:ext cx="5867400" cy="5853113"/>
          </a:xfrm>
        </p:spPr>
        <p:txBody>
          <a:bodyPr/>
          <a:lstStyle/>
          <a:p>
            <a:pPr marL="45720" lvl="0" indent="0">
              <a:buNone/>
            </a:pPr>
            <a:endParaRPr lang="en-US" u="sng" dirty="0">
              <a:hlinkClick r:id="rId3"/>
            </a:endParaRPr>
          </a:p>
          <a:p>
            <a:pPr lvl="0"/>
            <a:r>
              <a:rPr lang="en-US" u="sng" dirty="0">
                <a:hlinkClick r:id="rId3"/>
              </a:rPr>
              <a:t>Collaborate with STEM-rich local agencies</a:t>
            </a:r>
            <a:endParaRPr lang="en-US" u="sng" dirty="0"/>
          </a:p>
          <a:p>
            <a:pPr marL="45720" lvl="0" indent="0">
              <a:buNone/>
            </a:pPr>
            <a:endParaRPr lang="en-US" u="sng" dirty="0"/>
          </a:p>
          <a:p>
            <a:pPr lvl="0"/>
            <a:r>
              <a:rPr lang="en-US" u="sng" dirty="0">
                <a:hlinkClick r:id="rId4"/>
              </a:rPr>
              <a:t>Bring local experts</a:t>
            </a:r>
            <a:r>
              <a:rPr lang="en-US" dirty="0"/>
              <a:t> into your program to </a:t>
            </a:r>
            <a:r>
              <a:rPr lang="en-US" dirty="0">
                <a:hlinkClick r:id="rId5"/>
              </a:rPr>
              <a:t>help with projects. </a:t>
            </a:r>
            <a:endParaRPr lang="en-US" dirty="0"/>
          </a:p>
          <a:p>
            <a:pPr marL="45720" lvl="0" indent="0">
              <a:buNone/>
            </a:pPr>
            <a:r>
              <a:rPr lang="en-US" dirty="0"/>
              <a:t>                </a:t>
            </a:r>
          </a:p>
          <a:p>
            <a:r>
              <a:rPr lang="en-US" dirty="0"/>
              <a:t> </a:t>
            </a:r>
            <a:r>
              <a:rPr lang="en-US" dirty="0">
                <a:hlinkClick r:id="rId6"/>
              </a:rPr>
              <a:t>Use local area</a:t>
            </a:r>
            <a:endParaRPr lang="en-US" strike="sngStrike" dirty="0"/>
          </a:p>
        </p:txBody>
      </p:sp>
      <p:sp>
        <p:nvSpPr>
          <p:cNvPr id="3" name="Text Placeholder 2"/>
          <p:cNvSpPr>
            <a:spLocks noGrp="1"/>
          </p:cNvSpPr>
          <p:nvPr>
            <p:ph type="body" sz="half" idx="2"/>
          </p:nvPr>
        </p:nvSpPr>
        <p:spPr>
          <a:xfrm>
            <a:off x="7006982" y="2743200"/>
            <a:ext cx="1981200" cy="2667000"/>
          </a:xfrm>
        </p:spPr>
        <p:txBody>
          <a:bodyPr>
            <a:normAutofit/>
          </a:bodyPr>
          <a:lstStyle/>
          <a:p>
            <a:pPr algn="ctr"/>
            <a:endParaRPr lang="en-US" sz="2200" dirty="0"/>
          </a:p>
          <a:p>
            <a:pPr algn="ctr"/>
            <a:r>
              <a:rPr lang="en-US" sz="2200" dirty="0"/>
              <a:t>Expose Youth to</a:t>
            </a:r>
          </a:p>
          <a:p>
            <a:pPr algn="ctr"/>
            <a:r>
              <a:rPr lang="en-US" sz="2200" dirty="0"/>
              <a:t>Community </a:t>
            </a:r>
          </a:p>
          <a:p>
            <a:pPr algn="ctr"/>
            <a:r>
              <a:rPr lang="en-US" sz="2200" dirty="0"/>
              <a:t>Settings &amp;</a:t>
            </a:r>
          </a:p>
          <a:p>
            <a:pPr algn="ctr"/>
            <a:r>
              <a:rPr lang="en-US" sz="2200" dirty="0"/>
              <a:t>Experts</a:t>
            </a:r>
          </a:p>
        </p:txBody>
      </p:sp>
      <p:sp>
        <p:nvSpPr>
          <p:cNvPr id="4" name="Title 3"/>
          <p:cNvSpPr>
            <a:spLocks noGrp="1"/>
          </p:cNvSpPr>
          <p:nvPr>
            <p:ph type="title"/>
          </p:nvPr>
        </p:nvSpPr>
        <p:spPr/>
        <p:txBody>
          <a:bodyPr/>
          <a:lstStyle/>
          <a:p>
            <a:r>
              <a:rPr lang="en-US" dirty="0"/>
              <a:t>Y</a:t>
            </a:r>
          </a:p>
        </p:txBody>
      </p:sp>
      <p:pic>
        <p:nvPicPr>
          <p:cNvPr id="5" name="Picture 4"/>
          <p:cNvPicPr>
            <a:picLocks noChangeAspect="1"/>
          </p:cNvPicPr>
          <p:nvPr/>
        </p:nvPicPr>
        <p:blipFill>
          <a:blip r:embed="rId7"/>
          <a:stretch>
            <a:fillRect/>
          </a:stretch>
        </p:blipFill>
        <p:spPr>
          <a:xfrm>
            <a:off x="7234058" y="1600200"/>
            <a:ext cx="1527048" cy="1391310"/>
          </a:xfrm>
          <a:prstGeom prst="rect">
            <a:avLst/>
          </a:prstGeom>
        </p:spPr>
      </p:pic>
    </p:spTree>
    <p:extLst>
      <p:ext uri="{BB962C8B-B14F-4D97-AF65-F5344CB8AC3E}">
        <p14:creationId xmlns:p14="http://schemas.microsoft.com/office/powerpoint/2010/main" val="2658422964"/>
      </p:ext>
    </p:extLst>
  </p:cSld>
  <p:clrMapOvr>
    <a:masterClrMapping/>
  </p:clrMapOvr>
  <p:transition>
    <p:checke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920876"/>
            <a:ext cx="4040188" cy="639762"/>
          </a:xfrm>
        </p:spPr>
        <p:txBody>
          <a:bodyPr/>
          <a:lstStyle/>
          <a:p>
            <a:r>
              <a:rPr lang="en-US" dirty="0">
                <a:solidFill>
                  <a:schemeClr val="accent1"/>
                </a:solidFill>
              </a:rPr>
              <a:t>Creating a Product</a:t>
            </a:r>
          </a:p>
        </p:txBody>
      </p:sp>
      <p:sp>
        <p:nvSpPr>
          <p:cNvPr id="3" name="Content Placeholder 2"/>
          <p:cNvSpPr>
            <a:spLocks noGrp="1"/>
          </p:cNvSpPr>
          <p:nvPr>
            <p:ph sz="half" idx="2"/>
          </p:nvPr>
        </p:nvSpPr>
        <p:spPr>
          <a:xfrm>
            <a:off x="457200" y="2636837"/>
            <a:ext cx="4040188" cy="3687763"/>
          </a:xfrm>
        </p:spPr>
        <p:txBody>
          <a:bodyPr>
            <a:normAutofit/>
          </a:bodyPr>
          <a:lstStyle/>
          <a:p>
            <a:r>
              <a:rPr lang="en-US" sz="2200" dirty="0"/>
              <a:t>Review learning targets and content of program</a:t>
            </a:r>
          </a:p>
          <a:p>
            <a:r>
              <a:rPr lang="en-US" sz="2200" dirty="0"/>
              <a:t>Each person will brainstorm product(s) youth might create to learn or apply those targets. </a:t>
            </a:r>
          </a:p>
          <a:p>
            <a:r>
              <a:rPr lang="en-US" sz="2200" dirty="0"/>
              <a:t>Share and discuss ideas. Choose one or more to try with youth.</a:t>
            </a:r>
          </a:p>
        </p:txBody>
      </p:sp>
      <p:sp>
        <p:nvSpPr>
          <p:cNvPr id="4" name="Text Placeholder 3"/>
          <p:cNvSpPr>
            <a:spLocks noGrp="1"/>
          </p:cNvSpPr>
          <p:nvPr>
            <p:ph type="body" sz="quarter" idx="3"/>
          </p:nvPr>
        </p:nvSpPr>
        <p:spPr>
          <a:xfrm>
            <a:off x="4645025" y="1920876"/>
            <a:ext cx="4041775" cy="639762"/>
          </a:xfrm>
        </p:spPr>
        <p:txBody>
          <a:bodyPr/>
          <a:lstStyle/>
          <a:p>
            <a:r>
              <a:rPr lang="en-US" dirty="0">
                <a:solidFill>
                  <a:schemeClr val="accent1"/>
                </a:solidFill>
              </a:rPr>
              <a:t>Field Trips/Speakers</a:t>
            </a:r>
          </a:p>
        </p:txBody>
      </p:sp>
      <p:sp>
        <p:nvSpPr>
          <p:cNvPr id="5" name="Content Placeholder 4"/>
          <p:cNvSpPr>
            <a:spLocks noGrp="1"/>
          </p:cNvSpPr>
          <p:nvPr>
            <p:ph sz="quarter" idx="4"/>
          </p:nvPr>
        </p:nvSpPr>
        <p:spPr>
          <a:xfrm>
            <a:off x="4645025" y="2636837"/>
            <a:ext cx="4041775" cy="3687763"/>
          </a:xfrm>
        </p:spPr>
        <p:txBody>
          <a:bodyPr>
            <a:normAutofit fontScale="92500" lnSpcReduction="10000"/>
          </a:bodyPr>
          <a:lstStyle/>
          <a:p>
            <a:r>
              <a:rPr lang="en-US" dirty="0"/>
              <a:t>Review learning targets  and content of program</a:t>
            </a:r>
          </a:p>
          <a:p>
            <a:r>
              <a:rPr lang="en-US" dirty="0"/>
              <a:t>Develop a list of places in the community that might exemplify or elaborate on learning. Consult the </a:t>
            </a:r>
            <a:r>
              <a:rPr lang="en-US" dirty="0">
                <a:hlinkClick r:id="rId3"/>
              </a:rPr>
              <a:t>ETEAMS website</a:t>
            </a:r>
            <a:r>
              <a:rPr lang="en-US" dirty="0"/>
              <a:t> &amp; </a:t>
            </a:r>
            <a:r>
              <a:rPr lang="en-US" dirty="0">
                <a:hlinkClick r:id="rId4"/>
              </a:rPr>
              <a:t>The </a:t>
            </a:r>
            <a:r>
              <a:rPr lang="en-US" dirty="0" err="1">
                <a:hlinkClick r:id="rId4"/>
              </a:rPr>
              <a:t>Connectory</a:t>
            </a:r>
            <a:r>
              <a:rPr lang="en-US" dirty="0"/>
              <a:t> for ideas</a:t>
            </a:r>
          </a:p>
          <a:p>
            <a:r>
              <a:rPr lang="en-US" dirty="0"/>
              <a:t>Share </a:t>
            </a:r>
            <a:r>
              <a:rPr lang="en-US" dirty="0" smtClean="0"/>
              <a:t>and </a:t>
            </a:r>
            <a:r>
              <a:rPr lang="en-US" dirty="0"/>
              <a:t>discuss </a:t>
            </a:r>
            <a:r>
              <a:rPr lang="en-US" dirty="0" smtClean="0"/>
              <a:t>ideas. Choose </a:t>
            </a:r>
            <a:r>
              <a:rPr lang="en-US" dirty="0"/>
              <a:t>one or more to try with youth. </a:t>
            </a:r>
          </a:p>
        </p:txBody>
      </p:sp>
      <p:sp>
        <p:nvSpPr>
          <p:cNvPr id="6" name="Title 5"/>
          <p:cNvSpPr>
            <a:spLocks noGrp="1"/>
          </p:cNvSpPr>
          <p:nvPr>
            <p:ph type="title"/>
          </p:nvPr>
        </p:nvSpPr>
        <p:spPr/>
        <p:txBody>
          <a:bodyPr/>
          <a:lstStyle/>
          <a:p>
            <a:r>
              <a:rPr lang="en-US" b="1" dirty="0"/>
              <a:t>Activity 1A: Plan Activities Youth </a:t>
            </a:r>
            <a:br>
              <a:rPr lang="en-US" b="1" dirty="0"/>
            </a:br>
            <a:r>
              <a:rPr lang="en-US" b="1" dirty="0"/>
              <a:t>Found Engaging</a:t>
            </a:r>
          </a:p>
        </p:txBody>
      </p:sp>
    </p:spTree>
    <p:extLst>
      <p:ext uri="{BB962C8B-B14F-4D97-AF65-F5344CB8AC3E}">
        <p14:creationId xmlns:p14="http://schemas.microsoft.com/office/powerpoint/2010/main" val="3309927492"/>
      </p:ext>
    </p:extLst>
  </p:cSld>
  <p:clrMapOvr>
    <a:masterClrMapping/>
  </p:clrMapOvr>
  <p:transition>
    <p:checke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00087"/>
            <a:ext cx="5867400" cy="5853113"/>
          </a:xfrm>
        </p:spPr>
        <p:txBody>
          <a:bodyPr>
            <a:normAutofit/>
          </a:bodyPr>
          <a:lstStyle/>
          <a:p>
            <a:r>
              <a:rPr lang="en-US" sz="3000" dirty="0"/>
              <a:t>Plan an activity for your program identified during Activity 1A</a:t>
            </a:r>
            <a:r>
              <a:rPr lang="en-US" sz="3000" dirty="0" smtClean="0"/>
              <a:t>.</a:t>
            </a:r>
            <a:endParaRPr lang="en-US" sz="3000" dirty="0"/>
          </a:p>
          <a:p>
            <a:r>
              <a:rPr lang="en-US" sz="3000" dirty="0" smtClean="0"/>
              <a:t>Go </a:t>
            </a:r>
            <a:r>
              <a:rPr lang="en-US" sz="3000" dirty="0"/>
              <a:t>to the National Center for Afterschool Quality toolkit </a:t>
            </a:r>
            <a:r>
              <a:rPr lang="en-US" sz="3000" dirty="0">
                <a:hlinkClick r:id="rId3"/>
              </a:rPr>
              <a:t>planning link</a:t>
            </a:r>
            <a:r>
              <a:rPr lang="en-US" sz="3000" dirty="0"/>
              <a:t>. Click on the “Planning Your Lesson” tab.  Read and consider the questions. </a:t>
            </a:r>
            <a:r>
              <a:rPr lang="en-US" sz="3000" dirty="0" smtClean="0"/>
              <a:t> </a:t>
            </a:r>
            <a:endParaRPr lang="en-US" sz="3000" dirty="0"/>
          </a:p>
          <a:p>
            <a:r>
              <a:rPr lang="en-US" sz="3000" dirty="0" smtClean="0"/>
              <a:t>Access </a:t>
            </a:r>
            <a:r>
              <a:rPr lang="en-US" sz="3000" dirty="0"/>
              <a:t>and complete the </a:t>
            </a:r>
            <a:r>
              <a:rPr lang="en-US" sz="3000" dirty="0">
                <a:solidFill>
                  <a:schemeClr val="accent2"/>
                </a:solidFill>
                <a:hlinkClick r:id="rId4"/>
              </a:rPr>
              <a:t>planning template</a:t>
            </a:r>
            <a:endParaRPr lang="en-US" sz="3000" dirty="0">
              <a:solidFill>
                <a:schemeClr val="accent2"/>
              </a:solidFill>
            </a:endParaRPr>
          </a:p>
        </p:txBody>
      </p:sp>
      <p:sp>
        <p:nvSpPr>
          <p:cNvPr id="3" name="Title 2"/>
          <p:cNvSpPr>
            <a:spLocks noGrp="1"/>
          </p:cNvSpPr>
          <p:nvPr>
            <p:ph type="title"/>
          </p:nvPr>
        </p:nvSpPr>
        <p:spPr>
          <a:xfrm>
            <a:off x="7163230" y="1767894"/>
            <a:ext cx="1675660" cy="1673352"/>
          </a:xfrm>
        </p:spPr>
        <p:txBody>
          <a:bodyPr/>
          <a:lstStyle/>
          <a:p>
            <a:r>
              <a:rPr lang="en-US" dirty="0"/>
              <a:t>Activity 1b: Planning a Lesson</a:t>
            </a:r>
          </a:p>
        </p:txBody>
      </p:sp>
      <p:pic>
        <p:nvPicPr>
          <p:cNvPr id="5" name="Picture 4"/>
          <p:cNvPicPr>
            <a:picLocks noChangeAspect="1"/>
          </p:cNvPicPr>
          <p:nvPr/>
        </p:nvPicPr>
        <p:blipFill>
          <a:blip r:embed="rId5"/>
          <a:stretch>
            <a:fillRect/>
          </a:stretch>
        </p:blipFill>
        <p:spPr>
          <a:xfrm>
            <a:off x="7315200" y="3657600"/>
            <a:ext cx="1371719" cy="1249788"/>
          </a:xfrm>
          <a:prstGeom prst="rect">
            <a:avLst/>
          </a:prstGeom>
        </p:spPr>
      </p:pic>
    </p:spTree>
    <p:extLst>
      <p:ext uri="{BB962C8B-B14F-4D97-AF65-F5344CB8AC3E}">
        <p14:creationId xmlns:p14="http://schemas.microsoft.com/office/powerpoint/2010/main" val="571667647"/>
      </p:ext>
    </p:extLst>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1632029"/>
            <a:ext cx="4040188" cy="838199"/>
          </a:xfrm>
        </p:spPr>
        <p:txBody>
          <a:bodyPr>
            <a:noAutofit/>
          </a:bodyPr>
          <a:lstStyle/>
          <a:p>
            <a:pPr marL="45720"/>
            <a:r>
              <a:rPr lang="en-US" sz="2600" b="1" dirty="0"/>
              <a:t>Time Loss Situations </a:t>
            </a:r>
          </a:p>
        </p:txBody>
      </p:sp>
      <p:sp>
        <p:nvSpPr>
          <p:cNvPr id="2" name="Content Placeholder 1"/>
          <p:cNvSpPr>
            <a:spLocks noGrp="1"/>
          </p:cNvSpPr>
          <p:nvPr>
            <p:ph sz="half" idx="2"/>
          </p:nvPr>
        </p:nvSpPr>
        <p:spPr>
          <a:xfrm>
            <a:off x="457200" y="2668666"/>
            <a:ext cx="3505200" cy="3497804"/>
          </a:xfrm>
        </p:spPr>
        <p:txBody>
          <a:bodyPr>
            <a:normAutofit/>
          </a:bodyPr>
          <a:lstStyle/>
          <a:p>
            <a:pPr marL="502920" indent="-457200">
              <a:buAutoNum type="arabicPeriod"/>
            </a:pPr>
            <a:r>
              <a:rPr lang="en-US" sz="2200" dirty="0"/>
              <a:t>Transitions (both within and between settings) </a:t>
            </a:r>
          </a:p>
          <a:p>
            <a:pPr marL="502920" indent="-457200">
              <a:buAutoNum type="arabicPeriod"/>
            </a:pPr>
            <a:r>
              <a:rPr lang="en-US" sz="2200" dirty="0"/>
              <a:t>Youth finish at different times </a:t>
            </a:r>
          </a:p>
          <a:p>
            <a:pPr marL="502920" indent="-457200">
              <a:buAutoNum type="arabicPeriod"/>
            </a:pPr>
            <a:r>
              <a:rPr lang="en-US" sz="2200" dirty="0"/>
              <a:t>Unprepared materials</a:t>
            </a:r>
          </a:p>
          <a:p>
            <a:pPr marL="502920" indent="-457200">
              <a:buAutoNum type="arabicPeriod"/>
            </a:pPr>
            <a:r>
              <a:rPr lang="en-US" sz="2200" dirty="0"/>
              <a:t>Unclear directions</a:t>
            </a:r>
          </a:p>
          <a:p>
            <a:pPr marL="45720" indent="0">
              <a:buNone/>
            </a:pPr>
            <a:endParaRPr lang="en-US" sz="2200" dirty="0"/>
          </a:p>
        </p:txBody>
      </p:sp>
      <p:sp>
        <p:nvSpPr>
          <p:cNvPr id="5" name="Text Placeholder 4"/>
          <p:cNvSpPr>
            <a:spLocks noGrp="1"/>
          </p:cNvSpPr>
          <p:nvPr>
            <p:ph type="body" sz="quarter" idx="3"/>
          </p:nvPr>
        </p:nvSpPr>
        <p:spPr>
          <a:xfrm>
            <a:off x="4416425" y="1809742"/>
            <a:ext cx="4041775" cy="639762"/>
          </a:xfrm>
        </p:spPr>
        <p:txBody>
          <a:bodyPr>
            <a:normAutofit/>
          </a:bodyPr>
          <a:lstStyle/>
          <a:p>
            <a:r>
              <a:rPr lang="en-US" sz="2600" b="1" dirty="0"/>
              <a:t>Solutions</a:t>
            </a:r>
          </a:p>
        </p:txBody>
      </p:sp>
      <p:sp>
        <p:nvSpPr>
          <p:cNvPr id="6" name="Content Placeholder 5"/>
          <p:cNvSpPr>
            <a:spLocks noGrp="1"/>
          </p:cNvSpPr>
          <p:nvPr>
            <p:ph sz="quarter" idx="4"/>
          </p:nvPr>
        </p:nvSpPr>
        <p:spPr>
          <a:xfrm>
            <a:off x="4953000" y="2666737"/>
            <a:ext cx="3505200" cy="3687763"/>
          </a:xfrm>
        </p:spPr>
        <p:txBody>
          <a:bodyPr>
            <a:normAutofit fontScale="92500" lnSpcReduction="10000"/>
          </a:bodyPr>
          <a:lstStyle/>
          <a:p>
            <a:pPr marL="502920" indent="-457200">
              <a:buAutoNum type="arabicPeriod"/>
            </a:pPr>
            <a:r>
              <a:rPr lang="en-US" dirty="0"/>
              <a:t>Assign riddles, games, discussions, field sample activities</a:t>
            </a:r>
          </a:p>
          <a:p>
            <a:pPr marL="45720" indent="0">
              <a:buNone/>
            </a:pPr>
            <a:r>
              <a:rPr lang="en-US" dirty="0">
                <a:solidFill>
                  <a:schemeClr val="accent1"/>
                </a:solidFill>
              </a:rPr>
              <a:t>2. </a:t>
            </a:r>
            <a:r>
              <a:rPr lang="en-US" dirty="0"/>
              <a:t>Provide options for   </a:t>
            </a:r>
          </a:p>
          <a:p>
            <a:pPr marL="45720" indent="0">
              <a:buNone/>
            </a:pPr>
            <a:r>
              <a:rPr lang="en-US" dirty="0"/>
              <a:t>    individual work </a:t>
            </a:r>
          </a:p>
          <a:p>
            <a:pPr marL="45720" indent="0">
              <a:buNone/>
            </a:pPr>
            <a:r>
              <a:rPr lang="en-US" dirty="0">
                <a:solidFill>
                  <a:schemeClr val="accent1"/>
                </a:solidFill>
              </a:rPr>
              <a:t>3</a:t>
            </a:r>
            <a:r>
              <a:rPr lang="en-US" dirty="0"/>
              <a:t>. Set up, organize in</a:t>
            </a:r>
          </a:p>
          <a:p>
            <a:pPr marL="45720" indent="0">
              <a:buNone/>
            </a:pPr>
            <a:r>
              <a:rPr lang="en-US" dirty="0"/>
              <a:t>    advance, use helpers</a:t>
            </a:r>
          </a:p>
          <a:p>
            <a:pPr marL="45720" indent="0">
              <a:buNone/>
            </a:pPr>
            <a:r>
              <a:rPr lang="en-US" dirty="0">
                <a:solidFill>
                  <a:schemeClr val="accent1"/>
                </a:solidFill>
              </a:rPr>
              <a:t>4. </a:t>
            </a:r>
            <a:r>
              <a:rPr lang="en-US" dirty="0"/>
              <a:t>Plan directions    </a:t>
            </a:r>
            <a:r>
              <a:rPr lang="en-US" dirty="0" smtClean="0"/>
              <a:t>      </a:t>
            </a:r>
          </a:p>
          <a:p>
            <a:pPr marL="45720" indent="0">
              <a:buNone/>
            </a:pPr>
            <a:r>
              <a:rPr lang="en-US" dirty="0"/>
              <a:t> </a:t>
            </a:r>
            <a:r>
              <a:rPr lang="en-US" dirty="0" smtClean="0"/>
              <a:t>   carefully </a:t>
            </a:r>
            <a:r>
              <a:rPr lang="en-US" dirty="0" smtClean="0">
                <a:solidFill>
                  <a:schemeClr val="accent1"/>
                </a:solidFill>
              </a:rPr>
              <a:t> </a:t>
            </a:r>
            <a:endParaRPr lang="en-US" dirty="0">
              <a:solidFill>
                <a:schemeClr val="accent1"/>
              </a:solidFill>
            </a:endParaRPr>
          </a:p>
          <a:p>
            <a:pPr marL="45720" indent="0">
              <a:buNone/>
            </a:pPr>
            <a:endParaRPr lang="en-US" dirty="0">
              <a:solidFill>
                <a:schemeClr val="accent1"/>
              </a:solidFill>
            </a:endParaRPr>
          </a:p>
        </p:txBody>
      </p:sp>
      <p:sp>
        <p:nvSpPr>
          <p:cNvPr id="3" name="Title 2"/>
          <p:cNvSpPr>
            <a:spLocks noGrp="1"/>
          </p:cNvSpPr>
          <p:nvPr>
            <p:ph type="title"/>
          </p:nvPr>
        </p:nvSpPr>
        <p:spPr/>
        <p:txBody>
          <a:bodyPr/>
          <a:lstStyle/>
          <a:p>
            <a:r>
              <a:rPr lang="en-US" b="1" dirty="0"/>
              <a:t>Maximizing Time use</a:t>
            </a:r>
          </a:p>
        </p:txBody>
      </p:sp>
    </p:spTree>
    <p:extLst>
      <p:ext uri="{BB962C8B-B14F-4D97-AF65-F5344CB8AC3E}">
        <p14:creationId xmlns:p14="http://schemas.microsoft.com/office/powerpoint/2010/main" val="1904710430"/>
      </p:ext>
    </p:extLst>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38200"/>
            <a:ext cx="5867400" cy="5181599"/>
          </a:xfrm>
        </p:spPr>
        <p:txBody>
          <a:bodyPr>
            <a:normAutofit fontScale="92500" lnSpcReduction="10000"/>
          </a:bodyPr>
          <a:lstStyle/>
          <a:p>
            <a:pPr marL="45720" indent="0">
              <a:buNone/>
            </a:pPr>
            <a:r>
              <a:rPr lang="en-US" dirty="0"/>
              <a:t> </a:t>
            </a:r>
          </a:p>
          <a:p>
            <a:pPr marL="45720" indent="0">
              <a:buNone/>
            </a:pPr>
            <a:r>
              <a:rPr lang="en-US" dirty="0"/>
              <a:t>Find, </a:t>
            </a:r>
            <a:r>
              <a:rPr lang="en-US" dirty="0" smtClean="0"/>
              <a:t>share &amp; </a:t>
            </a:r>
            <a:r>
              <a:rPr lang="en-US" dirty="0"/>
              <a:t>discuss concrete ways you can </a:t>
            </a:r>
            <a:r>
              <a:rPr lang="en-US" dirty="0">
                <a:hlinkClick r:id="rId3" action="ppaction://hlinksldjump"/>
              </a:rPr>
              <a:t>manage time loss given </a:t>
            </a:r>
            <a:r>
              <a:rPr lang="en-US" dirty="0" smtClean="0">
                <a:hlinkClick r:id="rId3" action="ppaction://hlinksldjump"/>
              </a:rPr>
              <a:t>situations</a:t>
            </a:r>
            <a:r>
              <a:rPr lang="en-US" dirty="0" smtClean="0"/>
              <a:t> 1</a:t>
            </a:r>
            <a:r>
              <a:rPr lang="en-US" dirty="0"/>
              <a:t>, 2, 3, and 4 in your particular program.  Select a specific lesson and apply solutions for maximizing time use. </a:t>
            </a:r>
          </a:p>
          <a:p>
            <a:pPr marL="45720" indent="0">
              <a:buNone/>
            </a:pPr>
            <a:endParaRPr lang="en-US" dirty="0"/>
          </a:p>
          <a:p>
            <a:pPr marL="45720" indent="0">
              <a:buNone/>
            </a:pPr>
            <a:r>
              <a:rPr lang="en-US" dirty="0"/>
              <a:t>~10 minutes to find and </a:t>
            </a:r>
          </a:p>
          <a:p>
            <a:pPr marL="45720" indent="0">
              <a:buNone/>
            </a:pPr>
            <a:r>
              <a:rPr lang="en-US" dirty="0"/>
              <a:t>~ 5 minutes to share</a:t>
            </a:r>
          </a:p>
          <a:p>
            <a:pPr marL="45720" indent="0">
              <a:buNone/>
            </a:pPr>
            <a:endParaRPr lang="en-US" dirty="0"/>
          </a:p>
          <a:p>
            <a:pPr marL="45720" indent="0">
              <a:buNone/>
            </a:pPr>
            <a:endParaRPr lang="en-US" dirty="0"/>
          </a:p>
        </p:txBody>
      </p:sp>
      <p:sp>
        <p:nvSpPr>
          <p:cNvPr id="4" name="Content Placeholder 3"/>
          <p:cNvSpPr>
            <a:spLocks noGrp="1"/>
          </p:cNvSpPr>
          <p:nvPr>
            <p:ph type="body" sz="half" idx="2"/>
          </p:nvPr>
        </p:nvSpPr>
        <p:spPr>
          <a:xfrm>
            <a:off x="7210986" y="2825496"/>
            <a:ext cx="1673352" cy="2279904"/>
          </a:xfrm>
        </p:spPr>
        <p:txBody>
          <a:bodyPr>
            <a:normAutofit lnSpcReduction="10000"/>
          </a:bodyPr>
          <a:lstStyle/>
          <a:p>
            <a:pPr marL="45720"/>
            <a:endParaRPr lang="en-US" dirty="0"/>
          </a:p>
          <a:p>
            <a:pPr marL="45720"/>
            <a:endParaRPr lang="en-US" dirty="0"/>
          </a:p>
          <a:p>
            <a:pPr marL="45720"/>
            <a:endParaRPr lang="en-US" sz="2000" dirty="0"/>
          </a:p>
          <a:p>
            <a:pPr marL="45720"/>
            <a:r>
              <a:rPr lang="en-US" sz="2000" dirty="0"/>
              <a:t>Stemming</a:t>
            </a:r>
          </a:p>
          <a:p>
            <a:pPr marL="45720"/>
            <a:r>
              <a:rPr lang="en-US" sz="2000" dirty="0"/>
              <a:t>Time Loss </a:t>
            </a:r>
          </a:p>
          <a:p>
            <a:pPr marL="45720"/>
            <a:r>
              <a:rPr lang="en-US" sz="2000" dirty="0"/>
              <a:t>during </a:t>
            </a:r>
          </a:p>
          <a:p>
            <a:pPr marL="45720"/>
            <a:r>
              <a:rPr lang="en-US" sz="2000" dirty="0"/>
              <a:t>Transitions</a:t>
            </a:r>
          </a:p>
        </p:txBody>
      </p:sp>
      <p:pic>
        <p:nvPicPr>
          <p:cNvPr id="5" name="Picture 4" descr="http://qa2.niu.edu/stemie/images/activity.jpg"/>
          <p:cNvPicPr/>
          <p:nvPr/>
        </p:nvPicPr>
        <p:blipFill rotWithShape="1">
          <a:blip r:embed="rId4" cstate="print">
            <a:extLst>
              <a:ext uri="{28A0092B-C50C-407E-A947-70E740481C1C}">
                <a14:useLocalDpi xmlns:a14="http://schemas.microsoft.com/office/drawing/2010/main" val="0"/>
              </a:ext>
            </a:extLst>
          </a:blip>
          <a:srcRect l="17447" r="42679"/>
          <a:stretch/>
        </p:blipFill>
        <p:spPr bwMode="auto">
          <a:xfrm>
            <a:off x="7310628" y="2175997"/>
            <a:ext cx="1371600" cy="1253003"/>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xmlns="" id="{DD84A3DD-3F6D-F24E-B608-0335C1E65CCA}"/>
              </a:ext>
            </a:extLst>
          </p:cNvPr>
          <p:cNvSpPr txBox="1"/>
          <p:nvPr/>
        </p:nvSpPr>
        <p:spPr>
          <a:xfrm>
            <a:off x="7274048" y="1524000"/>
            <a:ext cx="1291507" cy="523220"/>
          </a:xfrm>
          <a:prstGeom prst="rect">
            <a:avLst/>
          </a:prstGeom>
          <a:noFill/>
        </p:spPr>
        <p:txBody>
          <a:bodyPr wrap="none" rtlCol="0">
            <a:spAutoFit/>
          </a:bodyPr>
          <a:lstStyle/>
          <a:p>
            <a:r>
              <a:rPr lang="en-US" sz="2800" dirty="0">
                <a:solidFill>
                  <a:schemeClr val="bg1"/>
                </a:solidFill>
                <a:latin typeface="+mn-lt"/>
              </a:rPr>
              <a:t>Activity</a:t>
            </a:r>
          </a:p>
        </p:txBody>
      </p:sp>
    </p:spTree>
    <p:extLst>
      <p:ext uri="{BB962C8B-B14F-4D97-AF65-F5344CB8AC3E}">
        <p14:creationId xmlns:p14="http://schemas.microsoft.com/office/powerpoint/2010/main" val="3941536990"/>
      </p:ext>
    </p:extLst>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1630" y="1981200"/>
            <a:ext cx="4114060" cy="4407408"/>
          </a:xfrm>
        </p:spPr>
        <p:txBody>
          <a:bodyPr>
            <a:normAutofit/>
          </a:bodyPr>
          <a:lstStyle/>
          <a:p>
            <a:r>
              <a:rPr lang="en-US" dirty="0">
                <a:hlinkClick r:id="rId3"/>
              </a:rPr>
              <a:t>Cooperative work </a:t>
            </a:r>
            <a:r>
              <a:rPr lang="en-US" dirty="0"/>
              <a:t>is part of STEM.  </a:t>
            </a:r>
          </a:p>
          <a:p>
            <a:pPr marL="45720" indent="0">
              <a:buNone/>
            </a:pPr>
            <a:endParaRPr lang="en-US" dirty="0"/>
          </a:p>
          <a:p>
            <a:r>
              <a:rPr lang="en-US" dirty="0"/>
              <a:t>What is the value of working individually? In small groups? In whole groups? What does this mean for planning?</a:t>
            </a:r>
          </a:p>
        </p:txBody>
      </p:sp>
      <p:sp>
        <p:nvSpPr>
          <p:cNvPr id="4" name="Title 3"/>
          <p:cNvSpPr>
            <a:spLocks noGrp="1"/>
          </p:cNvSpPr>
          <p:nvPr>
            <p:ph type="title"/>
          </p:nvPr>
        </p:nvSpPr>
        <p:spPr/>
        <p:txBody>
          <a:bodyPr/>
          <a:lstStyle/>
          <a:p>
            <a:r>
              <a:rPr lang="en-US" b="1" dirty="0"/>
              <a:t>Opportunities to Collaborate</a:t>
            </a:r>
          </a:p>
        </p:txBody>
      </p:sp>
      <p:pic>
        <p:nvPicPr>
          <p:cNvPr id="5" name="Content Placeholder 4" descr="Tech. Sgt. Benjamin Seekell, 4th Security Forces Squadron kennel master, talks to the students from Seymour Johnsonâs Science and Technology Academies Reinforcing Basic Aviation and Space Exploration (STARBASE) program about K-9, June 24, 2014, at Seymour Johnson Air Force Base, North Carolina. STARBASE is a collaborative effort between the base and the surrounding community to promote education and innovation. During the five-day program, local fifth-grade students study science, technology, engineering and mathematics disciplines beyond their current grade level. (U.S. Air Force photo/Airman 1st Class Shawna L. Keyes)"/>
          <p:cNvPicPr>
            <a:picLocks noGrp="1"/>
          </p:cNvPicPr>
          <p:nvPr>
            <p:ph sz="half" idx="1"/>
          </p:nvPr>
        </p:nvPicPr>
        <p:blipFill rotWithShape="1">
          <a:blip r:embed="rId4">
            <a:extLst>
              <a:ext uri="{28A0092B-C50C-407E-A947-70E740481C1C}">
                <a14:useLocalDpi xmlns:a14="http://schemas.microsoft.com/office/drawing/2010/main" val="0"/>
              </a:ext>
            </a:extLst>
          </a:blip>
          <a:srcRect l="40092"/>
          <a:stretch/>
        </p:blipFill>
        <p:spPr bwMode="auto">
          <a:xfrm>
            <a:off x="381000" y="1981200"/>
            <a:ext cx="3975418" cy="44069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4349077"/>
      </p:ext>
    </p:extLst>
  </p:cSld>
  <p:clrMapOvr>
    <a:masterClrMapping/>
  </p:clrMapOvr>
  <p:transition>
    <p:checke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233781" y="515312"/>
            <a:ext cx="1757819" cy="5105400"/>
          </a:xfrm>
        </p:spPr>
        <p:txBody>
          <a:bodyPr>
            <a:normAutofit/>
          </a:bodyPr>
          <a:lstStyle/>
          <a:p>
            <a:r>
              <a:rPr lang="en-US" sz="2000" b="1" dirty="0"/>
              <a:t>Purpose: </a:t>
            </a:r>
            <a:r>
              <a:rPr lang="en-US" sz="2000" dirty="0"/>
              <a:t>Share what we learned about the role of activity settings in engaging youth </a:t>
            </a:r>
            <a:r>
              <a:rPr lang="en-US" sz="2000" dirty="0" smtClean="0"/>
              <a:t>and </a:t>
            </a:r>
            <a:r>
              <a:rPr lang="en-US" sz="2000" dirty="0"/>
              <a:t>apply that to your setting.  </a:t>
            </a:r>
          </a:p>
        </p:txBody>
      </p:sp>
      <p:sp>
        <p:nvSpPr>
          <p:cNvPr id="3" name="Title 2"/>
          <p:cNvSpPr>
            <a:spLocks noGrp="1"/>
          </p:cNvSpPr>
          <p:nvPr>
            <p:ph type="title"/>
          </p:nvPr>
        </p:nvSpPr>
        <p:spPr>
          <a:xfrm>
            <a:off x="533400" y="715818"/>
            <a:ext cx="5964477" cy="1524000"/>
          </a:xfrm>
        </p:spPr>
        <p:txBody>
          <a:bodyPr/>
          <a:lstStyle/>
          <a:p>
            <a:pPr algn="ctr"/>
            <a:r>
              <a:rPr lang="en-US" sz="3600" dirty="0"/>
              <a:t>Motivating &amp; engaging Youth in Informal stem Learning programs </a:t>
            </a:r>
            <a:br>
              <a:rPr lang="en-US" sz="3600" dirty="0"/>
            </a:br>
            <a:endParaRPr lang="en-US" sz="3600" dirty="0"/>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harpenSoften amount="22000"/>
                    </a14:imgEffect>
                  </a14:imgLayer>
                </a14:imgProps>
              </a:ext>
            </a:extLst>
          </a:blip>
          <a:srcRect l="1923" r="1923" b="786"/>
          <a:stretch/>
        </p:blipFill>
        <p:spPr>
          <a:xfrm>
            <a:off x="1447800" y="2514600"/>
            <a:ext cx="4387273" cy="3246582"/>
          </a:xfrm>
          <a:prstGeom prst="rect">
            <a:avLst/>
          </a:prstGeom>
          <a:effectLst>
            <a:softEdge rad="0"/>
          </a:effectLst>
        </p:spPr>
      </p:pic>
    </p:spTree>
    <p:extLst>
      <p:ext uri="{BB962C8B-B14F-4D97-AF65-F5344CB8AC3E}">
        <p14:creationId xmlns:p14="http://schemas.microsoft.com/office/powerpoint/2010/main" val="1801726540"/>
      </p:ext>
    </p:extLst>
  </p:cSld>
  <p:clrMapOvr>
    <a:masterClrMapping/>
  </p:clrMapOvr>
  <p:transition>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35494" y="1981200"/>
            <a:ext cx="4038600" cy="4407408"/>
          </a:xfrm>
        </p:spPr>
        <p:txBody>
          <a:bodyPr>
            <a:normAutofit fontScale="40000" lnSpcReduction="20000"/>
          </a:bodyPr>
          <a:lstStyle/>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sz="800" dirty="0"/>
          </a:p>
          <a:p>
            <a:pPr marL="45720" indent="0">
              <a:buNone/>
            </a:pPr>
            <a:r>
              <a:rPr lang="en-US" sz="800" dirty="0"/>
              <a:t>		</a:t>
            </a:r>
          </a:p>
          <a:p>
            <a:pPr marL="45720" indent="0">
              <a:buNone/>
            </a:pPr>
            <a:endParaRPr lang="en-US" sz="800" dirty="0"/>
          </a:p>
          <a:p>
            <a:pPr marL="45720" indent="0">
              <a:buNone/>
            </a:pPr>
            <a:endParaRPr lang="en-US" sz="800" dirty="0"/>
          </a:p>
          <a:p>
            <a:pPr marL="45720" indent="0">
              <a:buNone/>
            </a:pPr>
            <a:endParaRPr lang="en-US" sz="800" dirty="0"/>
          </a:p>
          <a:p>
            <a:pPr marL="45720" indent="0">
              <a:buNone/>
            </a:pPr>
            <a:endParaRPr lang="en-US" sz="800" dirty="0"/>
          </a:p>
          <a:p>
            <a:pPr marL="45720" indent="0" algn="ctr">
              <a:buNone/>
            </a:pPr>
            <a:endParaRPr lang="en-US" dirty="0"/>
          </a:p>
          <a:p>
            <a:pPr marL="45720" indent="0" algn="ctr">
              <a:buNone/>
            </a:pPr>
            <a:endParaRPr lang="en-US" dirty="0"/>
          </a:p>
          <a:p>
            <a:pPr marL="45720" indent="0" algn="ctr">
              <a:buNone/>
            </a:pPr>
            <a:endParaRPr lang="en-US" dirty="0"/>
          </a:p>
          <a:p>
            <a:pPr marL="45720" indent="0" algn="ctr">
              <a:buNone/>
            </a:pPr>
            <a:endParaRPr lang="en-US" dirty="0"/>
          </a:p>
          <a:p>
            <a:pPr marL="45720" indent="0" algn="ctr">
              <a:buNone/>
            </a:pPr>
            <a:endParaRPr lang="en-US" dirty="0"/>
          </a:p>
          <a:p>
            <a:pPr marL="45720" indent="0" algn="ctr">
              <a:buNone/>
            </a:pPr>
            <a:endParaRPr lang="en-US" sz="4500" dirty="0">
              <a:hlinkClick r:id="rId3"/>
            </a:endParaRPr>
          </a:p>
          <a:p>
            <a:pPr marL="45720" indent="0" algn="ctr">
              <a:buNone/>
            </a:pPr>
            <a:r>
              <a:rPr lang="en-US" sz="2300" dirty="0"/>
              <a:t>                                                  Photo by: Texas A&amp;M</a:t>
            </a:r>
            <a:endParaRPr lang="en-US" sz="2300" dirty="0">
              <a:hlinkClick r:id="rId3"/>
            </a:endParaRPr>
          </a:p>
          <a:p>
            <a:pPr marL="45720" indent="0" algn="ctr">
              <a:buNone/>
            </a:pPr>
            <a:endParaRPr lang="en-US" sz="6000" dirty="0"/>
          </a:p>
          <a:p>
            <a:pPr marL="45720" indent="0" algn="ctr">
              <a:buNone/>
            </a:pPr>
            <a:r>
              <a:rPr lang="en-US" sz="6000" dirty="0"/>
              <a:t>View:</a:t>
            </a:r>
          </a:p>
          <a:p>
            <a:pPr marL="45720" indent="0" algn="ctr">
              <a:buNone/>
            </a:pPr>
            <a:r>
              <a:rPr lang="en-US" sz="6500" dirty="0">
                <a:hlinkClick r:id="rId3"/>
              </a:rPr>
              <a:t>Encouraging Group Collaboration</a:t>
            </a:r>
            <a:endParaRPr lang="en-US" sz="6500" dirty="0"/>
          </a:p>
          <a:p>
            <a:pPr marL="45720" indent="0" algn="ctr">
              <a:buNone/>
            </a:pPr>
            <a:endParaRPr lang="en-US" dirty="0"/>
          </a:p>
        </p:txBody>
      </p:sp>
      <p:sp>
        <p:nvSpPr>
          <p:cNvPr id="3" name="Content Placeholder 2"/>
          <p:cNvSpPr>
            <a:spLocks noGrp="1"/>
          </p:cNvSpPr>
          <p:nvPr>
            <p:ph sz="half" idx="2"/>
          </p:nvPr>
        </p:nvSpPr>
        <p:spPr>
          <a:xfrm>
            <a:off x="4876800" y="2286000"/>
            <a:ext cx="4038600" cy="3429000"/>
          </a:xfrm>
        </p:spPr>
        <p:txBody>
          <a:bodyPr>
            <a:normAutofit fontScale="40000" lnSpcReduction="20000"/>
          </a:bodyPr>
          <a:lstStyle/>
          <a:p>
            <a:pPr marL="45720" indent="0">
              <a:buNone/>
            </a:pPr>
            <a:endParaRPr lang="en-US" sz="2400" dirty="0">
              <a:hlinkClick r:id="rId4"/>
            </a:endParaRPr>
          </a:p>
          <a:p>
            <a:pPr marL="45720" indent="0">
              <a:buNone/>
            </a:pPr>
            <a:endParaRPr lang="en-US" sz="2400" dirty="0">
              <a:hlinkClick r:id="rId4"/>
            </a:endParaRPr>
          </a:p>
          <a:p>
            <a:pPr marL="45720" indent="0">
              <a:buNone/>
            </a:pPr>
            <a:endParaRPr lang="en-US" sz="2400" dirty="0">
              <a:hlinkClick r:id="rId4"/>
            </a:endParaRPr>
          </a:p>
          <a:p>
            <a:pPr marL="45720" indent="0">
              <a:buNone/>
            </a:pPr>
            <a:endParaRPr lang="en-US" sz="2400" dirty="0">
              <a:hlinkClick r:id="rId4"/>
            </a:endParaRPr>
          </a:p>
          <a:p>
            <a:pPr marL="45720" indent="0">
              <a:buNone/>
            </a:pPr>
            <a:r>
              <a:rPr lang="en-US" sz="6500" dirty="0">
                <a:hlinkClick r:id="rId4"/>
              </a:rPr>
              <a:t>See the Activity Unfold </a:t>
            </a:r>
            <a:endParaRPr lang="en-US" sz="6500" dirty="0"/>
          </a:p>
          <a:p>
            <a:pPr marL="45720" indent="0">
              <a:buNone/>
            </a:pPr>
            <a:endParaRPr lang="en-US" dirty="0"/>
          </a:p>
          <a:p>
            <a:pPr marL="45720" indent="0">
              <a:buNone/>
            </a:pPr>
            <a:endParaRPr lang="en-US" dirty="0" smtClean="0"/>
          </a:p>
          <a:p>
            <a:pPr marL="45720" indent="0">
              <a:buNone/>
            </a:pPr>
            <a:r>
              <a:rPr lang="en-US" sz="5300" dirty="0" smtClean="0"/>
              <a:t>How do the Activity Leaders promote collaboration?</a:t>
            </a:r>
            <a:endParaRPr lang="en-US" sz="5300" dirty="0"/>
          </a:p>
          <a:p>
            <a:pPr marL="45720" indent="0">
              <a:buNone/>
            </a:pPr>
            <a:endParaRPr lang="en-US" sz="5000" dirty="0"/>
          </a:p>
          <a:p>
            <a:pPr marL="45720" indent="0">
              <a:buNone/>
            </a:pPr>
            <a:r>
              <a:rPr lang="en-US" sz="5300" dirty="0"/>
              <a:t>Do you use or can you use any of the strategies you observed?</a:t>
            </a:r>
            <a:r>
              <a:rPr lang="en-US" sz="5300" dirty="0">
                <a:hlinkClick r:id="rId5"/>
              </a:rPr>
              <a:t>   </a:t>
            </a:r>
          </a:p>
        </p:txBody>
      </p:sp>
      <p:sp>
        <p:nvSpPr>
          <p:cNvPr id="4" name="Title 3"/>
          <p:cNvSpPr>
            <a:spLocks noGrp="1"/>
          </p:cNvSpPr>
          <p:nvPr>
            <p:ph type="title"/>
          </p:nvPr>
        </p:nvSpPr>
        <p:spPr/>
        <p:txBody>
          <a:bodyPr/>
          <a:lstStyle/>
          <a:p>
            <a:r>
              <a:rPr lang="en-US" b="1" dirty="0"/>
              <a:t>Collaboration in Action</a:t>
            </a:r>
          </a:p>
        </p:txBody>
      </p:sp>
      <p:pic>
        <p:nvPicPr>
          <p:cNvPr id="1026" name="Picture 2" descr="File:15208-event-CMS Girls Engineering Camp-6655 (1868244843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173" y="1892109"/>
            <a:ext cx="3806921"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0800000" flipV="1">
            <a:off x="7162800" y="4451378"/>
            <a:ext cx="2362201" cy="215444"/>
          </a:xfrm>
          <a:prstGeom prst="rect">
            <a:avLst/>
          </a:prstGeom>
        </p:spPr>
        <p:txBody>
          <a:bodyPr wrap="square">
            <a:spAutoFit/>
          </a:bodyPr>
          <a:lstStyle/>
          <a:p>
            <a:endParaRPr lang="en-US" sz="800" dirty="0"/>
          </a:p>
        </p:txBody>
      </p:sp>
    </p:spTree>
    <p:extLst>
      <p:ext uri="{BB962C8B-B14F-4D97-AF65-F5344CB8AC3E}">
        <p14:creationId xmlns:p14="http://schemas.microsoft.com/office/powerpoint/2010/main" val="1330590052"/>
      </p:ext>
    </p:extLst>
  </p:cSld>
  <p:clrMapOvr>
    <a:masterClrMapping/>
  </p:clrMapOvr>
  <p:transition>
    <p:checke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407893" cy="4407408"/>
          </a:xfrm>
        </p:spPr>
        <p:txBody>
          <a:bodyPr>
            <a:normAutofit/>
          </a:bodyPr>
          <a:lstStyle/>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sz="800" dirty="0"/>
          </a:p>
          <a:p>
            <a:pPr marL="45720" indent="0">
              <a:buNone/>
            </a:pPr>
            <a:r>
              <a:rPr lang="en-US" sz="800" dirty="0"/>
              <a:t>		</a:t>
            </a:r>
          </a:p>
          <a:p>
            <a:pPr marL="45720" indent="0">
              <a:buNone/>
            </a:pPr>
            <a:endParaRPr lang="en-US" sz="800" dirty="0"/>
          </a:p>
          <a:p>
            <a:pPr marL="45720" indent="0" algn="ctr">
              <a:buNone/>
            </a:pPr>
            <a:endParaRPr lang="en-US" sz="2400" dirty="0"/>
          </a:p>
          <a:p>
            <a:pPr marL="45720" indent="0" algn="ctr">
              <a:buNone/>
            </a:pPr>
            <a:endParaRPr lang="en-US" sz="2400" dirty="0"/>
          </a:p>
          <a:p>
            <a:pPr marL="45720" indent="0" algn="ctr">
              <a:buNone/>
            </a:pPr>
            <a:endParaRPr lang="en-US" dirty="0"/>
          </a:p>
          <a:p>
            <a:pPr marL="45720" indent="0" algn="ctr">
              <a:buNone/>
            </a:pPr>
            <a:r>
              <a:rPr lang="en-US" sz="2200" dirty="0" smtClean="0"/>
              <a:t>View:</a:t>
            </a:r>
            <a:r>
              <a:rPr lang="en-US" dirty="0" smtClean="0">
                <a:hlinkClick r:id="rId3"/>
              </a:rPr>
              <a:t> </a:t>
            </a:r>
            <a:endParaRPr lang="en-US" dirty="0">
              <a:hlinkClick r:id="rId3"/>
            </a:endParaRPr>
          </a:p>
          <a:p>
            <a:pPr marL="45720" indent="0" algn="ctr">
              <a:buNone/>
            </a:pPr>
            <a:r>
              <a:rPr lang="en-US" sz="2400" dirty="0">
                <a:hlinkClick r:id="rId3"/>
              </a:rPr>
              <a:t>Modeling Effective Collaboration</a:t>
            </a:r>
            <a:endParaRPr lang="en-US" sz="2400" dirty="0"/>
          </a:p>
        </p:txBody>
      </p:sp>
      <p:sp>
        <p:nvSpPr>
          <p:cNvPr id="4" name="Title 3"/>
          <p:cNvSpPr>
            <a:spLocks noGrp="1"/>
          </p:cNvSpPr>
          <p:nvPr>
            <p:ph type="title"/>
          </p:nvPr>
        </p:nvSpPr>
        <p:spPr/>
        <p:txBody>
          <a:bodyPr/>
          <a:lstStyle/>
          <a:p>
            <a:r>
              <a:rPr lang="en-US" b="1" dirty="0"/>
              <a:t>Collaboration in Action 2</a:t>
            </a:r>
          </a:p>
        </p:txBody>
      </p:sp>
      <p:pic>
        <p:nvPicPr>
          <p:cNvPr id="1028" name="Picture 4" descr="More than 30 middle school girls from San Antonio and Judson Independent School Districts participated in a SeaPerch Day held at the Ann Barshop Natatorium on the campus of the University of the Incarnate Word as a part of the miniGEMS (Girls in Engineering, Math and Sciences) Science, Technology, Engineering, and Mathematics (STEM) Camp.  SeaPerch is an innovative underwater robotics program that equips teachers and students with the resources they need to build an underwater ROV in an in-school or out-of-school sett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398" y="2133600"/>
            <a:ext cx="4397203" cy="29382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0800000" flipV="1">
            <a:off x="5486400" y="5071871"/>
            <a:ext cx="2362201" cy="215444"/>
          </a:xfrm>
          <a:prstGeom prst="rect">
            <a:avLst/>
          </a:prstGeom>
        </p:spPr>
        <p:txBody>
          <a:bodyPr wrap="square">
            <a:spAutoFit/>
          </a:bodyPr>
          <a:lstStyle/>
          <a:p>
            <a:r>
              <a:rPr lang="en-US" sz="800" b="1" dirty="0">
                <a:solidFill>
                  <a:srgbClr val="333333"/>
                </a:solidFill>
                <a:latin typeface="Helvetica Neue"/>
              </a:rPr>
              <a:t>Photo By: Burrell Parmer</a:t>
            </a:r>
            <a:endParaRPr lang="en-US" sz="800" dirty="0"/>
          </a:p>
        </p:txBody>
      </p:sp>
    </p:spTree>
    <p:extLst>
      <p:ext uri="{BB962C8B-B14F-4D97-AF65-F5344CB8AC3E}">
        <p14:creationId xmlns:p14="http://schemas.microsoft.com/office/powerpoint/2010/main" val="443404197"/>
      </p:ext>
    </p:extLst>
  </p:cSld>
  <p:clrMapOvr>
    <a:masterClrMapping/>
  </p:clrMapOvr>
  <p:transition>
    <p:checke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39000" y="2819400"/>
            <a:ext cx="1600201" cy="1645920"/>
          </a:xfrm>
        </p:spPr>
        <p:txBody>
          <a:bodyPr/>
          <a:lstStyle/>
          <a:p>
            <a:pPr algn="ctr"/>
            <a:r>
              <a:rPr lang="en-US" dirty="0"/>
              <a:t>Review Aspects of Activity Settings</a:t>
            </a:r>
          </a:p>
        </p:txBody>
      </p:sp>
      <p:sp>
        <p:nvSpPr>
          <p:cNvPr id="3" name="Title 2"/>
          <p:cNvSpPr>
            <a:spLocks noGrp="1"/>
          </p:cNvSpPr>
          <p:nvPr>
            <p:ph type="title"/>
          </p:nvPr>
        </p:nvSpPr>
        <p:spPr>
          <a:xfrm>
            <a:off x="412830" y="3124200"/>
            <a:ext cx="6324600" cy="1645920"/>
          </a:xfrm>
        </p:spPr>
        <p:txBody>
          <a:bodyPr/>
          <a:lstStyle/>
          <a:p>
            <a:r>
              <a:rPr lang="en-US" dirty="0"/>
              <a:t>View 1 </a:t>
            </a:r>
            <a:r>
              <a:rPr lang="en-US" dirty="0">
                <a:hlinkClick r:id="rId3"/>
              </a:rPr>
              <a:t>Program</a:t>
            </a:r>
            <a:r>
              <a:rPr lang="en-US" dirty="0"/>
              <a:t/>
            </a:r>
            <a:br>
              <a:rPr lang="en-US" dirty="0"/>
            </a:br>
            <a:r>
              <a:rPr lang="en-US" dirty="0"/>
              <a:t>&amp; </a:t>
            </a:r>
            <a:r>
              <a:rPr lang="en-US" dirty="0">
                <a:hlinkClick r:id="rId4"/>
              </a:rPr>
              <a:t>Another</a:t>
            </a:r>
            <a:r>
              <a:rPr lang="en-US" dirty="0"/>
              <a:t/>
            </a:r>
            <a:br>
              <a:rPr lang="en-US" dirty="0"/>
            </a:br>
            <a:r>
              <a:rPr lang="en-US" sz="1400" dirty="0"/>
              <a:t/>
            </a:r>
            <a:br>
              <a:rPr lang="en-US" sz="1400" dirty="0"/>
            </a:br>
            <a:r>
              <a:rPr lang="en-US" sz="1400" dirty="0"/>
              <a:t/>
            </a:r>
            <a:br>
              <a:rPr lang="en-US" sz="1400" dirty="0"/>
            </a:br>
            <a:r>
              <a:rPr lang="en-US" sz="1400" dirty="0"/>
              <a:t/>
            </a:r>
            <a:br>
              <a:rPr lang="en-US" sz="1400" dirty="0"/>
            </a:br>
            <a:endParaRPr lang="en-US" sz="1400" dirty="0"/>
          </a:p>
        </p:txBody>
      </p:sp>
    </p:spTree>
    <p:extLst>
      <p:ext uri="{BB962C8B-B14F-4D97-AF65-F5344CB8AC3E}">
        <p14:creationId xmlns:p14="http://schemas.microsoft.com/office/powerpoint/2010/main" val="484539635"/>
      </p:ext>
    </p:extLst>
  </p:cSld>
  <p:clrMapOvr>
    <a:masterClrMapping/>
  </p:clrMapOvr>
  <p:transition>
    <p:checke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9BFBEEF-867C-0349-8B67-6E2272E50878}"/>
              </a:ext>
            </a:extLst>
          </p:cNvPr>
          <p:cNvSpPr/>
          <p:nvPr/>
        </p:nvSpPr>
        <p:spPr>
          <a:xfrm>
            <a:off x="304800" y="292268"/>
            <a:ext cx="8534400" cy="627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Rectangle 1">
            <a:extLst>
              <a:ext uri="{FF2B5EF4-FFF2-40B4-BE49-F238E27FC236}">
                <a16:creationId xmlns:a16="http://schemas.microsoft.com/office/drawing/2014/main" xmlns="" id="{7FBDB03C-60FE-A849-9DE0-CA414FFFE16F}"/>
              </a:ext>
            </a:extLst>
          </p:cNvPr>
          <p:cNvSpPr/>
          <p:nvPr/>
        </p:nvSpPr>
        <p:spPr>
          <a:xfrm>
            <a:off x="670579" y="5039836"/>
            <a:ext cx="7711421" cy="1169551"/>
          </a:xfrm>
          <a:prstGeom prst="rect">
            <a:avLst/>
          </a:prstGeom>
        </p:spPr>
        <p:txBody>
          <a:bodyPr wrap="square">
            <a:spAutoFit/>
          </a:bodyPr>
          <a:lstStyle/>
          <a:p>
            <a:pPr algn="just">
              <a:spcBef>
                <a:spcPts val="1200"/>
              </a:spcBef>
              <a:spcAft>
                <a:spcPts val="600"/>
              </a:spcAft>
            </a:pPr>
            <a:r>
              <a:rPr lang="en-US" sz="1400" dirty="0">
                <a:solidFill>
                  <a:schemeClr val="tx2"/>
                </a:solidFill>
                <a:latin typeface="+mn-lt"/>
              </a:rPr>
              <a:t>The project was funded by the National Science Foundation’s Advancing Informal STEM Learning (AISL) program. The material contained in this guide is based upon work supported by the National Science Foundation under Grant No: DRL-1421198. Any opinions, findings, conclusions, or recommendations expressed in this material are those of the author(s) and do not reflect the views of the National Science Foundation</a:t>
            </a:r>
            <a:endParaRPr lang="en-US" dirty="0">
              <a:solidFill>
                <a:schemeClr val="tx2"/>
              </a:solidFill>
              <a:latin typeface="+mn-lt"/>
            </a:endParaRPr>
          </a:p>
        </p:txBody>
      </p:sp>
      <p:pic>
        <p:nvPicPr>
          <p:cNvPr id="4" name="Picture 3">
            <a:extLst>
              <a:ext uri="{FF2B5EF4-FFF2-40B4-BE49-F238E27FC236}">
                <a16:creationId xmlns:a16="http://schemas.microsoft.com/office/drawing/2014/main" xmlns="" id="{24BD998F-2D0D-FA45-8C93-07EA9E23A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84" y="905663"/>
            <a:ext cx="1992340" cy="1992340"/>
          </a:xfrm>
          <a:prstGeom prst="rect">
            <a:avLst/>
          </a:prstGeom>
        </p:spPr>
      </p:pic>
      <p:pic>
        <p:nvPicPr>
          <p:cNvPr id="6" name="Picture 5">
            <a:extLst>
              <a:ext uri="{FF2B5EF4-FFF2-40B4-BE49-F238E27FC236}">
                <a16:creationId xmlns:a16="http://schemas.microsoft.com/office/drawing/2014/main" xmlns="" id="{840915A4-A3D8-394F-A282-B3D3834DB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23" y="3545526"/>
            <a:ext cx="2465930" cy="330708"/>
          </a:xfrm>
          <a:prstGeom prst="rect">
            <a:avLst/>
          </a:prstGeom>
        </p:spPr>
      </p:pic>
      <p:pic>
        <p:nvPicPr>
          <p:cNvPr id="8" name="Picture 7">
            <a:extLst>
              <a:ext uri="{FF2B5EF4-FFF2-40B4-BE49-F238E27FC236}">
                <a16:creationId xmlns:a16="http://schemas.microsoft.com/office/drawing/2014/main" xmlns="" id="{4CE8A12B-D544-FD4F-9697-F87CC0D56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954" y="3629290"/>
            <a:ext cx="1574800" cy="330708"/>
          </a:xfrm>
          <a:prstGeom prst="rect">
            <a:avLst/>
          </a:prstGeom>
        </p:spPr>
      </p:pic>
      <p:sp>
        <p:nvSpPr>
          <p:cNvPr id="18" name="Rectangle 17">
            <a:extLst>
              <a:ext uri="{FF2B5EF4-FFF2-40B4-BE49-F238E27FC236}">
                <a16:creationId xmlns:a16="http://schemas.microsoft.com/office/drawing/2014/main" xmlns="" id="{C2B3DB56-E7C1-A642-ABCB-23D56ACF7089}"/>
              </a:ext>
            </a:extLst>
          </p:cNvPr>
          <p:cNvSpPr/>
          <p:nvPr/>
        </p:nvSpPr>
        <p:spPr>
          <a:xfrm>
            <a:off x="449589" y="4523756"/>
            <a:ext cx="8153400" cy="307777"/>
          </a:xfrm>
          <a:prstGeom prst="rect">
            <a:avLst/>
          </a:prstGeom>
        </p:spPr>
        <p:txBody>
          <a:bodyPr wrap="square">
            <a:spAutoFit/>
          </a:bodyPr>
          <a:lstStyle/>
          <a:p>
            <a:pPr algn="ctr"/>
            <a:r>
              <a:rPr lang="en-US" sz="1400" dirty="0">
                <a:solidFill>
                  <a:schemeClr val="tx2"/>
                </a:solidFill>
                <a:latin typeface="+mn-lt"/>
              </a:rPr>
              <a:t>Researchers from three institutions collaborated on designing and implementing the STEM IE Project. </a:t>
            </a:r>
            <a:endParaRPr lang="en-US" sz="1400" dirty="0">
              <a:latin typeface="+mn-lt"/>
            </a:endParaRPr>
          </a:p>
        </p:txBody>
      </p:sp>
      <p:pic>
        <p:nvPicPr>
          <p:cNvPr id="3" name="Picture 2">
            <a:extLst>
              <a:ext uri="{FF2B5EF4-FFF2-40B4-BE49-F238E27FC236}">
                <a16:creationId xmlns:a16="http://schemas.microsoft.com/office/drawing/2014/main" xmlns="" id="{9FF33596-AFF5-6740-9C81-84F1AADDDC49}"/>
              </a:ext>
            </a:extLst>
          </p:cNvPr>
          <p:cNvPicPr>
            <a:picLocks noChangeAspect="1"/>
          </p:cNvPicPr>
          <p:nvPr/>
        </p:nvPicPr>
        <p:blipFill>
          <a:blip r:embed="rId5"/>
          <a:stretch>
            <a:fillRect/>
          </a:stretch>
        </p:blipFill>
        <p:spPr>
          <a:xfrm>
            <a:off x="6195122" y="3428999"/>
            <a:ext cx="1745046" cy="634778"/>
          </a:xfrm>
          <a:prstGeom prst="rect">
            <a:avLst/>
          </a:prstGeom>
        </p:spPr>
      </p:pic>
    </p:spTree>
    <p:extLst>
      <p:ext uri="{BB962C8B-B14F-4D97-AF65-F5344CB8AC3E}">
        <p14:creationId xmlns:p14="http://schemas.microsoft.com/office/powerpoint/2010/main" val="279930864"/>
      </p:ext>
    </p:extLst>
  </p:cSld>
  <p:clrMapOvr>
    <a:masterClrMapping/>
  </p:clrMapOvr>
  <p:transition>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7315199" y="2895600"/>
            <a:ext cx="1600201" cy="1066800"/>
          </a:xfrm>
        </p:spPr>
        <p:txBody>
          <a:bodyPr>
            <a:normAutofit/>
          </a:bodyPr>
          <a:lstStyle/>
          <a:p>
            <a:r>
              <a:rPr lang="en-US" sz="3600" dirty="0"/>
              <a:t>WHY?</a:t>
            </a:r>
          </a:p>
        </p:txBody>
      </p:sp>
      <p:sp>
        <p:nvSpPr>
          <p:cNvPr id="4" name="Title 3"/>
          <p:cNvSpPr>
            <a:spLocks noGrp="1"/>
          </p:cNvSpPr>
          <p:nvPr>
            <p:ph type="title"/>
          </p:nvPr>
        </p:nvSpPr>
        <p:spPr>
          <a:xfrm>
            <a:off x="381000" y="3886200"/>
            <a:ext cx="6324600" cy="2285999"/>
          </a:xfrm>
        </p:spPr>
        <p:txBody>
          <a:bodyPr>
            <a:normAutofit/>
          </a:bodyPr>
          <a:lstStyle/>
          <a:p>
            <a:r>
              <a:rPr lang="en-US" dirty="0"/>
              <a:t>Motivation &amp; Engagement Are </a:t>
            </a:r>
            <a:br>
              <a:rPr lang="en-US" dirty="0"/>
            </a:br>
            <a:r>
              <a:rPr lang="en-US" dirty="0"/>
              <a:t>States Not traits</a:t>
            </a:r>
          </a:p>
        </p:txBody>
      </p:sp>
      <p:pic>
        <p:nvPicPr>
          <p:cNvPr id="6" name="Picture 5"/>
          <p:cNvPicPr>
            <a:picLocks noChangeAspect="1"/>
          </p:cNvPicPr>
          <p:nvPr/>
        </p:nvPicPr>
        <p:blipFill rotWithShape="1">
          <a:blip r:embed="rId3"/>
          <a:srcRect l="14706" r="12353"/>
          <a:stretch/>
        </p:blipFill>
        <p:spPr>
          <a:xfrm>
            <a:off x="2819401" y="1295400"/>
            <a:ext cx="3829738" cy="2524758"/>
          </a:xfrm>
          <a:prstGeom prst="rect">
            <a:avLst/>
          </a:prstGeom>
        </p:spPr>
      </p:pic>
    </p:spTree>
    <p:extLst>
      <p:ext uri="{BB962C8B-B14F-4D97-AF65-F5344CB8AC3E}">
        <p14:creationId xmlns:p14="http://schemas.microsoft.com/office/powerpoint/2010/main" val="723383932"/>
      </p:ext>
    </p:extLst>
  </p:cSld>
  <p:clrMapOvr>
    <a:masterClrMapping/>
  </p:clrMapOvr>
  <p:transition>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62A9B47-A480-CE4D-AB4A-122625C96AB2}"/>
              </a:ext>
            </a:extLst>
          </p:cNvPr>
          <p:cNvPicPr>
            <a:picLocks noChangeAspect="1"/>
          </p:cNvPicPr>
          <p:nvPr/>
        </p:nvPicPr>
        <p:blipFill>
          <a:blip r:embed="rId3"/>
          <a:stretch>
            <a:fillRect/>
          </a:stretch>
        </p:blipFill>
        <p:spPr>
          <a:xfrm>
            <a:off x="838200" y="1393520"/>
            <a:ext cx="4801998" cy="3581400"/>
          </a:xfrm>
          <a:prstGeom prst="rect">
            <a:avLst/>
          </a:prstGeom>
        </p:spPr>
      </p:pic>
      <p:sp>
        <p:nvSpPr>
          <p:cNvPr id="10" name="Text Placeholder 5">
            <a:extLst>
              <a:ext uri="{FF2B5EF4-FFF2-40B4-BE49-F238E27FC236}">
                <a16:creationId xmlns:a16="http://schemas.microsoft.com/office/drawing/2014/main" xmlns="" id="{C6072DF9-21EB-B84B-95C1-F351429A828A}"/>
              </a:ext>
            </a:extLst>
          </p:cNvPr>
          <p:cNvSpPr txBox="1">
            <a:spLocks/>
          </p:cNvSpPr>
          <p:nvPr/>
        </p:nvSpPr>
        <p:spPr>
          <a:xfrm>
            <a:off x="7162800" y="3124200"/>
            <a:ext cx="1676400" cy="3352800"/>
          </a:xfrm>
          <a:prstGeom prst="rect">
            <a:avLst/>
          </a:prstGeom>
        </p:spPr>
        <p:txBody>
          <a:bodyPr>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fontAlgn="auto">
              <a:spcAft>
                <a:spcPts val="0"/>
              </a:spcAft>
              <a:buClr>
                <a:schemeClr val="bg1"/>
              </a:buClr>
            </a:pPr>
            <a:r>
              <a:rPr lang="en-US" sz="1600" dirty="0">
                <a:solidFill>
                  <a:schemeClr val="bg1"/>
                </a:solidFill>
              </a:rPr>
              <a:t>Think for 1 </a:t>
            </a:r>
            <a:r>
              <a:rPr lang="en-US" sz="1600" dirty="0" smtClean="0">
                <a:solidFill>
                  <a:schemeClr val="bg1"/>
                </a:solidFill>
              </a:rPr>
              <a:t>minute.</a:t>
            </a:r>
          </a:p>
          <a:p>
            <a:pPr fontAlgn="auto">
              <a:spcAft>
                <a:spcPts val="0"/>
              </a:spcAft>
              <a:buClr>
                <a:schemeClr val="bg1"/>
              </a:buClr>
            </a:pPr>
            <a:endParaRPr lang="en-US" sz="1600" dirty="0" smtClean="0">
              <a:solidFill>
                <a:schemeClr val="bg1"/>
              </a:solidFill>
            </a:endParaRPr>
          </a:p>
          <a:p>
            <a:pPr fontAlgn="auto">
              <a:spcAft>
                <a:spcPts val="0"/>
              </a:spcAft>
              <a:buClr>
                <a:schemeClr val="bg1"/>
              </a:buClr>
            </a:pPr>
            <a:r>
              <a:rPr lang="en-US" sz="1600" dirty="0" smtClean="0">
                <a:solidFill>
                  <a:schemeClr val="bg1"/>
                </a:solidFill>
              </a:rPr>
              <a:t>Discuss </a:t>
            </a:r>
            <a:r>
              <a:rPr lang="en-US" sz="1600" dirty="0">
                <a:solidFill>
                  <a:schemeClr val="bg1"/>
                </a:solidFill>
              </a:rPr>
              <a:t>with partner for 2 </a:t>
            </a:r>
            <a:r>
              <a:rPr lang="en-US" sz="1600" dirty="0" smtClean="0">
                <a:solidFill>
                  <a:schemeClr val="bg1"/>
                </a:solidFill>
              </a:rPr>
              <a:t>minutes.</a:t>
            </a:r>
          </a:p>
          <a:p>
            <a:pPr fontAlgn="auto">
              <a:spcAft>
                <a:spcPts val="0"/>
              </a:spcAft>
              <a:buClr>
                <a:schemeClr val="bg1"/>
              </a:buClr>
            </a:pPr>
            <a:endParaRPr lang="en-US" sz="1600" dirty="0">
              <a:solidFill>
                <a:schemeClr val="bg1"/>
              </a:solidFill>
            </a:endParaRPr>
          </a:p>
          <a:p>
            <a:pPr fontAlgn="auto">
              <a:spcAft>
                <a:spcPts val="0"/>
              </a:spcAft>
              <a:buClr>
                <a:schemeClr val="bg1"/>
              </a:buClr>
            </a:pPr>
            <a:r>
              <a:rPr lang="en-US" sz="1600" dirty="0" smtClean="0">
                <a:solidFill>
                  <a:schemeClr val="bg1"/>
                </a:solidFill>
              </a:rPr>
              <a:t>Share with </a:t>
            </a:r>
            <a:r>
              <a:rPr lang="en-US" sz="1600" dirty="0">
                <a:solidFill>
                  <a:schemeClr val="bg1"/>
                </a:solidFill>
              </a:rPr>
              <a:t>group.</a:t>
            </a:r>
          </a:p>
          <a:p>
            <a:pPr fontAlgn="auto">
              <a:spcAft>
                <a:spcPts val="0"/>
              </a:spcAft>
            </a:pPr>
            <a:endParaRPr lang="en-US" dirty="0">
              <a:solidFill>
                <a:schemeClr val="bg1"/>
              </a:solidFill>
            </a:endParaRPr>
          </a:p>
        </p:txBody>
      </p:sp>
      <p:sp>
        <p:nvSpPr>
          <p:cNvPr id="11" name="TextBox 10">
            <a:extLst>
              <a:ext uri="{FF2B5EF4-FFF2-40B4-BE49-F238E27FC236}">
                <a16:creationId xmlns:a16="http://schemas.microsoft.com/office/drawing/2014/main" xmlns="" id="{DCB1C47F-3C3D-6C41-A16A-55E40CF90BD9}"/>
              </a:ext>
            </a:extLst>
          </p:cNvPr>
          <p:cNvSpPr txBox="1"/>
          <p:nvPr/>
        </p:nvSpPr>
        <p:spPr>
          <a:xfrm>
            <a:off x="7315200" y="743039"/>
            <a:ext cx="1371600" cy="2123658"/>
          </a:xfrm>
          <a:prstGeom prst="rect">
            <a:avLst/>
          </a:prstGeom>
          <a:noFill/>
        </p:spPr>
        <p:txBody>
          <a:bodyPr wrap="square" rtlCol="0">
            <a:spAutoFit/>
          </a:bodyPr>
          <a:lstStyle/>
          <a:p>
            <a:r>
              <a:rPr lang="en-US" sz="2200" dirty="0">
                <a:solidFill>
                  <a:schemeClr val="bg1"/>
                </a:solidFill>
                <a:latin typeface="+mn-lt"/>
              </a:rPr>
              <a:t>What  Kind of Activities </a:t>
            </a:r>
            <a:r>
              <a:rPr lang="en-US" sz="2200" dirty="0" smtClean="0">
                <a:solidFill>
                  <a:schemeClr val="bg1"/>
                </a:solidFill>
                <a:latin typeface="+mn-lt"/>
              </a:rPr>
              <a:t>Engage </a:t>
            </a:r>
            <a:r>
              <a:rPr lang="en-US" sz="2200" dirty="0">
                <a:solidFill>
                  <a:schemeClr val="bg1"/>
                </a:solidFill>
                <a:latin typeface="+mn-lt"/>
              </a:rPr>
              <a:t>Y</a:t>
            </a:r>
            <a:r>
              <a:rPr lang="en-US" sz="2200" dirty="0" smtClean="0">
                <a:solidFill>
                  <a:schemeClr val="bg1"/>
                </a:solidFill>
                <a:latin typeface="+mn-lt"/>
              </a:rPr>
              <a:t>ou </a:t>
            </a:r>
            <a:r>
              <a:rPr lang="en-US" sz="2200" dirty="0">
                <a:solidFill>
                  <a:schemeClr val="bg1"/>
                </a:solidFill>
                <a:latin typeface="+mn-lt"/>
              </a:rPr>
              <a:t>in </a:t>
            </a:r>
            <a:r>
              <a:rPr lang="en-US" sz="2200" dirty="0" smtClean="0">
                <a:solidFill>
                  <a:schemeClr val="bg1"/>
                </a:solidFill>
                <a:latin typeface="+mn-lt"/>
              </a:rPr>
              <a:t>Learning</a:t>
            </a:r>
            <a:r>
              <a:rPr lang="en-US" sz="2200" dirty="0">
                <a:solidFill>
                  <a:schemeClr val="bg1"/>
                </a:solidFill>
                <a:latin typeface="+mn-lt"/>
              </a:rPr>
              <a:t>?</a:t>
            </a:r>
          </a:p>
        </p:txBody>
      </p:sp>
      <p:pic>
        <p:nvPicPr>
          <p:cNvPr id="3" name="Picture 2">
            <a:extLst>
              <a:ext uri="{FF2B5EF4-FFF2-40B4-BE49-F238E27FC236}">
                <a16:creationId xmlns:a16="http://schemas.microsoft.com/office/drawing/2014/main" xmlns="" id="{6E095B38-9AFE-684C-A742-7C7BD3AB41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065" y="1315142"/>
            <a:ext cx="5607234" cy="3738156"/>
          </a:xfrm>
          <a:prstGeom prst="rect">
            <a:avLst/>
          </a:prstGeom>
        </p:spPr>
      </p:pic>
    </p:spTree>
    <p:extLst>
      <p:ext uri="{BB962C8B-B14F-4D97-AF65-F5344CB8AC3E}">
        <p14:creationId xmlns:p14="http://schemas.microsoft.com/office/powerpoint/2010/main" val="295965031"/>
      </p:ext>
    </p:extLst>
  </p:cSld>
  <p:clrMapOvr>
    <a:masterClrMapping/>
  </p:clrMapOvr>
  <p:transition>
    <p:checke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956121"/>
            <a:ext cx="4038600" cy="4407408"/>
          </a:xfrm>
        </p:spPr>
        <p:txBody>
          <a:bodyPr/>
          <a:lstStyle/>
          <a:p>
            <a:pPr>
              <a:buFont typeface="Wingdings" panose="05000000000000000000" pitchFamily="2" charset="2"/>
              <a:buChar char="§"/>
            </a:pPr>
            <a:r>
              <a:rPr lang="en-US" dirty="0"/>
              <a:t>Activity Settings refer to the </a:t>
            </a:r>
            <a:r>
              <a:rPr lang="en-US" b="1" dirty="0"/>
              <a:t>physical settings</a:t>
            </a:r>
            <a:r>
              <a:rPr lang="en-US" dirty="0"/>
              <a:t> - the places where youth and staff spend time. </a:t>
            </a:r>
          </a:p>
        </p:txBody>
      </p:sp>
      <p:sp>
        <p:nvSpPr>
          <p:cNvPr id="3" name="Content Placeholder 2"/>
          <p:cNvSpPr>
            <a:spLocks noGrp="1"/>
          </p:cNvSpPr>
          <p:nvPr>
            <p:ph sz="half" idx="2"/>
          </p:nvPr>
        </p:nvSpPr>
        <p:spPr>
          <a:xfrm>
            <a:off x="4648200" y="1956121"/>
            <a:ext cx="4038600" cy="4407408"/>
          </a:xfrm>
        </p:spPr>
        <p:txBody>
          <a:bodyPr/>
          <a:lstStyle/>
          <a:p>
            <a:pPr>
              <a:buFont typeface="Wingdings" panose="05000000000000000000" pitchFamily="2" charset="2"/>
              <a:buChar char="§"/>
            </a:pPr>
            <a:r>
              <a:rPr lang="en-US" dirty="0"/>
              <a:t>Activity Settings also refer to the </a:t>
            </a:r>
            <a:r>
              <a:rPr lang="en-US" b="1" dirty="0"/>
              <a:t>type of activities</a:t>
            </a:r>
            <a:r>
              <a:rPr lang="en-US" dirty="0"/>
              <a:t> in which youth participate.</a:t>
            </a:r>
          </a:p>
        </p:txBody>
      </p:sp>
      <p:sp>
        <p:nvSpPr>
          <p:cNvPr id="4" name="Title 3"/>
          <p:cNvSpPr>
            <a:spLocks noGrp="1"/>
          </p:cNvSpPr>
          <p:nvPr>
            <p:ph type="title"/>
          </p:nvPr>
        </p:nvSpPr>
        <p:spPr/>
        <p:txBody>
          <a:bodyPr/>
          <a:lstStyle/>
          <a:p>
            <a:r>
              <a:rPr lang="en-US" b="1" dirty="0"/>
              <a:t>What is An activity setting?</a:t>
            </a:r>
          </a:p>
        </p:txBody>
      </p:sp>
      <p:pic>
        <p:nvPicPr>
          <p:cNvPr id="5" name="Picture 4" descr="http://qa2.niu.edu/stemie/images/activity.jpg"/>
          <p:cNvPicPr/>
          <p:nvPr/>
        </p:nvPicPr>
        <p:blipFill rotWithShape="1">
          <a:blip r:embed="rId3" cstate="print">
            <a:extLst>
              <a:ext uri="{28A0092B-C50C-407E-A947-70E740481C1C}">
                <a14:useLocalDpi xmlns:a14="http://schemas.microsoft.com/office/drawing/2010/main" val="0"/>
              </a:ext>
            </a:extLst>
          </a:blip>
          <a:srcRect l="17447" r="42679"/>
          <a:stretch/>
        </p:blipFill>
        <p:spPr bwMode="auto">
          <a:xfrm>
            <a:off x="6166598" y="4423752"/>
            <a:ext cx="2436286" cy="2006353"/>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4"/>
          <a:srcRect l="34046" t="20314" r="30653" b="35110"/>
          <a:stretch/>
        </p:blipFill>
        <p:spPr bwMode="auto">
          <a:xfrm>
            <a:off x="3317659" y="4404310"/>
            <a:ext cx="2507942" cy="2005518"/>
          </a:xfrm>
          <a:prstGeom prst="rect">
            <a:avLst/>
          </a:prstGeom>
          <a:ln>
            <a:noFill/>
          </a:ln>
          <a:extLst>
            <a:ext uri="{53640926-AAD7-44D8-BBD7-CCE9431645EC}">
              <a14:shadowObscured xmlns:a14="http://schemas.microsoft.com/office/drawing/2010/main"/>
            </a:ext>
          </a:extLst>
        </p:spPr>
      </p:pic>
      <p:pic>
        <p:nvPicPr>
          <p:cNvPr id="8" name="Picture 2" descr="Image result for boredom scie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376" y="4366822"/>
            <a:ext cx="2436286" cy="200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82979"/>
      </p:ext>
    </p:extLst>
  </p:cSld>
  <p:clrMapOvr>
    <a:masterClrMapping/>
  </p:clrMapOvr>
  <p:transition>
    <p:checke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76250"/>
            <a:ext cx="6172200" cy="5905500"/>
          </a:xfrm>
        </p:spPr>
        <p:txBody>
          <a:bodyPr>
            <a:normAutofit/>
          </a:bodyPr>
          <a:lstStyle/>
          <a:p>
            <a:pPr marL="45720" indent="0">
              <a:buNone/>
            </a:pPr>
            <a:r>
              <a:rPr lang="en-US" sz="1800" b="1" dirty="0"/>
              <a:t>Physical Locations</a:t>
            </a:r>
          </a:p>
          <a:p>
            <a:r>
              <a:rPr lang="en-US" sz="1600" dirty="0" smtClean="0"/>
              <a:t>Classroom </a:t>
            </a:r>
            <a:endParaRPr lang="en-US" sz="1600" dirty="0"/>
          </a:p>
          <a:p>
            <a:r>
              <a:rPr lang="en-US" sz="1600" dirty="0"/>
              <a:t>Indoors at </a:t>
            </a:r>
            <a:r>
              <a:rPr lang="en-US" sz="1600" dirty="0" smtClean="0"/>
              <a:t>Program </a:t>
            </a:r>
            <a:endParaRPr lang="en-US" sz="1600" dirty="0"/>
          </a:p>
          <a:p>
            <a:r>
              <a:rPr lang="en-US" sz="1600" dirty="0"/>
              <a:t>Outdoors at </a:t>
            </a:r>
            <a:r>
              <a:rPr lang="en-US" sz="1600" dirty="0" smtClean="0"/>
              <a:t>Program </a:t>
            </a:r>
            <a:endParaRPr lang="en-US" sz="1600" dirty="0"/>
          </a:p>
          <a:p>
            <a:r>
              <a:rPr lang="en-US" sz="1600" dirty="0"/>
              <a:t>Indoors at Community </a:t>
            </a:r>
            <a:r>
              <a:rPr lang="en-US" sz="1600" dirty="0" smtClean="0"/>
              <a:t>Space  </a:t>
            </a:r>
            <a:endParaRPr lang="en-US" sz="1600" dirty="0"/>
          </a:p>
          <a:p>
            <a:r>
              <a:rPr lang="en-US" sz="1600" dirty="0"/>
              <a:t>Outdoors at Community </a:t>
            </a:r>
            <a:r>
              <a:rPr lang="en-US" sz="1600" dirty="0" smtClean="0"/>
              <a:t>Space </a:t>
            </a:r>
            <a:endParaRPr lang="en-US" sz="1600" dirty="0"/>
          </a:p>
          <a:p>
            <a:r>
              <a:rPr lang="en-US" sz="1600" dirty="0"/>
              <a:t>Vehicle </a:t>
            </a:r>
          </a:p>
          <a:p>
            <a:pPr marL="45720" indent="0">
              <a:lnSpc>
                <a:spcPct val="170000"/>
              </a:lnSpc>
              <a:buNone/>
            </a:pPr>
            <a:r>
              <a:rPr lang="en-US" sz="1800" b="1" dirty="0"/>
              <a:t>Activity Types</a:t>
            </a:r>
          </a:p>
          <a:p>
            <a:r>
              <a:rPr lang="en-US" sz="1600" dirty="0"/>
              <a:t>Not STEM focused, </a:t>
            </a:r>
          </a:p>
          <a:p>
            <a:r>
              <a:rPr lang="en-US" sz="1600" dirty="0"/>
              <a:t>Basic Skills, </a:t>
            </a:r>
          </a:p>
          <a:p>
            <a:r>
              <a:rPr lang="en-US" sz="1600" dirty="0"/>
              <a:t>Creating a Product, </a:t>
            </a:r>
          </a:p>
          <a:p>
            <a:r>
              <a:rPr lang="en-US" sz="1600" dirty="0"/>
              <a:t>Program Staff Led, </a:t>
            </a:r>
          </a:p>
          <a:p>
            <a:r>
              <a:rPr lang="en-US" sz="1600" dirty="0"/>
              <a:t>Field Trip Speaker,</a:t>
            </a:r>
          </a:p>
          <a:p>
            <a:r>
              <a:rPr lang="en-US" sz="1600" dirty="0"/>
              <a:t>Lab</a:t>
            </a:r>
          </a:p>
          <a:p>
            <a:pPr marL="45720" indent="0">
              <a:lnSpc>
                <a:spcPct val="170000"/>
              </a:lnSpc>
              <a:buNone/>
            </a:pPr>
            <a:r>
              <a:rPr lang="en-US" sz="1800" b="1" dirty="0"/>
              <a:t>Opportunities to Collaborate</a:t>
            </a:r>
          </a:p>
          <a:p>
            <a:r>
              <a:rPr lang="en-US" sz="1600" dirty="0"/>
              <a:t>Individual Work,</a:t>
            </a:r>
          </a:p>
          <a:p>
            <a:r>
              <a:rPr lang="en-US" sz="1600" dirty="0"/>
              <a:t>Small Group,</a:t>
            </a:r>
          </a:p>
          <a:p>
            <a:r>
              <a:rPr lang="en-US" sz="1600" dirty="0"/>
              <a:t>Whole Group</a:t>
            </a:r>
          </a:p>
        </p:txBody>
      </p:sp>
      <p:sp>
        <p:nvSpPr>
          <p:cNvPr id="3" name="Text Placeholder 2"/>
          <p:cNvSpPr>
            <a:spLocks noGrp="1"/>
          </p:cNvSpPr>
          <p:nvPr>
            <p:ph type="body" sz="half" idx="2"/>
          </p:nvPr>
        </p:nvSpPr>
        <p:spPr>
          <a:xfrm>
            <a:off x="7010400" y="3200400"/>
            <a:ext cx="1981200" cy="2133600"/>
          </a:xfrm>
        </p:spPr>
        <p:txBody>
          <a:bodyPr>
            <a:normAutofit lnSpcReduction="10000"/>
          </a:bodyPr>
          <a:lstStyle/>
          <a:p>
            <a:endParaRPr lang="en-US" dirty="0"/>
          </a:p>
          <a:p>
            <a:pPr algn="ctr"/>
            <a:r>
              <a:rPr lang="en-US" dirty="0"/>
              <a:t> </a:t>
            </a:r>
            <a:r>
              <a:rPr lang="en-US" sz="2400" dirty="0"/>
              <a:t>Definition of Activity </a:t>
            </a:r>
            <a:r>
              <a:rPr lang="en-US" sz="2400" dirty="0" smtClean="0"/>
              <a:t>Settings in</a:t>
            </a:r>
            <a:endParaRPr lang="en-US" sz="2400" dirty="0"/>
          </a:p>
          <a:p>
            <a:pPr algn="ctr"/>
            <a:r>
              <a:rPr lang="en-US" sz="2400" dirty="0" smtClean="0"/>
              <a:t>the STEM IE </a:t>
            </a:r>
            <a:r>
              <a:rPr lang="en-US" sz="2400" dirty="0"/>
              <a:t>Study</a:t>
            </a:r>
          </a:p>
          <a:p>
            <a:pPr algn="ctr"/>
            <a:endParaRPr lang="en-US" sz="2300" dirty="0"/>
          </a:p>
          <a:p>
            <a:endParaRPr lang="en-US" dirty="0"/>
          </a:p>
        </p:txBody>
      </p:sp>
      <p:pic>
        <p:nvPicPr>
          <p:cNvPr id="5" name="Picture 4" descr="http://qa2.niu.edu/stemie/images/activity.jpg"/>
          <p:cNvPicPr/>
          <p:nvPr/>
        </p:nvPicPr>
        <p:blipFill rotWithShape="1">
          <a:blip r:embed="rId3" cstate="print">
            <a:extLst>
              <a:ext uri="{28A0092B-C50C-407E-A947-70E740481C1C}">
                <a14:useLocalDpi xmlns:a14="http://schemas.microsoft.com/office/drawing/2010/main" val="0"/>
              </a:ext>
            </a:extLst>
          </a:blip>
          <a:srcRect l="17447" r="42679"/>
          <a:stretch/>
        </p:blipFill>
        <p:spPr bwMode="auto">
          <a:xfrm>
            <a:off x="7315200" y="1828800"/>
            <a:ext cx="1371600" cy="12530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2175823"/>
      </p:ext>
    </p:extLst>
  </p:cSld>
  <p:clrMapOvr>
    <a:masterClrMapping/>
  </p:clrMapOvr>
  <p:transition>
    <p:checke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400" y="2695818"/>
            <a:ext cx="6324600" cy="1645920"/>
          </a:xfrm>
        </p:spPr>
        <p:txBody>
          <a:bodyPr/>
          <a:lstStyle/>
          <a:p>
            <a:r>
              <a:rPr lang="en-US" dirty="0"/>
              <a:t>Why activity settings Matter in Informal Science learning Programs </a:t>
            </a:r>
          </a:p>
        </p:txBody>
      </p:sp>
      <p:pic>
        <p:nvPicPr>
          <p:cNvPr id="5" name="Picture 4" descr="http://qa2.niu.edu/stemie/images/activity.jpg"/>
          <p:cNvPicPr/>
          <p:nvPr/>
        </p:nvPicPr>
        <p:blipFill rotWithShape="1">
          <a:blip r:embed="rId3" cstate="print">
            <a:extLst>
              <a:ext uri="{28A0092B-C50C-407E-A947-70E740481C1C}">
                <a14:useLocalDpi xmlns:a14="http://schemas.microsoft.com/office/drawing/2010/main" val="0"/>
              </a:ext>
            </a:extLst>
          </a:blip>
          <a:srcRect l="17447" r="42679"/>
          <a:stretch/>
        </p:blipFill>
        <p:spPr bwMode="auto">
          <a:xfrm>
            <a:off x="7315200" y="2892276"/>
            <a:ext cx="1371600" cy="12530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4389399"/>
      </p:ext>
    </p:extLst>
  </p:cSld>
  <p:clrMapOvr>
    <a:masterClrMapping/>
  </p:clrMapOvr>
  <p:transition>
    <p:checke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6096000" cy="5791200"/>
          </a:xfrm>
        </p:spPr>
        <p:txBody>
          <a:bodyPr>
            <a:normAutofit fontScale="32500" lnSpcReduction="20000"/>
          </a:bodyPr>
          <a:lstStyle/>
          <a:p>
            <a:pPr marL="45720" indent="0">
              <a:buNone/>
            </a:pPr>
            <a:endParaRPr lang="en-US" sz="8000" dirty="0"/>
          </a:p>
          <a:p>
            <a:r>
              <a:rPr lang="en-US" sz="8000" dirty="0"/>
              <a:t>Youth provided in-the-moment reports of engagement, challenge, learning, and relevance. </a:t>
            </a:r>
          </a:p>
          <a:p>
            <a:pPr marL="45720" indent="0">
              <a:buNone/>
            </a:pPr>
            <a:endParaRPr lang="en-US" sz="8000" dirty="0"/>
          </a:p>
          <a:p>
            <a:r>
              <a:rPr lang="en-US" sz="8000" dirty="0"/>
              <a:t>Video was </a:t>
            </a:r>
            <a:r>
              <a:rPr lang="en-US" sz="8000" dirty="0">
                <a:hlinkClick r:id="rId3" action="ppaction://hlinksldjump"/>
              </a:rPr>
              <a:t>coded</a:t>
            </a:r>
            <a:r>
              <a:rPr lang="en-US" sz="8000" dirty="0"/>
              <a:t> for physical location of activity, type of activity, and opportunities to collaborate during 15 minutes prior to signal.  </a:t>
            </a:r>
          </a:p>
          <a:p>
            <a:endParaRPr lang="en-US" sz="8000" dirty="0"/>
          </a:p>
          <a:p>
            <a:r>
              <a:rPr lang="en-US" sz="8000" dirty="0"/>
              <a:t>ALs were interviewed to gather their perspectives. </a:t>
            </a:r>
          </a:p>
          <a:p>
            <a:pPr marL="45720" indent="0">
              <a:buNone/>
            </a:pPr>
            <a:endParaRPr lang="en-US" dirty="0"/>
          </a:p>
          <a:p>
            <a:endParaRPr lang="en-US" dirty="0"/>
          </a:p>
          <a:p>
            <a:endParaRPr lang="en-US" dirty="0"/>
          </a:p>
          <a:p>
            <a:endParaRPr lang="en-US" dirty="0"/>
          </a:p>
          <a:p>
            <a:pPr marL="45720" indent="0">
              <a:buNone/>
            </a:pPr>
            <a:r>
              <a:rPr lang="en-US" dirty="0"/>
              <a:t>.  </a:t>
            </a:r>
          </a:p>
          <a:p>
            <a:endParaRPr lang="en-US" dirty="0"/>
          </a:p>
          <a:p>
            <a:endParaRPr lang="en-US" dirty="0"/>
          </a:p>
        </p:txBody>
      </p:sp>
      <p:sp>
        <p:nvSpPr>
          <p:cNvPr id="4" name="Text Placeholder 3"/>
          <p:cNvSpPr>
            <a:spLocks noGrp="1"/>
          </p:cNvSpPr>
          <p:nvPr>
            <p:ph type="body" sz="half" idx="2"/>
          </p:nvPr>
        </p:nvSpPr>
        <p:spPr>
          <a:xfrm>
            <a:off x="7086600" y="2933700"/>
            <a:ext cx="2286000" cy="2095500"/>
          </a:xfrm>
        </p:spPr>
        <p:txBody>
          <a:bodyPr>
            <a:noAutofit/>
          </a:bodyPr>
          <a:lstStyle/>
          <a:p>
            <a:pPr>
              <a:buClr>
                <a:schemeClr val="bg1"/>
              </a:buClr>
            </a:pPr>
            <a:r>
              <a:rPr lang="en-US" sz="1700" dirty="0" smtClean="0"/>
              <a:t>How the </a:t>
            </a:r>
          </a:p>
          <a:p>
            <a:pPr>
              <a:buClr>
                <a:schemeClr val="bg1"/>
              </a:buClr>
            </a:pPr>
            <a:r>
              <a:rPr lang="en-US" sz="1700" dirty="0" smtClean="0"/>
              <a:t>STEM IE Project studied activity settings in ISL programs</a:t>
            </a:r>
            <a:endParaRPr lang="en-US" sz="1700" dirty="0"/>
          </a:p>
        </p:txBody>
      </p:sp>
      <p:sp>
        <p:nvSpPr>
          <p:cNvPr id="6" name="TextBox 5">
            <a:extLst>
              <a:ext uri="{FF2B5EF4-FFF2-40B4-BE49-F238E27FC236}">
                <a16:creationId xmlns:a16="http://schemas.microsoft.com/office/drawing/2014/main" xmlns="" id="{CB3DD9A7-0A81-5D46-A4C9-7B5FE37AE810}"/>
              </a:ext>
            </a:extLst>
          </p:cNvPr>
          <p:cNvSpPr txBox="1"/>
          <p:nvPr/>
        </p:nvSpPr>
        <p:spPr>
          <a:xfrm>
            <a:off x="7237476" y="1981200"/>
            <a:ext cx="1524000" cy="830997"/>
          </a:xfrm>
          <a:prstGeom prst="rect">
            <a:avLst/>
          </a:prstGeom>
          <a:noFill/>
        </p:spPr>
        <p:txBody>
          <a:bodyPr wrap="square" rtlCol="0">
            <a:spAutoFit/>
          </a:bodyPr>
          <a:lstStyle/>
          <a:p>
            <a:r>
              <a:rPr lang="en-US" dirty="0">
                <a:solidFill>
                  <a:schemeClr val="bg1"/>
                </a:solidFill>
                <a:latin typeface="+mn-lt"/>
              </a:rPr>
              <a:t>Research</a:t>
            </a:r>
          </a:p>
          <a:p>
            <a:r>
              <a:rPr lang="en-US" dirty="0" smtClean="0">
                <a:solidFill>
                  <a:schemeClr val="bg1"/>
                </a:solidFill>
                <a:latin typeface="+mn-lt"/>
              </a:rPr>
              <a:t>Methods:</a:t>
            </a:r>
            <a:endParaRPr lang="en-US" dirty="0">
              <a:solidFill>
                <a:schemeClr val="bg1"/>
              </a:solidFill>
              <a:latin typeface="+mn-lt"/>
            </a:endParaRPr>
          </a:p>
        </p:txBody>
      </p:sp>
    </p:spTree>
  </p:cSld>
  <p:clrMapOvr>
    <a:masterClrMapping/>
  </p:clrMapOvr>
  <p:transition>
    <p:checke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Time Spent By Location</a:t>
            </a:r>
          </a:p>
        </p:txBody>
      </p:sp>
      <p:pic>
        <p:nvPicPr>
          <p:cNvPr id="5" name="Content Placeholder 4" descr="Figure 3 Activities"/>
          <p:cNvPicPr>
            <a:picLocks noGrp="1"/>
          </p:cNvPicPr>
          <p:nvPr>
            <p:ph idx="1"/>
          </p:nvPr>
        </p:nvPicPr>
        <p:blipFill rotWithShape="1">
          <a:blip r:embed="rId3">
            <a:extLst>
              <a:ext uri="{28A0092B-C50C-407E-A947-70E740481C1C}">
                <a14:useLocalDpi xmlns:a14="http://schemas.microsoft.com/office/drawing/2010/main" val="0"/>
              </a:ext>
            </a:extLst>
          </a:blip>
          <a:srcRect t="9639"/>
          <a:stretch/>
        </p:blipFill>
        <p:spPr bwMode="auto">
          <a:xfrm>
            <a:off x="152400" y="1600201"/>
            <a:ext cx="8839200" cy="51053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6995457"/>
      </p:ext>
    </p:extLst>
  </p:cSld>
  <p:clrMapOvr>
    <a:masterClrMapping/>
  </p:clrMapOvr>
  <p:transition>
    <p:checker dir="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51&quot;&gt;&lt;/object&gt;&lt;object type=&quot;2&quot; unique_id=&quot;10052&quot;&gt;&lt;object type=&quot;3&quot; unique_id=&quot;10053&quot;&gt;&lt;property id=&quot;20148&quot; value=&quot;5&quot;/&gt;&lt;property id=&quot;20300&quot; value=&quot;Slide 1 - &amp;quot;Planning  Activity Settings &amp;quot;&quot;/&gt;&lt;property id=&quot;20307&quot; value=&quot;315&quot;/&gt;&lt;/object&gt;&lt;object type=&quot;3&quot; unique_id=&quot;10054&quot;&gt;&lt;property id=&quot;20148&quot; value=&quot;5&quot;/&gt;&lt;property id=&quot;20300&quot; value=&quot;Slide 2 - &amp;quot;Motivating &amp;amp; engaging Youth in Informal stem Learning programs  &amp;quot;&quot;/&gt;&lt;property id=&quot;20307&quot; value=&quot;292&quot;/&gt;&lt;/object&gt;&lt;object type=&quot;3&quot; unique_id=&quot;10055&quot;&gt;&lt;property id=&quot;20148&quot; value=&quot;5&quot;/&gt;&lt;property id=&quot;20300&quot; value=&quot;Slide 3 - &amp;quot;Motivation &amp;amp; Engagement Are  States Not traits&amp;quot;&quot;/&gt;&lt;property id=&quot;20307&quot; value=&quot;337&quot;/&gt;&lt;/object&gt;&lt;object type=&quot;3&quot; unique_id=&quot;10056&quot;&gt;&lt;property id=&quot;20148&quot; value=&quot;5&quot;/&gt;&lt;property id=&quot;20300&quot; value=&quot;Slide 4&quot;/&gt;&lt;property id=&quot;20307&quot; value=&quot;339&quot;/&gt;&lt;/object&gt;&lt;object type=&quot;3&quot; unique_id=&quot;10057&quot;&gt;&lt;property id=&quot;20148&quot; value=&quot;5&quot;/&gt;&lt;property id=&quot;20300&quot; value=&quot;Slide 5 - &amp;quot;What is An activity setting?&amp;quot;&quot;/&gt;&lt;property id=&quot;20307&quot; value=&quot;310&quot;/&gt;&lt;/object&gt;&lt;object type=&quot;3&quot; unique_id=&quot;10058&quot;&gt;&lt;property id=&quot;20148&quot; value=&quot;5&quot;/&gt;&lt;property id=&quot;20300&quot; value=&quot;Slide 6&quot;/&gt;&lt;property id=&quot;20307&quot; value=&quot;313&quot;/&gt;&lt;/object&gt;&lt;object type=&quot;3&quot; unique_id=&quot;10059&quot;&gt;&lt;property id=&quot;20148&quot; value=&quot;5&quot;/&gt;&lt;property id=&quot;20300&quot; value=&quot;Slide 7 - &amp;quot;Why activity settings Matter in Informal Science learning Programs &amp;quot;&quot;/&gt;&lt;property id=&quot;20307&quot; value=&quot;312&quot;/&gt;&lt;/object&gt;&lt;object type=&quot;3&quot; unique_id=&quot;10060&quot;&gt;&lt;property id=&quot;20148&quot; value=&quot;5&quot;/&gt;&lt;property id=&quot;20300&quot; value=&quot;Slide 8&quot;/&gt;&lt;property id=&quot;20307&quot; value=&quot;286&quot;/&gt;&lt;/object&gt;&lt;object type=&quot;3&quot; unique_id=&quot;10061&quot;&gt;&lt;property id=&quot;20148&quot; value=&quot;5&quot;/&gt;&lt;property id=&quot;20300&quot; value=&quot;Slide 9 - &amp;quot;Time Spent By Location&amp;quot;&quot;/&gt;&lt;property id=&quot;20307&quot; value=&quot;308&quot;/&gt;&lt;/object&gt;&lt;object type=&quot;3&quot; unique_id=&quot;10062&quot;&gt;&lt;property id=&quot;20148&quot; value=&quot;5&quot;/&gt;&lt;property id=&quot;20300&quot; value=&quot;Slide 10 - &amp;quot;Activities During STEM Learning Time&amp;quot;&quot;/&gt;&lt;property id=&quot;20307&quot; value=&quot;301&quot;/&gt;&lt;/object&gt;&lt;object type=&quot;3&quot; unique_id=&quot;10063&quot;&gt;&lt;property id=&quot;20148&quot; value=&quot;5&quot;/&gt;&lt;property id=&quot;20300&quot; value=&quot;Slide 11 - &amp;quot;TIME SPENT BY OPPORTUNITIES TO COLLABORATE &amp;quot;&quot;/&gt;&lt;property id=&quot;20307&quot; value=&quot;302&quot;/&gt;&lt;/object&gt;&lt;object type=&quot;3&quot; unique_id=&quot;10064&quot;&gt;&lt;property id=&quot;20148&quot; value=&quot;5&quot;/&gt;&lt;property id=&quot;20300&quot; value=&quot;Slide 12 - &amp;quot;Youth Experience was related to Activity Type&amp;quot;&quot;/&gt;&lt;property id=&quot;20307&quot; value=&quot;305&quot;/&gt;&lt;/object&gt;&lt;object type=&quot;3&quot; unique_id=&quot;10065&quot;&gt;&lt;property id=&quot;20148&quot; value=&quot;5&quot;/&gt;&lt;property id=&quot;20300&quot; value=&quot;Slide 13 - &amp;quot;How Activity Leaders can enhance Activity Settings&amp;quot;&quot;/&gt;&lt;property id=&quot;20307&quot; value=&quot;314&quot;/&gt;&lt;/object&gt;&lt;object type=&quot;3&quot; unique_id=&quot;10066&quot;&gt;&lt;property id=&quot;20148&quot; value=&quot;5&quot;/&gt;&lt;property id=&quot;20300&quot; value=&quot;Slide 14 - &amp;quot;Y&amp;quot;&quot;/&gt;&lt;property id=&quot;20307&quot; value=&quot;318&quot;/&gt;&lt;/object&gt;&lt;object type=&quot;3&quot; unique_id=&quot;10067&quot;&gt;&lt;property id=&quot;20148&quot; value=&quot;5&quot;/&gt;&lt;property id=&quot;20300&quot; value=&quot;Slide 15 - &amp;quot;Activity 1A: Plan Activities Youth  Found Engaging&amp;quot;&quot;/&gt;&lt;property id=&quot;20307&quot; value=&quot;306&quot;/&gt;&lt;/object&gt;&lt;object type=&quot;3&quot; unique_id=&quot;10068&quot;&gt;&lt;property id=&quot;20148&quot; value=&quot;5&quot;/&gt;&lt;property id=&quot;20300&quot; value=&quot;Slide 16 - &amp;quot;Activity 1b: Planning a Lesson&amp;quot;&quot;/&gt;&lt;property id=&quot;20307&quot; value=&quot;307&quot;/&gt;&lt;/object&gt;&lt;object type=&quot;3&quot; unique_id=&quot;10069&quot;&gt;&lt;property id=&quot;20148&quot; value=&quot;5&quot;/&gt;&lt;property id=&quot;20300&quot; value=&quot;Slide 17 - &amp;quot;Maximizing Time use&amp;quot;&quot;/&gt;&lt;property id=&quot;20307&quot; value=&quot;297&quot;/&gt;&lt;/object&gt;&lt;object type=&quot;3&quot; unique_id=&quot;10070&quot;&gt;&lt;property id=&quot;20148&quot; value=&quot;5&quot;/&gt;&lt;property id=&quot;20300&quot; value=&quot;Slide 18&quot;/&gt;&lt;property id=&quot;20307&quot; value=&quot;298&quot;/&gt;&lt;/object&gt;&lt;object type=&quot;3&quot; unique_id=&quot;10071&quot;&gt;&lt;property id=&quot;20148&quot; value=&quot;5&quot;/&gt;&lt;property id=&quot;20300&quot; value=&quot;Slide 19 - &amp;quot;Opportunities to Collaborate&amp;quot;&quot;/&gt;&lt;property id=&quot;20307&quot; value=&quot;303&quot;/&gt;&lt;/object&gt;&lt;object type=&quot;3&quot; unique_id=&quot;10072&quot;&gt;&lt;property id=&quot;20148&quot; value=&quot;5&quot;/&gt;&lt;property id=&quot;20300&quot; value=&quot;Slide 20 - &amp;quot;Collaboration in Action&amp;quot;&quot;/&gt;&lt;property id=&quot;20307&quot; value=&quot;316&quot;/&gt;&lt;/object&gt;&lt;object type=&quot;3&quot; unique_id=&quot;10073&quot;&gt;&lt;property id=&quot;20148&quot; value=&quot;5&quot;/&gt;&lt;property id=&quot;20300&quot; value=&quot;Slide 21 - &amp;quot;Collaboration in Action 2&amp;quot;&quot;/&gt;&lt;property id=&quot;20307&quot; value=&quot;317&quot;/&gt;&lt;/object&gt;&lt;object type=&quot;3&quot; unique_id=&quot;10074&quot;&gt;&lt;property id=&quot;20148&quot; value=&quot;5&quot;/&gt;&lt;property id=&quot;20300&quot; value=&quot;Slide 22 - &amp;quot;View 1 Program &amp;amp; Another    &amp;quot;&quot;/&gt;&lt;property id=&quot;20307&quot; value=&quot;309&quot;/&gt;&lt;/object&gt;&lt;object type=&quot;3&quot; unique_id=&quot;10075&quot;&gt;&lt;property id=&quot;20148&quot; value=&quot;5&quot;/&gt;&lt;property id=&quot;20300&quot; value=&quot;Slide 23&quot;/&gt;&lt;property id=&quot;20307&quot; value=&quot;336&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45">
      <a:dk1>
        <a:srgbClr val="000000"/>
      </a:dk1>
      <a:lt1>
        <a:srgbClr val="FFFFFF"/>
      </a:lt1>
      <a:dk2>
        <a:srgbClr val="545554"/>
      </a:dk2>
      <a:lt2>
        <a:srgbClr val="E9EAE9"/>
      </a:lt2>
      <a:accent1>
        <a:srgbClr val="833231"/>
      </a:accent1>
      <a:accent2>
        <a:srgbClr val="953836"/>
      </a:accent2>
      <a:accent3>
        <a:srgbClr val="AA4B49"/>
      </a:accent3>
      <a:accent4>
        <a:srgbClr val="A13C3A"/>
      </a:accent4>
      <a:accent5>
        <a:srgbClr val="94734E"/>
      </a:accent5>
      <a:accent6>
        <a:srgbClr val="6F777D"/>
      </a:accent6>
      <a:hlink>
        <a:srgbClr val="4C84BE"/>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30481</TotalTime>
  <Words>1907</Words>
  <Application>Microsoft Office PowerPoint</Application>
  <PresentationFormat>On-screen Show (4:3)</PresentationFormat>
  <Paragraphs>228</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Franklin Gothic Medium</vt:lpstr>
      <vt:lpstr>Helvetica Neue</vt:lpstr>
      <vt:lpstr>Times New Roman</vt:lpstr>
      <vt:lpstr>Wingdings</vt:lpstr>
      <vt:lpstr>Wingdings 2</vt:lpstr>
      <vt:lpstr>Grid</vt:lpstr>
      <vt:lpstr>Planning  Activity Settings </vt:lpstr>
      <vt:lpstr>Motivating &amp; engaging Youth in Informal stem Learning programs  </vt:lpstr>
      <vt:lpstr>Motivation &amp; Engagement Are  States Not traits</vt:lpstr>
      <vt:lpstr>PowerPoint Presentation</vt:lpstr>
      <vt:lpstr>What is An activity setting?</vt:lpstr>
      <vt:lpstr>PowerPoint Presentation</vt:lpstr>
      <vt:lpstr>Why activity settings Matter in Informal Science learning Programs </vt:lpstr>
      <vt:lpstr>PowerPoint Presentation</vt:lpstr>
      <vt:lpstr>Time Spent By Location</vt:lpstr>
      <vt:lpstr>Activities During STEM Learning Time</vt:lpstr>
      <vt:lpstr>TIME SPENT BY OPPORTUNITIES TO COLLABORATE </vt:lpstr>
      <vt:lpstr>Youth Experience was related to Activity Type</vt:lpstr>
      <vt:lpstr>How Activity Leaders can enhance Activity Settings</vt:lpstr>
      <vt:lpstr>Y</vt:lpstr>
      <vt:lpstr>Activity 1A: Plan Activities Youth  Found Engaging</vt:lpstr>
      <vt:lpstr>Activity 1b: Planning a Lesson</vt:lpstr>
      <vt:lpstr>Maximizing Time use</vt:lpstr>
      <vt:lpstr>PowerPoint Presentation</vt:lpstr>
      <vt:lpstr>Opportunities to Collaborate</vt:lpstr>
      <vt:lpstr>Collaboration in Action</vt:lpstr>
      <vt:lpstr>Collaboration in Action 2</vt:lpstr>
      <vt:lpstr>View 1 Program &amp; Another    </vt:lpstr>
      <vt:lpstr>PowerPoint Presentation</vt:lpstr>
    </vt:vector>
  </TitlesOfParts>
  <Company>College of Liberal Arts and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for Adolescents</dc:title>
  <dc:creator>Preferred Customer</dc:creator>
  <cp:lastModifiedBy>Lee Shumow</cp:lastModifiedBy>
  <cp:revision>247</cp:revision>
  <cp:lastPrinted>2002-11-25T19:23:00Z</cp:lastPrinted>
  <dcterms:created xsi:type="dcterms:W3CDTF">2002-11-25T18:26:16Z</dcterms:created>
  <dcterms:modified xsi:type="dcterms:W3CDTF">2018-12-18T05:17:57Z</dcterms:modified>
</cp:coreProperties>
</file>