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8" r:id="rId4"/>
    <p:sldMasterId id="2147483706" r:id="rId5"/>
  </p:sldMasterIdLst>
  <p:notesMasterIdLst>
    <p:notesMasterId r:id="rId19"/>
  </p:notesMasterIdLst>
  <p:handoutMasterIdLst>
    <p:handoutMasterId r:id="rId20"/>
  </p:handoutMasterIdLst>
  <p:sldIdLst>
    <p:sldId id="271" r:id="rId6"/>
    <p:sldId id="308" r:id="rId7"/>
    <p:sldId id="393" r:id="rId8"/>
    <p:sldId id="392" r:id="rId9"/>
    <p:sldId id="389" r:id="rId10"/>
    <p:sldId id="400" r:id="rId11"/>
    <p:sldId id="401" r:id="rId12"/>
    <p:sldId id="394" r:id="rId13"/>
    <p:sldId id="395" r:id="rId14"/>
    <p:sldId id="396" r:id="rId15"/>
    <p:sldId id="397" r:id="rId16"/>
    <p:sldId id="398" r:id="rId17"/>
    <p:sldId id="399" r:id="rId18"/>
  </p:sldIdLst>
  <p:sldSz cx="9144000" cy="6858000" type="screen4x3"/>
  <p:notesSz cx="7010400" cy="9296400"/>
  <p:embeddedFontLst>
    <p:embeddedFont>
      <p:font typeface="Euphemia" panose="020B0503040102020104" pitchFamily="34" charset="0"/>
      <p:regular r:id="rId21"/>
    </p:embeddedFont>
    <p:embeddedFont>
      <p:font typeface="Myriad Pro" panose="020B050303040302020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ra Little" initials="DL" lastIdx="1" clrIdx="0">
    <p:extLst>
      <p:ext uri="{19B8F6BF-5375-455C-9EA6-DF929625EA0E}">
        <p15:presenceInfo xmlns:p15="http://schemas.microsoft.com/office/powerpoint/2012/main" userId="Dara Littl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4F81BD"/>
    <a:srgbClr val="C8102E"/>
    <a:srgbClr val="AF0000"/>
    <a:srgbClr val="BF2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10" y="72"/>
      </p:cViewPr>
      <p:guideLst>
        <p:guide orient="horz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324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4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11A00E0-8A82-468F-9B2B-F8EB4AB6399D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4DC4D65-DA11-4126-9556-9310B8956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77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A2F7AD5-1E06-481F-9C05-C3A40CB42C63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9BF22EF-CF13-4EA3-BA93-BBE40C153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35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194329"/>
          </a:xfrm>
          <a:prstGeom prst="rect">
            <a:avLst/>
          </a:prstGeom>
          <a:solidFill>
            <a:srgbClr val="C8102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3733800"/>
            <a:ext cx="7924800" cy="1219200"/>
          </a:xfrm>
        </p:spPr>
        <p:txBody>
          <a:bodyPr anchor="b"/>
          <a:lstStyle>
            <a:lvl1pPr algn="ctr">
              <a:defRPr sz="3600">
                <a:solidFill>
                  <a:srgbClr val="C8102E"/>
                </a:solidFill>
              </a:defRPr>
            </a:lvl1pPr>
          </a:lstStyle>
          <a:p>
            <a:r>
              <a:rPr lang="en-US"/>
              <a:t>Click here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72"/>
          <a:stretch/>
        </p:blipFill>
        <p:spPr>
          <a:xfrm>
            <a:off x="2922055" y="289525"/>
            <a:ext cx="3299890" cy="268227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134240"/>
            <a:ext cx="6553200" cy="804862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952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297" y="6518274"/>
            <a:ext cx="1257628" cy="320676"/>
          </a:xfrm>
          <a:prstGeom prst="rect">
            <a:avLst/>
          </a:prstGeom>
        </p:spPr>
        <p:txBody>
          <a:bodyPr/>
          <a:lstStyle/>
          <a:p>
            <a:fld id="{ACE8E6F9-5516-480F-9EE7-1E40B4E1AEC1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44420" y="6518274"/>
            <a:ext cx="857475" cy="320676"/>
          </a:xfrm>
          <a:prstGeom prst="rect">
            <a:avLst/>
          </a:prstGeom>
        </p:spPr>
        <p:txBody>
          <a:bodyPr/>
          <a:lstStyle/>
          <a:p>
            <a:fld id="{08EFC23A-28F4-4609-AD7C-A1DF4113D378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1378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8486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828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603597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295400"/>
            <a:ext cx="7620000" cy="533400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AF0000"/>
                </a:solidFill>
              </a:defRPr>
            </a:lvl1pPr>
          </a:lstStyle>
          <a:p>
            <a:pPr lvl="0"/>
            <a:r>
              <a:rPr lang="en-US"/>
              <a:t>Sub-Header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295786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1510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1"/>
            <a:ext cx="40386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1"/>
            <a:ext cx="40386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3581400"/>
            <a:ext cx="40386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581400"/>
            <a:ext cx="40386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5224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3845485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 b="1">
                <a:solidFill>
                  <a:srgbClr val="C8102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384548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6425" y="1219200"/>
            <a:ext cx="3813175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 b="1">
                <a:solidFill>
                  <a:srgbClr val="C8102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425" y="1858962"/>
            <a:ext cx="38131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0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08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07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6D7F5-4844-1F05-BEA3-3EB66815F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21F3A3-151A-62CF-B53B-C5EEC0B39B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C5B35-D839-9033-B4E2-31448E16D7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0C46E5-201D-C2E6-CF1D-7E4D16FF3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80ACE-DB02-D71B-787C-C95DC7EC9A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08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C8102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3404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76A6A54-2A6B-4242-B691-C4DE4231F394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1400" y="632460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2FED1A7-FB98-43FD-AA3D-E7C3EC56B29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481998"/>
            <a:ext cx="678610" cy="118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7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6" r:id="rId3"/>
    <p:sldLayoutId id="2147483661" r:id="rId4"/>
    <p:sldLayoutId id="2147483665" r:id="rId5"/>
    <p:sldLayoutId id="2147483662" r:id="rId6"/>
    <p:sldLayoutId id="2147483663" r:id="rId7"/>
    <p:sldLayoutId id="2147483664" r:id="rId8"/>
    <p:sldLayoutId id="2147483718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Myriad Pro" panose="020B0503030403020204" pitchFamily="34" charset="0"/>
          <a:ea typeface="Roboto Slab" pitchFamily="2" charset="0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" y="0"/>
            <a:ext cx="9144000" cy="1870938"/>
          </a:xfrm>
          <a:custGeom>
            <a:avLst/>
            <a:gdLst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85846 h 1870938"/>
              <a:gd name="connsiteX3" fmla="*/ 12188825 w 12188825"/>
              <a:gd name="connsiteY3" fmla="*/ 335280 h 1870938"/>
              <a:gd name="connsiteX4" fmla="*/ 12188825 w 12188825"/>
              <a:gd name="connsiteY4" fmla="*/ 1868714 h 1870938"/>
              <a:gd name="connsiteX5" fmla="*/ 6105607 w 12188825"/>
              <a:gd name="connsiteY5" fmla="*/ 1600444 h 1870938"/>
              <a:gd name="connsiteX6" fmla="*/ 1 w 12188825"/>
              <a:gd name="connsiteY6" fmla="*/ 1870938 h 1870938"/>
              <a:gd name="connsiteX7" fmla="*/ 1 w 12188825"/>
              <a:gd name="connsiteY7" fmla="*/ 335280 h 1870938"/>
              <a:gd name="connsiteX8" fmla="*/ 0 w 12188825"/>
              <a:gd name="connsiteY8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85846 h 1870938"/>
              <a:gd name="connsiteX3" fmla="*/ 12188825 w 12188825"/>
              <a:gd name="connsiteY3" fmla="*/ 335280 h 1870938"/>
              <a:gd name="connsiteX4" fmla="*/ 12188825 w 12188825"/>
              <a:gd name="connsiteY4" fmla="*/ 1868714 h 1870938"/>
              <a:gd name="connsiteX5" fmla="*/ 6105607 w 12188825"/>
              <a:gd name="connsiteY5" fmla="*/ 1600444 h 1870938"/>
              <a:gd name="connsiteX6" fmla="*/ 1 w 12188825"/>
              <a:gd name="connsiteY6" fmla="*/ 1870938 h 1870938"/>
              <a:gd name="connsiteX7" fmla="*/ 0 w 12188825"/>
              <a:gd name="connsiteY7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335280 h 1870938"/>
              <a:gd name="connsiteX3" fmla="*/ 12188825 w 12188825"/>
              <a:gd name="connsiteY3" fmla="*/ 1868714 h 1870938"/>
              <a:gd name="connsiteX4" fmla="*/ 6105607 w 12188825"/>
              <a:gd name="connsiteY4" fmla="*/ 1600444 h 1870938"/>
              <a:gd name="connsiteX5" fmla="*/ 1 w 12188825"/>
              <a:gd name="connsiteY5" fmla="*/ 1870938 h 1870938"/>
              <a:gd name="connsiteX6" fmla="*/ 0 w 12188825"/>
              <a:gd name="connsiteY6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1868714 h 1870938"/>
              <a:gd name="connsiteX3" fmla="*/ 6105607 w 12188825"/>
              <a:gd name="connsiteY3" fmla="*/ 1600444 h 1870938"/>
              <a:gd name="connsiteX4" fmla="*/ 1 w 12188825"/>
              <a:gd name="connsiteY4" fmla="*/ 1870938 h 1870938"/>
              <a:gd name="connsiteX5" fmla="*/ 0 w 12188825"/>
              <a:gd name="connsiteY5" fmla="*/ 0 h 187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1870938">
                <a:moveTo>
                  <a:pt x="0" y="0"/>
                </a:moveTo>
                <a:lnTo>
                  <a:pt x="12188825" y="0"/>
                </a:lnTo>
                <a:lnTo>
                  <a:pt x="12188825" y="1868714"/>
                </a:lnTo>
                <a:cubicBezTo>
                  <a:pt x="10420785" y="1698493"/>
                  <a:pt x="8336850" y="1600444"/>
                  <a:pt x="6105607" y="1600444"/>
                </a:cubicBezTo>
                <a:cubicBezTo>
                  <a:pt x="3864934" y="1600444"/>
                  <a:pt x="1772815" y="1699323"/>
                  <a:pt x="1" y="1870938"/>
                </a:cubicBezTo>
                <a:cubicBezTo>
                  <a:pt x="1" y="1247292"/>
                  <a:pt x="0" y="623646"/>
                  <a:pt x="0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3" name="Rectangle 12"/>
          <p:cNvSpPr/>
          <p:nvPr/>
        </p:nvSpPr>
        <p:spPr>
          <a:xfrm>
            <a:off x="1" y="0"/>
            <a:ext cx="9143999" cy="1812642"/>
          </a:xfrm>
          <a:custGeom>
            <a:avLst/>
            <a:gdLst>
              <a:gd name="connsiteX0" fmla="*/ 0 w 12188824"/>
              <a:gd name="connsiteY0" fmla="*/ 0 h 1812642"/>
              <a:gd name="connsiteX1" fmla="*/ 12188824 w 12188824"/>
              <a:gd name="connsiteY1" fmla="*/ 0 h 1812642"/>
              <a:gd name="connsiteX2" fmla="*/ 12188824 w 12188824"/>
              <a:gd name="connsiteY2" fmla="*/ 1812642 h 1812642"/>
              <a:gd name="connsiteX3" fmla="*/ 6105607 w 12188824"/>
              <a:gd name="connsiteY3" fmla="*/ 1498429 h 1812642"/>
              <a:gd name="connsiteX4" fmla="*/ 1 w 12188824"/>
              <a:gd name="connsiteY4" fmla="*/ 1723203 h 1812642"/>
              <a:gd name="connsiteX5" fmla="*/ 1 w 12188824"/>
              <a:gd name="connsiteY5" fmla="*/ 187545 h 1812642"/>
              <a:gd name="connsiteX6" fmla="*/ 0 w 12188824"/>
              <a:gd name="connsiteY6" fmla="*/ 0 h 1812642"/>
              <a:gd name="connsiteX0" fmla="*/ 0 w 12188824"/>
              <a:gd name="connsiteY0" fmla="*/ 0 h 1812642"/>
              <a:gd name="connsiteX1" fmla="*/ 12188824 w 12188824"/>
              <a:gd name="connsiteY1" fmla="*/ 0 h 1812642"/>
              <a:gd name="connsiteX2" fmla="*/ 12188824 w 12188824"/>
              <a:gd name="connsiteY2" fmla="*/ 1812642 h 1812642"/>
              <a:gd name="connsiteX3" fmla="*/ 6105607 w 12188824"/>
              <a:gd name="connsiteY3" fmla="*/ 1498429 h 1812642"/>
              <a:gd name="connsiteX4" fmla="*/ 1 w 12188824"/>
              <a:gd name="connsiteY4" fmla="*/ 1723203 h 1812642"/>
              <a:gd name="connsiteX5" fmla="*/ 0 w 12188824"/>
              <a:gd name="connsiteY5" fmla="*/ 0 h 181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4" h="1812642">
                <a:moveTo>
                  <a:pt x="0" y="0"/>
                </a:moveTo>
                <a:lnTo>
                  <a:pt x="12188824" y="0"/>
                </a:lnTo>
                <a:lnTo>
                  <a:pt x="12188824" y="1812642"/>
                </a:lnTo>
                <a:cubicBezTo>
                  <a:pt x="10427038" y="1644563"/>
                  <a:pt x="8126377" y="1513957"/>
                  <a:pt x="6105607" y="1498429"/>
                </a:cubicBezTo>
                <a:cubicBezTo>
                  <a:pt x="4065906" y="1482756"/>
                  <a:pt x="1772815" y="1551588"/>
                  <a:pt x="1" y="1723203"/>
                </a:cubicBezTo>
                <a:cubicBezTo>
                  <a:pt x="1" y="1148802"/>
                  <a:pt x="0" y="574401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1142108" y="274638"/>
            <a:ext cx="6859787" cy="10969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8" y="1905000"/>
            <a:ext cx="6859787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FA9CC860-E1BD-454A-8B69-2B5CD8D5D078}"/>
              </a:ext>
            </a:extLst>
          </p:cNvPr>
          <p:cNvSpPr/>
          <p:nvPr/>
        </p:nvSpPr>
        <p:spPr>
          <a:xfrm flipV="1">
            <a:off x="1" y="6096000"/>
            <a:ext cx="9143999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7" name="Rectangle 12">
            <a:extLst>
              <a:ext uri="{FF2B5EF4-FFF2-40B4-BE49-F238E27FC236}">
                <a16:creationId xmlns:a16="http://schemas.microsoft.com/office/drawing/2014/main" id="{95B45D05-BDA8-4927-A3B3-7C98A4D79B5D}"/>
              </a:ext>
            </a:extLst>
          </p:cNvPr>
          <p:cNvSpPr/>
          <p:nvPr/>
        </p:nvSpPr>
        <p:spPr>
          <a:xfrm flipV="1">
            <a:off x="3" y="6158960"/>
            <a:ext cx="9143999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7090E1D7-62BF-4C75-8147-C2CA7E84BD34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801429" y="6472713"/>
            <a:ext cx="1257628" cy="320676"/>
          </a:xfrm>
          <a:prstGeom prst="rect">
            <a:avLst/>
          </a:prstGeom>
        </p:spPr>
        <p:txBody>
          <a:bodyPr/>
          <a:lstStyle>
            <a:lvl1pPr algn="r">
              <a:defRPr sz="825">
                <a:solidFill>
                  <a:schemeClr val="tx1"/>
                </a:solidFill>
              </a:defRPr>
            </a:lvl1pPr>
          </a:lstStyle>
          <a:p>
            <a:fld id="{14F042A8-43C1-4815-A5CF-022104463224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7B77A6E8-D4D4-4B81-ABDC-DCACEC57E0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8230551" y="6472713"/>
            <a:ext cx="857475" cy="320676"/>
          </a:xfrm>
          <a:prstGeom prst="rect">
            <a:avLst/>
          </a:prstGeom>
        </p:spPr>
        <p:txBody>
          <a:bodyPr/>
          <a:lstStyle>
            <a:lvl1pPr algn="r">
              <a:defRPr sz="825">
                <a:solidFill>
                  <a:schemeClr val="tx1"/>
                </a:solidFill>
              </a:defRPr>
            </a:lvl1pPr>
          </a:lstStyle>
          <a:p>
            <a:fld id="{5382E9EE-A870-438B-947A-FF671DFAFC9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0" name="Picture 29" descr="Logo&#10;&#10;Description automatically generated with medium confidence">
            <a:extLst>
              <a:ext uri="{FF2B5EF4-FFF2-40B4-BE49-F238E27FC236}">
                <a16:creationId xmlns:a16="http://schemas.microsoft.com/office/drawing/2014/main" id="{5B9FB151-C0D2-48A3-B8CD-E1D8B6992E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8" y="6391679"/>
            <a:ext cx="436604" cy="390123"/>
          </a:xfrm>
          <a:prstGeom prst="rect">
            <a:avLst/>
          </a:prstGeom>
        </p:spPr>
      </p:pic>
    </p:spTree>
    <p:custDataLst>
      <p:tags r:id="rId3"/>
    </p:custDataLst>
    <p:extLst>
      <p:ext uri="{BB962C8B-B14F-4D97-AF65-F5344CB8AC3E}">
        <p14:creationId xmlns:p14="http://schemas.microsoft.com/office/powerpoint/2010/main" val="2229876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8000"/>
        </a:lnSpc>
        <a:spcBef>
          <a:spcPts val="1800"/>
        </a:spcBef>
        <a:spcAft>
          <a:spcPts val="1200"/>
        </a:spcAft>
        <a:buSzPct val="100000"/>
        <a:buFont typeface="Arial" pitchFamily="34" charset="0"/>
        <a:buChar char="▪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108000"/>
        </a:lnSpc>
        <a:spcBef>
          <a:spcPts val="1000"/>
        </a:spcBef>
        <a:spcAft>
          <a:spcPts val="1200"/>
        </a:spcAft>
        <a:buSzPct val="90000"/>
        <a:buFont typeface="Arial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108000"/>
        </a:lnSpc>
        <a:spcBef>
          <a:spcPts val="800"/>
        </a:spcBef>
        <a:spcAft>
          <a:spcPts val="1200"/>
        </a:spcAft>
        <a:buSzPct val="100000"/>
        <a:buFont typeface="Arial" pitchFamily="34" charset="0"/>
        <a:buChar char="▪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108000"/>
        </a:lnSpc>
        <a:spcBef>
          <a:spcPts val="600"/>
        </a:spcBef>
        <a:spcAft>
          <a:spcPts val="1200"/>
        </a:spcAft>
        <a:buSzPct val="90000"/>
        <a:buFont typeface="Arial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108000"/>
        </a:lnSpc>
        <a:spcBef>
          <a:spcPts val="600"/>
        </a:spcBef>
        <a:spcAft>
          <a:spcPts val="1200"/>
        </a:spcAft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 userDrawn="1">
          <p15:clr>
            <a:srgbClr val="F26B43"/>
          </p15:clr>
        </p15:guide>
        <p15:guide id="4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era.nih.gov/commonsplus/public/login.era?TARGET=https%3A%2F%2Fpublic.era.nih.gov%3A443%2Fcommonsplus%2Fhome.era%3Fmenu_itemPath%3D600" TargetMode="External"/><Relationship Id="rId2" Type="http://schemas.openxmlformats.org/officeDocument/2006/relationships/hyperlink" Target="mailto:asosp@niu.edu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asosp@niu.edu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hyperlink" Target="mailto:asosp@niu.ed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rants.nih.gov/policy/foreign-interference/requirements-for-disclosur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iu.edu/policies/policy-documents/advance-accounts.s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iu.edu/spa/_pdf/award-transfer-form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Research Administration and Grants Management for Department Administrators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900" dirty="0"/>
              <a:t>Session 3: Award Acceptance</a:t>
            </a:r>
            <a:endParaRPr lang="en-US" sz="2900" baseline="0" dirty="0"/>
          </a:p>
        </p:txBody>
      </p:sp>
    </p:spTree>
    <p:extLst>
      <p:ext uri="{BB962C8B-B14F-4D97-AF65-F5344CB8AC3E}">
        <p14:creationId xmlns:p14="http://schemas.microsoft.com/office/powerpoint/2010/main" val="239249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F88E7D-E23F-BB47-04B3-13A6ECD30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 we do.. </a:t>
            </a:r>
            <a:r>
              <a:rPr lang="en-US" dirty="0" err="1"/>
              <a:t>subwards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05DF15-EF86-B7CD-2989-6EE4C0A61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9072"/>
            <a:ext cx="7848600" cy="4648200"/>
          </a:xfrm>
        </p:spPr>
        <p:txBody>
          <a:bodyPr anchor="ctr">
            <a:normAutofit fontScale="92500" lnSpcReduction="10000"/>
          </a:bodyPr>
          <a:lstStyle/>
          <a:p>
            <a:pPr marL="971550" lvl="1" indent="-514350">
              <a:buFont typeface="+mj-lt"/>
              <a:buAutoNum type="arabicPeriod" startAt="4"/>
            </a:pPr>
            <a:r>
              <a:rPr lang="en-US" dirty="0"/>
              <a:t>Issue Subawards</a:t>
            </a:r>
          </a:p>
          <a:p>
            <a:pPr lvl="2"/>
            <a:r>
              <a:rPr lang="en-US" dirty="0"/>
              <a:t>Process starts with Pre-Award</a:t>
            </a:r>
          </a:p>
          <a:p>
            <a:pPr lvl="2"/>
            <a:r>
              <a:rPr lang="en-US" dirty="0"/>
              <a:t>Fully executed prime agreement required</a:t>
            </a:r>
          </a:p>
          <a:p>
            <a:pPr lvl="2"/>
            <a:r>
              <a:rPr lang="en-US" dirty="0"/>
              <a:t>Difference between: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Subrecipient and subaward (SPA) vs subcontractor and subcontract (Procurement)</a:t>
            </a:r>
          </a:p>
          <a:p>
            <a:pPr lvl="2"/>
            <a:r>
              <a:rPr lang="en-US" dirty="0"/>
              <a:t>What is our role?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Preparing the subaward with PI input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Federal Funding Accountability and Transparency Act (FFATA) reporting if federal and over $30,000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Compliance, flow down of terms and conditions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Track subawards in InfoEd – Agreements tab</a:t>
            </a:r>
          </a:p>
          <a:p>
            <a:pPr lvl="2"/>
            <a:r>
              <a:rPr lang="en-US" dirty="0"/>
              <a:t>Process ends with Post-Award</a:t>
            </a:r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30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F88E7D-E23F-BB47-04B3-13A6ECD30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 we do… </a:t>
            </a:r>
            <a:r>
              <a:rPr lang="en-US" dirty="0" err="1"/>
              <a:t>RPPRs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05DF15-EF86-B7CD-2989-6EE4C0A61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1353312"/>
            <a:ext cx="7848600" cy="4648200"/>
          </a:xfrm>
        </p:spPr>
        <p:txBody>
          <a:bodyPr>
            <a:normAutofit/>
          </a:bodyPr>
          <a:lstStyle/>
          <a:p>
            <a:pPr marL="1371600" lvl="2" indent="-457200">
              <a:buFont typeface="+mj-lt"/>
              <a:buAutoNum type="arabicPeriod" startAt="5"/>
            </a:pPr>
            <a:r>
              <a:rPr lang="en-US" dirty="0"/>
              <a:t>Assist with RPPRs for NIH Awards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What is a RPPR?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Deadlines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Where are RPPRs submitted?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dirty="0"/>
              <a:t>PI initiates the RPPR in </a:t>
            </a:r>
            <a:r>
              <a:rPr lang="en-US" dirty="0" err="1"/>
              <a:t>eRA</a:t>
            </a:r>
            <a:r>
              <a:rPr lang="en-US" dirty="0"/>
              <a:t> Commons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All participants must have an </a:t>
            </a:r>
            <a:r>
              <a:rPr lang="en-US" dirty="0" err="1"/>
              <a:t>eRA</a:t>
            </a:r>
            <a:r>
              <a:rPr lang="en-US" dirty="0"/>
              <a:t> Commons ID 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dirty="0"/>
              <a:t>PI should contact </a:t>
            </a:r>
            <a:r>
              <a:rPr lang="en-US" dirty="0">
                <a:hlinkClick r:id="rId2"/>
              </a:rPr>
              <a:t>asosp@niu.edu</a:t>
            </a:r>
            <a:r>
              <a:rPr lang="en-US" dirty="0"/>
              <a:t> to set up an account for key and non-key personnel (ex. graduate students)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SPA submits the completed RPPR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Link: </a:t>
            </a:r>
            <a:r>
              <a:rPr lang="en-US" dirty="0">
                <a:hlinkClick r:id="rId3"/>
              </a:rPr>
              <a:t>Commons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169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F88E7D-E23F-BB47-04B3-13A6ECD30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 we do… miscellaneous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05DF15-EF86-B7CD-2989-6EE4C0A61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0" lvl="2" indent="-457200">
              <a:buFont typeface="+mj-lt"/>
              <a:buAutoNum type="arabicPeriod" startAt="6"/>
            </a:pPr>
            <a:r>
              <a:rPr lang="en-US" dirty="0"/>
              <a:t>Miscellaneous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Assist with close-out documents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Invention disclosures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Progress reports requiring AOR approval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Electronic payment information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err="1"/>
              <a:t>eRA</a:t>
            </a:r>
            <a:r>
              <a:rPr lang="en-US" dirty="0"/>
              <a:t> Commons accounts </a:t>
            </a:r>
          </a:p>
          <a:p>
            <a:pPr marL="1828800" lvl="4" indent="0">
              <a:buNone/>
            </a:pPr>
            <a:endParaRPr lang="en-US" dirty="0"/>
          </a:p>
          <a:p>
            <a:pPr lvl="3">
              <a:buFont typeface="Arial" panose="020B0604020202020204" pitchFamily="34" charset="0"/>
              <a:buChar char="•"/>
            </a:pPr>
            <a:endParaRPr lang="en-US" dirty="0"/>
          </a:p>
          <a:p>
            <a:pPr lvl="3">
              <a:buFont typeface="Arial" panose="020B0604020202020204" pitchFamily="34" charset="0"/>
              <a:buChar char="•"/>
            </a:pPr>
            <a:endParaRPr lang="en-US" dirty="0"/>
          </a:p>
          <a:p>
            <a:pPr lvl="3">
              <a:buFont typeface="Arial" panose="020B0604020202020204" pitchFamily="34" charset="0"/>
              <a:buChar char="•"/>
            </a:pPr>
            <a:endParaRPr lang="en-US" dirty="0"/>
          </a:p>
          <a:p>
            <a:pPr marL="1371600" lvl="3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008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05DF15-EF86-B7CD-2989-6EE4C0A618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3">
              <a:buFont typeface="Arial" panose="020B0604020202020204" pitchFamily="34" charset="0"/>
              <a:buChar char="•"/>
            </a:pPr>
            <a:endParaRPr lang="en-US" dirty="0"/>
          </a:p>
          <a:p>
            <a:pPr lvl="3">
              <a:buFont typeface="Arial" panose="020B0604020202020204" pitchFamily="34" charset="0"/>
              <a:buChar char="•"/>
            </a:pPr>
            <a:endParaRPr lang="en-US" dirty="0"/>
          </a:p>
          <a:p>
            <a:pPr lvl="3">
              <a:buFont typeface="Arial" panose="020B0604020202020204" pitchFamily="34" charset="0"/>
              <a:buChar char="•"/>
            </a:pPr>
            <a:endParaRPr lang="en-US" dirty="0"/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F88E7D-E23F-BB47-04B3-13A6ECD30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ASOSP-Our Front Door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64B268-D08E-A24D-79D5-643127EDE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848" y="2202597"/>
            <a:ext cx="6242304" cy="29138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96506C-8477-3EB2-D8E2-DC9E7187EDF6}"/>
              </a:ext>
            </a:extLst>
          </p:cNvPr>
          <p:cNvSpPr txBox="1"/>
          <p:nvPr/>
        </p:nvSpPr>
        <p:spPr>
          <a:xfrm>
            <a:off x="2407920" y="5116485"/>
            <a:ext cx="6016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hlinkClick r:id="rId3"/>
              </a:rPr>
              <a:t>asosp@niu.edu</a:t>
            </a:r>
            <a:r>
              <a:rPr lang="en-US" sz="4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2587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81D807-4BAF-E6EE-B36E-7D2BB8E4F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A9FBA1-7737-1475-2FF6-BECB789D2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362456"/>
            <a:ext cx="78486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kern="1200" dirty="0">
                <a:solidFill>
                  <a:schemeClr val="tx1"/>
                </a:solidFill>
                <a:effectLst/>
              </a:rPr>
              <a:t>General Topics:</a:t>
            </a:r>
            <a:endParaRPr lang="en-US" dirty="0"/>
          </a:p>
          <a:p>
            <a:r>
              <a:rPr lang="en-US" kern="1200" dirty="0">
                <a:solidFill>
                  <a:schemeClr val="tx1"/>
                </a:solidFill>
                <a:effectLst/>
              </a:rPr>
              <a:t>Meet the Team</a:t>
            </a:r>
          </a:p>
          <a:p>
            <a:r>
              <a:rPr lang="en-US" dirty="0"/>
              <a:t>Meet the Inbox</a:t>
            </a:r>
          </a:p>
          <a:p>
            <a:r>
              <a:rPr lang="en-US" dirty="0"/>
              <a:t>What do we do?</a:t>
            </a:r>
          </a:p>
          <a:p>
            <a:endParaRPr lang="en-US" sz="2400" dirty="0"/>
          </a:p>
          <a:p>
            <a:endParaRPr lang="en-US" sz="2800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938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81D807-4BAF-E6EE-B36E-7D2BB8E4F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the Team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A9FBA1-7737-1475-2FF6-BECB789D2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371600"/>
            <a:ext cx="7848600" cy="46482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Sarah Senechalle- Associate Director, Award Acceptance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Katie Thielk- Senior Award Coordinator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Ashley Golz- Award Coordinator </a:t>
            </a:r>
          </a:p>
          <a:p>
            <a:endParaRPr lang="en-US" sz="2400" dirty="0"/>
          </a:p>
          <a:p>
            <a:endParaRPr lang="en-US" sz="2800" kern="1200" dirty="0">
              <a:solidFill>
                <a:schemeClr val="tx1"/>
              </a:solidFill>
              <a:effectLst/>
              <a:latin typeface="Myriad Pro" panose="020B0503030403020204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274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F88E7D-E23F-BB47-04B3-13A6ECD30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the Inbox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05DF15-EF86-B7CD-2989-6EE4C0A61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asosp@niu.edu</a:t>
            </a:r>
            <a:r>
              <a:rPr lang="en-US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What is </a:t>
            </a:r>
            <a:r>
              <a:rPr lang="en-US" dirty="0" err="1"/>
              <a:t>asosp</a:t>
            </a:r>
            <a:r>
              <a:rPr lang="en-US" dirty="0"/>
              <a:t>?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SPA main inbox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Managed by Award Acceptance Team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Main source of communication for all SPA inquires both internal and external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4EA749-9E86-B409-3DB9-80E70A75F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943" y="3627841"/>
            <a:ext cx="2813371" cy="239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97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F88E7D-E23F-BB47-04B3-13A6ECD30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do?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05DF15-EF86-B7CD-2989-6EE4C0A61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sz="3500" dirty="0"/>
              <a:t>Review, negotiate and accept:</a:t>
            </a:r>
          </a:p>
          <a:p>
            <a:pPr lvl="2"/>
            <a:r>
              <a:rPr lang="en-US" sz="3000" dirty="0"/>
              <a:t>Federal, state and non-profit grants</a:t>
            </a:r>
          </a:p>
          <a:p>
            <a:pPr lvl="2"/>
            <a:r>
              <a:rPr lang="en-US" sz="3000" dirty="0"/>
              <a:t>Federal, state, industry and non-profit contracts</a:t>
            </a:r>
          </a:p>
          <a:p>
            <a:pPr lvl="2"/>
            <a:r>
              <a:rPr lang="en-US" sz="3000" dirty="0"/>
              <a:t>Cooperative agreements</a:t>
            </a:r>
          </a:p>
          <a:p>
            <a:pPr lvl="2"/>
            <a:r>
              <a:rPr lang="en-US" sz="3000" dirty="0"/>
              <a:t>Non-financial agreements</a:t>
            </a:r>
          </a:p>
          <a:p>
            <a:pPr lvl="2"/>
            <a:r>
              <a:rPr lang="en-US" sz="3000" dirty="0"/>
              <a:t>Subawards</a:t>
            </a:r>
          </a:p>
          <a:p>
            <a:pPr lvl="2"/>
            <a:r>
              <a:rPr lang="en-US" sz="3000" dirty="0"/>
              <a:t>National Lab awards (Fermilab and Argonne)</a:t>
            </a:r>
          </a:p>
          <a:p>
            <a:pPr lvl="2"/>
            <a:r>
              <a:rPr lang="en-US" sz="3000" dirty="0"/>
              <a:t>Cooperative Research and Development Agreements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059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F88E7D-E23F-BB47-04B3-13A6ECD30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do… </a:t>
            </a:r>
            <a:r>
              <a:rPr lang="en-US" dirty="0" err="1"/>
              <a:t>con’t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05DF15-EF86-B7CD-2989-6EE4C0A61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44752"/>
            <a:ext cx="8375904" cy="464820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Timeline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Reconcile InfoEd budget with award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Awards without fully routed InfoEd records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Terms and Conditions</a:t>
            </a:r>
          </a:p>
          <a:p>
            <a:pPr lvl="2"/>
            <a:r>
              <a:rPr lang="en-US" dirty="0"/>
              <a:t>Type of agreement (grant or contract, fixed price or cost reimbursement)</a:t>
            </a:r>
          </a:p>
          <a:p>
            <a:pPr lvl="2"/>
            <a:r>
              <a:rPr lang="en-US" dirty="0"/>
              <a:t>Troublesome terms </a:t>
            </a:r>
          </a:p>
          <a:p>
            <a:pPr lvl="3"/>
            <a:r>
              <a:rPr lang="en-US" dirty="0"/>
              <a:t>Governing law, financial deadlines, intellectual property, publication, indemnification, termination rights</a:t>
            </a:r>
          </a:p>
          <a:p>
            <a:pPr marL="457200" lvl="1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63702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05DF15-EF86-B7CD-2989-6EE4C0A618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44752"/>
            <a:ext cx="8375904" cy="46482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marL="914400" lvl="2" indent="0">
              <a:buNone/>
            </a:pPr>
            <a:r>
              <a:rPr lang="en-US" dirty="0">
                <a:highlight>
                  <a:srgbClr val="FFFFFF"/>
                </a:highlight>
                <a:latin typeface="Aptos" panose="020B0004020202020204" pitchFamily="34" charset="0"/>
              </a:rPr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F88E7D-E23F-BB47-04B3-13A6ECD30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do… compliance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70FA79-0503-8C80-58E9-7F65191C8256}"/>
              </a:ext>
            </a:extLst>
          </p:cNvPr>
          <p:cNvSpPr txBox="1"/>
          <p:nvPr/>
        </p:nvSpPr>
        <p:spPr>
          <a:xfrm>
            <a:off x="914400" y="886327"/>
            <a:ext cx="6119446" cy="30592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Arial" pitchFamily="34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Arial" pitchFamily="34" charset="0"/>
              </a:rPr>
              <a:t>Compliance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Arial" pitchFamily="34" charset="0"/>
              </a:rPr>
              <a:t>Institutional Review Board (IRB)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Arial" pitchFamily="34" charset="0"/>
              </a:rPr>
              <a:t>Institutional Animal Care and Use Committee (IACUC)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Arial" pitchFamily="34" charset="0"/>
              </a:rPr>
              <a:t>Lab safety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Arial" pitchFamily="34" charset="0"/>
              </a:rPr>
              <a:t>Conflicts of interest certifications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Arial" pitchFamily="34" charset="0"/>
                <a:hlinkClick r:id="rId2"/>
              </a:rPr>
              <a:t>Foreign influence – hot topic - NIH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304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F88E7D-E23F-BB47-04B3-13A6ECD30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 we do… manage accounts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05DF15-EF86-B7CD-2989-6EE4C0A61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971550" lvl="1" indent="-514350">
              <a:buFont typeface="+mj-lt"/>
              <a:buAutoNum type="arabicPeriod" startAt="2"/>
            </a:pPr>
            <a:r>
              <a:rPr lang="en-US" sz="3200" dirty="0"/>
              <a:t>Manage Advance Account Requests</a:t>
            </a:r>
          </a:p>
          <a:p>
            <a:pPr lvl="2"/>
            <a:r>
              <a:rPr lang="en-US" sz="2800" dirty="0"/>
              <a:t>When to use an advance account?</a:t>
            </a:r>
          </a:p>
          <a:p>
            <a:pPr lvl="2"/>
            <a:r>
              <a:rPr lang="en-US" sz="2800" dirty="0"/>
              <a:t>Who to contact?</a:t>
            </a:r>
          </a:p>
          <a:p>
            <a:pPr lvl="2"/>
            <a:r>
              <a:rPr lang="en-US" sz="2800" dirty="0"/>
              <a:t>What is needed?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400" dirty="0"/>
              <a:t>InfoEd record number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400" dirty="0"/>
              <a:t>Backup 41 account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400" dirty="0"/>
              <a:t>Amount of funds needed and final budget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400" dirty="0"/>
              <a:t>Dates for which spending is requested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400" dirty="0"/>
              <a:t>Justification for advance spending</a:t>
            </a:r>
          </a:p>
          <a:p>
            <a:pPr marL="1371600" lvl="3" indent="0">
              <a:buNone/>
            </a:pPr>
            <a:r>
              <a:rPr lang="en-US" sz="2000" dirty="0">
                <a:hlinkClick r:id="rId2"/>
              </a:rPr>
              <a:t>Advance Accounts | Policy Library | Northern Illinois University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76814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F88E7D-E23F-BB47-04B3-13A6ECD30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 we do… non-financial actions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05DF15-EF86-B7CD-2989-6EE4C0A61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 startAt="3"/>
            </a:pPr>
            <a:r>
              <a:rPr lang="en-US" dirty="0"/>
              <a:t>Assist with Post-Award Non-financial actions </a:t>
            </a:r>
          </a:p>
          <a:p>
            <a:pPr lvl="2"/>
            <a:r>
              <a:rPr lang="en-US" dirty="0"/>
              <a:t>No cost extensions </a:t>
            </a:r>
          </a:p>
          <a:p>
            <a:pPr lvl="2"/>
            <a:r>
              <a:rPr lang="en-US" dirty="0"/>
              <a:t>Change in PI or other Key Personnel </a:t>
            </a:r>
          </a:p>
          <a:p>
            <a:pPr lvl="2"/>
            <a:r>
              <a:rPr lang="en-US" dirty="0"/>
              <a:t>Addition or change of Subrecipient </a:t>
            </a:r>
          </a:p>
          <a:p>
            <a:pPr lvl="2"/>
            <a:r>
              <a:rPr lang="en-US" dirty="0"/>
              <a:t>Change of scope of work </a:t>
            </a:r>
          </a:p>
          <a:p>
            <a:pPr lvl="2"/>
            <a:r>
              <a:rPr lang="en-US" dirty="0"/>
              <a:t>Disengagement of PI </a:t>
            </a:r>
          </a:p>
          <a:p>
            <a:pPr lvl="2"/>
            <a:r>
              <a:rPr lang="en-US" dirty="0"/>
              <a:t>Award Transfers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Award Transfer form PDF </a:t>
            </a:r>
            <a:r>
              <a:rPr lang="en-US" dirty="0">
                <a:hlinkClick r:id="rId2"/>
              </a:rPr>
              <a:t>Award Transfer Or Relinquishment</a:t>
            </a:r>
            <a:endParaRPr lang="en-US" dirty="0"/>
          </a:p>
          <a:p>
            <a:pPr marL="914400" lvl="2" indent="0">
              <a:buNone/>
            </a:pPr>
            <a:r>
              <a:rPr lang="en-US" dirty="0"/>
              <a:t>Note:  all these actions require prior Sponsor notice or approval</a:t>
            </a:r>
          </a:p>
          <a:p>
            <a:pPr marL="1371600" lvl="3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4806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RAI Basics Intensive Training Theme">
  <a:themeElements>
    <a:clrScheme name="SRAI Basics Training Intensive">
      <a:dk1>
        <a:sysClr val="windowText" lastClr="000000"/>
      </a:dk1>
      <a:lt1>
        <a:sysClr val="window" lastClr="FFFFFF"/>
      </a:lt1>
      <a:dk2>
        <a:srgbClr val="364652"/>
      </a:dk2>
      <a:lt2>
        <a:srgbClr val="F0EFEF"/>
      </a:lt2>
      <a:accent1>
        <a:srgbClr val="00549B"/>
      </a:accent1>
      <a:accent2>
        <a:srgbClr val="0092B3"/>
      </a:accent2>
      <a:accent3>
        <a:srgbClr val="099541"/>
      </a:accent3>
      <a:accent4>
        <a:srgbClr val="F16823"/>
      </a:accent4>
      <a:accent5>
        <a:srgbClr val="EFC818"/>
      </a:accent5>
      <a:accent6>
        <a:srgbClr val="F6AA1C"/>
      </a:accent6>
      <a:hlink>
        <a:srgbClr val="0000FF"/>
      </a:hlink>
      <a:folHlink>
        <a:srgbClr val="800080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>
        <a:spAutoFit/>
      </a:bodyPr>
      <a:lstStyle>
        <a:defPPr algn="l">
          <a:lnSpc>
            <a:spcPct val="108000"/>
          </a:lnSpc>
          <a:spcAft>
            <a:spcPts val="600"/>
          </a:spcAft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RAI Basics Intensive Training Theme" id="{F3365B2C-0287-4E04-9F52-0E4FAA8A339A}" vid="{16C6EC3D-5BEE-42A2-8508-5D66EA6A6A2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EAB2B429D6484DB1B769E4EEFADB6F" ma:contentTypeVersion="23" ma:contentTypeDescription="Create a new document." ma:contentTypeScope="" ma:versionID="023f2545c4637a7e2470703bec1d5f57">
  <xsd:schema xmlns:xsd="http://www.w3.org/2001/XMLSchema" xmlns:xs="http://www.w3.org/2001/XMLSchema" xmlns:p="http://schemas.microsoft.com/office/2006/metadata/properties" xmlns:ns2="73ae2cbc-24dd-4a43-8e1c-1254becf6c1e" xmlns:ns3="77749ab8-783a-4444-879a-67849cad3526" targetNamespace="http://schemas.microsoft.com/office/2006/metadata/properties" ma:root="true" ma:fieldsID="722892ea2c9e1bb76521136f0fd37f41" ns2:_="" ns3:_="">
    <xsd:import namespace="73ae2cbc-24dd-4a43-8e1c-1254becf6c1e"/>
    <xsd:import namespace="77749ab8-783a-4444-879a-67849cad35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_Flow_SignoffStatus" minOccurs="0"/>
                <xsd:element ref="ns3:stafftraining" minOccurs="0"/>
                <xsd:element ref="ns3:Ericsfavorit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  <xsd:element ref="ns3:c7cfe9bed2e8473fbdeccc662489e6c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ae2cbc-24dd-4a43-8e1c-1254becf6c1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2950086c-4479-47d7-94f0-2c57f15e9dd1}" ma:internalName="TaxCatchAll" ma:showField="CatchAllData" ma:web="73ae2cbc-24dd-4a43-8e1c-1254becf6c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749ab8-783a-4444-879a-67849cad35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stafftraining" ma:index="21" nillable="true" ma:displayName="staff training" ma:description="These documents are tagged to be used in new employee training" ma:format="Dropdown" ma:internalName="stafftraining">
      <xsd:simpleType>
        <xsd:restriction base="dms:Text">
          <xsd:maxLength value="255"/>
        </xsd:restriction>
      </xsd:simpleType>
    </xsd:element>
    <xsd:element name="Ericsfavorite" ma:index="22" nillable="true" ma:displayName="Eric's favorite" ma:default="1" ma:description="testing" ma:format="Dropdown" ma:internalName="Ericsfavorite">
      <xsd:simpleType>
        <xsd:restriction base="dms:Boolean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f9a63e50-2334-4bb1-ad09-e05728c0527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c7cfe9bed2e8473fbdeccc662489e6cc" ma:index="30" nillable="true" ma:taxonomy="true" ma:internalName="c7cfe9bed2e8473fbdeccc662489e6cc" ma:taxonomyFieldName="Pets" ma:displayName="Pets" ma:default="" ma:fieldId="{c7cfe9be-d2e8-473f-bdec-cc662489e6cc}" ma:sspId="f9a63e50-2334-4bb1-ad09-e05728c0527c" ma:termSetId="b54a99a7-22c9-4626-b4c4-3b412f2287bb" ma:anchorId="02c74b2f-65d4-4f65-9a26-d35af9376692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ricsfavorite xmlns="77749ab8-783a-4444-879a-67849cad3526">true</Ericsfavorite>
    <_Flow_SignoffStatus xmlns="77749ab8-783a-4444-879a-67849cad3526" xsi:nil="true"/>
    <c7cfe9bed2e8473fbdeccc662489e6cc xmlns="77749ab8-783a-4444-879a-67849cad3526">
      <Terms xmlns="http://schemas.microsoft.com/office/infopath/2007/PartnerControls"/>
    </c7cfe9bed2e8473fbdeccc662489e6cc>
    <stafftraining xmlns="77749ab8-783a-4444-879a-67849cad3526" xsi:nil="true"/>
    <lcf76f155ced4ddcb4097134ff3c332f xmlns="77749ab8-783a-4444-879a-67849cad3526">
      <Terms xmlns="http://schemas.microsoft.com/office/infopath/2007/PartnerControls"/>
    </lcf76f155ced4ddcb4097134ff3c332f>
    <TaxCatchAll xmlns="73ae2cbc-24dd-4a43-8e1c-1254becf6c1e" xsi:nil="true"/>
  </documentManagement>
</p:properties>
</file>

<file path=customXml/itemProps1.xml><?xml version="1.0" encoding="utf-8"?>
<ds:datastoreItem xmlns:ds="http://schemas.openxmlformats.org/officeDocument/2006/customXml" ds:itemID="{C8D201F8-38CE-4F1C-9BEA-A63193E417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ae2cbc-24dd-4a43-8e1c-1254becf6c1e"/>
    <ds:schemaRef ds:uri="77749ab8-783a-4444-879a-67849cad35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F90A452-3166-473E-8259-9DCD5BFF4E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633786-93F6-4C20-B321-92A5B69DA29F}">
  <ds:schemaRefs>
    <ds:schemaRef ds:uri="http://schemas.microsoft.com/office/2006/metadata/properties"/>
    <ds:schemaRef ds:uri="http://schemas.microsoft.com/office/infopath/2007/PartnerControls"/>
    <ds:schemaRef ds:uri="77749ab8-783a-4444-879a-67849cad3526"/>
    <ds:schemaRef ds:uri="73ae2cbc-24dd-4a43-8e1c-1254becf6c1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1694</TotalTime>
  <Words>506</Words>
  <Application>Microsoft Office PowerPoint</Application>
  <PresentationFormat>On-screen Show (4:3)</PresentationFormat>
  <Paragraphs>102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Myriad Pro</vt:lpstr>
      <vt:lpstr>Euphemia</vt:lpstr>
      <vt:lpstr>Aptos</vt:lpstr>
      <vt:lpstr>1_Office Theme</vt:lpstr>
      <vt:lpstr>1_SRAI Basics Intensive Training Theme</vt:lpstr>
      <vt:lpstr>Research Administration and Grants Management for Department Administrators</vt:lpstr>
      <vt:lpstr>Introduction</vt:lpstr>
      <vt:lpstr>Meet the Team</vt:lpstr>
      <vt:lpstr>Meet the Inbox</vt:lpstr>
      <vt:lpstr>What do we do?</vt:lpstr>
      <vt:lpstr>What do we do… con’t</vt:lpstr>
      <vt:lpstr>What do we do… compliance</vt:lpstr>
      <vt:lpstr>What do we do… manage accounts</vt:lpstr>
      <vt:lpstr>What do we do… non-financial actions</vt:lpstr>
      <vt:lpstr>What do we do.. subwards</vt:lpstr>
      <vt:lpstr>What do we do… RPPRs</vt:lpstr>
      <vt:lpstr>What do we do… miscellaneous</vt:lpstr>
      <vt:lpstr>ASOSP-Our Front Door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Sponsored Programs Administration</dc:title>
  <dc:creator>Dara Little</dc:creator>
  <cp:lastModifiedBy>Jessica Webb</cp:lastModifiedBy>
  <cp:revision>6</cp:revision>
  <dcterms:created xsi:type="dcterms:W3CDTF">2020-10-11T01:09:23Z</dcterms:created>
  <dcterms:modified xsi:type="dcterms:W3CDTF">2025-04-17T18:14:31Z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0x01010016EAB2B429D6484DB1B769E4EEFADB6F</vt:lpwstr>
  </property>
</Properties>
</file>