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4"/>
    <p:sldMasterId id="2147483706" r:id="rId5"/>
  </p:sldMasterIdLst>
  <p:notesMasterIdLst>
    <p:notesMasterId r:id="rId88"/>
  </p:notesMasterIdLst>
  <p:handoutMasterIdLst>
    <p:handoutMasterId r:id="rId89"/>
  </p:handoutMasterIdLst>
  <p:sldIdLst>
    <p:sldId id="410" r:id="rId6"/>
    <p:sldId id="308" r:id="rId7"/>
    <p:sldId id="376" r:id="rId8"/>
    <p:sldId id="378" r:id="rId9"/>
    <p:sldId id="401" r:id="rId10"/>
    <p:sldId id="326" r:id="rId11"/>
    <p:sldId id="417" r:id="rId12"/>
    <p:sldId id="418" r:id="rId13"/>
    <p:sldId id="419" r:id="rId14"/>
    <p:sldId id="345" r:id="rId15"/>
    <p:sldId id="347" r:id="rId16"/>
    <p:sldId id="346" r:id="rId17"/>
    <p:sldId id="420" r:id="rId18"/>
    <p:sldId id="379" r:id="rId19"/>
    <p:sldId id="351" r:id="rId20"/>
    <p:sldId id="369" r:id="rId21"/>
    <p:sldId id="353" r:id="rId22"/>
    <p:sldId id="402" r:id="rId23"/>
    <p:sldId id="411" r:id="rId24"/>
    <p:sldId id="403" r:id="rId25"/>
    <p:sldId id="412" r:id="rId26"/>
    <p:sldId id="380" r:id="rId27"/>
    <p:sldId id="371" r:id="rId28"/>
    <p:sldId id="404" r:id="rId29"/>
    <p:sldId id="295" r:id="rId30"/>
    <p:sldId id="297" r:id="rId31"/>
    <p:sldId id="259" r:id="rId32"/>
    <p:sldId id="421" r:id="rId33"/>
    <p:sldId id="261" r:id="rId34"/>
    <p:sldId id="413" r:id="rId35"/>
    <p:sldId id="262" r:id="rId36"/>
    <p:sldId id="422" r:id="rId37"/>
    <p:sldId id="414" r:id="rId38"/>
    <p:sldId id="265" r:id="rId39"/>
    <p:sldId id="298" r:id="rId40"/>
    <p:sldId id="269" r:id="rId41"/>
    <p:sldId id="270" r:id="rId42"/>
    <p:sldId id="423" r:id="rId43"/>
    <p:sldId id="272" r:id="rId44"/>
    <p:sldId id="273" r:id="rId45"/>
    <p:sldId id="276" r:id="rId46"/>
    <p:sldId id="278" r:id="rId47"/>
    <p:sldId id="279" r:id="rId48"/>
    <p:sldId id="280" r:id="rId49"/>
    <p:sldId id="281" r:id="rId50"/>
    <p:sldId id="424" r:id="rId51"/>
    <p:sldId id="282" r:id="rId52"/>
    <p:sldId id="283" r:id="rId53"/>
    <p:sldId id="292" r:id="rId54"/>
    <p:sldId id="415" r:id="rId55"/>
    <p:sldId id="294" r:id="rId56"/>
    <p:sldId id="293" r:id="rId57"/>
    <p:sldId id="397" r:id="rId58"/>
    <p:sldId id="299" r:id="rId59"/>
    <p:sldId id="290" r:id="rId60"/>
    <p:sldId id="285" r:id="rId61"/>
    <p:sldId id="384" r:id="rId62"/>
    <p:sldId id="381" r:id="rId63"/>
    <p:sldId id="386" r:id="rId64"/>
    <p:sldId id="348" r:id="rId65"/>
    <p:sldId id="349" r:id="rId66"/>
    <p:sldId id="406" r:id="rId67"/>
    <p:sldId id="367" r:id="rId68"/>
    <p:sldId id="352" r:id="rId69"/>
    <p:sldId id="354" r:id="rId70"/>
    <p:sldId id="355" r:id="rId71"/>
    <p:sldId id="356" r:id="rId72"/>
    <p:sldId id="357" r:id="rId73"/>
    <p:sldId id="362" r:id="rId74"/>
    <p:sldId id="407" r:id="rId75"/>
    <p:sldId id="408" r:id="rId76"/>
    <p:sldId id="363" r:id="rId77"/>
    <p:sldId id="358" r:id="rId78"/>
    <p:sldId id="360" r:id="rId79"/>
    <p:sldId id="359" r:id="rId80"/>
    <p:sldId id="364" r:id="rId81"/>
    <p:sldId id="382" r:id="rId82"/>
    <p:sldId id="365" r:id="rId83"/>
    <p:sldId id="368" r:id="rId84"/>
    <p:sldId id="385" r:id="rId85"/>
    <p:sldId id="366" r:id="rId86"/>
    <p:sldId id="409" r:id="rId87"/>
  </p:sldIdLst>
  <p:sldSz cx="9144000" cy="6858000" type="screen4x3"/>
  <p:notesSz cx="6858000" cy="9144000"/>
  <p:embeddedFontLst>
    <p:embeddedFont>
      <p:font typeface="Calibri" panose="020F0502020204030204" pitchFamily="34" charset="0"/>
      <p:regular r:id="rId90"/>
      <p:bold r:id="rId91"/>
      <p:italic r:id="rId92"/>
      <p:boldItalic r:id="rId93"/>
    </p:embeddedFont>
    <p:embeddedFont>
      <p:font typeface="Euphemia" panose="020B0503040102020104" pitchFamily="34" charset="0"/>
      <p:regular r:id="rId94"/>
    </p:embeddedFont>
    <p:embeddedFont>
      <p:font typeface="Myriad Pro" panose="020B0503030403020204" charset="0"/>
      <p:regular r:id="rId95"/>
      <p:bold r:id="rId96"/>
      <p:italic r:id="rId97"/>
      <p:boldItalic r:id="rId98"/>
    </p:embeddedFont>
    <p:embeddedFont>
      <p:font typeface="Nunito Sans" pitchFamily="2" charset="0"/>
      <p:regular r:id="rId99"/>
      <p:bold r:id="rId100"/>
      <p:italic r:id="rId101"/>
      <p:boldItalic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a Little" initials="DL" lastIdx="1" clrIdx="0">
    <p:extLst>
      <p:ext uri="{19B8F6BF-5375-455C-9EA6-DF929625EA0E}">
        <p15:presenceInfo xmlns:p15="http://schemas.microsoft.com/office/powerpoint/2012/main" userId="Dara Litt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4F81BD"/>
    <a:srgbClr val="C8102E"/>
    <a:srgbClr val="AF0000"/>
    <a:srgbClr val="BF2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02" autoAdjust="0"/>
  </p:normalViewPr>
  <p:slideViewPr>
    <p:cSldViewPr snapToGrid="0">
      <p:cViewPr varScale="1">
        <p:scale>
          <a:sx n="108" d="100"/>
          <a:sy n="108" d="100"/>
        </p:scale>
        <p:origin x="1050" y="96"/>
      </p:cViewPr>
      <p:guideLst>
        <p:guide orient="horz"/>
        <p:guide pos="2880"/>
      </p:guideLst>
    </p:cSldViewPr>
  </p:slideViewPr>
  <p:outlineViewPr>
    <p:cViewPr>
      <p:scale>
        <a:sx n="33" d="100"/>
        <a:sy n="33" d="100"/>
      </p:scale>
      <p:origin x="0" y="-5211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8.fntdata"/><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1.fntdata"/><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Wells" userId="f6cfa1af-c8ba-4ad4-ab0f-e99832c97c41" providerId="ADAL" clId="{622DD982-349A-48EF-9BB2-479C914EC87B}"/>
    <pc:docChg chg="modSld">
      <pc:chgData name="Whitney Wells" userId="f6cfa1af-c8ba-4ad4-ab0f-e99832c97c41" providerId="ADAL" clId="{622DD982-349A-48EF-9BB2-479C914EC87B}" dt="2025-04-15T14:56:02.176" v="642" actId="962"/>
      <pc:docMkLst>
        <pc:docMk/>
      </pc:docMkLst>
      <pc:sldChg chg="modSp mod">
        <pc:chgData name="Whitney Wells" userId="f6cfa1af-c8ba-4ad4-ab0f-e99832c97c41" providerId="ADAL" clId="{622DD982-349A-48EF-9BB2-479C914EC87B}" dt="2025-04-15T14:53:34.085" v="579" actId="962"/>
        <pc:sldMkLst>
          <pc:docMk/>
          <pc:sldMk cId="3415274711" sldId="265"/>
        </pc:sldMkLst>
        <pc:picChg chg="mod">
          <ac:chgData name="Whitney Wells" userId="f6cfa1af-c8ba-4ad4-ab0f-e99832c97c41" providerId="ADAL" clId="{622DD982-349A-48EF-9BB2-479C914EC87B}" dt="2025-04-15T14:53:34.085" v="579" actId="962"/>
          <ac:picMkLst>
            <pc:docMk/>
            <pc:sldMk cId="3415274711" sldId="265"/>
            <ac:picMk id="5" creationId="{36B02D82-0568-827E-F78C-90CF6FCFCAAD}"/>
          </ac:picMkLst>
        </pc:picChg>
      </pc:sldChg>
      <pc:sldChg chg="modSp mod">
        <pc:chgData name="Whitney Wells" userId="f6cfa1af-c8ba-4ad4-ab0f-e99832c97c41" providerId="ADAL" clId="{622DD982-349A-48EF-9BB2-479C914EC87B}" dt="2025-04-15T14:55:24.391" v="620" actId="1076"/>
        <pc:sldMkLst>
          <pc:docMk/>
          <pc:sldMk cId="962785626" sldId="352"/>
        </pc:sldMkLst>
        <pc:spChg chg="mod">
          <ac:chgData name="Whitney Wells" userId="f6cfa1af-c8ba-4ad4-ab0f-e99832c97c41" providerId="ADAL" clId="{622DD982-349A-48EF-9BB2-479C914EC87B}" dt="2025-04-15T14:55:24.391" v="620" actId="1076"/>
          <ac:spMkLst>
            <pc:docMk/>
            <pc:sldMk cId="962785626" sldId="352"/>
            <ac:spMk id="9" creationId="{4745DB5C-280D-4B83-47D5-0F1637DB353D}"/>
          </ac:spMkLst>
        </pc:spChg>
        <pc:spChg chg="mod">
          <ac:chgData name="Whitney Wells" userId="f6cfa1af-c8ba-4ad4-ab0f-e99832c97c41" providerId="ADAL" clId="{622DD982-349A-48EF-9BB2-479C914EC87B}" dt="2025-04-15T14:55:14.938" v="619" actId="1076"/>
          <ac:spMkLst>
            <pc:docMk/>
            <pc:sldMk cId="962785626" sldId="352"/>
            <ac:spMk id="10" creationId="{0C284291-64CF-F247-4D01-9D9931B6AC73}"/>
          </ac:spMkLst>
        </pc:spChg>
        <pc:picChg chg="mod">
          <ac:chgData name="Whitney Wells" userId="f6cfa1af-c8ba-4ad4-ab0f-e99832c97c41" providerId="ADAL" clId="{622DD982-349A-48EF-9BB2-479C914EC87B}" dt="2025-04-15T14:55:01.974" v="618" actId="1076"/>
          <ac:picMkLst>
            <pc:docMk/>
            <pc:sldMk cId="962785626" sldId="352"/>
            <ac:picMk id="5" creationId="{0F7DDC2C-B687-D825-0A92-72DEED317433}"/>
          </ac:picMkLst>
        </pc:picChg>
      </pc:sldChg>
      <pc:sldChg chg="modSp mod">
        <pc:chgData name="Whitney Wells" userId="f6cfa1af-c8ba-4ad4-ab0f-e99832c97c41" providerId="ADAL" clId="{622DD982-349A-48EF-9BB2-479C914EC87B}" dt="2025-04-15T14:56:02.176" v="642" actId="962"/>
        <pc:sldMkLst>
          <pc:docMk/>
          <pc:sldMk cId="3463132676" sldId="382"/>
        </pc:sldMkLst>
        <pc:picChg chg="mod">
          <ac:chgData name="Whitney Wells" userId="f6cfa1af-c8ba-4ad4-ab0f-e99832c97c41" providerId="ADAL" clId="{622DD982-349A-48EF-9BB2-479C914EC87B}" dt="2025-04-15T14:56:02.176" v="642" actId="962"/>
          <ac:picMkLst>
            <pc:docMk/>
            <pc:sldMk cId="3463132676" sldId="382"/>
            <ac:picMk id="4" creationId="{82257EB3-8762-AAE6-B444-1ECAE8FD84A9}"/>
          </ac:picMkLst>
        </pc:picChg>
      </pc:sldChg>
      <pc:sldChg chg="modSp mod">
        <pc:chgData name="Whitney Wells" userId="f6cfa1af-c8ba-4ad4-ab0f-e99832c97c41" providerId="ADAL" clId="{622DD982-349A-48EF-9BB2-479C914EC87B}" dt="2025-04-15T14:54:40.360" v="617" actId="962"/>
        <pc:sldMkLst>
          <pc:docMk/>
          <pc:sldMk cId="2388933725" sldId="386"/>
        </pc:sldMkLst>
        <pc:picChg chg="mod">
          <ac:chgData name="Whitney Wells" userId="f6cfa1af-c8ba-4ad4-ab0f-e99832c97c41" providerId="ADAL" clId="{622DD982-349A-48EF-9BB2-479C914EC87B}" dt="2025-04-15T14:54:40.360" v="617" actId="962"/>
          <ac:picMkLst>
            <pc:docMk/>
            <pc:sldMk cId="2388933725" sldId="386"/>
            <ac:picMk id="4" creationId="{8A6732C7-544C-3967-630D-9B754EA234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1A00E0-8A82-468F-9B2B-F8EB4AB6399D}" type="datetimeFigureOut">
              <a:rPr lang="en-US" smtClean="0"/>
              <a:t>4/15/2025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DC4D65-DA11-4126-9556-9310B8956503}" type="slidenum">
              <a:rPr lang="en-US" smtClean="0"/>
              <a:t>‹#›</a:t>
            </a:fld>
            <a:endParaRPr lang="en-US"/>
          </a:p>
        </p:txBody>
      </p:sp>
    </p:spTree>
    <p:extLst>
      <p:ext uri="{BB962C8B-B14F-4D97-AF65-F5344CB8AC3E}">
        <p14:creationId xmlns:p14="http://schemas.microsoft.com/office/powerpoint/2010/main" val="145337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7AD5-1E06-481F-9C05-C3A40CB42C63}" type="datetimeFigureOut">
              <a:rPr lang="en-US" smtClean="0"/>
              <a:t>4/15/2025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BF22EF-CF13-4EA3-BA93-BBE40C153887}" type="slidenum">
              <a:rPr lang="en-US" smtClean="0"/>
              <a:t>‹#›</a:t>
            </a:fld>
            <a:endParaRPr lang="en-US"/>
          </a:p>
        </p:txBody>
      </p:sp>
    </p:spTree>
    <p:extLst>
      <p:ext uri="{BB962C8B-B14F-4D97-AF65-F5344CB8AC3E}">
        <p14:creationId xmlns:p14="http://schemas.microsoft.com/office/powerpoint/2010/main" val="95123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6</a:t>
            </a:fld>
            <a:endParaRPr lang="en-US"/>
          </a:p>
        </p:txBody>
      </p:sp>
    </p:spTree>
    <p:extLst>
      <p:ext uri="{BB962C8B-B14F-4D97-AF65-F5344CB8AC3E}">
        <p14:creationId xmlns:p14="http://schemas.microsoft.com/office/powerpoint/2010/main" val="274199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20</a:t>
            </a:fld>
            <a:endParaRPr lang="en-US"/>
          </a:p>
        </p:txBody>
      </p:sp>
    </p:spTree>
    <p:extLst>
      <p:ext uri="{BB962C8B-B14F-4D97-AF65-F5344CB8AC3E}">
        <p14:creationId xmlns:p14="http://schemas.microsoft.com/office/powerpoint/2010/main" val="353855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21</a:t>
            </a:fld>
            <a:endParaRPr lang="en-US"/>
          </a:p>
        </p:txBody>
      </p:sp>
    </p:spTree>
    <p:extLst>
      <p:ext uri="{BB962C8B-B14F-4D97-AF65-F5344CB8AC3E}">
        <p14:creationId xmlns:p14="http://schemas.microsoft.com/office/powerpoint/2010/main" val="3168185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27</a:t>
            </a:fld>
            <a:endParaRPr lang="en-US"/>
          </a:p>
        </p:txBody>
      </p:sp>
    </p:spTree>
    <p:extLst>
      <p:ext uri="{BB962C8B-B14F-4D97-AF65-F5344CB8AC3E}">
        <p14:creationId xmlns:p14="http://schemas.microsoft.com/office/powerpoint/2010/main" val="224013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30</a:t>
            </a:fld>
            <a:endParaRPr lang="en-US"/>
          </a:p>
        </p:txBody>
      </p:sp>
    </p:spTree>
    <p:extLst>
      <p:ext uri="{BB962C8B-B14F-4D97-AF65-F5344CB8AC3E}">
        <p14:creationId xmlns:p14="http://schemas.microsoft.com/office/powerpoint/2010/main" val="186435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31</a:t>
            </a:fld>
            <a:endParaRPr lang="en-US"/>
          </a:p>
        </p:txBody>
      </p:sp>
    </p:spTree>
    <p:extLst>
      <p:ext uri="{BB962C8B-B14F-4D97-AF65-F5344CB8AC3E}">
        <p14:creationId xmlns:p14="http://schemas.microsoft.com/office/powerpoint/2010/main" val="2299183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34</a:t>
            </a:fld>
            <a:endParaRPr lang="en-US"/>
          </a:p>
        </p:txBody>
      </p:sp>
    </p:spTree>
    <p:extLst>
      <p:ext uri="{BB962C8B-B14F-4D97-AF65-F5344CB8AC3E}">
        <p14:creationId xmlns:p14="http://schemas.microsoft.com/office/powerpoint/2010/main" val="1251430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36</a:t>
            </a:fld>
            <a:endParaRPr lang="en-US"/>
          </a:p>
        </p:txBody>
      </p:sp>
    </p:spTree>
    <p:extLst>
      <p:ext uri="{BB962C8B-B14F-4D97-AF65-F5344CB8AC3E}">
        <p14:creationId xmlns:p14="http://schemas.microsoft.com/office/powerpoint/2010/main" val="94055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D81676-912D-4E66-87AF-FD65BC1E5336}" type="slidenum">
              <a:rPr lang="en-US" smtClean="0"/>
              <a:t>38</a:t>
            </a:fld>
            <a:endParaRPr lang="en-US"/>
          </a:p>
        </p:txBody>
      </p:sp>
    </p:spTree>
    <p:extLst>
      <p:ext uri="{BB962C8B-B14F-4D97-AF65-F5344CB8AC3E}">
        <p14:creationId xmlns:p14="http://schemas.microsoft.com/office/powerpoint/2010/main" val="940559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39</a:t>
            </a:fld>
            <a:endParaRPr lang="en-US"/>
          </a:p>
        </p:txBody>
      </p:sp>
    </p:spTree>
    <p:extLst>
      <p:ext uri="{BB962C8B-B14F-4D97-AF65-F5344CB8AC3E}">
        <p14:creationId xmlns:p14="http://schemas.microsoft.com/office/powerpoint/2010/main" val="413509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40</a:t>
            </a:fld>
            <a:endParaRPr lang="en-US"/>
          </a:p>
        </p:txBody>
      </p:sp>
    </p:spTree>
    <p:extLst>
      <p:ext uri="{BB962C8B-B14F-4D97-AF65-F5344CB8AC3E}">
        <p14:creationId xmlns:p14="http://schemas.microsoft.com/office/powerpoint/2010/main" val="330329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7</a:t>
            </a:fld>
            <a:endParaRPr lang="en-US"/>
          </a:p>
        </p:txBody>
      </p:sp>
    </p:spTree>
    <p:extLst>
      <p:ext uri="{BB962C8B-B14F-4D97-AF65-F5344CB8AC3E}">
        <p14:creationId xmlns:p14="http://schemas.microsoft.com/office/powerpoint/2010/main" val="1582425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generally includes the following types of activities: reports, reprints, page charges or other journal costs (except costs for prior or early publication); necessary illustrations; cleanup, documentation, storage and indexing of data and databases; development, documentation and debugging of software; and storage, preservation, documentation, indexing, etc., of physical specimens, collections, or fabricated items. </a:t>
            </a:r>
          </a:p>
        </p:txBody>
      </p:sp>
      <p:sp>
        <p:nvSpPr>
          <p:cNvPr id="4" name="Slide Number Placeholder 3"/>
          <p:cNvSpPr>
            <a:spLocks noGrp="1"/>
          </p:cNvSpPr>
          <p:nvPr>
            <p:ph type="sldNum" sz="quarter" idx="5"/>
          </p:nvPr>
        </p:nvSpPr>
        <p:spPr/>
        <p:txBody>
          <a:bodyPr/>
          <a:lstStyle/>
          <a:p>
            <a:fld id="{E2D81676-912D-4E66-87AF-FD65BC1E5336}" type="slidenum">
              <a:rPr lang="en-US" smtClean="0"/>
              <a:t>43</a:t>
            </a:fld>
            <a:endParaRPr lang="en-US"/>
          </a:p>
        </p:txBody>
      </p:sp>
    </p:spTree>
    <p:extLst>
      <p:ext uri="{BB962C8B-B14F-4D97-AF65-F5344CB8AC3E}">
        <p14:creationId xmlns:p14="http://schemas.microsoft.com/office/powerpoint/2010/main" val="1992948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44</a:t>
            </a:fld>
            <a:endParaRPr lang="en-US"/>
          </a:p>
        </p:txBody>
      </p:sp>
    </p:spTree>
    <p:extLst>
      <p:ext uri="{BB962C8B-B14F-4D97-AF65-F5344CB8AC3E}">
        <p14:creationId xmlns:p14="http://schemas.microsoft.com/office/powerpoint/2010/main" val="4181857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1676-912D-4E66-87AF-FD65BC1E5336}" type="slidenum">
              <a:rPr lang="en-US" smtClean="0"/>
              <a:t>47</a:t>
            </a:fld>
            <a:endParaRPr lang="en-US"/>
          </a:p>
        </p:txBody>
      </p:sp>
    </p:spTree>
    <p:extLst>
      <p:ext uri="{BB962C8B-B14F-4D97-AF65-F5344CB8AC3E}">
        <p14:creationId xmlns:p14="http://schemas.microsoft.com/office/powerpoint/2010/main" val="387591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61</a:t>
            </a:fld>
            <a:endParaRPr lang="en-US"/>
          </a:p>
        </p:txBody>
      </p:sp>
    </p:spTree>
    <p:extLst>
      <p:ext uri="{BB962C8B-B14F-4D97-AF65-F5344CB8AC3E}">
        <p14:creationId xmlns:p14="http://schemas.microsoft.com/office/powerpoint/2010/main" val="260654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62</a:t>
            </a:fld>
            <a:endParaRPr lang="en-US"/>
          </a:p>
        </p:txBody>
      </p:sp>
    </p:spTree>
    <p:extLst>
      <p:ext uri="{BB962C8B-B14F-4D97-AF65-F5344CB8AC3E}">
        <p14:creationId xmlns:p14="http://schemas.microsoft.com/office/powerpoint/2010/main" val="4207587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65</a:t>
            </a:fld>
            <a:endParaRPr lang="en-US"/>
          </a:p>
        </p:txBody>
      </p:sp>
    </p:spTree>
    <p:extLst>
      <p:ext uri="{BB962C8B-B14F-4D97-AF65-F5344CB8AC3E}">
        <p14:creationId xmlns:p14="http://schemas.microsoft.com/office/powerpoint/2010/main" val="1959855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66</a:t>
            </a:fld>
            <a:endParaRPr lang="en-US"/>
          </a:p>
        </p:txBody>
      </p:sp>
    </p:spTree>
    <p:extLst>
      <p:ext uri="{BB962C8B-B14F-4D97-AF65-F5344CB8AC3E}">
        <p14:creationId xmlns:p14="http://schemas.microsoft.com/office/powerpoint/2010/main" val="3468833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67</a:t>
            </a:fld>
            <a:endParaRPr lang="en-US"/>
          </a:p>
        </p:txBody>
      </p:sp>
    </p:spTree>
    <p:extLst>
      <p:ext uri="{BB962C8B-B14F-4D97-AF65-F5344CB8AC3E}">
        <p14:creationId xmlns:p14="http://schemas.microsoft.com/office/powerpoint/2010/main" val="2223910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73</a:t>
            </a:fld>
            <a:endParaRPr lang="en-US"/>
          </a:p>
        </p:txBody>
      </p:sp>
    </p:spTree>
    <p:extLst>
      <p:ext uri="{BB962C8B-B14F-4D97-AF65-F5344CB8AC3E}">
        <p14:creationId xmlns:p14="http://schemas.microsoft.com/office/powerpoint/2010/main" val="3274288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74</a:t>
            </a:fld>
            <a:endParaRPr lang="en-US"/>
          </a:p>
        </p:txBody>
      </p:sp>
    </p:spTree>
    <p:extLst>
      <p:ext uri="{BB962C8B-B14F-4D97-AF65-F5344CB8AC3E}">
        <p14:creationId xmlns:p14="http://schemas.microsoft.com/office/powerpoint/2010/main" val="17133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8</a:t>
            </a:fld>
            <a:endParaRPr lang="en-US"/>
          </a:p>
        </p:txBody>
      </p:sp>
    </p:spTree>
    <p:extLst>
      <p:ext uri="{BB962C8B-B14F-4D97-AF65-F5344CB8AC3E}">
        <p14:creationId xmlns:p14="http://schemas.microsoft.com/office/powerpoint/2010/main" val="381165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9</a:t>
            </a:fld>
            <a:endParaRPr lang="en-US"/>
          </a:p>
        </p:txBody>
      </p:sp>
    </p:spTree>
    <p:extLst>
      <p:ext uri="{BB962C8B-B14F-4D97-AF65-F5344CB8AC3E}">
        <p14:creationId xmlns:p14="http://schemas.microsoft.com/office/powerpoint/2010/main" val="410174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10</a:t>
            </a:fld>
            <a:endParaRPr lang="en-US"/>
          </a:p>
        </p:txBody>
      </p:sp>
    </p:spTree>
    <p:extLst>
      <p:ext uri="{BB962C8B-B14F-4D97-AF65-F5344CB8AC3E}">
        <p14:creationId xmlns:p14="http://schemas.microsoft.com/office/powerpoint/2010/main" val="407709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12</a:t>
            </a:fld>
            <a:endParaRPr lang="en-US"/>
          </a:p>
        </p:txBody>
      </p:sp>
    </p:spTree>
    <p:extLst>
      <p:ext uri="{BB962C8B-B14F-4D97-AF65-F5344CB8AC3E}">
        <p14:creationId xmlns:p14="http://schemas.microsoft.com/office/powerpoint/2010/main" val="5665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17</a:t>
            </a:fld>
            <a:endParaRPr lang="en-US"/>
          </a:p>
        </p:txBody>
      </p:sp>
    </p:spTree>
    <p:extLst>
      <p:ext uri="{BB962C8B-B14F-4D97-AF65-F5344CB8AC3E}">
        <p14:creationId xmlns:p14="http://schemas.microsoft.com/office/powerpoint/2010/main" val="97977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18</a:t>
            </a:fld>
            <a:endParaRPr lang="en-US"/>
          </a:p>
        </p:txBody>
      </p:sp>
    </p:spTree>
    <p:extLst>
      <p:ext uri="{BB962C8B-B14F-4D97-AF65-F5344CB8AC3E}">
        <p14:creationId xmlns:p14="http://schemas.microsoft.com/office/powerpoint/2010/main" val="207534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19</a:t>
            </a:fld>
            <a:endParaRPr lang="en-US"/>
          </a:p>
        </p:txBody>
      </p:sp>
    </p:spTree>
    <p:extLst>
      <p:ext uri="{BB962C8B-B14F-4D97-AF65-F5344CB8AC3E}">
        <p14:creationId xmlns:p14="http://schemas.microsoft.com/office/powerpoint/2010/main" val="579556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248400"/>
            <a:ext cx="9144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Rectangle 8"/>
          <p:cNvSpPr/>
          <p:nvPr userDrawn="1"/>
        </p:nvSpPr>
        <p:spPr>
          <a:xfrm>
            <a:off x="0" y="0"/>
            <a:ext cx="9144000" cy="1194329"/>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ctrTitle" hasCustomPrompt="1"/>
          </p:nvPr>
        </p:nvSpPr>
        <p:spPr>
          <a:xfrm>
            <a:off x="609600" y="3733800"/>
            <a:ext cx="7924800" cy="1219200"/>
          </a:xfrm>
        </p:spPr>
        <p:txBody>
          <a:bodyPr anchor="b"/>
          <a:lstStyle>
            <a:lvl1pPr algn="ctr">
              <a:defRPr sz="3600">
                <a:solidFill>
                  <a:srgbClr val="C8102E"/>
                </a:solidFill>
              </a:defRPr>
            </a:lvl1pPr>
          </a:lstStyle>
          <a:p>
            <a:r>
              <a:rPr lang="en-US"/>
              <a:t>Click here to edit Master title style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272"/>
          <a:stretch/>
        </p:blipFill>
        <p:spPr>
          <a:xfrm>
            <a:off x="2922055" y="289525"/>
            <a:ext cx="3299890" cy="2682276"/>
          </a:xfrm>
          <a:prstGeom prst="rect">
            <a:avLst/>
          </a:prstGeom>
        </p:spPr>
      </p:pic>
      <p:sp>
        <p:nvSpPr>
          <p:cNvPr id="3" name="Subtitle 2"/>
          <p:cNvSpPr>
            <a:spLocks noGrp="1"/>
          </p:cNvSpPr>
          <p:nvPr>
            <p:ph type="subTitle" idx="1"/>
          </p:nvPr>
        </p:nvSpPr>
        <p:spPr>
          <a:xfrm>
            <a:off x="1219200" y="5134240"/>
            <a:ext cx="6553200" cy="804862"/>
          </a:xfrm>
        </p:spPr>
        <p:txBody>
          <a:bodyPr>
            <a:normAutofit/>
          </a:bodyPr>
          <a:lstStyle>
            <a:lvl1pPr marL="0" indent="0" algn="ctr">
              <a:buNone/>
              <a:defRPr sz="2400" b="1">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95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388534"/>
            <a:ext cx="278884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982132"/>
            <a:ext cx="4102100"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3031065"/>
            <a:ext cx="2788841"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047127" y="2912533"/>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02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32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defRPr/>
            </a:lvl1pPr>
            <a:lvl5pPr>
              <a:defRPr/>
            </a:lvl5pPr>
            <a:lvl6pPr>
              <a:defRPr/>
            </a:lvl6pPr>
            <a:lvl7pPr>
              <a:defRPr/>
            </a:lvl7pPr>
            <a:lvl8pPr>
              <a:defRPr/>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5715297" y="6518274"/>
            <a:ext cx="1257628" cy="320676"/>
          </a:xfrm>
          <a:prstGeom prst="rect">
            <a:avLst/>
          </a:prstGeom>
        </p:spPr>
        <p:txBody>
          <a:bodyPr/>
          <a:lstStyle/>
          <a:p>
            <a:fld id="{ACE8E6F9-5516-480F-9EE7-1E40B4E1AEC1}" type="datetimeFigureOut">
              <a:rPr lang="en-US" smtClean="0"/>
              <a:t>4/15/2025</a:t>
            </a:fld>
            <a:endParaRPr lang="en-US"/>
          </a:p>
        </p:txBody>
      </p:sp>
      <p:sp>
        <p:nvSpPr>
          <p:cNvPr id="6" name="Slide Number Placeholder 5"/>
          <p:cNvSpPr>
            <a:spLocks noGrp="1"/>
          </p:cNvSpPr>
          <p:nvPr>
            <p:ph type="sldNum" sz="quarter" idx="12"/>
          </p:nvPr>
        </p:nvSpPr>
        <p:spPr>
          <a:xfrm>
            <a:off x="7144420" y="6518274"/>
            <a:ext cx="857475" cy="320676"/>
          </a:xfrm>
          <a:prstGeom prst="rect">
            <a:avLst/>
          </a:prstGeom>
        </p:spPr>
        <p:txBody>
          <a:bodyPr/>
          <a:lstStyle/>
          <a:p>
            <a:fld id="{08EFC23A-28F4-4609-AD7C-A1DF4113D378}" type="slidenum">
              <a:rPr lang="en-US" smtClean="0"/>
              <a:t>‹#›</a:t>
            </a:fld>
            <a:endParaRPr lang="en-US"/>
          </a:p>
        </p:txBody>
      </p:sp>
    </p:spTree>
    <p:custDataLst>
      <p:tags r:id="rId1"/>
    </p:custDataLst>
    <p:extLst>
      <p:ext uri="{BB962C8B-B14F-4D97-AF65-F5344CB8AC3E}">
        <p14:creationId xmlns:p14="http://schemas.microsoft.com/office/powerpoint/2010/main" val="34313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8486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4/15/2025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7" name="Title Placeholder 1"/>
          <p:cNvSpPr>
            <a:spLocks noGrp="1"/>
          </p:cNvSpPr>
          <p:nvPr>
            <p:ph type="title"/>
          </p:nvPr>
        </p:nvSpPr>
        <p:spPr>
          <a:xfrm>
            <a:off x="457200" y="152400"/>
            <a:ext cx="7543800" cy="10668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182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905000"/>
            <a:ext cx="760359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4/15/2025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8" name="Text Placeholder 7"/>
          <p:cNvSpPr>
            <a:spLocks noGrp="1"/>
          </p:cNvSpPr>
          <p:nvPr>
            <p:ph type="body" sz="quarter" idx="13" hasCustomPrompt="1"/>
          </p:nvPr>
        </p:nvSpPr>
        <p:spPr>
          <a:xfrm>
            <a:off x="457200" y="1295400"/>
            <a:ext cx="7620000" cy="533400"/>
          </a:xfrm>
        </p:spPr>
        <p:txBody>
          <a:bodyPr/>
          <a:lstStyle>
            <a:lvl1pPr marL="0" indent="0">
              <a:buNone/>
              <a:defRPr b="1" baseline="0">
                <a:solidFill>
                  <a:srgbClr val="AF0000"/>
                </a:solidFill>
              </a:defRPr>
            </a:lvl1pPr>
          </a:lstStyle>
          <a:p>
            <a:pPr lvl="0"/>
            <a:r>
              <a:rPr lang="en-US"/>
              <a:t>Sub-Header Text goes here</a:t>
            </a:r>
          </a:p>
        </p:txBody>
      </p:sp>
    </p:spTree>
    <p:extLst>
      <p:ext uri="{BB962C8B-B14F-4D97-AF65-F5344CB8AC3E}">
        <p14:creationId xmlns:p14="http://schemas.microsoft.com/office/powerpoint/2010/main" val="32957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4/15/2025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51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4/15/2025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10" name="Content Placeholder 2"/>
          <p:cNvSpPr>
            <a:spLocks noGrp="1"/>
          </p:cNvSpPr>
          <p:nvPr>
            <p:ph sz="half" idx="13"/>
          </p:nvPr>
        </p:nvSpPr>
        <p:spPr>
          <a:xfrm>
            <a:off x="457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4648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522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19200"/>
            <a:ext cx="3845485" cy="639762"/>
          </a:xfrm>
        </p:spPr>
        <p:txBody>
          <a:bodyPr anchor="b">
            <a:normAutofit/>
          </a:bodyPr>
          <a:lstStyle>
            <a:lvl1pPr marL="0" indent="0" algn="ctr">
              <a:buNone/>
              <a:defRPr sz="21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58962"/>
            <a:ext cx="3845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6425" y="1219200"/>
            <a:ext cx="3813175" cy="639762"/>
          </a:xfrm>
        </p:spPr>
        <p:txBody>
          <a:bodyPr anchor="b">
            <a:normAutofit/>
          </a:bodyPr>
          <a:lstStyle>
            <a:lvl1pPr marL="0" indent="0" algn="ctr">
              <a:buNone/>
              <a:defRPr sz="21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425" y="1858962"/>
            <a:ext cx="38131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A6A54-2A6B-4242-B691-C4DE4231F394}" type="datetimeFigureOut">
              <a:rPr lang="en-US" smtClean="0"/>
              <a:t>4/15/2025</a:t>
            </a:fld>
            <a:endParaRPr lang="en-US"/>
          </a:p>
        </p:txBody>
      </p:sp>
      <p:sp>
        <p:nvSpPr>
          <p:cNvPr id="9" name="Slide Number Placeholder 8"/>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81100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A6A54-2A6B-4242-B691-C4DE4231F394}" type="datetimeFigureOut">
              <a:rPr lang="en-US" smtClean="0"/>
              <a:t>4/15/2025</a:t>
            </a:fld>
            <a:endParaRPr lang="en-US"/>
          </a:p>
        </p:txBody>
      </p:sp>
      <p:sp>
        <p:nvSpPr>
          <p:cNvPr id="4" name="Footer Placeholder 3"/>
          <p:cNvSpPr>
            <a:spLocks noGrp="1"/>
          </p:cNvSpPr>
          <p:nvPr>
            <p:ph type="ftr" sz="quarter" idx="11"/>
          </p:nvPr>
        </p:nvSpPr>
        <p:spPr>
          <a:xfrm>
            <a:off x="3124200" y="640080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380070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A6A54-2A6B-4242-B691-C4DE4231F394}" type="datetimeFigureOut">
              <a:rPr lang="en-US" smtClean="0"/>
              <a:t>4/15/2025</a:t>
            </a:fld>
            <a:endParaRPr lang="en-US"/>
          </a:p>
        </p:txBody>
      </p:sp>
      <p:sp>
        <p:nvSpPr>
          <p:cNvPr id="4" name="Slide Number Placeholder 3"/>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405300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D7F5-4844-1F05-BEA3-3EB66815F9C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1F3A3-151A-62CF-B53B-C5EEC0B39B2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3C5B35-D839-9033-B4E2-31448E16D7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C46E5-201D-C2E6-CF1D-7E4D16FF33BE}"/>
              </a:ext>
            </a:extLst>
          </p:cNvPr>
          <p:cNvSpPr>
            <a:spLocks noGrp="1"/>
          </p:cNvSpPr>
          <p:nvPr>
            <p:ph type="dt" sz="half" idx="10"/>
          </p:nvPr>
        </p:nvSpPr>
        <p:spPr/>
        <p:txBody>
          <a:bodyPr/>
          <a:lstStyle/>
          <a:p>
            <a:fld id="{176A6A54-2A6B-4242-B691-C4DE4231F394}" type="datetimeFigureOut">
              <a:rPr lang="en-US" smtClean="0"/>
              <a:pPr/>
              <a:t>4/15/2025</a:t>
            </a:fld>
            <a:endParaRPr lang="en-US"/>
          </a:p>
        </p:txBody>
      </p:sp>
      <p:sp>
        <p:nvSpPr>
          <p:cNvPr id="6" name="Slide Number Placeholder 5">
            <a:extLst>
              <a:ext uri="{FF2B5EF4-FFF2-40B4-BE49-F238E27FC236}">
                <a16:creationId xmlns:a16="http://schemas.microsoft.com/office/drawing/2014/main" id="{9FF80ACE-DB02-D71B-787C-C95DC7EC9A81}"/>
              </a:ext>
            </a:extLst>
          </p:cNvPr>
          <p:cNvSpPr>
            <a:spLocks noGrp="1"/>
          </p:cNvSpPr>
          <p:nvPr>
            <p:ph type="sldNum" sz="quarter" idx="11"/>
          </p:nvPr>
        </p:nvSpPr>
        <p:spPr/>
        <p:txBody>
          <a:bodyPr/>
          <a:lstStyle/>
          <a:p>
            <a:fld id="{B2FED1A7-FB98-43FD-AA3D-E7C3EC56B298}" type="slidenum">
              <a:rPr lang="en-US" smtClean="0"/>
              <a:pPr/>
              <a:t>‹#›</a:t>
            </a:fld>
            <a:endParaRPr lang="en-US"/>
          </a:p>
        </p:txBody>
      </p:sp>
    </p:spTree>
    <p:extLst>
      <p:ext uri="{BB962C8B-B14F-4D97-AF65-F5344CB8AC3E}">
        <p14:creationId xmlns:p14="http://schemas.microsoft.com/office/powerpoint/2010/main" val="125680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p:cNvSpPr/>
          <p:nvPr userDrawn="1"/>
        </p:nvSpPr>
        <p:spPr>
          <a:xfrm>
            <a:off x="0" y="0"/>
            <a:ext cx="9144000" cy="1219200"/>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Placeholder 1"/>
          <p:cNvSpPr>
            <a:spLocks noGrp="1"/>
          </p:cNvSpPr>
          <p:nvPr>
            <p:ph type="title"/>
          </p:nvPr>
        </p:nvSpPr>
        <p:spPr>
          <a:xfrm>
            <a:off x="457200" y="152400"/>
            <a:ext cx="75438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71600"/>
            <a:ext cx="8229600"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340475"/>
            <a:ext cx="1143000" cy="365125"/>
          </a:xfrm>
          <a:prstGeom prst="rect">
            <a:avLst/>
          </a:prstGeom>
        </p:spPr>
        <p:txBody>
          <a:bodyPr vert="horz" lIns="91440" tIns="45720" rIns="91440" bIns="45720" rtlCol="0" anchor="ctr"/>
          <a:lstStyle>
            <a:lvl1pPr algn="l">
              <a:defRPr sz="1200">
                <a:solidFill>
                  <a:schemeClr val="bg1"/>
                </a:solidFill>
              </a:defRPr>
            </a:lvl1pPr>
          </a:lstStyle>
          <a:p>
            <a:fld id="{176A6A54-2A6B-4242-B691-C4DE4231F394}" type="datetimeFigureOut">
              <a:rPr lang="en-US" smtClean="0"/>
              <a:pPr/>
              <a:t>4/15/2025</a:t>
            </a:fld>
            <a:endParaRPr lang="en-US"/>
          </a:p>
        </p:txBody>
      </p:sp>
      <p:sp>
        <p:nvSpPr>
          <p:cNvPr id="6" name="Slide Number Placeholder 5"/>
          <p:cNvSpPr>
            <a:spLocks noGrp="1"/>
          </p:cNvSpPr>
          <p:nvPr>
            <p:ph type="sldNum" sz="quarter" idx="4"/>
          </p:nvPr>
        </p:nvSpPr>
        <p:spPr>
          <a:xfrm>
            <a:off x="7391400" y="6324600"/>
            <a:ext cx="1371600" cy="365125"/>
          </a:xfrm>
          <a:prstGeom prst="rect">
            <a:avLst/>
          </a:prstGeom>
        </p:spPr>
        <p:txBody>
          <a:bodyPr vert="horz" lIns="91440" tIns="45720" rIns="91440" bIns="45720" rtlCol="0" anchor="ctr"/>
          <a:lstStyle>
            <a:lvl1pPr algn="r">
              <a:defRPr sz="1200">
                <a:solidFill>
                  <a:schemeClr val="bg1"/>
                </a:solidFill>
              </a:defRPr>
            </a:lvl1pPr>
          </a:lstStyle>
          <a:p>
            <a:fld id="{B2FED1A7-FB98-43FD-AA3D-E7C3EC56B298}" type="slidenum">
              <a:rPr lang="en-US" smtClean="0"/>
              <a:pPr/>
              <a:t>‹#›</a:t>
            </a:fld>
            <a:endParaRPr lang="en-US"/>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77200" y="481998"/>
            <a:ext cx="678610" cy="1180958"/>
          </a:xfrm>
          <a:prstGeom prst="rect">
            <a:avLst/>
          </a:prstGeom>
        </p:spPr>
      </p:pic>
    </p:spTree>
    <p:extLst>
      <p:ext uri="{BB962C8B-B14F-4D97-AF65-F5344CB8AC3E}">
        <p14:creationId xmlns:p14="http://schemas.microsoft.com/office/powerpoint/2010/main" val="13763782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6" r:id="rId3"/>
    <p:sldLayoutId id="2147483661" r:id="rId4"/>
    <p:sldLayoutId id="2147483665" r:id="rId5"/>
    <p:sldLayoutId id="2147483662" r:id="rId6"/>
    <p:sldLayoutId id="2147483663" r:id="rId7"/>
    <p:sldLayoutId id="2147483664" r:id="rId8"/>
    <p:sldLayoutId id="2147483718" r:id="rId9"/>
    <p:sldLayoutId id="2147483719" r:id="rId10"/>
    <p:sldLayoutId id="2147483720" r:id="rId11"/>
  </p:sldLayoutIdLst>
  <p:txStyles>
    <p:titleStyle>
      <a:lvl1pPr algn="l" defTabSz="914400" rtl="0" eaLnBrk="1" latinLnBrk="0" hangingPunct="1">
        <a:spcBef>
          <a:spcPct val="0"/>
        </a:spcBef>
        <a:buNone/>
        <a:defRPr sz="4000" b="1" kern="1200">
          <a:solidFill>
            <a:schemeClr val="bg1"/>
          </a:solidFill>
          <a:latin typeface="Myriad Pro" panose="020B0503030403020204" pitchFamily="34" charset="0"/>
          <a:ea typeface="Roboto Slab" pitchFamily="2" charset="0"/>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anose="020B0503030403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1" y="0"/>
            <a:ext cx="9144000" cy="1870938"/>
          </a:xfrm>
          <a:custGeom>
            <a:avLst/>
            <a:gdLst>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1 w 12188825"/>
              <a:gd name="connsiteY7" fmla="*/ 335280 h 1870938"/>
              <a:gd name="connsiteX8" fmla="*/ 0 w 12188825"/>
              <a:gd name="connsiteY8" fmla="*/ 0 h 1870938"/>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0 w 12188825"/>
              <a:gd name="connsiteY7" fmla="*/ 0 h 1870938"/>
              <a:gd name="connsiteX0" fmla="*/ 0 w 12188825"/>
              <a:gd name="connsiteY0" fmla="*/ 0 h 1870938"/>
              <a:gd name="connsiteX1" fmla="*/ 12188825 w 12188825"/>
              <a:gd name="connsiteY1" fmla="*/ 0 h 1870938"/>
              <a:gd name="connsiteX2" fmla="*/ 12188825 w 12188825"/>
              <a:gd name="connsiteY2" fmla="*/ 335280 h 1870938"/>
              <a:gd name="connsiteX3" fmla="*/ 12188825 w 12188825"/>
              <a:gd name="connsiteY3" fmla="*/ 1868714 h 1870938"/>
              <a:gd name="connsiteX4" fmla="*/ 6105607 w 12188825"/>
              <a:gd name="connsiteY4" fmla="*/ 1600444 h 1870938"/>
              <a:gd name="connsiteX5" fmla="*/ 1 w 12188825"/>
              <a:gd name="connsiteY5" fmla="*/ 1870938 h 1870938"/>
              <a:gd name="connsiteX6" fmla="*/ 0 w 12188825"/>
              <a:gd name="connsiteY6" fmla="*/ 0 h 1870938"/>
              <a:gd name="connsiteX0" fmla="*/ 0 w 12188825"/>
              <a:gd name="connsiteY0" fmla="*/ 0 h 1870938"/>
              <a:gd name="connsiteX1" fmla="*/ 12188825 w 12188825"/>
              <a:gd name="connsiteY1" fmla="*/ 0 h 1870938"/>
              <a:gd name="connsiteX2" fmla="*/ 12188825 w 12188825"/>
              <a:gd name="connsiteY2" fmla="*/ 1868714 h 1870938"/>
              <a:gd name="connsiteX3" fmla="*/ 6105607 w 12188825"/>
              <a:gd name="connsiteY3" fmla="*/ 1600444 h 1870938"/>
              <a:gd name="connsiteX4" fmla="*/ 1 w 12188825"/>
              <a:gd name="connsiteY4" fmla="*/ 1870938 h 1870938"/>
              <a:gd name="connsiteX5" fmla="*/ 0 w 12188825"/>
              <a:gd name="connsiteY5" fmla="*/ 0 h 18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1870938">
                <a:moveTo>
                  <a:pt x="0" y="0"/>
                </a:moveTo>
                <a:lnTo>
                  <a:pt x="12188825" y="0"/>
                </a:lnTo>
                <a:lnTo>
                  <a:pt x="12188825" y="1868714"/>
                </a:lnTo>
                <a:cubicBezTo>
                  <a:pt x="10420785" y="1698493"/>
                  <a:pt x="8336850" y="1600444"/>
                  <a:pt x="6105607" y="1600444"/>
                </a:cubicBezTo>
                <a:cubicBezTo>
                  <a:pt x="3864934" y="1600444"/>
                  <a:pt x="1772815" y="1699323"/>
                  <a:pt x="1" y="1870938"/>
                </a:cubicBezTo>
                <a:cubicBezTo>
                  <a:pt x="1" y="1247292"/>
                  <a:pt x="0" y="623646"/>
                  <a:pt x="0" y="0"/>
                </a:cubicBezTo>
                <a:close/>
              </a:path>
            </a:pathLst>
          </a:custGeom>
          <a:solidFill>
            <a:schemeClr val="bg2">
              <a:lumMod val="20000"/>
              <a:lumOff val="80000"/>
              <a:alpha val="7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3" name="Rectangle 12"/>
          <p:cNvSpPr/>
          <p:nvPr/>
        </p:nvSpPr>
        <p:spPr>
          <a:xfrm>
            <a:off x="1" y="0"/>
            <a:ext cx="9143999" cy="1812642"/>
          </a:xfrm>
          <a:custGeom>
            <a:avLst/>
            <a:gdLst>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1 w 12188824"/>
              <a:gd name="connsiteY5" fmla="*/ 187545 h 1812642"/>
              <a:gd name="connsiteX6" fmla="*/ 0 w 12188824"/>
              <a:gd name="connsiteY6" fmla="*/ 0 h 1812642"/>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0 w 12188824"/>
              <a:gd name="connsiteY5" fmla="*/ 0 h 18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4" h="1812642">
                <a:moveTo>
                  <a:pt x="0" y="0"/>
                </a:moveTo>
                <a:lnTo>
                  <a:pt x="12188824" y="0"/>
                </a:lnTo>
                <a:lnTo>
                  <a:pt x="12188824" y="1812642"/>
                </a:lnTo>
                <a:cubicBezTo>
                  <a:pt x="10427038" y="1644563"/>
                  <a:pt x="8126377" y="1513957"/>
                  <a:pt x="6105607" y="1498429"/>
                </a:cubicBezTo>
                <a:cubicBezTo>
                  <a:pt x="4065906" y="1482756"/>
                  <a:pt x="1772815" y="1551588"/>
                  <a:pt x="1" y="1723203"/>
                </a:cubicBezTo>
                <a:cubicBezTo>
                  <a:pt x="1" y="1148802"/>
                  <a:pt x="0" y="57440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bwMode="white">
          <a:xfrm>
            <a:off x="1142108" y="274638"/>
            <a:ext cx="6859787" cy="10969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42108" y="1905000"/>
            <a:ext cx="6859787"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 name="Rectangle 12">
            <a:extLst>
              <a:ext uri="{FF2B5EF4-FFF2-40B4-BE49-F238E27FC236}">
                <a16:creationId xmlns:a16="http://schemas.microsoft.com/office/drawing/2014/main" id="{FA9CC860-E1BD-454A-8B69-2B5CD8D5D078}"/>
              </a:ext>
            </a:extLst>
          </p:cNvPr>
          <p:cNvSpPr/>
          <p:nvPr/>
        </p:nvSpPr>
        <p:spPr>
          <a:xfrm flipV="1">
            <a:off x="1" y="6096000"/>
            <a:ext cx="9143999"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7" name="Rectangle 12">
            <a:extLst>
              <a:ext uri="{FF2B5EF4-FFF2-40B4-BE49-F238E27FC236}">
                <a16:creationId xmlns:a16="http://schemas.microsoft.com/office/drawing/2014/main" id="{95B45D05-BDA8-4927-A3B3-7C98A4D79B5D}"/>
              </a:ext>
            </a:extLst>
          </p:cNvPr>
          <p:cNvSpPr/>
          <p:nvPr/>
        </p:nvSpPr>
        <p:spPr>
          <a:xfrm flipV="1">
            <a:off x="3" y="6158960"/>
            <a:ext cx="9143999"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8" name="Date Placeholder 1">
            <a:extLst>
              <a:ext uri="{FF2B5EF4-FFF2-40B4-BE49-F238E27FC236}">
                <a16:creationId xmlns:a16="http://schemas.microsoft.com/office/drawing/2014/main" id="{7090E1D7-62BF-4C75-8147-C2CA7E84BD34}"/>
              </a:ext>
            </a:extLst>
          </p:cNvPr>
          <p:cNvSpPr>
            <a:spLocks noGrp="1"/>
          </p:cNvSpPr>
          <p:nvPr>
            <p:ph type="dt" sz="half" idx="2"/>
          </p:nvPr>
        </p:nvSpPr>
        <p:spPr bwMode="white">
          <a:xfrm>
            <a:off x="6801429" y="6472713"/>
            <a:ext cx="1257628" cy="320676"/>
          </a:xfrm>
          <a:prstGeom prst="rect">
            <a:avLst/>
          </a:prstGeom>
        </p:spPr>
        <p:txBody>
          <a:bodyPr/>
          <a:lstStyle>
            <a:lvl1pPr algn="r">
              <a:defRPr sz="825">
                <a:solidFill>
                  <a:schemeClr val="tx1"/>
                </a:solidFill>
              </a:defRPr>
            </a:lvl1pPr>
          </a:lstStyle>
          <a:p>
            <a:fld id="{14F042A8-43C1-4815-A5CF-022104463224}" type="datetimeFigureOut">
              <a:rPr lang="en-US" smtClean="0"/>
              <a:pPr/>
              <a:t>4/15/2025</a:t>
            </a:fld>
            <a:endParaRPr lang="en-US"/>
          </a:p>
        </p:txBody>
      </p:sp>
      <p:sp>
        <p:nvSpPr>
          <p:cNvPr id="29" name="Slide Number Placeholder 3">
            <a:extLst>
              <a:ext uri="{FF2B5EF4-FFF2-40B4-BE49-F238E27FC236}">
                <a16:creationId xmlns:a16="http://schemas.microsoft.com/office/drawing/2014/main" id="{7B77A6E8-D4D4-4B81-ABDC-DCACEC57E0E9}"/>
              </a:ext>
            </a:extLst>
          </p:cNvPr>
          <p:cNvSpPr>
            <a:spLocks noGrp="1"/>
          </p:cNvSpPr>
          <p:nvPr>
            <p:ph type="sldNum" sz="quarter" idx="4"/>
          </p:nvPr>
        </p:nvSpPr>
        <p:spPr bwMode="white">
          <a:xfrm>
            <a:off x="8230551" y="6472713"/>
            <a:ext cx="857475" cy="320676"/>
          </a:xfrm>
          <a:prstGeom prst="rect">
            <a:avLst/>
          </a:prstGeom>
        </p:spPr>
        <p:txBody>
          <a:bodyPr/>
          <a:lstStyle>
            <a:lvl1pPr algn="r">
              <a:defRPr sz="825">
                <a:solidFill>
                  <a:schemeClr val="tx1"/>
                </a:solidFill>
              </a:defRPr>
            </a:lvl1pPr>
          </a:lstStyle>
          <a:p>
            <a:fld id="{5382E9EE-A870-438B-947A-FF671DFAFC96}" type="slidenum">
              <a:rPr lang="en-US" smtClean="0"/>
              <a:pPr/>
              <a:t>‹#›</a:t>
            </a:fld>
            <a:endParaRPr lang="en-US"/>
          </a:p>
        </p:txBody>
      </p:sp>
      <p:pic>
        <p:nvPicPr>
          <p:cNvPr id="30" name="Picture 29" descr="Logo&#10;&#10;Description automatically generated with medium confidence">
            <a:extLst>
              <a:ext uri="{FF2B5EF4-FFF2-40B4-BE49-F238E27FC236}">
                <a16:creationId xmlns:a16="http://schemas.microsoft.com/office/drawing/2014/main" id="{5B9FB151-C0D2-48A3-B8CD-E1D8B6992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38" y="6391679"/>
            <a:ext cx="436604" cy="390123"/>
          </a:xfrm>
          <a:prstGeom prst="rect">
            <a:avLst/>
          </a:prstGeom>
        </p:spPr>
      </p:pic>
    </p:spTree>
    <p:custDataLst>
      <p:tags r:id="rId3"/>
    </p:custDataLst>
    <p:extLst>
      <p:ext uri="{BB962C8B-B14F-4D97-AF65-F5344CB8AC3E}">
        <p14:creationId xmlns:p14="http://schemas.microsoft.com/office/powerpoint/2010/main" val="2229876495"/>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108000"/>
        </a:lnSpc>
        <a:spcBef>
          <a:spcPts val="1800"/>
        </a:spcBef>
        <a:spcAft>
          <a:spcPts val="1200"/>
        </a:spcAft>
        <a:buSzPct val="100000"/>
        <a:buFont typeface="Arial" pitchFamily="34" charset="0"/>
        <a:buChar char="▪"/>
        <a:defRPr sz="1800" kern="1200">
          <a:solidFill>
            <a:schemeClr val="tx2"/>
          </a:solidFill>
          <a:latin typeface="+mn-lt"/>
          <a:ea typeface="+mn-ea"/>
          <a:cs typeface="+mn-cs"/>
        </a:defRPr>
      </a:lvl1pPr>
      <a:lvl2pPr marL="502920" indent="-223838" algn="l" defTabSz="914400" rtl="0" eaLnBrk="1" latinLnBrk="0" hangingPunct="1">
        <a:lnSpc>
          <a:spcPct val="108000"/>
        </a:lnSpc>
        <a:spcBef>
          <a:spcPts val="1000"/>
        </a:spcBef>
        <a:spcAft>
          <a:spcPts val="1200"/>
        </a:spcAft>
        <a:buSzPct val="90000"/>
        <a:buFont typeface="Arial" pitchFamily="34" charset="0"/>
        <a:buChar char="–"/>
        <a:defRPr sz="1800" kern="1200">
          <a:solidFill>
            <a:schemeClr val="tx2"/>
          </a:solidFill>
          <a:latin typeface="+mn-lt"/>
          <a:ea typeface="+mn-ea"/>
          <a:cs typeface="+mn-cs"/>
        </a:defRPr>
      </a:lvl2pPr>
      <a:lvl3pPr marL="685800" indent="-182880" algn="l" defTabSz="914400" rtl="0" eaLnBrk="1" latinLnBrk="0" hangingPunct="1">
        <a:lnSpc>
          <a:spcPct val="108000"/>
        </a:lnSpc>
        <a:spcBef>
          <a:spcPts val="800"/>
        </a:spcBef>
        <a:spcAft>
          <a:spcPts val="1200"/>
        </a:spcAft>
        <a:buSzPct val="100000"/>
        <a:buFont typeface="Arial" pitchFamily="34" charset="0"/>
        <a:buChar char="▪"/>
        <a:defRPr sz="1600" kern="1200">
          <a:solidFill>
            <a:schemeClr val="tx2"/>
          </a:solidFill>
          <a:latin typeface="+mn-lt"/>
          <a:ea typeface="+mn-ea"/>
          <a:cs typeface="+mn-cs"/>
        </a:defRPr>
      </a:lvl3pPr>
      <a:lvl4pPr marL="868680" indent="-182880" algn="l" defTabSz="914400" rtl="0" eaLnBrk="1" latinLnBrk="0" hangingPunct="1">
        <a:lnSpc>
          <a:spcPct val="108000"/>
        </a:lnSpc>
        <a:spcBef>
          <a:spcPts val="600"/>
        </a:spcBef>
        <a:spcAft>
          <a:spcPts val="1200"/>
        </a:spcAft>
        <a:buSzPct val="90000"/>
        <a:buFont typeface="Arial" pitchFamily="34" charset="0"/>
        <a:buChar char="–"/>
        <a:defRPr sz="1400" kern="1200">
          <a:solidFill>
            <a:schemeClr val="tx2"/>
          </a:solidFill>
          <a:latin typeface="+mn-lt"/>
          <a:ea typeface="+mn-ea"/>
          <a:cs typeface="+mn-cs"/>
        </a:defRPr>
      </a:lvl4pPr>
      <a:lvl5pPr marL="1051560" indent="-182880" algn="l" defTabSz="914400" rtl="0" eaLnBrk="1" latinLnBrk="0" hangingPunct="1">
        <a:lnSpc>
          <a:spcPct val="108000"/>
        </a:lnSpc>
        <a:spcBef>
          <a:spcPts val="600"/>
        </a:spcBef>
        <a:spcAft>
          <a:spcPts val="1200"/>
        </a:spcAft>
        <a:buSzPct val="100000"/>
        <a:buFont typeface="Arial" pitchFamily="34" charset="0"/>
        <a:buChar char="▪"/>
        <a:defRPr sz="1400" kern="1200">
          <a:solidFill>
            <a:schemeClr val="tx2"/>
          </a:solidFill>
          <a:latin typeface="+mn-lt"/>
          <a:ea typeface="+mn-ea"/>
          <a:cs typeface="+mn-cs"/>
        </a:defRPr>
      </a:lvl5pPr>
      <a:lvl6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41732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7pPr>
      <a:lvl8pPr marL="160020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178308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u.edu/spa/proposals/service-levels/index.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iu.edu/policies/policy-documents/administrative-review-and-approval-for-proposals.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iaid.nih.gov/grants-contracts/sample-applications"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s://niu.az1.qualtrics.com/jfe/form/SV_cLOI9Zpm9g2DZt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niu.edu/spa/proposals/preparing-budget/fringe-benefit-table.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iaid.nih.gov/grants-contracts/salary-cap-stipend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gsa.gov/travel/plan-book/per-diem-rat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thefdp.org/wp-content/uploads/subrecipent_vs_contractor_checklist.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vimeo.com/1059830959?share=cop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niu.edu/spa/_pdf/rate-agreement.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niu.edu/policies/policy-documents/indirect-cost-distribution.s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niu.edu/policies/policy-documents/cost-sharing.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niu.edu/spa/resources/index.shtml" TargetMode="External"/><Relationship Id="rId2" Type="http://schemas.openxmlformats.org/officeDocument/2006/relationships/hyperlink" Target="https://www.niu.edu/spa/proposals/preparing-budget/index.s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northernillinois.infoedgloba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northernillinois.infoedglobal.co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6CF54-2275-C2D4-EE36-8DFE03D37F9A}"/>
              </a:ext>
            </a:extLst>
          </p:cNvPr>
          <p:cNvSpPr>
            <a:spLocks noGrp="1"/>
          </p:cNvSpPr>
          <p:nvPr>
            <p:ph type="ctrTitle"/>
          </p:nvPr>
        </p:nvSpPr>
        <p:spPr/>
        <p:txBody>
          <a:bodyPr/>
          <a:lstStyle/>
          <a:p>
            <a:r>
              <a:rPr lang="en-US" dirty="0"/>
              <a:t>Pre-Award Proposals and Just-in-Time</a:t>
            </a:r>
          </a:p>
        </p:txBody>
      </p:sp>
      <p:sp>
        <p:nvSpPr>
          <p:cNvPr id="5" name="Subtitle 4">
            <a:extLst>
              <a:ext uri="{FF2B5EF4-FFF2-40B4-BE49-F238E27FC236}">
                <a16:creationId xmlns:a16="http://schemas.microsoft.com/office/drawing/2014/main" id="{7D91B494-70D3-036B-9405-59437DB20168}"/>
              </a:ext>
            </a:extLst>
          </p:cNvPr>
          <p:cNvSpPr>
            <a:spLocks noGrp="1"/>
          </p:cNvSpPr>
          <p:nvPr>
            <p:ph type="subTitle" idx="1"/>
          </p:nvPr>
        </p:nvSpPr>
        <p:spPr/>
        <p:txBody>
          <a:bodyPr>
            <a:normAutofit fontScale="92500" lnSpcReduction="10000"/>
          </a:bodyPr>
          <a:lstStyle/>
          <a:p>
            <a:r>
              <a:rPr lang="en-US" dirty="0"/>
              <a:t>Getting the Proposal to Review so </a:t>
            </a:r>
          </a:p>
          <a:p>
            <a:r>
              <a:rPr lang="en-US" dirty="0"/>
              <a:t>YOUR RESEARCH Can SHINE</a:t>
            </a:r>
          </a:p>
        </p:txBody>
      </p:sp>
    </p:spTree>
    <p:extLst>
      <p:ext uri="{BB962C8B-B14F-4D97-AF65-F5344CB8AC3E}">
        <p14:creationId xmlns:p14="http://schemas.microsoft.com/office/powerpoint/2010/main" val="3699405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E554-9B8C-3666-4326-9FC04C471E18}"/>
              </a:ext>
            </a:extLst>
          </p:cNvPr>
          <p:cNvSpPr>
            <a:spLocks noGrp="1"/>
          </p:cNvSpPr>
          <p:nvPr>
            <p:ph type="title"/>
          </p:nvPr>
        </p:nvSpPr>
        <p:spPr/>
        <p:txBody>
          <a:bodyPr>
            <a:normAutofit fontScale="90000"/>
          </a:bodyPr>
          <a:lstStyle/>
          <a:p>
            <a:r>
              <a:rPr lang="en-US" sz="3600" b="1" dirty="0">
                <a:latin typeface="Myriad Pro"/>
                <a:ea typeface="Roboto Slab"/>
                <a:cs typeface="Arial"/>
              </a:rPr>
              <a:t>Proposal Deadlines</a:t>
            </a:r>
            <a:r>
              <a:rPr lang="en-US" sz="3600" dirty="0">
                <a:latin typeface="Myriad Pro"/>
                <a:ea typeface="Roboto Slab"/>
                <a:cs typeface="Arial"/>
              </a:rPr>
              <a:t> – few than 5 </a:t>
            </a:r>
            <a:r>
              <a:rPr lang="en-US" sz="3600" u="sng" dirty="0">
                <a:latin typeface="Myriad Pro"/>
                <a:ea typeface="Roboto Slab"/>
                <a:cs typeface="Arial"/>
              </a:rPr>
              <a:t>business days</a:t>
            </a:r>
          </a:p>
        </p:txBody>
      </p:sp>
      <p:sp>
        <p:nvSpPr>
          <p:cNvPr id="4" name="Content Placeholder 3">
            <a:extLst>
              <a:ext uri="{FF2B5EF4-FFF2-40B4-BE49-F238E27FC236}">
                <a16:creationId xmlns:a16="http://schemas.microsoft.com/office/drawing/2014/main" id="{0EEAC7E8-110B-4F5C-2402-7172E3B05B07}"/>
              </a:ext>
            </a:extLst>
          </p:cNvPr>
          <p:cNvSpPr>
            <a:spLocks noGrp="1"/>
          </p:cNvSpPr>
          <p:nvPr>
            <p:ph idx="1"/>
          </p:nvPr>
        </p:nvSpPr>
        <p:spPr>
          <a:xfrm>
            <a:off x="457200" y="1371600"/>
            <a:ext cx="7848600" cy="4869544"/>
          </a:xfrm>
        </p:spPr>
        <p:txBody>
          <a:bodyPr vert="horz" lIns="91440" tIns="45720" rIns="91440" bIns="45720" rtlCol="0" anchor="t">
            <a:noAutofit/>
          </a:bodyPr>
          <a:lstStyle/>
          <a:p>
            <a:r>
              <a:rPr lang="en-US" sz="1800" dirty="0">
                <a:latin typeface="Myriad Pro"/>
                <a:cs typeface="Arial"/>
              </a:rPr>
              <a:t>Proposals received ≤15 business days before deadline</a:t>
            </a:r>
          </a:p>
          <a:p>
            <a:pPr lvl="1"/>
            <a:r>
              <a:rPr lang="en-US" sz="1800" dirty="0">
                <a:latin typeface="Myriad Pro"/>
                <a:cs typeface="Arial"/>
              </a:rPr>
              <a:t>Assistant Director determines if SPA can submit and the level of support &amp; review provided. </a:t>
            </a:r>
          </a:p>
          <a:p>
            <a:r>
              <a:rPr lang="en-US" sz="1800" dirty="0">
                <a:latin typeface="Myriad Pro"/>
                <a:cs typeface="Arial"/>
              </a:rPr>
              <a:t>Proposals received ≤5 business days before the deadline </a:t>
            </a:r>
          </a:p>
          <a:p>
            <a:pPr lvl="1"/>
            <a:r>
              <a:rPr lang="en-US" sz="1800" dirty="0">
                <a:latin typeface="Myriad Pro"/>
                <a:cs typeface="Arial"/>
              </a:rPr>
              <a:t>referred to AVP &amp; Assoc. Dean or Division Head.  Investigators may contact the AVP &amp; Associate to discuss</a:t>
            </a:r>
          </a:p>
          <a:p>
            <a:pPr lvl="1"/>
            <a:r>
              <a:rPr lang="en-US" sz="1800" dirty="0">
                <a:latin typeface="Myriad Pro"/>
                <a:cs typeface="Arial"/>
              </a:rPr>
              <a:t>evaluate the proposal, determine if it should proceed. </a:t>
            </a:r>
          </a:p>
          <a:p>
            <a:pPr lvl="1"/>
            <a:r>
              <a:rPr lang="en-US" sz="1800" dirty="0">
                <a:latin typeface="Myriad Pro"/>
                <a:cs typeface="Arial"/>
              </a:rPr>
              <a:t>Marked “high risk” proposals, no compliance review.</a:t>
            </a:r>
          </a:p>
          <a:p>
            <a:r>
              <a:rPr lang="en-US" sz="1800" dirty="0">
                <a:latin typeface="Myriad Pro"/>
                <a:cs typeface="Arial"/>
              </a:rPr>
              <a:t>SPA will not assist or submit                                                                                       proposals received less than two                                                                                 business days before deadline.                                                                                             </a:t>
            </a:r>
          </a:p>
          <a:p>
            <a:pPr lvl="1"/>
            <a:r>
              <a:rPr lang="en-US" sz="1800" dirty="0">
                <a:latin typeface="Myriad Pro"/>
                <a:cs typeface="Arial"/>
              </a:rPr>
              <a:t>Any exceptions must be                                                                                                  approved by the Vice                                                                                                         President for Research and                                                                                 Innovation Partnerships (VPR).</a:t>
            </a:r>
            <a:endParaRPr lang="en-US" sz="2400" dirty="0"/>
          </a:p>
        </p:txBody>
      </p:sp>
      <p:graphicFrame>
        <p:nvGraphicFramePr>
          <p:cNvPr id="2" name="Table 4">
            <a:extLst>
              <a:ext uri="{FF2B5EF4-FFF2-40B4-BE49-F238E27FC236}">
                <a16:creationId xmlns:a16="http://schemas.microsoft.com/office/drawing/2014/main" id="{510D317F-7E87-1054-E090-B28815F595C6}"/>
              </a:ext>
            </a:extLst>
          </p:cNvPr>
          <p:cNvGraphicFramePr>
            <a:graphicFrameLocks noGrp="1"/>
          </p:cNvGraphicFramePr>
          <p:nvPr>
            <p:extLst>
              <p:ext uri="{D42A27DB-BD31-4B8C-83A1-F6EECF244321}">
                <p14:modId xmlns:p14="http://schemas.microsoft.com/office/powerpoint/2010/main" val="1208309743"/>
              </p:ext>
            </p:extLst>
          </p:nvPr>
        </p:nvGraphicFramePr>
        <p:xfrm>
          <a:off x="4229100" y="3981450"/>
          <a:ext cx="4819650" cy="2143760"/>
        </p:xfrm>
        <a:graphic>
          <a:graphicData uri="http://schemas.openxmlformats.org/drawingml/2006/table">
            <a:tbl>
              <a:tblPr firstRow="1" bandRow="1">
                <a:tableStyleId>{21E4AEA4-8DFA-4A89-87EB-49C32662AFE0}</a:tableStyleId>
              </a:tblPr>
              <a:tblGrid>
                <a:gridCol w="1076891">
                  <a:extLst>
                    <a:ext uri="{9D8B030D-6E8A-4147-A177-3AD203B41FA5}">
                      <a16:colId xmlns:a16="http://schemas.microsoft.com/office/drawing/2014/main" val="1771842652"/>
                    </a:ext>
                  </a:extLst>
                </a:gridCol>
                <a:gridCol w="2704751">
                  <a:extLst>
                    <a:ext uri="{9D8B030D-6E8A-4147-A177-3AD203B41FA5}">
                      <a16:colId xmlns:a16="http://schemas.microsoft.com/office/drawing/2014/main" val="1127292359"/>
                    </a:ext>
                  </a:extLst>
                </a:gridCol>
                <a:gridCol w="1038008">
                  <a:extLst>
                    <a:ext uri="{9D8B030D-6E8A-4147-A177-3AD203B41FA5}">
                      <a16:colId xmlns:a16="http://schemas.microsoft.com/office/drawing/2014/main" val="976965554"/>
                    </a:ext>
                  </a:extLst>
                </a:gridCol>
              </a:tblGrid>
              <a:tr h="370840">
                <a:tc>
                  <a:txBody>
                    <a:bodyPr/>
                    <a:lstStyle/>
                    <a:p>
                      <a:r>
                        <a:rPr lang="en-US" dirty="0"/>
                        <a:t>Deadline</a:t>
                      </a:r>
                    </a:p>
                  </a:txBody>
                  <a:tcPr/>
                </a:tc>
                <a:tc>
                  <a:txBody>
                    <a:bodyPr/>
                    <a:lstStyle/>
                    <a:p>
                      <a:r>
                        <a:rPr lang="en-US" dirty="0"/>
                        <a:t>Referred to </a:t>
                      </a:r>
                    </a:p>
                  </a:txBody>
                  <a:tcPr/>
                </a:tc>
                <a:tc>
                  <a:txBody>
                    <a:bodyPr/>
                    <a:lstStyle/>
                    <a:p>
                      <a:r>
                        <a:rPr lang="en-US" dirty="0"/>
                        <a:t>Status</a:t>
                      </a:r>
                    </a:p>
                  </a:txBody>
                  <a:tcPr/>
                </a:tc>
                <a:extLst>
                  <a:ext uri="{0D108BD9-81ED-4DB2-BD59-A6C34878D82A}">
                    <a16:rowId xmlns:a16="http://schemas.microsoft.com/office/drawing/2014/main" val="1677489810"/>
                  </a:ext>
                </a:extLst>
              </a:tr>
              <a:tr h="370840">
                <a:tc>
                  <a:txBody>
                    <a:bodyPr/>
                    <a:lstStyle/>
                    <a:p>
                      <a:r>
                        <a:rPr lang="en-US" sz="1800" dirty="0">
                          <a:latin typeface="Myriad Pro"/>
                          <a:cs typeface="Arial"/>
                        </a:rPr>
                        <a:t>≤15 days</a:t>
                      </a:r>
                      <a:endParaRPr lang="en-US" dirty="0"/>
                    </a:p>
                  </a:txBody>
                  <a:tcPr/>
                </a:tc>
                <a:tc>
                  <a:txBody>
                    <a:bodyPr/>
                    <a:lstStyle/>
                    <a:p>
                      <a:pPr marL="114300" indent="-114300">
                        <a:buFont typeface="Arial" panose="020B0604020202020204" pitchFamily="34" charset="0"/>
                        <a:buChar char="•"/>
                      </a:pPr>
                      <a:r>
                        <a:rPr lang="en-US" sz="1600" dirty="0"/>
                        <a:t>Assistant Director, Pre-Award</a:t>
                      </a:r>
                    </a:p>
                  </a:txBody>
                  <a:tcPr/>
                </a:tc>
                <a:tc>
                  <a:txBody>
                    <a:bodyPr/>
                    <a:lstStyle/>
                    <a:p>
                      <a:endParaRPr lang="en-US" dirty="0"/>
                    </a:p>
                  </a:txBody>
                  <a:tcPr/>
                </a:tc>
                <a:extLst>
                  <a:ext uri="{0D108BD9-81ED-4DB2-BD59-A6C34878D82A}">
                    <a16:rowId xmlns:a16="http://schemas.microsoft.com/office/drawing/2014/main" val="1335147019"/>
                  </a:ext>
                </a:extLst>
              </a:tr>
              <a:tr h="370840">
                <a:tc>
                  <a:txBody>
                    <a:bodyPr/>
                    <a:lstStyle/>
                    <a:p>
                      <a:r>
                        <a:rPr lang="en-US" sz="1800" dirty="0">
                          <a:latin typeface="Myriad Pro"/>
                          <a:cs typeface="Arial"/>
                        </a:rPr>
                        <a:t>≤5 days</a:t>
                      </a:r>
                      <a:endParaRPr lang="en-US" dirty="0"/>
                    </a:p>
                  </a:txBody>
                  <a:tcPr/>
                </a:tc>
                <a:tc>
                  <a:txBody>
                    <a:bodyPr/>
                    <a:lstStyle/>
                    <a:p>
                      <a:pPr marL="114300" indent="-114300">
                        <a:buFont typeface="Arial" panose="020B0604020202020204" pitchFamily="34" charset="0"/>
                        <a:buChar char="•"/>
                      </a:pPr>
                      <a:r>
                        <a:rPr lang="en-US" sz="1600" b="0" i="0" kern="1200" dirty="0">
                          <a:solidFill>
                            <a:schemeClr val="dk1"/>
                          </a:solidFill>
                          <a:effectLst/>
                          <a:latin typeface="+mn-lt"/>
                          <a:ea typeface="+mn-ea"/>
                          <a:cs typeface="+mn-cs"/>
                        </a:rPr>
                        <a:t>Associate Vice President for Research/Exec Dir SPA</a:t>
                      </a:r>
                    </a:p>
                    <a:p>
                      <a:pPr marL="114300" indent="-114300">
                        <a:buFont typeface="Arial" panose="020B0604020202020204" pitchFamily="34" charset="0"/>
                        <a:buChar char="•"/>
                      </a:pPr>
                      <a:r>
                        <a:rPr lang="en-US" sz="1600" b="0" i="0" kern="1200" dirty="0">
                          <a:solidFill>
                            <a:schemeClr val="dk1"/>
                          </a:solidFill>
                          <a:effectLst/>
                          <a:latin typeface="+mn-lt"/>
                          <a:ea typeface="+mn-ea"/>
                          <a:cs typeface="+mn-cs"/>
                        </a:rPr>
                        <a:t>Associate Dean or </a:t>
                      </a:r>
                      <a:r>
                        <a:rPr lang="en-US" sz="1600" b="0" i="0" kern="1200" dirty="0" err="1">
                          <a:solidFill>
                            <a:schemeClr val="dk1"/>
                          </a:solidFill>
                          <a:effectLst/>
                          <a:latin typeface="+mn-lt"/>
                          <a:ea typeface="+mn-ea"/>
                          <a:cs typeface="+mn-cs"/>
                        </a:rPr>
                        <a:t>Div</a:t>
                      </a:r>
                      <a:r>
                        <a:rPr lang="en-US" sz="1600" b="0" i="0" kern="1200" dirty="0">
                          <a:solidFill>
                            <a:schemeClr val="dk1"/>
                          </a:solidFill>
                          <a:effectLst/>
                          <a:latin typeface="+mn-lt"/>
                          <a:ea typeface="+mn-ea"/>
                          <a:cs typeface="+mn-cs"/>
                        </a:rPr>
                        <a:t> Head</a:t>
                      </a:r>
                      <a:endParaRPr lang="en-US" sz="1600" dirty="0"/>
                    </a:p>
                  </a:txBody>
                  <a:tcPr/>
                </a:tc>
                <a:tc>
                  <a:txBody>
                    <a:bodyPr/>
                    <a:lstStyle/>
                    <a:p>
                      <a:r>
                        <a:rPr lang="en-US" dirty="0"/>
                        <a:t>At-risk</a:t>
                      </a:r>
                    </a:p>
                  </a:txBody>
                  <a:tcPr/>
                </a:tc>
                <a:extLst>
                  <a:ext uri="{0D108BD9-81ED-4DB2-BD59-A6C34878D82A}">
                    <a16:rowId xmlns:a16="http://schemas.microsoft.com/office/drawing/2014/main" val="374341262"/>
                  </a:ext>
                </a:extLst>
              </a:tr>
              <a:tr h="370840">
                <a:tc>
                  <a:txBody>
                    <a:bodyPr/>
                    <a:lstStyle/>
                    <a:p>
                      <a:r>
                        <a:rPr lang="en-US" sz="1800" dirty="0">
                          <a:latin typeface="Myriad Pro"/>
                          <a:cs typeface="Arial"/>
                        </a:rPr>
                        <a:t>≤2 days </a:t>
                      </a:r>
                      <a:endParaRPr lang="en-US" dirty="0"/>
                    </a:p>
                  </a:txBody>
                  <a:tcPr/>
                </a:tc>
                <a:tc>
                  <a:txBody>
                    <a:bodyPr/>
                    <a:lstStyle/>
                    <a:p>
                      <a:pPr marL="114300" indent="-114300">
                        <a:buFont typeface="Arial" panose="020B0604020202020204" pitchFamily="34" charset="0"/>
                        <a:buChar char="•"/>
                      </a:pPr>
                      <a:r>
                        <a:rPr lang="en-US" sz="1600" b="0" i="0" kern="1200" dirty="0">
                          <a:solidFill>
                            <a:schemeClr val="dk1"/>
                          </a:solidFill>
                          <a:effectLst/>
                          <a:latin typeface="+mn-lt"/>
                          <a:ea typeface="+mn-ea"/>
                          <a:cs typeface="+mn-cs"/>
                        </a:rPr>
                        <a:t>Vice President for Research and Innovation Partnership</a:t>
                      </a:r>
                      <a:endParaRPr lang="en-US" sz="1600" dirty="0"/>
                    </a:p>
                  </a:txBody>
                  <a:tcPr/>
                </a:tc>
                <a:tc>
                  <a:txBody>
                    <a:bodyPr/>
                    <a:lstStyle/>
                    <a:p>
                      <a:r>
                        <a:rPr lang="en-US" dirty="0"/>
                        <a:t>At-risk</a:t>
                      </a:r>
                    </a:p>
                  </a:txBody>
                  <a:tcPr/>
                </a:tc>
                <a:extLst>
                  <a:ext uri="{0D108BD9-81ED-4DB2-BD59-A6C34878D82A}">
                    <a16:rowId xmlns:a16="http://schemas.microsoft.com/office/drawing/2014/main" val="712354695"/>
                  </a:ext>
                </a:extLst>
              </a:tr>
            </a:tbl>
          </a:graphicData>
        </a:graphic>
      </p:graphicFrame>
      <p:sp>
        <p:nvSpPr>
          <p:cNvPr id="6" name="TextBox 5">
            <a:extLst>
              <a:ext uri="{FF2B5EF4-FFF2-40B4-BE49-F238E27FC236}">
                <a16:creationId xmlns:a16="http://schemas.microsoft.com/office/drawing/2014/main" id="{E0CC1B71-BF86-FD3D-50C0-80D75C401DAB}"/>
              </a:ext>
            </a:extLst>
          </p:cNvPr>
          <p:cNvSpPr txBox="1"/>
          <p:nvPr/>
        </p:nvSpPr>
        <p:spPr>
          <a:xfrm>
            <a:off x="304800" y="6393544"/>
            <a:ext cx="8839200" cy="307777"/>
          </a:xfrm>
          <a:prstGeom prst="rect">
            <a:avLst/>
          </a:prstGeom>
          <a:noFill/>
        </p:spPr>
        <p:txBody>
          <a:bodyPr wrap="square">
            <a:spAutoFit/>
          </a:bodyPr>
          <a:lstStyle/>
          <a:p>
            <a:pPr marL="0" indent="0">
              <a:buNone/>
            </a:pPr>
            <a:r>
              <a:rPr lang="en-US" sz="1400" dirty="0">
                <a:solidFill>
                  <a:srgbClr val="FF0000"/>
                </a:solidFill>
              </a:rPr>
              <a:t>Link: </a:t>
            </a:r>
            <a:r>
              <a:rPr lang="en-US" sz="1400" dirty="0">
                <a:solidFill>
                  <a:srgbClr val="FF0000"/>
                </a:solidFill>
                <a:hlinkClick r:id="rId3">
                  <a:extLst>
                    <a:ext uri="{A12FA001-AC4F-418D-AE19-62706E023703}">
                      <ahyp:hlinkClr xmlns:ahyp="http://schemas.microsoft.com/office/drawing/2018/hyperlinkcolor" val="tx"/>
                    </a:ext>
                  </a:extLst>
                </a:hlinkClick>
              </a:rPr>
              <a:t>Proposal Service Levels | Sponsored Programs Administration | Northern Illinois University (niu.edu)</a:t>
            </a:r>
            <a:endParaRPr lang="en-US" sz="1400" dirty="0">
              <a:solidFill>
                <a:srgbClr val="FF0000"/>
              </a:solidFill>
            </a:endParaRPr>
          </a:p>
        </p:txBody>
      </p:sp>
    </p:spTree>
    <p:extLst>
      <p:ext uri="{BB962C8B-B14F-4D97-AF65-F5344CB8AC3E}">
        <p14:creationId xmlns:p14="http://schemas.microsoft.com/office/powerpoint/2010/main" val="3782174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CEE459-27CA-432A-2FC8-5CD906054CD9}"/>
              </a:ext>
            </a:extLst>
          </p:cNvPr>
          <p:cNvSpPr>
            <a:spLocks noGrp="1"/>
          </p:cNvSpPr>
          <p:nvPr>
            <p:ph type="title"/>
          </p:nvPr>
        </p:nvSpPr>
        <p:spPr/>
        <p:txBody>
          <a:bodyPr/>
          <a:lstStyle/>
          <a:p>
            <a:r>
              <a:rPr lang="en-US"/>
              <a:t>Proposal Submission Deadlines</a:t>
            </a:r>
          </a:p>
        </p:txBody>
      </p:sp>
      <p:sp>
        <p:nvSpPr>
          <p:cNvPr id="2" name="Content Placeholder 1">
            <a:extLst>
              <a:ext uri="{FF2B5EF4-FFF2-40B4-BE49-F238E27FC236}">
                <a16:creationId xmlns:a16="http://schemas.microsoft.com/office/drawing/2014/main" id="{B79D472E-E8CE-4CEE-C482-50A401CB2B60}"/>
              </a:ext>
            </a:extLst>
          </p:cNvPr>
          <p:cNvSpPr>
            <a:spLocks noGrp="1"/>
          </p:cNvSpPr>
          <p:nvPr>
            <p:ph idx="1"/>
          </p:nvPr>
        </p:nvSpPr>
        <p:spPr/>
        <p:txBody>
          <a:bodyPr/>
          <a:lstStyle/>
          <a:p>
            <a:r>
              <a:rPr lang="en-US" b="1" dirty="0"/>
              <a:t>Note</a:t>
            </a:r>
            <a:r>
              <a:rPr lang="en-US" dirty="0"/>
              <a:t>: Pre-Award work is uneven, often unexpectedly so.  Sometimes we have many proposals in one week. Sometimes we have more time to dedicate to individual proposals.  Priority is given to those meeting internal deadlines. </a:t>
            </a:r>
          </a:p>
          <a:p>
            <a:r>
              <a:rPr lang="en-US" dirty="0"/>
              <a:t>Plan ahead for major sponsor deadlines – like NIH R15/R16/R21/R01, NSF MRI, DOE deadlines, IIN</a:t>
            </a:r>
          </a:p>
        </p:txBody>
      </p:sp>
    </p:spTree>
    <p:extLst>
      <p:ext uri="{BB962C8B-B14F-4D97-AF65-F5344CB8AC3E}">
        <p14:creationId xmlns:p14="http://schemas.microsoft.com/office/powerpoint/2010/main" val="52627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D1A25-3B93-AFFB-3DCB-D1ACA670A3D2}"/>
              </a:ext>
            </a:extLst>
          </p:cNvPr>
          <p:cNvSpPr>
            <a:spLocks noGrp="1"/>
          </p:cNvSpPr>
          <p:nvPr>
            <p:ph type="title"/>
          </p:nvPr>
        </p:nvSpPr>
        <p:spPr/>
        <p:txBody>
          <a:bodyPr/>
          <a:lstStyle/>
          <a:p>
            <a:r>
              <a:rPr lang="en-US"/>
              <a:t>Proposal Timelines</a:t>
            </a:r>
          </a:p>
        </p:txBody>
      </p:sp>
      <p:sp>
        <p:nvSpPr>
          <p:cNvPr id="2" name="Content Placeholder 1">
            <a:extLst>
              <a:ext uri="{FF2B5EF4-FFF2-40B4-BE49-F238E27FC236}">
                <a16:creationId xmlns:a16="http://schemas.microsoft.com/office/drawing/2014/main" id="{A3F2F66D-374E-9DDB-66D2-6A6AEAD7764F}"/>
              </a:ext>
            </a:extLst>
          </p:cNvPr>
          <p:cNvSpPr>
            <a:spLocks noGrp="1"/>
          </p:cNvSpPr>
          <p:nvPr>
            <p:ph idx="1"/>
          </p:nvPr>
        </p:nvSpPr>
        <p:spPr/>
        <p:txBody>
          <a:bodyPr vert="horz" lIns="91440" tIns="45720" rIns="91440" bIns="45720" rtlCol="0" anchor="t">
            <a:normAutofit fontScale="92500" lnSpcReduction="20000"/>
          </a:bodyPr>
          <a:lstStyle/>
          <a:p>
            <a:r>
              <a:rPr lang="en-US" dirty="0"/>
              <a:t>30 business days before deadline– Notice of Intent to Submit</a:t>
            </a:r>
          </a:p>
          <a:p>
            <a:r>
              <a:rPr lang="en-US" dirty="0"/>
              <a:t>10 business days before deadline – Internal Review Process</a:t>
            </a:r>
          </a:p>
          <a:p>
            <a:r>
              <a:rPr lang="en-US" dirty="0"/>
              <a:t>5 business days before deadline – Final Documents received by SPA</a:t>
            </a:r>
          </a:p>
          <a:p>
            <a:r>
              <a:rPr lang="en-US" dirty="0">
                <a:latin typeface="Myriad Pro"/>
                <a:cs typeface="Arial"/>
              </a:rPr>
              <a:t>Proposal Coordinator will work with PI to create additional internal deadlines as required. Cost share approval may require additional time, for example.</a:t>
            </a:r>
          </a:p>
          <a:p>
            <a:r>
              <a:rPr lang="en-US" dirty="0"/>
              <a:t>When planning, expect to propose project dates 9 to 12 months later</a:t>
            </a:r>
          </a:p>
          <a:p>
            <a:pPr lvl="1"/>
            <a:r>
              <a:rPr lang="en-US" dirty="0"/>
              <a:t>Some things move more quickly from receipt of proposal to awarding a request. </a:t>
            </a:r>
          </a:p>
          <a:p>
            <a:endParaRPr lang="en-US" dirty="0"/>
          </a:p>
        </p:txBody>
      </p:sp>
      <p:sp>
        <p:nvSpPr>
          <p:cNvPr id="5" name="TextBox 4">
            <a:extLst>
              <a:ext uri="{FF2B5EF4-FFF2-40B4-BE49-F238E27FC236}">
                <a16:creationId xmlns:a16="http://schemas.microsoft.com/office/drawing/2014/main" id="{2A130D07-8BEF-D1ED-B470-FFC6A7543B00}"/>
              </a:ext>
            </a:extLst>
          </p:cNvPr>
          <p:cNvSpPr txBox="1"/>
          <p:nvPr/>
        </p:nvSpPr>
        <p:spPr>
          <a:xfrm>
            <a:off x="0" y="6396335"/>
            <a:ext cx="8915400" cy="338554"/>
          </a:xfrm>
          <a:prstGeom prst="rect">
            <a:avLst/>
          </a:prstGeom>
          <a:noFill/>
        </p:spPr>
        <p:txBody>
          <a:bodyPr wrap="square">
            <a:spAutoFit/>
          </a:bodyPr>
          <a:lstStyle/>
          <a:p>
            <a:r>
              <a:rPr lang="en-US" sz="1600">
                <a:hlinkClick r:id="rId3"/>
              </a:rPr>
              <a:t>Administrative Review and Approval for Proposals | Policy Library | Northern Illinois University (niu.edu)</a:t>
            </a:r>
            <a:endParaRPr lang="en-US" sz="1600"/>
          </a:p>
        </p:txBody>
      </p:sp>
    </p:spTree>
    <p:extLst>
      <p:ext uri="{BB962C8B-B14F-4D97-AF65-F5344CB8AC3E}">
        <p14:creationId xmlns:p14="http://schemas.microsoft.com/office/powerpoint/2010/main" val="38699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846B61-0B9A-8054-8CE4-E51D36FE089A}"/>
              </a:ext>
            </a:extLst>
          </p:cNvPr>
          <p:cNvSpPr>
            <a:spLocks noGrp="1"/>
          </p:cNvSpPr>
          <p:nvPr>
            <p:ph type="title"/>
          </p:nvPr>
        </p:nvSpPr>
        <p:spPr>
          <a:xfrm>
            <a:off x="1466660" y="152400"/>
            <a:ext cx="6534339" cy="1066800"/>
          </a:xfrm>
        </p:spPr>
        <p:txBody>
          <a:bodyPr/>
          <a:lstStyle/>
          <a:p>
            <a:r>
              <a:rPr lang="en-US"/>
              <a:t>Keep in Mind…</a:t>
            </a:r>
          </a:p>
        </p:txBody>
      </p:sp>
      <p:sp>
        <p:nvSpPr>
          <p:cNvPr id="6" name="Content Placeholder 5">
            <a:extLst>
              <a:ext uri="{FF2B5EF4-FFF2-40B4-BE49-F238E27FC236}">
                <a16:creationId xmlns:a16="http://schemas.microsoft.com/office/drawing/2014/main" id="{3DEBE998-DB89-605E-F494-3987DDFD0D09}"/>
              </a:ext>
            </a:extLst>
          </p:cNvPr>
          <p:cNvSpPr>
            <a:spLocks noGrp="1"/>
          </p:cNvSpPr>
          <p:nvPr>
            <p:ph idx="1"/>
          </p:nvPr>
        </p:nvSpPr>
        <p:spPr/>
        <p:txBody>
          <a:bodyPr>
            <a:normAutofit fontScale="92500"/>
          </a:bodyPr>
          <a:lstStyle/>
          <a:p>
            <a:r>
              <a:rPr lang="en-US" sz="3200" dirty="0"/>
              <a:t>A proposal budget is always a best estimate, given the information we have right now, of the total project/sponsor costs</a:t>
            </a:r>
          </a:p>
          <a:p>
            <a:r>
              <a:rPr lang="en-US" sz="3200" dirty="0"/>
              <a:t>Your proposal coordinators are well-trained to know and translate sponsor guidelines and NIU policy.  They are your guide, trust them. </a:t>
            </a:r>
          </a:p>
          <a:p>
            <a:r>
              <a:rPr lang="en-US" sz="3200" dirty="0"/>
              <a:t>Quality of budgeting and review based on the time we have between intake and submission</a:t>
            </a:r>
          </a:p>
          <a:p>
            <a:endParaRPr lang="en-US" dirty="0"/>
          </a:p>
        </p:txBody>
      </p:sp>
      <p:sp>
        <p:nvSpPr>
          <p:cNvPr id="7" name="Star: 5 Points 6">
            <a:extLst>
              <a:ext uri="{FF2B5EF4-FFF2-40B4-BE49-F238E27FC236}">
                <a16:creationId xmlns:a16="http://schemas.microsoft.com/office/drawing/2014/main" id="{C341D339-6962-3C28-17B0-1DC9FB877A36}"/>
              </a:ext>
              <a:ext uri="{C183D7F6-B498-43B3-948B-1728B52AA6E4}">
                <adec:decorative xmlns:adec="http://schemas.microsoft.com/office/drawing/2017/decorative" val="1"/>
              </a:ext>
            </a:extLst>
          </p:cNvPr>
          <p:cNvSpPr/>
          <p:nvPr/>
        </p:nvSpPr>
        <p:spPr>
          <a:xfrm>
            <a:off x="457200" y="152400"/>
            <a:ext cx="896293" cy="878186"/>
          </a:xfrm>
          <a:prstGeom prst="star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5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p:txBody>
          <a:bodyPr/>
          <a:lstStyle/>
          <a:p>
            <a:r>
              <a:rPr lang="en-US" dirty="0"/>
              <a:t>Section 2</a:t>
            </a:r>
          </a:p>
        </p:txBody>
      </p:sp>
      <p:sp>
        <p:nvSpPr>
          <p:cNvPr id="6" name="TextBox 5">
            <a:extLst>
              <a:ext uri="{FF2B5EF4-FFF2-40B4-BE49-F238E27FC236}">
                <a16:creationId xmlns:a16="http://schemas.microsoft.com/office/drawing/2014/main" id="{4C7D7CF0-E276-CF45-F1C3-F782F8F40A72}"/>
              </a:ext>
            </a:extLst>
          </p:cNvPr>
          <p:cNvSpPr txBox="1"/>
          <p:nvPr/>
        </p:nvSpPr>
        <p:spPr>
          <a:xfrm>
            <a:off x="1614218" y="1343255"/>
            <a:ext cx="6386782" cy="1077218"/>
          </a:xfrm>
          <a:prstGeom prst="rect">
            <a:avLst/>
          </a:prstGeom>
          <a:noFill/>
        </p:spPr>
        <p:txBody>
          <a:bodyPr wrap="square" rtlCol="0">
            <a:spAutoFit/>
          </a:bodyPr>
          <a:lstStyle/>
          <a:p>
            <a:r>
              <a:rPr lang="en-US" sz="3200" dirty="0"/>
              <a:t>Request for Proposal (RFP) and Contents of a Proposal</a:t>
            </a:r>
          </a:p>
        </p:txBody>
      </p:sp>
      <p:pic>
        <p:nvPicPr>
          <p:cNvPr id="8" name="Content Placeholder 7" descr="Stack of colorful files">
            <a:extLst>
              <a:ext uri="{FF2B5EF4-FFF2-40B4-BE49-F238E27FC236}">
                <a16:creationId xmlns:a16="http://schemas.microsoft.com/office/drawing/2014/main" id="{8F29B7E3-81E2-6DCB-3DA1-272A36271A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6528" y="2544529"/>
            <a:ext cx="5671457" cy="3190194"/>
          </a:xfrm>
        </p:spPr>
      </p:pic>
    </p:spTree>
    <p:extLst>
      <p:ext uri="{BB962C8B-B14F-4D97-AF65-F5344CB8AC3E}">
        <p14:creationId xmlns:p14="http://schemas.microsoft.com/office/powerpoint/2010/main" val="182173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F475C-33C5-02E3-D156-6C29B25FADD1}"/>
              </a:ext>
            </a:extLst>
          </p:cNvPr>
          <p:cNvSpPr>
            <a:spLocks noGrp="1"/>
          </p:cNvSpPr>
          <p:nvPr>
            <p:ph type="title"/>
          </p:nvPr>
        </p:nvSpPr>
        <p:spPr/>
        <p:txBody>
          <a:bodyPr/>
          <a:lstStyle/>
          <a:p>
            <a:r>
              <a:rPr lang="en-US"/>
              <a:t>Important Elements in an RFP</a:t>
            </a:r>
          </a:p>
        </p:txBody>
      </p:sp>
      <p:sp>
        <p:nvSpPr>
          <p:cNvPr id="2" name="Content Placeholder 1">
            <a:extLst>
              <a:ext uri="{FF2B5EF4-FFF2-40B4-BE49-F238E27FC236}">
                <a16:creationId xmlns:a16="http://schemas.microsoft.com/office/drawing/2014/main" id="{74F31517-9246-8C1B-590D-EB3D191D7473}"/>
              </a:ext>
            </a:extLst>
          </p:cNvPr>
          <p:cNvSpPr>
            <a:spLocks noGrp="1"/>
          </p:cNvSpPr>
          <p:nvPr>
            <p:ph idx="1"/>
          </p:nvPr>
        </p:nvSpPr>
        <p:spPr/>
        <p:txBody>
          <a:bodyPr vert="horz" lIns="91440" tIns="45720" rIns="91440" bIns="45720" rtlCol="0" anchor="t">
            <a:normAutofit/>
          </a:bodyPr>
          <a:lstStyle/>
          <a:p>
            <a:r>
              <a:rPr lang="en-US" dirty="0"/>
              <a:t>Funding Sources </a:t>
            </a:r>
          </a:p>
          <a:p>
            <a:r>
              <a:rPr lang="en-US" dirty="0">
                <a:latin typeface="Myriad Pro"/>
                <a:cs typeface="Arial"/>
              </a:rPr>
              <a:t>Pre-Proposal/Letter of Intent</a:t>
            </a:r>
            <a:endParaRPr lang="en-US" dirty="0"/>
          </a:p>
          <a:p>
            <a:r>
              <a:rPr lang="en-US" dirty="0"/>
              <a:t>Deadlines</a:t>
            </a:r>
          </a:p>
          <a:p>
            <a:r>
              <a:rPr lang="en-US" dirty="0"/>
              <a:t>Eligibility</a:t>
            </a:r>
          </a:p>
          <a:p>
            <a:r>
              <a:rPr lang="en-US" dirty="0"/>
              <a:t>Limited Submission</a:t>
            </a:r>
          </a:p>
          <a:p>
            <a:r>
              <a:rPr lang="en-US" dirty="0"/>
              <a:t>Budget or Time limits</a:t>
            </a:r>
          </a:p>
          <a:p>
            <a:r>
              <a:rPr lang="en-US" dirty="0"/>
              <a:t>Cost share requirements</a:t>
            </a:r>
          </a:p>
        </p:txBody>
      </p:sp>
    </p:spTree>
    <p:extLst>
      <p:ext uri="{BB962C8B-B14F-4D97-AF65-F5344CB8AC3E}">
        <p14:creationId xmlns:p14="http://schemas.microsoft.com/office/powerpoint/2010/main" val="218714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10858-6583-2C15-C169-3CDA18144F5F}"/>
              </a:ext>
            </a:extLst>
          </p:cNvPr>
          <p:cNvSpPr>
            <a:spLocks noGrp="1"/>
          </p:cNvSpPr>
          <p:nvPr>
            <p:ph type="title"/>
          </p:nvPr>
        </p:nvSpPr>
        <p:spPr/>
        <p:txBody>
          <a:bodyPr/>
          <a:lstStyle/>
          <a:p>
            <a:r>
              <a:rPr lang="en-US"/>
              <a:t>What is a proposal?</a:t>
            </a:r>
          </a:p>
        </p:txBody>
      </p:sp>
      <p:sp>
        <p:nvSpPr>
          <p:cNvPr id="2" name="Content Placeholder 1">
            <a:extLst>
              <a:ext uri="{FF2B5EF4-FFF2-40B4-BE49-F238E27FC236}">
                <a16:creationId xmlns:a16="http://schemas.microsoft.com/office/drawing/2014/main" id="{D0ABACDD-92DC-5692-2F5E-D0A64BA877AA}"/>
              </a:ext>
            </a:extLst>
          </p:cNvPr>
          <p:cNvSpPr>
            <a:spLocks noGrp="1"/>
          </p:cNvSpPr>
          <p:nvPr>
            <p:ph idx="1"/>
          </p:nvPr>
        </p:nvSpPr>
        <p:spPr/>
        <p:txBody>
          <a:bodyPr vert="horz" lIns="91440" tIns="45720" rIns="91440" bIns="45720" rtlCol="0" anchor="t">
            <a:normAutofit/>
          </a:bodyPr>
          <a:lstStyle/>
          <a:p>
            <a:r>
              <a:rPr lang="en-US" dirty="0">
                <a:latin typeface="Myriad Pro"/>
                <a:cs typeface="Arial"/>
              </a:rPr>
              <a:t>A grant proposal is a request for funding an organization submits to grant-making bodies. In grant proposals, the university presents an initiative, explain its objectives, timeline, and importance. </a:t>
            </a:r>
          </a:p>
          <a:p>
            <a:r>
              <a:rPr lang="en-US" dirty="0">
                <a:latin typeface="Myriad Pro"/>
                <a:cs typeface="Arial"/>
              </a:rPr>
              <a:t>SPA processes both grant and contract proposals.  </a:t>
            </a:r>
          </a:p>
          <a:p>
            <a:r>
              <a:rPr lang="en-US" dirty="0">
                <a:latin typeface="Myriad Pro"/>
                <a:cs typeface="Arial"/>
              </a:rPr>
              <a:t>Contracts are often used for providing specific services that benefit the funder.    </a:t>
            </a:r>
          </a:p>
          <a:p>
            <a:r>
              <a:rPr lang="en-US" dirty="0">
                <a:latin typeface="Myriad Pro"/>
                <a:cs typeface="Arial"/>
                <a:hlinkClick r:id="rId2"/>
              </a:rPr>
              <a:t>https://www.niaid.nih.gov/grants-contracts/sample-applications</a:t>
            </a:r>
            <a:r>
              <a:rPr lang="en-US" dirty="0">
                <a:latin typeface="Myriad Pro"/>
                <a:cs typeface="Arial"/>
              </a:rPr>
              <a:t>  </a:t>
            </a:r>
            <a:endParaRPr lang="en-US" dirty="0"/>
          </a:p>
        </p:txBody>
      </p:sp>
      <p:pic>
        <p:nvPicPr>
          <p:cNvPr id="4" name="Picture 3">
            <a:extLst>
              <a:ext uri="{FF2B5EF4-FFF2-40B4-BE49-F238E27FC236}">
                <a16:creationId xmlns:a16="http://schemas.microsoft.com/office/drawing/2014/main" id="{14EB8ECD-FA50-82DB-CA7C-60076D8CE120}"/>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436094" y="5122984"/>
            <a:ext cx="1709895" cy="903736"/>
          </a:xfrm>
          <a:prstGeom prst="rect">
            <a:avLst/>
          </a:prstGeom>
        </p:spPr>
      </p:pic>
    </p:spTree>
    <p:extLst>
      <p:ext uri="{BB962C8B-B14F-4D97-AF65-F5344CB8AC3E}">
        <p14:creationId xmlns:p14="http://schemas.microsoft.com/office/powerpoint/2010/main" val="1965264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2CF7B-7D5F-4C34-EF69-2EE582CDC70C}"/>
              </a:ext>
            </a:extLst>
          </p:cNvPr>
          <p:cNvSpPr>
            <a:spLocks noGrp="1"/>
          </p:cNvSpPr>
          <p:nvPr>
            <p:ph type="title"/>
          </p:nvPr>
        </p:nvSpPr>
        <p:spPr/>
        <p:txBody>
          <a:bodyPr/>
          <a:lstStyle/>
          <a:p>
            <a:r>
              <a:rPr lang="en-US" dirty="0"/>
              <a:t>So I want to submit a proposal…</a:t>
            </a:r>
          </a:p>
        </p:txBody>
      </p:sp>
      <p:sp>
        <p:nvSpPr>
          <p:cNvPr id="2" name="Content Placeholder 1">
            <a:extLst>
              <a:ext uri="{FF2B5EF4-FFF2-40B4-BE49-F238E27FC236}">
                <a16:creationId xmlns:a16="http://schemas.microsoft.com/office/drawing/2014/main" id="{66553A3B-786A-C883-6350-019FD3A39E58}"/>
              </a:ext>
            </a:extLst>
          </p:cNvPr>
          <p:cNvSpPr>
            <a:spLocks noGrp="1"/>
          </p:cNvSpPr>
          <p:nvPr>
            <p:ph idx="1"/>
          </p:nvPr>
        </p:nvSpPr>
        <p:spPr/>
        <p:txBody>
          <a:bodyPr/>
          <a:lstStyle/>
          <a:p>
            <a:pPr marL="0" indent="0" algn="ctr">
              <a:buNone/>
            </a:pPr>
            <a:endParaRPr lang="en-US" dirty="0"/>
          </a:p>
          <a:p>
            <a:pPr marL="0" indent="0" algn="ctr">
              <a:buNone/>
            </a:pPr>
            <a:r>
              <a:rPr lang="en-US" dirty="0"/>
              <a:t>Complete the Proposal Intake Form</a:t>
            </a:r>
          </a:p>
          <a:p>
            <a:pPr marL="0" indent="0" algn="ctr">
              <a:buNone/>
            </a:pPr>
            <a:endParaRPr lang="en-US" dirty="0">
              <a:hlinkClick r:id="rId3"/>
            </a:endParaRPr>
          </a:p>
          <a:p>
            <a:pPr marL="0" indent="0" algn="ctr">
              <a:buNone/>
            </a:pPr>
            <a:r>
              <a:rPr lang="en-US" dirty="0">
                <a:hlinkClick r:id="rId3"/>
              </a:rPr>
              <a:t>Sponsored Programs Administration Proposal Intake Form (qualtrics.com)</a:t>
            </a:r>
            <a:endParaRPr lang="en-US" dirty="0"/>
          </a:p>
        </p:txBody>
      </p:sp>
    </p:spTree>
    <p:extLst>
      <p:ext uri="{BB962C8B-B14F-4D97-AF65-F5344CB8AC3E}">
        <p14:creationId xmlns:p14="http://schemas.microsoft.com/office/powerpoint/2010/main" val="4230907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9E3B0-B9BF-9388-A14A-85EF47422DE2}"/>
              </a:ext>
            </a:extLst>
          </p:cNvPr>
          <p:cNvSpPr>
            <a:spLocks noGrp="1"/>
          </p:cNvSpPr>
          <p:nvPr>
            <p:ph type="title"/>
          </p:nvPr>
        </p:nvSpPr>
        <p:spPr/>
        <p:txBody>
          <a:bodyPr/>
          <a:lstStyle/>
          <a:p>
            <a:r>
              <a:rPr lang="en-US"/>
              <a:t>Common Parts of a Proposal</a:t>
            </a:r>
          </a:p>
        </p:txBody>
      </p:sp>
      <p:sp>
        <p:nvSpPr>
          <p:cNvPr id="2" name="Content Placeholder 1">
            <a:extLst>
              <a:ext uri="{FF2B5EF4-FFF2-40B4-BE49-F238E27FC236}">
                <a16:creationId xmlns:a16="http://schemas.microsoft.com/office/drawing/2014/main" id="{469A2274-EB41-FFEE-BD3C-6C42D5B8456C}"/>
              </a:ext>
            </a:extLst>
          </p:cNvPr>
          <p:cNvSpPr>
            <a:spLocks noGrp="1"/>
          </p:cNvSpPr>
          <p:nvPr>
            <p:ph idx="1"/>
          </p:nvPr>
        </p:nvSpPr>
        <p:spPr>
          <a:xfrm>
            <a:off x="503464" y="1292679"/>
            <a:ext cx="8183336" cy="5298621"/>
          </a:xfrm>
        </p:spPr>
        <p:txBody>
          <a:bodyPr>
            <a:normAutofit/>
          </a:bodyPr>
          <a:lstStyle/>
          <a:p>
            <a:pPr marL="0" indent="0">
              <a:buNone/>
            </a:pPr>
            <a:endParaRPr lang="en-US" dirty="0"/>
          </a:p>
          <a:p>
            <a:r>
              <a:rPr lang="en-US" dirty="0"/>
              <a:t>Abstract / Executive Summary – </a:t>
            </a:r>
            <a:r>
              <a:rPr lang="en-US" i="1" dirty="0"/>
              <a:t>What’s the big picture?</a:t>
            </a:r>
          </a:p>
          <a:p>
            <a:r>
              <a:rPr lang="en-US" dirty="0"/>
              <a:t>Narrative / Project Descriptions – </a:t>
            </a:r>
            <a:r>
              <a:rPr lang="en-US" i="1" dirty="0"/>
              <a:t>What’s the idea, how will our plan make a difference or make things different, who will benefit? </a:t>
            </a:r>
          </a:p>
          <a:p>
            <a:r>
              <a:rPr lang="en-US" dirty="0"/>
              <a:t>References  -- </a:t>
            </a:r>
            <a:r>
              <a:rPr lang="en-US" i="1" dirty="0">
                <a:effectLst/>
              </a:rPr>
              <a:t>On whose work are we building?</a:t>
            </a:r>
          </a:p>
          <a:p>
            <a:r>
              <a:rPr lang="en-US" dirty="0"/>
              <a:t>Facilities, Equipment &amp; Resources -- </a:t>
            </a:r>
            <a:r>
              <a:rPr lang="en-US" i="1" dirty="0">
                <a:effectLst/>
              </a:rPr>
              <a:t>Do we have the needed tools/resources/capacity?</a:t>
            </a:r>
          </a:p>
        </p:txBody>
      </p:sp>
    </p:spTree>
    <p:extLst>
      <p:ext uri="{BB962C8B-B14F-4D97-AF65-F5344CB8AC3E}">
        <p14:creationId xmlns:p14="http://schemas.microsoft.com/office/powerpoint/2010/main" val="2151877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9E3B0-B9BF-9388-A14A-85EF47422DE2}"/>
              </a:ext>
            </a:extLst>
          </p:cNvPr>
          <p:cNvSpPr>
            <a:spLocks noGrp="1"/>
          </p:cNvSpPr>
          <p:nvPr>
            <p:ph type="title"/>
          </p:nvPr>
        </p:nvSpPr>
        <p:spPr/>
        <p:txBody>
          <a:bodyPr/>
          <a:lstStyle/>
          <a:p>
            <a:r>
              <a:rPr lang="en-US"/>
              <a:t>Common Parts of a Proposal</a:t>
            </a:r>
          </a:p>
        </p:txBody>
      </p:sp>
      <p:sp>
        <p:nvSpPr>
          <p:cNvPr id="2" name="Content Placeholder 1">
            <a:extLst>
              <a:ext uri="{FF2B5EF4-FFF2-40B4-BE49-F238E27FC236}">
                <a16:creationId xmlns:a16="http://schemas.microsoft.com/office/drawing/2014/main" id="{469A2274-EB41-FFEE-BD3C-6C42D5B8456C}"/>
              </a:ext>
            </a:extLst>
          </p:cNvPr>
          <p:cNvSpPr>
            <a:spLocks noGrp="1"/>
          </p:cNvSpPr>
          <p:nvPr>
            <p:ph idx="1"/>
          </p:nvPr>
        </p:nvSpPr>
        <p:spPr>
          <a:xfrm>
            <a:off x="723900" y="1219200"/>
            <a:ext cx="7696200" cy="5298621"/>
          </a:xfrm>
        </p:spPr>
        <p:txBody>
          <a:bodyPr>
            <a:normAutofit/>
          </a:bodyPr>
          <a:lstStyle/>
          <a:p>
            <a:pPr marL="0" indent="0">
              <a:buNone/>
            </a:pPr>
            <a:endParaRPr lang="en-US" dirty="0"/>
          </a:p>
          <a:p>
            <a:r>
              <a:rPr lang="en-US" dirty="0"/>
              <a:t>Dissemination of Research – </a:t>
            </a:r>
            <a:r>
              <a:rPr lang="en-US" i="1" dirty="0"/>
              <a:t>How is data being protected and how will results be distributed? </a:t>
            </a:r>
          </a:p>
          <a:p>
            <a:r>
              <a:rPr lang="en-US" dirty="0"/>
              <a:t>Research Compliance – </a:t>
            </a:r>
            <a:r>
              <a:rPr lang="en-US" i="1" dirty="0"/>
              <a:t>is there adequate protection of animals or human subjects and other scientific safety protocols needed?</a:t>
            </a:r>
          </a:p>
          <a:p>
            <a:r>
              <a:rPr lang="en-US" dirty="0"/>
              <a:t>Subrecipient documents – </a:t>
            </a:r>
            <a:r>
              <a:rPr lang="en-US" i="1" dirty="0"/>
              <a:t>Additional expertise needed for the project</a:t>
            </a:r>
          </a:p>
        </p:txBody>
      </p:sp>
    </p:spTree>
    <p:extLst>
      <p:ext uri="{BB962C8B-B14F-4D97-AF65-F5344CB8AC3E}">
        <p14:creationId xmlns:p14="http://schemas.microsoft.com/office/powerpoint/2010/main" val="26709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1D807-4BAF-E6EE-B36E-7D2BB8E4F25E}"/>
              </a:ext>
            </a:extLst>
          </p:cNvPr>
          <p:cNvSpPr>
            <a:spLocks noGrp="1"/>
          </p:cNvSpPr>
          <p:nvPr>
            <p:ph type="title"/>
          </p:nvPr>
        </p:nvSpPr>
        <p:spPr/>
        <p:txBody>
          <a:bodyPr/>
          <a:lstStyle/>
          <a:p>
            <a:r>
              <a:rPr lang="en-US" dirty="0"/>
              <a:t>Introduction</a:t>
            </a:r>
          </a:p>
        </p:txBody>
      </p:sp>
      <p:sp>
        <p:nvSpPr>
          <p:cNvPr id="2" name="Content Placeholder 1">
            <a:extLst>
              <a:ext uri="{FF2B5EF4-FFF2-40B4-BE49-F238E27FC236}">
                <a16:creationId xmlns:a16="http://schemas.microsoft.com/office/drawing/2014/main" id="{AFA9FBA1-7737-1475-2FF6-BECB789D2B94}"/>
              </a:ext>
            </a:extLst>
          </p:cNvPr>
          <p:cNvSpPr>
            <a:spLocks noGrp="1"/>
          </p:cNvSpPr>
          <p:nvPr>
            <p:ph idx="1"/>
          </p:nvPr>
        </p:nvSpPr>
        <p:spPr/>
        <p:txBody>
          <a:bodyPr>
            <a:normAutofit/>
          </a:bodyPr>
          <a:lstStyle/>
          <a:p>
            <a:r>
              <a:rPr lang="en-US" sz="2800" kern="1200" dirty="0">
                <a:solidFill>
                  <a:schemeClr val="tx1"/>
                </a:solidFill>
                <a:effectLst/>
                <a:latin typeface="Myriad Pro" panose="020B0503030403020204" pitchFamily="34" charset="0"/>
                <a:ea typeface="+mn-ea"/>
                <a:cs typeface="Arial" pitchFamily="34" charset="0"/>
              </a:rPr>
              <a:t>General Topics:</a:t>
            </a:r>
          </a:p>
          <a:p>
            <a:pPr lvl="0"/>
            <a:r>
              <a:rPr lang="en-US" sz="2800" kern="1200" dirty="0">
                <a:solidFill>
                  <a:schemeClr val="tx1"/>
                </a:solidFill>
                <a:effectLst/>
                <a:latin typeface="Myriad Pro" panose="020B0503030403020204" pitchFamily="34" charset="0"/>
                <a:ea typeface="+mn-ea"/>
                <a:cs typeface="Arial" pitchFamily="34" charset="0"/>
              </a:rPr>
              <a:t>Proposal Submission Deadlines and Timelines</a:t>
            </a:r>
          </a:p>
          <a:p>
            <a:pPr lvl="0"/>
            <a:r>
              <a:rPr lang="en-US" dirty="0"/>
              <a:t>Budgeting for your proposal</a:t>
            </a:r>
          </a:p>
          <a:p>
            <a:pPr lvl="0"/>
            <a:r>
              <a:rPr lang="en-US" sz="2800" kern="1200" dirty="0">
                <a:solidFill>
                  <a:schemeClr val="tx1"/>
                </a:solidFill>
                <a:effectLst/>
                <a:latin typeface="Myriad Pro" panose="020B0503030403020204" pitchFamily="34" charset="0"/>
                <a:ea typeface="+mn-ea"/>
                <a:cs typeface="Arial" pitchFamily="34" charset="0"/>
              </a:rPr>
              <a:t>Institutional Review Process</a:t>
            </a:r>
          </a:p>
          <a:p>
            <a:pPr lvl="0"/>
            <a:r>
              <a:rPr lang="en-US" sz="2800" kern="1200" dirty="0">
                <a:solidFill>
                  <a:schemeClr val="tx1"/>
                </a:solidFill>
                <a:effectLst/>
                <a:latin typeface="Myriad Pro" panose="020B0503030403020204" pitchFamily="34" charset="0"/>
                <a:ea typeface="+mn-ea"/>
                <a:cs typeface="Arial" pitchFamily="34" charset="0"/>
              </a:rPr>
              <a:t>Navigating Critical Proposal Information in </a:t>
            </a:r>
            <a:r>
              <a:rPr lang="en-US" sz="2800" kern="1200" dirty="0" err="1">
                <a:solidFill>
                  <a:schemeClr val="tx1"/>
                </a:solidFill>
                <a:effectLst/>
                <a:latin typeface="Myriad Pro" panose="020B0503030403020204" pitchFamily="34" charset="0"/>
                <a:ea typeface="+mn-ea"/>
                <a:cs typeface="Arial" pitchFamily="34" charset="0"/>
              </a:rPr>
              <a:t>InfoEd</a:t>
            </a:r>
            <a:endParaRPr lang="en-US" sz="2800" kern="1200" dirty="0">
              <a:solidFill>
                <a:schemeClr val="tx1"/>
              </a:solidFill>
              <a:effectLst/>
              <a:latin typeface="Myriad Pro" panose="020B0503030403020204" pitchFamily="34" charset="0"/>
              <a:ea typeface="+mn-ea"/>
              <a:cs typeface="Arial" pitchFamily="34" charset="0"/>
            </a:endParaRPr>
          </a:p>
          <a:p>
            <a:pPr lvl="0"/>
            <a:r>
              <a:rPr lang="en-US" sz="2800" kern="1200" dirty="0">
                <a:solidFill>
                  <a:schemeClr val="tx1"/>
                </a:solidFill>
                <a:effectLst/>
                <a:latin typeface="Myriad Pro" panose="020B0503030403020204" pitchFamily="34" charset="0"/>
                <a:ea typeface="+mn-ea"/>
                <a:cs typeface="Arial" pitchFamily="34" charset="0"/>
              </a:rPr>
              <a:t>After Submission</a:t>
            </a:r>
          </a:p>
        </p:txBody>
      </p:sp>
    </p:spTree>
    <p:extLst>
      <p:ext uri="{BB962C8B-B14F-4D97-AF65-F5344CB8AC3E}">
        <p14:creationId xmlns:p14="http://schemas.microsoft.com/office/powerpoint/2010/main" val="77693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9A2274-EB41-FFEE-BD3C-6C42D5B8456C}"/>
              </a:ext>
            </a:extLst>
          </p:cNvPr>
          <p:cNvSpPr>
            <a:spLocks noGrp="1"/>
          </p:cNvSpPr>
          <p:nvPr>
            <p:ph idx="1"/>
          </p:nvPr>
        </p:nvSpPr>
        <p:spPr>
          <a:xfrm>
            <a:off x="676275" y="1045029"/>
            <a:ext cx="8010526" cy="5551713"/>
          </a:xfrm>
        </p:spPr>
        <p:txBody>
          <a:bodyPr>
            <a:normAutofit/>
          </a:bodyPr>
          <a:lstStyle/>
          <a:p>
            <a:pPr marL="0" indent="0">
              <a:buNone/>
            </a:pPr>
            <a:endParaRPr lang="en-US" dirty="0"/>
          </a:p>
          <a:p>
            <a:r>
              <a:rPr lang="en-US" dirty="0"/>
              <a:t>Budget -- </a:t>
            </a:r>
            <a:r>
              <a:rPr lang="en-US" i="1" dirty="0">
                <a:effectLst/>
              </a:rPr>
              <a:t>How much will it cost? </a:t>
            </a:r>
          </a:p>
          <a:p>
            <a:r>
              <a:rPr lang="en-US" dirty="0"/>
              <a:t>Budget Justification -- </a:t>
            </a:r>
            <a:r>
              <a:rPr lang="en-US" i="1" dirty="0"/>
              <a:t>Why do you need the money? How do you know?</a:t>
            </a:r>
          </a:p>
          <a:p>
            <a:r>
              <a:rPr lang="en-US" dirty="0"/>
              <a:t>Letter of Support – </a:t>
            </a:r>
            <a:r>
              <a:rPr lang="en-US" i="1" dirty="0"/>
              <a:t>when allowed may provide access or commit resources</a:t>
            </a:r>
          </a:p>
        </p:txBody>
      </p:sp>
      <p:sp>
        <p:nvSpPr>
          <p:cNvPr id="3" name="Title 2">
            <a:extLst>
              <a:ext uri="{FF2B5EF4-FFF2-40B4-BE49-F238E27FC236}">
                <a16:creationId xmlns:a16="http://schemas.microsoft.com/office/drawing/2014/main" id="{18E9E3B0-B9BF-9388-A14A-85EF47422DE2}"/>
              </a:ext>
            </a:extLst>
          </p:cNvPr>
          <p:cNvSpPr>
            <a:spLocks noGrp="1"/>
          </p:cNvSpPr>
          <p:nvPr>
            <p:ph type="title"/>
          </p:nvPr>
        </p:nvSpPr>
        <p:spPr/>
        <p:txBody>
          <a:bodyPr>
            <a:normAutofit/>
          </a:bodyPr>
          <a:lstStyle/>
          <a:p>
            <a:r>
              <a:rPr lang="en-US" dirty="0"/>
              <a:t>Common Parts of </a:t>
            </a:r>
            <a:r>
              <a:rPr lang="en-US"/>
              <a:t>a Proposal</a:t>
            </a:r>
            <a:endParaRPr lang="en-US" dirty="0"/>
          </a:p>
        </p:txBody>
      </p:sp>
    </p:spTree>
    <p:extLst>
      <p:ext uri="{BB962C8B-B14F-4D97-AF65-F5344CB8AC3E}">
        <p14:creationId xmlns:p14="http://schemas.microsoft.com/office/powerpoint/2010/main" val="1769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9A2274-EB41-FFEE-BD3C-6C42D5B8456C}"/>
              </a:ext>
            </a:extLst>
          </p:cNvPr>
          <p:cNvSpPr>
            <a:spLocks noGrp="1"/>
          </p:cNvSpPr>
          <p:nvPr>
            <p:ph idx="1"/>
          </p:nvPr>
        </p:nvSpPr>
        <p:spPr>
          <a:xfrm>
            <a:off x="723900" y="968829"/>
            <a:ext cx="7858126" cy="5551713"/>
          </a:xfrm>
        </p:spPr>
        <p:txBody>
          <a:bodyPr>
            <a:normAutofit/>
          </a:bodyPr>
          <a:lstStyle/>
          <a:p>
            <a:pPr marL="0" indent="0">
              <a:buNone/>
            </a:pPr>
            <a:endParaRPr lang="en-US" dirty="0"/>
          </a:p>
          <a:p>
            <a:r>
              <a:rPr lang="en-US" dirty="0"/>
              <a:t>Personnel -- </a:t>
            </a:r>
            <a:r>
              <a:rPr lang="en-US" i="1" dirty="0">
                <a:solidFill>
                  <a:srgbClr val="000000"/>
                </a:solidFill>
                <a:effectLst/>
              </a:rPr>
              <a:t>Who will do the work? Are they qualified?</a:t>
            </a:r>
            <a:endParaRPr lang="en-US" i="1" dirty="0">
              <a:effectLst/>
            </a:endParaRPr>
          </a:p>
          <a:p>
            <a:r>
              <a:rPr lang="en-US" dirty="0"/>
              <a:t>CV or Biographical Sketch (</a:t>
            </a:r>
            <a:r>
              <a:rPr lang="en-US" dirty="0" err="1"/>
              <a:t>Biosketch</a:t>
            </a:r>
            <a:r>
              <a:rPr lang="en-US" dirty="0"/>
              <a:t>) –  </a:t>
            </a:r>
            <a:r>
              <a:rPr lang="en-US" i="1" dirty="0"/>
              <a:t>Evidence of qualifications of key personnel</a:t>
            </a:r>
          </a:p>
          <a:p>
            <a:r>
              <a:rPr lang="en-US" dirty="0"/>
              <a:t>Current &amp; Pending Support </a:t>
            </a:r>
            <a:r>
              <a:rPr lang="en-US" i="1" dirty="0"/>
              <a:t>– Do the senior personnel have time for this project? What are their current awards and other pending support? Are they already doing this same project for other sponsors? </a:t>
            </a:r>
          </a:p>
          <a:p>
            <a:r>
              <a:rPr lang="en-US" dirty="0"/>
              <a:t>Other Sponsor Specific Documents </a:t>
            </a:r>
          </a:p>
          <a:p>
            <a:endParaRPr lang="en-US" dirty="0"/>
          </a:p>
        </p:txBody>
      </p:sp>
      <p:sp>
        <p:nvSpPr>
          <p:cNvPr id="3" name="Title 2">
            <a:extLst>
              <a:ext uri="{FF2B5EF4-FFF2-40B4-BE49-F238E27FC236}">
                <a16:creationId xmlns:a16="http://schemas.microsoft.com/office/drawing/2014/main" id="{18E9E3B0-B9BF-9388-A14A-85EF47422DE2}"/>
              </a:ext>
            </a:extLst>
          </p:cNvPr>
          <p:cNvSpPr>
            <a:spLocks noGrp="1"/>
          </p:cNvSpPr>
          <p:nvPr>
            <p:ph type="title"/>
          </p:nvPr>
        </p:nvSpPr>
        <p:spPr/>
        <p:txBody>
          <a:bodyPr/>
          <a:lstStyle/>
          <a:p>
            <a:r>
              <a:rPr lang="en-US"/>
              <a:t>Common Parts of a Proposal</a:t>
            </a:r>
          </a:p>
        </p:txBody>
      </p:sp>
    </p:spTree>
    <p:extLst>
      <p:ext uri="{BB962C8B-B14F-4D97-AF65-F5344CB8AC3E}">
        <p14:creationId xmlns:p14="http://schemas.microsoft.com/office/powerpoint/2010/main" val="16956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a:xfrm>
            <a:off x="457200" y="152400"/>
            <a:ext cx="7543800" cy="990600"/>
          </a:xfrm>
        </p:spPr>
        <p:txBody>
          <a:bodyPr vert="horz" lIns="91440" tIns="45720" rIns="91440" bIns="45720" rtlCol="0" anchor="ctr">
            <a:normAutofit/>
          </a:bodyPr>
          <a:lstStyle/>
          <a:p>
            <a:r>
              <a:rPr lang="en-US" b="1" kern="1200" dirty="0">
                <a:latin typeface="Myriad Pro" panose="020B0503030403020204" pitchFamily="34" charset="0"/>
                <a:ea typeface="Roboto Slab" pitchFamily="2" charset="0"/>
                <a:cs typeface="Arial" pitchFamily="34" charset="0"/>
              </a:rPr>
              <a:t>Section 3</a:t>
            </a:r>
          </a:p>
        </p:txBody>
      </p:sp>
      <p:pic>
        <p:nvPicPr>
          <p:cNvPr id="4" name="Picture 3" descr="Spreadsheet and calculator">
            <a:extLst>
              <a:ext uri="{FF2B5EF4-FFF2-40B4-BE49-F238E27FC236}">
                <a16:creationId xmlns:a16="http://schemas.microsoft.com/office/drawing/2014/main" id="{17410A7E-C493-07EA-A6C0-D461008660DB}"/>
              </a:ext>
            </a:extLst>
          </p:cNvPr>
          <p:cNvPicPr>
            <a:picLocks noChangeAspect="1"/>
          </p:cNvPicPr>
          <p:nvPr/>
        </p:nvPicPr>
        <p:blipFill>
          <a:blip r:embed="rId2" cstate="print">
            <a:extLst>
              <a:ext uri="{28A0092B-C50C-407E-A947-70E740481C1C}">
                <a14:useLocalDpi xmlns:a14="http://schemas.microsoft.com/office/drawing/2010/main" val="0"/>
              </a:ext>
            </a:extLst>
          </a:blip>
          <a:srcRect t="12634" b="6293"/>
          <a:stretch/>
        </p:blipFill>
        <p:spPr>
          <a:xfrm>
            <a:off x="1099457" y="2136899"/>
            <a:ext cx="6901543" cy="3734873"/>
          </a:xfrm>
          <a:prstGeom prst="rect">
            <a:avLst/>
          </a:prstGeom>
          <a:noFill/>
        </p:spPr>
      </p:pic>
      <p:sp>
        <p:nvSpPr>
          <p:cNvPr id="6" name="TextBox 5">
            <a:extLst>
              <a:ext uri="{FF2B5EF4-FFF2-40B4-BE49-F238E27FC236}">
                <a16:creationId xmlns:a16="http://schemas.microsoft.com/office/drawing/2014/main" id="{4C7D7CF0-E276-CF45-F1C3-F782F8F40A72}"/>
              </a:ext>
            </a:extLst>
          </p:cNvPr>
          <p:cNvSpPr txBox="1"/>
          <p:nvPr/>
        </p:nvSpPr>
        <p:spPr>
          <a:xfrm>
            <a:off x="1099457" y="1440213"/>
            <a:ext cx="7620000" cy="696686"/>
          </a:xfrm>
          <a:prstGeom prst="rect">
            <a:avLst/>
          </a:prstGeom>
        </p:spPr>
        <p:txBody>
          <a:bodyPr vert="horz" lIns="91440" tIns="45720" rIns="91440" bIns="45720" rtlCol="0">
            <a:noAutofit/>
          </a:bodyPr>
          <a:lstStyle/>
          <a:p>
            <a:pPr>
              <a:lnSpc>
                <a:spcPct val="90000"/>
              </a:lnSpc>
              <a:spcBef>
                <a:spcPct val="20000"/>
              </a:spcBef>
            </a:pPr>
            <a:r>
              <a:rPr lang="en-US" sz="2800" b="1" kern="1200" baseline="0" dirty="0">
                <a:solidFill>
                  <a:srgbClr val="AF0000"/>
                </a:solidFill>
                <a:latin typeface="Myriad Pro" panose="020B0503030403020204" pitchFamily="34" charset="0"/>
                <a:ea typeface="+mn-ea"/>
                <a:cs typeface="Arial" pitchFamily="34" charset="0"/>
              </a:rPr>
              <a:t>The Budget and Budget Justification </a:t>
            </a:r>
          </a:p>
        </p:txBody>
      </p:sp>
    </p:spTree>
    <p:extLst>
      <p:ext uri="{BB962C8B-B14F-4D97-AF65-F5344CB8AC3E}">
        <p14:creationId xmlns:p14="http://schemas.microsoft.com/office/powerpoint/2010/main" val="3144014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F8E8E-08DA-3754-AB86-019BA2D59ABC}"/>
              </a:ext>
            </a:extLst>
          </p:cNvPr>
          <p:cNvSpPr>
            <a:spLocks noGrp="1"/>
          </p:cNvSpPr>
          <p:nvPr>
            <p:ph type="title"/>
          </p:nvPr>
        </p:nvSpPr>
        <p:spPr/>
        <p:txBody>
          <a:bodyPr>
            <a:normAutofit/>
          </a:bodyPr>
          <a:lstStyle/>
          <a:p>
            <a:r>
              <a:rPr lang="en-US" dirty="0"/>
              <a:t>Budget and Budget Justification</a:t>
            </a:r>
          </a:p>
        </p:txBody>
      </p:sp>
      <p:sp>
        <p:nvSpPr>
          <p:cNvPr id="2" name="Content Placeholder 1">
            <a:extLst>
              <a:ext uri="{FF2B5EF4-FFF2-40B4-BE49-F238E27FC236}">
                <a16:creationId xmlns:a16="http://schemas.microsoft.com/office/drawing/2014/main" id="{8D8872E9-802F-CEC9-A4B6-6AF1ED692160}"/>
              </a:ext>
            </a:extLst>
          </p:cNvPr>
          <p:cNvSpPr>
            <a:spLocks noGrp="1"/>
          </p:cNvSpPr>
          <p:nvPr>
            <p:ph idx="1"/>
          </p:nvPr>
        </p:nvSpPr>
        <p:spPr>
          <a:xfrm>
            <a:off x="163286" y="1371600"/>
            <a:ext cx="8523514" cy="4953000"/>
          </a:xfrm>
        </p:spPr>
        <p:txBody>
          <a:bodyPr>
            <a:normAutofit fontScale="92500" lnSpcReduction="10000"/>
          </a:bodyPr>
          <a:lstStyle/>
          <a:p>
            <a:r>
              <a:rPr lang="en-US" b="1" dirty="0"/>
              <a:t>Common Categories</a:t>
            </a:r>
          </a:p>
          <a:p>
            <a:pPr lvl="1"/>
            <a:r>
              <a:rPr lang="en-US" dirty="0"/>
              <a:t>Senior Personnel</a:t>
            </a:r>
          </a:p>
          <a:p>
            <a:pPr lvl="1"/>
            <a:r>
              <a:rPr lang="en-US" dirty="0"/>
              <a:t>Other Personnel</a:t>
            </a:r>
          </a:p>
          <a:p>
            <a:pPr lvl="1"/>
            <a:r>
              <a:rPr lang="en-US" dirty="0"/>
              <a:t>Equipment</a:t>
            </a:r>
          </a:p>
          <a:p>
            <a:pPr lvl="1"/>
            <a:r>
              <a:rPr lang="en-US" dirty="0"/>
              <a:t>Travel</a:t>
            </a:r>
          </a:p>
          <a:p>
            <a:pPr lvl="1"/>
            <a:r>
              <a:rPr lang="en-US" dirty="0"/>
              <a:t>Participant Support Costs</a:t>
            </a:r>
          </a:p>
          <a:p>
            <a:pPr lvl="1"/>
            <a:r>
              <a:rPr lang="en-US" dirty="0"/>
              <a:t>Materials &amp; Supplies</a:t>
            </a:r>
          </a:p>
          <a:p>
            <a:pPr lvl="1"/>
            <a:r>
              <a:rPr lang="en-US" dirty="0"/>
              <a:t>Publication Costs</a:t>
            </a:r>
          </a:p>
          <a:p>
            <a:pPr lvl="1"/>
            <a:r>
              <a:rPr lang="en-US" dirty="0"/>
              <a:t>Subawards</a:t>
            </a:r>
          </a:p>
          <a:p>
            <a:pPr lvl="1"/>
            <a:r>
              <a:rPr lang="en-US" dirty="0"/>
              <a:t>Tuition Remission</a:t>
            </a:r>
          </a:p>
          <a:p>
            <a:pPr lvl="1"/>
            <a:r>
              <a:rPr lang="en-US" dirty="0"/>
              <a:t>Indirect Costs</a:t>
            </a:r>
          </a:p>
        </p:txBody>
      </p:sp>
      <p:sp>
        <p:nvSpPr>
          <p:cNvPr id="4" name="TextBox 3">
            <a:extLst>
              <a:ext uri="{FF2B5EF4-FFF2-40B4-BE49-F238E27FC236}">
                <a16:creationId xmlns:a16="http://schemas.microsoft.com/office/drawing/2014/main" id="{DAE026F1-89AC-FC5B-F422-0E5CE055F19D}"/>
              </a:ext>
            </a:extLst>
          </p:cNvPr>
          <p:cNvSpPr txBox="1"/>
          <p:nvPr/>
        </p:nvSpPr>
        <p:spPr>
          <a:xfrm>
            <a:off x="5105400" y="1752600"/>
            <a:ext cx="3581400" cy="3970318"/>
          </a:xfrm>
          <a:prstGeom prst="rect">
            <a:avLst/>
          </a:prstGeom>
          <a:noFill/>
        </p:spPr>
        <p:txBody>
          <a:bodyPr wrap="square" rtlCol="0">
            <a:spAutoFit/>
          </a:bodyPr>
          <a:lstStyle/>
          <a:p>
            <a:r>
              <a:rPr lang="en-US" sz="2800" b="1" dirty="0"/>
              <a:t>Budget Justification/</a:t>
            </a:r>
          </a:p>
          <a:p>
            <a:r>
              <a:rPr lang="en-US" sz="2800" b="1" dirty="0"/>
              <a:t>Budget Narrative </a:t>
            </a:r>
          </a:p>
          <a:p>
            <a:r>
              <a:rPr lang="en-US" sz="2800" dirty="0"/>
              <a:t>This document is used to describe how budget values are calculated and why the costs are important and allocable to the project. </a:t>
            </a:r>
          </a:p>
        </p:txBody>
      </p:sp>
      <p:cxnSp>
        <p:nvCxnSpPr>
          <p:cNvPr id="6" name="Straight Connector 5">
            <a:extLst>
              <a:ext uri="{FF2B5EF4-FFF2-40B4-BE49-F238E27FC236}">
                <a16:creationId xmlns:a16="http://schemas.microsoft.com/office/drawing/2014/main" id="{C5F1FD45-06B1-7BCF-6658-1F9792924FB5}"/>
              </a:ext>
              <a:ext uri="{C183D7F6-B498-43B3-948B-1728B52AA6E4}">
                <adec:decorative xmlns:adec="http://schemas.microsoft.com/office/drawing/2017/decorative" val="1"/>
              </a:ext>
            </a:extLst>
          </p:cNvPr>
          <p:cNvCxnSpPr/>
          <p:nvPr/>
        </p:nvCxnSpPr>
        <p:spPr>
          <a:xfrm>
            <a:off x="5181600" y="2667000"/>
            <a:ext cx="3505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45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4C6FD-94C5-BB8D-F52E-A59FE72188B6}"/>
              </a:ext>
            </a:extLst>
          </p:cNvPr>
          <p:cNvSpPr>
            <a:spLocks noGrp="1"/>
          </p:cNvSpPr>
          <p:nvPr>
            <p:ph type="title"/>
          </p:nvPr>
        </p:nvSpPr>
        <p:spPr/>
        <p:txBody>
          <a:bodyPr/>
          <a:lstStyle/>
          <a:p>
            <a:r>
              <a:rPr lang="en-US" dirty="0"/>
              <a:t>Allowable Costs</a:t>
            </a:r>
          </a:p>
        </p:txBody>
      </p:sp>
      <p:sp>
        <p:nvSpPr>
          <p:cNvPr id="2" name="Content Placeholder 1">
            <a:extLst>
              <a:ext uri="{FF2B5EF4-FFF2-40B4-BE49-F238E27FC236}">
                <a16:creationId xmlns:a16="http://schemas.microsoft.com/office/drawing/2014/main" id="{B80CA93B-5F27-42D1-DB4E-0E97AA310BDF}"/>
              </a:ext>
            </a:extLst>
          </p:cNvPr>
          <p:cNvSpPr>
            <a:spLocks noGrp="1"/>
          </p:cNvSpPr>
          <p:nvPr>
            <p:ph idx="1"/>
          </p:nvPr>
        </p:nvSpPr>
        <p:spPr/>
        <p:txBody>
          <a:bodyPr>
            <a:normAutofit/>
          </a:bodyPr>
          <a:lstStyle/>
          <a:p>
            <a:r>
              <a:rPr lang="en-US" dirty="0"/>
              <a:t>Permitted by the sponsor and NIU policy</a:t>
            </a:r>
          </a:p>
          <a:p>
            <a:r>
              <a:rPr lang="en-US" dirty="0"/>
              <a:t>Incurred solely to support the proposed project and are necessary for its completion.</a:t>
            </a:r>
          </a:p>
          <a:p>
            <a:r>
              <a:rPr lang="en-US" dirty="0"/>
              <a:t>Cost allocation: When a cost benefits more than one project or activity.</a:t>
            </a:r>
          </a:p>
          <a:p>
            <a:r>
              <a:rPr lang="en-US" dirty="0"/>
              <a:t>Able to withstand public scrutiny, i.e., would someone not affiliated with the university find the cost reasonable and appropriate?</a:t>
            </a:r>
          </a:p>
          <a:p>
            <a:r>
              <a:rPr lang="en-US" dirty="0"/>
              <a:t>Applied consistently as a direct or indirect cost.</a:t>
            </a:r>
          </a:p>
        </p:txBody>
      </p:sp>
    </p:spTree>
    <p:extLst>
      <p:ext uri="{BB962C8B-B14F-4D97-AF65-F5344CB8AC3E}">
        <p14:creationId xmlns:p14="http://schemas.microsoft.com/office/powerpoint/2010/main" val="348174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3022-0268-B317-DBC8-332FBDE9DB88}"/>
              </a:ext>
            </a:extLst>
          </p:cNvPr>
          <p:cNvSpPr>
            <a:spLocks noGrp="1"/>
          </p:cNvSpPr>
          <p:nvPr>
            <p:ph type="title"/>
          </p:nvPr>
        </p:nvSpPr>
        <p:spPr/>
        <p:txBody>
          <a:bodyPr>
            <a:normAutofit fontScale="90000"/>
          </a:bodyPr>
          <a:lstStyle/>
          <a:p>
            <a:r>
              <a:rPr lang="en-US" dirty="0"/>
              <a:t>Things not generally allowable… </a:t>
            </a:r>
          </a:p>
        </p:txBody>
      </p:sp>
      <p:sp>
        <p:nvSpPr>
          <p:cNvPr id="3" name="Content Placeholder 2">
            <a:extLst>
              <a:ext uri="{FF2B5EF4-FFF2-40B4-BE49-F238E27FC236}">
                <a16:creationId xmlns:a16="http://schemas.microsoft.com/office/drawing/2014/main" id="{1B23A77F-BA39-1535-7A00-050764129A5D}"/>
              </a:ext>
            </a:extLst>
          </p:cNvPr>
          <p:cNvSpPr>
            <a:spLocks noGrp="1"/>
          </p:cNvSpPr>
          <p:nvPr>
            <p:ph idx="1"/>
          </p:nvPr>
        </p:nvSpPr>
        <p:spPr/>
        <p:txBody>
          <a:bodyPr/>
          <a:lstStyle/>
          <a:p>
            <a:r>
              <a:rPr lang="en-US" dirty="0"/>
              <a:t>Check the funding announcement</a:t>
            </a:r>
          </a:p>
          <a:p>
            <a:r>
              <a:rPr lang="en-US" dirty="0"/>
              <a:t>Religious or Political activities</a:t>
            </a:r>
          </a:p>
          <a:p>
            <a:r>
              <a:rPr lang="en-US" dirty="0"/>
              <a:t>Food and Entertainment</a:t>
            </a:r>
          </a:p>
          <a:p>
            <a:r>
              <a:rPr lang="en-US" dirty="0"/>
              <a:t>Alcohol</a:t>
            </a:r>
          </a:p>
        </p:txBody>
      </p:sp>
    </p:spTree>
    <p:extLst>
      <p:ext uri="{BB962C8B-B14F-4D97-AF65-F5344CB8AC3E}">
        <p14:creationId xmlns:p14="http://schemas.microsoft.com/office/powerpoint/2010/main" val="712631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2CE-F210-527B-1C88-E71A258E1342}"/>
              </a:ext>
            </a:extLst>
          </p:cNvPr>
          <p:cNvSpPr>
            <a:spLocks noGrp="1"/>
          </p:cNvSpPr>
          <p:nvPr>
            <p:ph type="title"/>
          </p:nvPr>
        </p:nvSpPr>
        <p:spPr/>
        <p:txBody>
          <a:bodyPr>
            <a:normAutofit fontScale="90000"/>
          </a:bodyPr>
          <a:lstStyle/>
          <a:p>
            <a:r>
              <a:rPr lang="en-US" dirty="0"/>
              <a:t>Be careful how you manage funds…</a:t>
            </a:r>
          </a:p>
        </p:txBody>
      </p:sp>
      <p:sp>
        <p:nvSpPr>
          <p:cNvPr id="3" name="Content Placeholder 2">
            <a:extLst>
              <a:ext uri="{FF2B5EF4-FFF2-40B4-BE49-F238E27FC236}">
                <a16:creationId xmlns:a16="http://schemas.microsoft.com/office/drawing/2014/main" id="{9ED84ED6-B5FC-1672-AD3A-F904EFEDE002}"/>
              </a:ext>
            </a:extLst>
          </p:cNvPr>
          <p:cNvSpPr>
            <a:spLocks noGrp="1"/>
          </p:cNvSpPr>
          <p:nvPr>
            <p:ph idx="1"/>
          </p:nvPr>
        </p:nvSpPr>
        <p:spPr/>
        <p:txBody>
          <a:bodyPr/>
          <a:lstStyle/>
          <a:p>
            <a:r>
              <a:rPr lang="en-US" dirty="0"/>
              <a:t>Purchasing unallowable items or not accurately reporting spending can result in fines, being temporarily or permanently barred from seeking federal funding or even imprisonment. </a:t>
            </a:r>
          </a:p>
          <a:p>
            <a:endParaRPr lang="en-US" dirty="0"/>
          </a:p>
        </p:txBody>
      </p:sp>
    </p:spTree>
    <p:extLst>
      <p:ext uri="{BB962C8B-B14F-4D97-AF65-F5344CB8AC3E}">
        <p14:creationId xmlns:p14="http://schemas.microsoft.com/office/powerpoint/2010/main" val="140235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C3C9-2DED-E90F-5D38-F7FFE01066D3}"/>
              </a:ext>
            </a:extLst>
          </p:cNvPr>
          <p:cNvSpPr>
            <a:spLocks noGrp="1"/>
          </p:cNvSpPr>
          <p:nvPr>
            <p:ph type="title"/>
          </p:nvPr>
        </p:nvSpPr>
        <p:spPr/>
        <p:txBody>
          <a:bodyPr/>
          <a:lstStyle/>
          <a:p>
            <a:r>
              <a:rPr lang="en-US" dirty="0"/>
              <a:t>Key Personnel</a:t>
            </a:r>
            <a:r>
              <a:rPr lang="en-US" baseline="0" dirty="0"/>
              <a:t> </a:t>
            </a:r>
            <a:endParaRPr lang="en-US" dirty="0"/>
          </a:p>
        </p:txBody>
      </p:sp>
      <p:sp>
        <p:nvSpPr>
          <p:cNvPr id="3" name="Content Placeholder 2">
            <a:extLst>
              <a:ext uri="{FF2B5EF4-FFF2-40B4-BE49-F238E27FC236}">
                <a16:creationId xmlns:a16="http://schemas.microsoft.com/office/drawing/2014/main" id="{8C08F64E-A10D-0D0E-D825-DBE54B9EE9C6}"/>
              </a:ext>
            </a:extLst>
          </p:cNvPr>
          <p:cNvSpPr>
            <a:spLocks noGrp="1"/>
          </p:cNvSpPr>
          <p:nvPr>
            <p:ph idx="1"/>
          </p:nvPr>
        </p:nvSpPr>
        <p:spPr/>
        <p:txBody>
          <a:bodyPr>
            <a:normAutofit fontScale="92500"/>
          </a:bodyPr>
          <a:lstStyle/>
          <a:p>
            <a:r>
              <a:rPr lang="en-US" dirty="0">
                <a:latin typeface="Myriad Pro"/>
                <a:cs typeface="Arial"/>
              </a:rPr>
              <a:t>Think about how much and when time is required</a:t>
            </a:r>
            <a:endParaRPr lang="en-US" dirty="0"/>
          </a:p>
          <a:p>
            <a:pPr lvl="1"/>
            <a:r>
              <a:rPr lang="en-US" dirty="0">
                <a:latin typeface="Myriad Pro"/>
                <a:cs typeface="Arial"/>
              </a:rPr>
              <a:t>E.g. time monitoring student researchers, gathering data, writing and presenting findings</a:t>
            </a:r>
          </a:p>
          <a:p>
            <a:pPr lvl="1"/>
            <a:r>
              <a:rPr lang="en-US" dirty="0">
                <a:latin typeface="Myriad Pro"/>
                <a:cs typeface="Arial"/>
              </a:rPr>
              <a:t>Budget as </a:t>
            </a:r>
            <a:r>
              <a:rPr lang="en-US" baseline="0" dirty="0">
                <a:latin typeface="Myriad Pro"/>
                <a:cs typeface="Arial"/>
              </a:rPr>
              <a:t>Summer, Academic Year (AY), or calendar</a:t>
            </a:r>
          </a:p>
          <a:p>
            <a:r>
              <a:rPr lang="en-US" dirty="0"/>
              <a:t>Contracts often have dedicated research time</a:t>
            </a:r>
          </a:p>
          <a:p>
            <a:r>
              <a:rPr lang="en-US" baseline="0" dirty="0"/>
              <a:t>Time should be budgeted when it is needed and appropriate</a:t>
            </a:r>
          </a:p>
          <a:p>
            <a:r>
              <a:rPr lang="en-US" dirty="0">
                <a:latin typeface="Myriad Pro"/>
                <a:cs typeface="Arial"/>
              </a:rPr>
              <a:t>Top out at 95% of summer (2.85 months)</a:t>
            </a:r>
          </a:p>
          <a:p>
            <a:r>
              <a:rPr lang="en-US" baseline="0" dirty="0">
                <a:latin typeface="Myriad Pro"/>
                <a:cs typeface="Arial"/>
              </a:rPr>
              <a:t>Additional pay </a:t>
            </a:r>
            <a:r>
              <a:rPr lang="en-US" dirty="0">
                <a:latin typeface="Myriad Pro"/>
                <a:cs typeface="Arial"/>
              </a:rPr>
              <a:t>is rarely allowed</a:t>
            </a:r>
          </a:p>
        </p:txBody>
      </p:sp>
    </p:spTree>
    <p:extLst>
      <p:ext uri="{BB962C8B-B14F-4D97-AF65-F5344CB8AC3E}">
        <p14:creationId xmlns:p14="http://schemas.microsoft.com/office/powerpoint/2010/main" val="3773325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7F8488-A020-E8B2-F344-72188A111EF1}"/>
              </a:ext>
            </a:extLst>
          </p:cNvPr>
          <p:cNvSpPr>
            <a:spLocks noGrp="1"/>
          </p:cNvSpPr>
          <p:nvPr>
            <p:ph type="title"/>
          </p:nvPr>
        </p:nvSpPr>
        <p:spPr>
          <a:xfrm>
            <a:off x="280220" y="152400"/>
            <a:ext cx="7720780" cy="1066800"/>
          </a:xfrm>
        </p:spPr>
        <p:txBody>
          <a:bodyPr>
            <a:normAutofit/>
          </a:bodyPr>
          <a:lstStyle/>
          <a:p>
            <a:r>
              <a:rPr lang="en-US"/>
              <a:t>Sr. Personnel Effort Calculations</a:t>
            </a:r>
          </a:p>
        </p:txBody>
      </p:sp>
      <p:sp>
        <p:nvSpPr>
          <p:cNvPr id="2" name="Content Placeholder 1">
            <a:extLst>
              <a:ext uri="{FF2B5EF4-FFF2-40B4-BE49-F238E27FC236}">
                <a16:creationId xmlns:a16="http://schemas.microsoft.com/office/drawing/2014/main" id="{349599B0-413D-1BD7-6F34-86A451387FFF}"/>
              </a:ext>
            </a:extLst>
          </p:cNvPr>
          <p:cNvSpPr>
            <a:spLocks noGrp="1"/>
          </p:cNvSpPr>
          <p:nvPr>
            <p:ph idx="1"/>
          </p:nvPr>
        </p:nvSpPr>
        <p:spPr>
          <a:xfrm>
            <a:off x="457200" y="1495424"/>
            <a:ext cx="7848600" cy="4934873"/>
          </a:xfrm>
        </p:spPr>
        <p:txBody>
          <a:bodyPr vert="horz" lIns="91440" tIns="45720" rIns="91440" bIns="45720" rtlCol="0" anchor="t">
            <a:normAutofit/>
          </a:bodyPr>
          <a:lstStyle/>
          <a:p>
            <a:pPr algn="l"/>
            <a:r>
              <a:rPr lang="en-US" b="0" i="0" dirty="0">
                <a:solidFill>
                  <a:srgbClr val="000000"/>
                </a:solidFill>
                <a:effectLst/>
                <a:latin typeface="Nunito Sans"/>
                <a:cs typeface="Arial"/>
              </a:rPr>
              <a:t>A “person month” is the metric for expressing the effort (amount of time) personnel devote to a specific project. </a:t>
            </a:r>
          </a:p>
          <a:p>
            <a:pPr algn="l"/>
            <a:r>
              <a:rPr lang="en-US" b="0" i="0" dirty="0">
                <a:solidFill>
                  <a:srgbClr val="000000"/>
                </a:solidFill>
                <a:effectLst/>
                <a:latin typeface="Nunito Sans"/>
                <a:cs typeface="Arial"/>
              </a:rPr>
              <a:t>To calculate:</a:t>
            </a:r>
            <a:endParaRPr lang="en-US" baseline="0" dirty="0">
              <a:latin typeface="Myriad Pro"/>
              <a:cs typeface="Arial"/>
            </a:endParaRPr>
          </a:p>
          <a:p>
            <a:endParaRPr lang="en-US" baseline="0" dirty="0"/>
          </a:p>
        </p:txBody>
      </p:sp>
      <p:graphicFrame>
        <p:nvGraphicFramePr>
          <p:cNvPr id="4" name="Table 4">
            <a:extLst>
              <a:ext uri="{FF2B5EF4-FFF2-40B4-BE49-F238E27FC236}">
                <a16:creationId xmlns:a16="http://schemas.microsoft.com/office/drawing/2014/main" id="{1D184B49-B31F-B9B1-AAC8-92BB510C2F13}"/>
              </a:ext>
            </a:extLst>
          </p:cNvPr>
          <p:cNvGraphicFramePr>
            <a:graphicFrameLocks noGrp="1"/>
          </p:cNvGraphicFramePr>
          <p:nvPr>
            <p:extLst>
              <p:ext uri="{D42A27DB-BD31-4B8C-83A1-F6EECF244321}">
                <p14:modId xmlns:p14="http://schemas.microsoft.com/office/powerpoint/2010/main" val="2385899452"/>
              </p:ext>
            </p:extLst>
          </p:nvPr>
        </p:nvGraphicFramePr>
        <p:xfrm>
          <a:off x="838200" y="3535702"/>
          <a:ext cx="7627923" cy="1826874"/>
        </p:xfrm>
        <a:graphic>
          <a:graphicData uri="http://schemas.openxmlformats.org/drawingml/2006/table">
            <a:tbl>
              <a:tblPr firstRow="1" bandRow="1">
                <a:tableStyleId>{21E4AEA4-8DFA-4A89-87EB-49C32662AFE0}</a:tableStyleId>
              </a:tblPr>
              <a:tblGrid>
                <a:gridCol w="1860864">
                  <a:extLst>
                    <a:ext uri="{9D8B030D-6E8A-4147-A177-3AD203B41FA5}">
                      <a16:colId xmlns:a16="http://schemas.microsoft.com/office/drawing/2014/main" val="3010196671"/>
                    </a:ext>
                  </a:extLst>
                </a:gridCol>
                <a:gridCol w="1964602">
                  <a:extLst>
                    <a:ext uri="{9D8B030D-6E8A-4147-A177-3AD203B41FA5}">
                      <a16:colId xmlns:a16="http://schemas.microsoft.com/office/drawing/2014/main" val="2561355945"/>
                    </a:ext>
                  </a:extLst>
                </a:gridCol>
                <a:gridCol w="1855961">
                  <a:extLst>
                    <a:ext uri="{9D8B030D-6E8A-4147-A177-3AD203B41FA5}">
                      <a16:colId xmlns:a16="http://schemas.microsoft.com/office/drawing/2014/main" val="4027325597"/>
                    </a:ext>
                  </a:extLst>
                </a:gridCol>
                <a:gridCol w="1946496">
                  <a:extLst>
                    <a:ext uri="{9D8B030D-6E8A-4147-A177-3AD203B41FA5}">
                      <a16:colId xmlns:a16="http://schemas.microsoft.com/office/drawing/2014/main" val="1814433098"/>
                    </a:ext>
                  </a:extLst>
                </a:gridCol>
              </a:tblGrid>
              <a:tr h="1170538">
                <a:tc>
                  <a:txBody>
                    <a:bodyPr/>
                    <a:lstStyle/>
                    <a:p>
                      <a:pPr algn="ctr"/>
                      <a:r>
                        <a:rPr lang="en-US" sz="2000"/>
                        <a:t>25% of a 9 </a:t>
                      </a:r>
                      <a:r>
                        <a:rPr lang="en-US" sz="2000" err="1"/>
                        <a:t>mo</a:t>
                      </a:r>
                      <a:r>
                        <a:rPr lang="en-US" sz="2000"/>
                        <a:t> academic year </a:t>
                      </a:r>
                    </a:p>
                  </a:txBody>
                  <a:tcPr anchor="ctr"/>
                </a:tc>
                <a:tc>
                  <a:txBody>
                    <a:bodyPr/>
                    <a:lstStyle/>
                    <a:p>
                      <a:pPr algn="ctr"/>
                      <a:r>
                        <a:rPr lang="en-US" sz="2000" dirty="0"/>
                        <a:t>10% of a 12 </a:t>
                      </a:r>
                      <a:r>
                        <a:rPr lang="en-US" sz="2000" dirty="0" err="1"/>
                        <a:t>mo</a:t>
                      </a:r>
                      <a:r>
                        <a:rPr lang="en-US" sz="2000" dirty="0"/>
                        <a:t> calendar appt</a:t>
                      </a:r>
                    </a:p>
                  </a:txBody>
                  <a:tcPr anchor="ctr"/>
                </a:tc>
                <a:tc>
                  <a:txBody>
                    <a:bodyPr/>
                    <a:lstStyle/>
                    <a:p>
                      <a:pPr algn="ctr"/>
                      <a:r>
                        <a:rPr lang="en-US" sz="2000" dirty="0"/>
                        <a:t>35% of a 3 </a:t>
                      </a:r>
                      <a:r>
                        <a:rPr lang="en-US" sz="2000" dirty="0" err="1"/>
                        <a:t>mo</a:t>
                      </a:r>
                      <a:r>
                        <a:rPr lang="en-US" sz="2000" dirty="0"/>
                        <a:t> summer term</a:t>
                      </a:r>
                    </a:p>
                  </a:txBody>
                  <a:tcPr anchor="ctr"/>
                </a:tc>
                <a:tc>
                  <a:txBody>
                    <a:bodyPr/>
                    <a:lstStyle/>
                    <a:p>
                      <a:pPr algn="ctr"/>
                      <a:r>
                        <a:rPr lang="en-US" sz="2000"/>
                        <a:t>10% of a 0.5 FTE 12 mo appt</a:t>
                      </a:r>
                    </a:p>
                  </a:txBody>
                  <a:tcPr anchor="ctr"/>
                </a:tc>
                <a:extLst>
                  <a:ext uri="{0D108BD9-81ED-4DB2-BD59-A6C34878D82A}">
                    <a16:rowId xmlns:a16="http://schemas.microsoft.com/office/drawing/2014/main" val="2046036558"/>
                  </a:ext>
                </a:extLst>
              </a:tr>
              <a:tr h="656336">
                <a:tc>
                  <a:txBody>
                    <a:bodyPr/>
                    <a:lstStyle/>
                    <a:p>
                      <a:pPr algn="ctr"/>
                      <a:r>
                        <a:rPr lang="en-US" sz="2000"/>
                        <a:t>9 x 0.25= 2.25</a:t>
                      </a:r>
                    </a:p>
                  </a:txBody>
                  <a:tcPr anchor="ctr"/>
                </a:tc>
                <a:tc>
                  <a:txBody>
                    <a:bodyPr/>
                    <a:lstStyle/>
                    <a:p>
                      <a:pPr algn="ctr"/>
                      <a:r>
                        <a:rPr lang="en-US" sz="2000" dirty="0"/>
                        <a:t>12 x 0.10 = 1.2</a:t>
                      </a:r>
                    </a:p>
                  </a:txBody>
                  <a:tcPr anchor="ctr"/>
                </a:tc>
                <a:tc>
                  <a:txBody>
                    <a:bodyPr/>
                    <a:lstStyle/>
                    <a:p>
                      <a:pPr algn="ctr"/>
                      <a:r>
                        <a:rPr lang="en-US" sz="2000"/>
                        <a:t>3 x 0.35= 1.05</a:t>
                      </a:r>
                    </a:p>
                  </a:txBody>
                  <a:tcPr anchor="ctr"/>
                </a:tc>
                <a:tc>
                  <a:txBody>
                    <a:bodyPr/>
                    <a:lstStyle/>
                    <a:p>
                      <a:pPr algn="ctr"/>
                      <a:r>
                        <a:rPr lang="en-US" sz="2000" dirty="0"/>
                        <a:t>12 x .5 X .1 = 0.6</a:t>
                      </a:r>
                    </a:p>
                  </a:txBody>
                  <a:tcPr anchor="ctr"/>
                </a:tc>
                <a:extLst>
                  <a:ext uri="{0D108BD9-81ED-4DB2-BD59-A6C34878D82A}">
                    <a16:rowId xmlns:a16="http://schemas.microsoft.com/office/drawing/2014/main" val="1982375142"/>
                  </a:ext>
                </a:extLst>
              </a:tr>
            </a:tbl>
          </a:graphicData>
        </a:graphic>
      </p:graphicFrame>
    </p:spTree>
    <p:extLst>
      <p:ext uri="{BB962C8B-B14F-4D97-AF65-F5344CB8AC3E}">
        <p14:creationId xmlns:p14="http://schemas.microsoft.com/office/powerpoint/2010/main" val="15673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49B-A127-5833-6F47-FFC03EC37DE8}"/>
              </a:ext>
            </a:extLst>
          </p:cNvPr>
          <p:cNvSpPr>
            <a:spLocks noGrp="1"/>
          </p:cNvSpPr>
          <p:nvPr>
            <p:ph type="title"/>
          </p:nvPr>
        </p:nvSpPr>
        <p:spPr/>
        <p:txBody>
          <a:bodyPr/>
          <a:lstStyle/>
          <a:p>
            <a:r>
              <a:rPr lang="en-US" dirty="0"/>
              <a:t>Budgeting Effort</a:t>
            </a:r>
          </a:p>
        </p:txBody>
      </p:sp>
      <p:sp>
        <p:nvSpPr>
          <p:cNvPr id="3" name="Content Placeholder 2">
            <a:extLst>
              <a:ext uri="{FF2B5EF4-FFF2-40B4-BE49-F238E27FC236}">
                <a16:creationId xmlns:a16="http://schemas.microsoft.com/office/drawing/2014/main" id="{E7DEBF92-1873-D306-8B1D-FD05D1C0B8AC}"/>
              </a:ext>
            </a:extLst>
          </p:cNvPr>
          <p:cNvSpPr>
            <a:spLocks noGrp="1"/>
          </p:cNvSpPr>
          <p:nvPr>
            <p:ph idx="1"/>
          </p:nvPr>
        </p:nvSpPr>
        <p:spPr>
          <a:xfrm>
            <a:off x="361949" y="1514475"/>
            <a:ext cx="8391526" cy="4648200"/>
          </a:xfrm>
        </p:spPr>
        <p:txBody>
          <a:bodyPr>
            <a:normAutofit fontScale="92500"/>
          </a:bodyPr>
          <a:lstStyle/>
          <a:p>
            <a:r>
              <a:rPr lang="en-US" dirty="0"/>
              <a:t>AY effort is generally budgeted as a course release, but may also be “release time” </a:t>
            </a:r>
          </a:p>
          <a:p>
            <a:pPr lvl="1"/>
            <a:r>
              <a:rPr lang="en-US" dirty="0"/>
              <a:t>the grant </a:t>
            </a:r>
            <a:r>
              <a:rPr lang="en-US" u="sng" dirty="0"/>
              <a:t>pays the department </a:t>
            </a:r>
            <a:r>
              <a:rPr lang="en-US" dirty="0"/>
              <a:t>for the person to be released from certain duties, someone else is employed to do those instead </a:t>
            </a:r>
          </a:p>
          <a:p>
            <a:pPr marL="171450" indent="-171450" defTabSz="685800">
              <a:lnSpc>
                <a:spcPct val="90000"/>
              </a:lnSpc>
              <a:spcBef>
                <a:spcPts val="750"/>
              </a:spcBef>
              <a:defRPr/>
            </a:pPr>
            <a:r>
              <a:rPr lang="en-US" dirty="0"/>
              <a:t>Course Releases: </a:t>
            </a:r>
          </a:p>
          <a:p>
            <a:pPr marL="571500" lvl="1" indent="-171450" defTabSz="685800">
              <a:lnSpc>
                <a:spcPct val="90000"/>
              </a:lnSpc>
              <a:spcBef>
                <a:spcPts val="750"/>
              </a:spcBef>
              <a:defRPr/>
            </a:pPr>
            <a:r>
              <a:rPr lang="en-US" dirty="0">
                <a:latin typeface="Myriad Pro"/>
                <a:cs typeface="Arial"/>
              </a:rPr>
              <a:t>15% of salary in the CLAS, max $15K plus benefits</a:t>
            </a:r>
          </a:p>
          <a:p>
            <a:pPr marL="571500" lvl="1" indent="-171450" defTabSz="685800">
              <a:lnSpc>
                <a:spcPct val="90000"/>
              </a:lnSpc>
              <a:spcBef>
                <a:spcPts val="750"/>
              </a:spcBef>
              <a:defRPr/>
            </a:pPr>
            <a:r>
              <a:rPr lang="en-US" dirty="0">
                <a:latin typeface="Myriad Pro"/>
                <a:cs typeface="Arial"/>
              </a:rPr>
              <a:t>10% of salary in HHS plus benefits</a:t>
            </a:r>
          </a:p>
          <a:p>
            <a:pPr marL="571500" lvl="1" indent="-171450" defTabSz="685800">
              <a:lnSpc>
                <a:spcPct val="90000"/>
              </a:lnSpc>
              <a:spcBef>
                <a:spcPts val="750"/>
              </a:spcBef>
              <a:defRPr/>
            </a:pPr>
            <a:r>
              <a:rPr lang="en-US" dirty="0">
                <a:latin typeface="Myriad Pro"/>
                <a:cs typeface="Arial"/>
              </a:rPr>
              <a:t>12.5% of salary CEET, COE, COB, Law, VPA, plus benefits </a:t>
            </a:r>
          </a:p>
          <a:p>
            <a:pPr marL="571500" lvl="1" indent="-171450" defTabSz="685800">
              <a:lnSpc>
                <a:spcPct val="90000"/>
              </a:lnSpc>
              <a:spcBef>
                <a:spcPts val="750"/>
              </a:spcBef>
              <a:defRPr/>
            </a:pPr>
            <a:r>
              <a:rPr lang="en-US" baseline="0" dirty="0">
                <a:latin typeface="Myriad Pro"/>
                <a:cs typeface="Arial"/>
              </a:rPr>
              <a:t>discussed by the PI with their department chair</a:t>
            </a:r>
          </a:p>
        </p:txBody>
      </p:sp>
    </p:spTree>
    <p:extLst>
      <p:ext uri="{BB962C8B-B14F-4D97-AF65-F5344CB8AC3E}">
        <p14:creationId xmlns:p14="http://schemas.microsoft.com/office/powerpoint/2010/main" val="783563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2B179-1F64-2BCF-BD6A-D1373618C39D}"/>
              </a:ext>
            </a:extLst>
          </p:cNvPr>
          <p:cNvSpPr>
            <a:spLocks noGrp="1"/>
          </p:cNvSpPr>
          <p:nvPr>
            <p:ph type="title"/>
          </p:nvPr>
        </p:nvSpPr>
        <p:spPr/>
        <p:txBody>
          <a:bodyPr/>
          <a:lstStyle/>
          <a:p>
            <a:r>
              <a:rPr lang="en-US" dirty="0"/>
              <a:t>Quick notes on </a:t>
            </a:r>
            <a:r>
              <a:rPr lang="en-US" dirty="0" err="1"/>
              <a:t>InfoEd</a:t>
            </a:r>
            <a:r>
              <a:rPr lang="en-US" dirty="0"/>
              <a:t> proposals</a:t>
            </a:r>
          </a:p>
        </p:txBody>
      </p:sp>
      <p:sp>
        <p:nvSpPr>
          <p:cNvPr id="2" name="Content Placeholder 1">
            <a:extLst>
              <a:ext uri="{FF2B5EF4-FFF2-40B4-BE49-F238E27FC236}">
                <a16:creationId xmlns:a16="http://schemas.microsoft.com/office/drawing/2014/main" id="{0C4FEF61-51A8-D312-79D7-7B6D41130387}"/>
              </a:ext>
            </a:extLst>
          </p:cNvPr>
          <p:cNvSpPr>
            <a:spLocks noGrp="1"/>
          </p:cNvSpPr>
          <p:nvPr>
            <p:ph idx="1"/>
          </p:nvPr>
        </p:nvSpPr>
        <p:spPr>
          <a:xfrm>
            <a:off x="457200" y="1741054"/>
            <a:ext cx="7848600" cy="3061855"/>
          </a:xfrm>
        </p:spPr>
        <p:txBody>
          <a:bodyPr vert="horz" lIns="91440" tIns="45720" rIns="91440" bIns="45720" rtlCol="0" anchor="t">
            <a:normAutofit/>
          </a:bodyPr>
          <a:lstStyle/>
          <a:p>
            <a:r>
              <a:rPr lang="en-US" dirty="0">
                <a:latin typeface="Myriad Pro"/>
                <a:cs typeface="Arial"/>
              </a:rPr>
              <a:t>Confidentiality of proposal </a:t>
            </a:r>
            <a:endParaRPr lang="en-US" dirty="0"/>
          </a:p>
          <a:p>
            <a:r>
              <a:rPr lang="en-US" dirty="0">
                <a:latin typeface="Myriad Pro"/>
                <a:cs typeface="Arial"/>
              </a:rPr>
              <a:t>PI's intellectual property</a:t>
            </a:r>
          </a:p>
        </p:txBody>
      </p:sp>
    </p:spTree>
    <p:extLst>
      <p:ext uri="{BB962C8B-B14F-4D97-AF65-F5344CB8AC3E}">
        <p14:creationId xmlns:p14="http://schemas.microsoft.com/office/powerpoint/2010/main" val="359450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C3C9-2DED-E90F-5D38-F7FFE01066D3}"/>
              </a:ext>
            </a:extLst>
          </p:cNvPr>
          <p:cNvSpPr>
            <a:spLocks noGrp="1"/>
          </p:cNvSpPr>
          <p:nvPr>
            <p:ph type="title"/>
          </p:nvPr>
        </p:nvSpPr>
        <p:spPr/>
        <p:txBody>
          <a:bodyPr/>
          <a:lstStyle/>
          <a:p>
            <a:r>
              <a:rPr lang="en-US" dirty="0"/>
              <a:t>Key Personnel</a:t>
            </a:r>
            <a:r>
              <a:rPr lang="en-US" baseline="0" dirty="0"/>
              <a:t> </a:t>
            </a:r>
            <a:endParaRPr lang="en-US" dirty="0"/>
          </a:p>
        </p:txBody>
      </p:sp>
      <p:sp>
        <p:nvSpPr>
          <p:cNvPr id="3" name="Content Placeholder 2">
            <a:extLst>
              <a:ext uri="{FF2B5EF4-FFF2-40B4-BE49-F238E27FC236}">
                <a16:creationId xmlns:a16="http://schemas.microsoft.com/office/drawing/2014/main" id="{8C08F64E-A10D-0D0E-D825-DBE54B9EE9C6}"/>
              </a:ext>
            </a:extLst>
          </p:cNvPr>
          <p:cNvSpPr>
            <a:spLocks noGrp="1"/>
          </p:cNvSpPr>
          <p:nvPr>
            <p:ph idx="1"/>
          </p:nvPr>
        </p:nvSpPr>
        <p:spPr/>
        <p:txBody>
          <a:bodyPr>
            <a:normAutofit/>
          </a:bodyPr>
          <a:lstStyle/>
          <a:p>
            <a:r>
              <a:rPr lang="en-US" dirty="0"/>
              <a:t>Most faculty</a:t>
            </a:r>
            <a:r>
              <a:rPr lang="en-US" baseline="0" dirty="0"/>
              <a:t> are on 9-month appointments</a:t>
            </a:r>
          </a:p>
          <a:p>
            <a:pPr lvl="0"/>
            <a:r>
              <a:rPr lang="en-US" dirty="0"/>
              <a:t>Administrators</a:t>
            </a:r>
            <a:r>
              <a:rPr lang="en-US" baseline="0" dirty="0"/>
              <a:t> and Staff are mostly on 12-month appointments</a:t>
            </a:r>
            <a:endParaRPr lang="en-US" dirty="0"/>
          </a:p>
          <a:p>
            <a:r>
              <a:rPr lang="en-US" dirty="0"/>
              <a:t>Effort is based on 100% effort for NIU </a:t>
            </a:r>
          </a:p>
          <a:p>
            <a:pPr lvl="1"/>
            <a:r>
              <a:rPr lang="en-US" dirty="0"/>
              <a:t>9/12 effort months</a:t>
            </a:r>
          </a:p>
          <a:p>
            <a:r>
              <a:rPr lang="en-US" dirty="0"/>
              <a:t>Very rarely is someone                                           100% on grant funding</a:t>
            </a:r>
          </a:p>
          <a:p>
            <a:endParaRPr lang="en-US" dirty="0"/>
          </a:p>
        </p:txBody>
      </p:sp>
      <p:pic>
        <p:nvPicPr>
          <p:cNvPr id="4" name="Picture 3">
            <a:extLst>
              <a:ext uri="{FF2B5EF4-FFF2-40B4-BE49-F238E27FC236}">
                <a16:creationId xmlns:a16="http://schemas.microsoft.com/office/drawing/2014/main" id="{CD4F306F-FFA4-433F-8EF6-B13C22A1F6A3}"/>
              </a:ext>
              <a:ext uri="{C183D7F6-B498-43B3-948B-1728B52AA6E4}">
                <adec:decorative xmlns:adec="http://schemas.microsoft.com/office/drawing/2017/decorative" val="1"/>
              </a:ext>
            </a:extLst>
          </p:cNvPr>
          <p:cNvPicPr>
            <a:picLocks noChangeAspect="1"/>
          </p:cNvPicPr>
          <p:nvPr/>
        </p:nvPicPr>
        <p:blipFill rotWithShape="1">
          <a:blip r:embed="rId3"/>
          <a:srcRect l="2346" t="15041" r="387" b="9804"/>
          <a:stretch/>
        </p:blipFill>
        <p:spPr>
          <a:xfrm>
            <a:off x="5033140" y="3695699"/>
            <a:ext cx="3653660" cy="2509365"/>
          </a:xfrm>
          <a:prstGeom prst="rect">
            <a:avLst/>
          </a:prstGeom>
        </p:spPr>
      </p:pic>
    </p:spTree>
    <p:extLst>
      <p:ext uri="{BB962C8B-B14F-4D97-AF65-F5344CB8AC3E}">
        <p14:creationId xmlns:p14="http://schemas.microsoft.com/office/powerpoint/2010/main" val="3559794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E9C9-6455-3EC2-A61A-D62EDEB3E1B7}"/>
              </a:ext>
            </a:extLst>
          </p:cNvPr>
          <p:cNvSpPr>
            <a:spLocks noGrp="1"/>
          </p:cNvSpPr>
          <p:nvPr>
            <p:ph type="title"/>
          </p:nvPr>
        </p:nvSpPr>
        <p:spPr/>
        <p:txBody>
          <a:bodyPr/>
          <a:lstStyle/>
          <a:p>
            <a:pPr lvl="0"/>
            <a:r>
              <a:rPr lang="en-US" dirty="0"/>
              <a:t>Fringe Benefits</a:t>
            </a:r>
          </a:p>
        </p:txBody>
      </p:sp>
      <p:sp>
        <p:nvSpPr>
          <p:cNvPr id="3" name="Content Placeholder 2">
            <a:extLst>
              <a:ext uri="{FF2B5EF4-FFF2-40B4-BE49-F238E27FC236}">
                <a16:creationId xmlns:a16="http://schemas.microsoft.com/office/drawing/2014/main" id="{59917AE6-10A7-5628-BE72-33211D7E2741}"/>
              </a:ext>
            </a:extLst>
          </p:cNvPr>
          <p:cNvSpPr>
            <a:spLocks noGrp="1"/>
          </p:cNvSpPr>
          <p:nvPr>
            <p:ph idx="1"/>
          </p:nvPr>
        </p:nvSpPr>
        <p:spPr>
          <a:xfrm>
            <a:off x="457200" y="1524000"/>
            <a:ext cx="8401050" cy="4648200"/>
          </a:xfrm>
        </p:spPr>
        <p:txBody>
          <a:bodyPr>
            <a:normAutofit/>
          </a:bodyPr>
          <a:lstStyle/>
          <a:p>
            <a:r>
              <a:rPr lang="en-US" dirty="0"/>
              <a:t>Fringe is budgeted as a                                                       percent of salary</a:t>
            </a:r>
          </a:p>
          <a:p>
            <a:r>
              <a:rPr lang="en-US" dirty="0"/>
              <a:t>Faculty insurance                                                        benefits are fully paid                                                                 in 9-month contract</a:t>
            </a:r>
          </a:p>
          <a:p>
            <a:r>
              <a:rPr lang="en-US" dirty="0"/>
              <a:t>AY/Calendar fringe rates are calculated on choices</a:t>
            </a:r>
          </a:p>
          <a:p>
            <a:r>
              <a:rPr lang="en-US" dirty="0"/>
              <a:t>Summer fringe includes SURS &amp; Medicare, 14.5%</a:t>
            </a:r>
          </a:p>
          <a:p>
            <a:r>
              <a:rPr lang="en-US" dirty="0"/>
              <a:t>Ask your proposal coordinator for your fringe benefits rate</a:t>
            </a:r>
          </a:p>
        </p:txBody>
      </p:sp>
      <p:pic>
        <p:nvPicPr>
          <p:cNvPr id="20" name="Picture 19">
            <a:extLst>
              <a:ext uri="{FF2B5EF4-FFF2-40B4-BE49-F238E27FC236}">
                <a16:creationId xmlns:a16="http://schemas.microsoft.com/office/drawing/2014/main" id="{15F88560-D364-4B28-8D84-1ACF2809E1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1420969"/>
            <a:ext cx="4102100" cy="2274731"/>
          </a:xfrm>
          <a:prstGeom prst="rect">
            <a:avLst/>
          </a:prstGeom>
          <a:ln w="57150" cmpd="thickThin">
            <a:solidFill>
              <a:srgbClr val="7F7F7F"/>
            </a:solidFill>
            <a:miter lim="800000"/>
          </a:ln>
        </p:spPr>
      </p:pic>
    </p:spTree>
    <p:extLst>
      <p:ext uri="{BB962C8B-B14F-4D97-AF65-F5344CB8AC3E}">
        <p14:creationId xmlns:p14="http://schemas.microsoft.com/office/powerpoint/2010/main" val="3320597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EA6F-3B05-F996-6A64-3923DB2B0203}"/>
              </a:ext>
            </a:extLst>
          </p:cNvPr>
          <p:cNvSpPr>
            <a:spLocks noGrp="1"/>
          </p:cNvSpPr>
          <p:nvPr>
            <p:ph type="title"/>
          </p:nvPr>
        </p:nvSpPr>
        <p:spPr/>
        <p:txBody>
          <a:bodyPr>
            <a:normAutofit/>
          </a:bodyPr>
          <a:lstStyle/>
          <a:p>
            <a:pPr lvl="0"/>
            <a:r>
              <a:rPr lang="en-US"/>
              <a:t>Other</a:t>
            </a:r>
            <a:r>
              <a:rPr lang="en-US" baseline="0"/>
              <a:t> </a:t>
            </a:r>
            <a:r>
              <a:rPr lang="en-US"/>
              <a:t>P</a:t>
            </a:r>
            <a:r>
              <a:rPr lang="en-US" baseline="0"/>
              <a:t>ositions</a:t>
            </a:r>
            <a:endParaRPr lang="en-US"/>
          </a:p>
        </p:txBody>
      </p:sp>
      <p:sp>
        <p:nvSpPr>
          <p:cNvPr id="3" name="Content Placeholder 2">
            <a:extLst>
              <a:ext uri="{FF2B5EF4-FFF2-40B4-BE49-F238E27FC236}">
                <a16:creationId xmlns:a16="http://schemas.microsoft.com/office/drawing/2014/main" id="{885356E2-152E-28DE-B433-019AD2C1D763}"/>
              </a:ext>
            </a:extLst>
          </p:cNvPr>
          <p:cNvSpPr>
            <a:spLocks noGrp="1"/>
          </p:cNvSpPr>
          <p:nvPr>
            <p:ph idx="1"/>
          </p:nvPr>
        </p:nvSpPr>
        <p:spPr>
          <a:xfrm>
            <a:off x="212755" y="1314449"/>
            <a:ext cx="8614373" cy="5048252"/>
          </a:xfrm>
        </p:spPr>
        <p:txBody>
          <a:bodyPr>
            <a:normAutofit lnSpcReduction="10000"/>
          </a:bodyPr>
          <a:lstStyle/>
          <a:p>
            <a:r>
              <a:rPr lang="en-US" b="1" baseline="0" dirty="0"/>
              <a:t>New Positions </a:t>
            </a:r>
            <a:r>
              <a:rPr lang="en-US" baseline="0" dirty="0"/>
              <a:t>on the grant</a:t>
            </a:r>
          </a:p>
          <a:p>
            <a:pPr lvl="1"/>
            <a:r>
              <a:rPr lang="en-US" baseline="0" dirty="0"/>
              <a:t>Rates of pay are chosen by PI (with input from department or HR) as appropriate for the position and the region</a:t>
            </a:r>
          </a:p>
          <a:p>
            <a:pPr lvl="1"/>
            <a:r>
              <a:rPr lang="en-US" dirty="0"/>
              <a:t>Undergrad and Extra help budgeted hourly with limited fringe (7.65%)</a:t>
            </a:r>
          </a:p>
          <a:p>
            <a:pPr lvl="2"/>
            <a:r>
              <a:rPr lang="en-US" dirty="0"/>
              <a:t>Total = (# of hours/week) x (# of weeks) x (rate of pay) x 1.0765 [for FB]</a:t>
            </a:r>
            <a:endParaRPr lang="en-US" baseline="0" dirty="0"/>
          </a:p>
          <a:p>
            <a:pPr lvl="1"/>
            <a:r>
              <a:rPr lang="en-US" dirty="0"/>
              <a:t>Full-time, salaried</a:t>
            </a:r>
            <a:r>
              <a:rPr lang="en-US" baseline="0" dirty="0"/>
              <a:t>, we use a </a:t>
            </a:r>
            <a:r>
              <a:rPr lang="en-US" baseline="0" dirty="0">
                <a:hlinkClick r:id="rId2"/>
              </a:rPr>
              <a:t>chart </a:t>
            </a:r>
            <a:r>
              <a:rPr lang="en-US" dirty="0">
                <a:hlinkClick r:id="rId2"/>
              </a:rPr>
              <a:t>of</a:t>
            </a:r>
            <a:r>
              <a:rPr lang="en-US" baseline="0" dirty="0">
                <a:hlinkClick r:id="rId2"/>
              </a:rPr>
              <a:t> benefit choices</a:t>
            </a:r>
            <a:endParaRPr lang="en-US" baseline="0" dirty="0"/>
          </a:p>
          <a:p>
            <a:pPr lvl="2"/>
            <a:r>
              <a:rPr lang="en-US" dirty="0"/>
              <a:t>Yes, it </a:t>
            </a:r>
            <a:r>
              <a:rPr lang="en-US" i="1" dirty="0"/>
              <a:t>IS</a:t>
            </a:r>
            <a:r>
              <a:rPr lang="en-US" dirty="0"/>
              <a:t> high. This is done to protect your project. </a:t>
            </a:r>
          </a:p>
          <a:p>
            <a:pPr lvl="2"/>
            <a:r>
              <a:rPr lang="en-US" dirty="0"/>
              <a:t>Fringe benefits are a </a:t>
            </a:r>
            <a:r>
              <a:rPr lang="en-US" u="sng" dirty="0"/>
              <a:t>real cost</a:t>
            </a:r>
            <a:r>
              <a:rPr lang="en-US" dirty="0"/>
              <a:t> to the university/project and can add up </a:t>
            </a:r>
          </a:p>
        </p:txBody>
      </p:sp>
    </p:spTree>
    <p:extLst>
      <p:ext uri="{BB962C8B-B14F-4D97-AF65-F5344CB8AC3E}">
        <p14:creationId xmlns:p14="http://schemas.microsoft.com/office/powerpoint/2010/main" val="1025583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838C0-0A62-693E-9CF3-4C2D8F545DD1}"/>
              </a:ext>
            </a:extLst>
          </p:cNvPr>
          <p:cNvSpPr>
            <a:spLocks noGrp="1"/>
          </p:cNvSpPr>
          <p:nvPr>
            <p:ph type="title"/>
          </p:nvPr>
        </p:nvSpPr>
        <p:spPr/>
        <p:txBody>
          <a:bodyPr/>
          <a:lstStyle/>
          <a:p>
            <a:r>
              <a:rPr lang="en-US" dirty="0"/>
              <a:t>Other Personnel: Postdocs</a:t>
            </a:r>
          </a:p>
        </p:txBody>
      </p:sp>
      <p:sp>
        <p:nvSpPr>
          <p:cNvPr id="2" name="Content Placeholder 1">
            <a:extLst>
              <a:ext uri="{FF2B5EF4-FFF2-40B4-BE49-F238E27FC236}">
                <a16:creationId xmlns:a16="http://schemas.microsoft.com/office/drawing/2014/main" id="{3F2532CD-E6AE-2B45-364D-3F022F6F2EBB}"/>
              </a:ext>
            </a:extLst>
          </p:cNvPr>
          <p:cNvSpPr>
            <a:spLocks noGrp="1"/>
          </p:cNvSpPr>
          <p:nvPr>
            <p:ph idx="1"/>
          </p:nvPr>
        </p:nvSpPr>
        <p:spPr>
          <a:xfrm>
            <a:off x="457200" y="1371600"/>
            <a:ext cx="5442837" cy="4648200"/>
          </a:xfrm>
        </p:spPr>
        <p:txBody>
          <a:bodyPr/>
          <a:lstStyle/>
          <a:p>
            <a:r>
              <a:rPr lang="en-US" dirty="0"/>
              <a:t>Post Doctoral Fellows</a:t>
            </a:r>
          </a:p>
          <a:p>
            <a:pPr lvl="1"/>
            <a:r>
              <a:rPr lang="en-US" dirty="0"/>
              <a:t>Salary rates for Postdocs vary from unit to unit</a:t>
            </a:r>
          </a:p>
          <a:p>
            <a:pPr lvl="2"/>
            <a:r>
              <a:rPr lang="en-US" dirty="0"/>
              <a:t>Ask a colleague for a rate, not your proposal coordinator</a:t>
            </a:r>
          </a:p>
          <a:p>
            <a:pPr lvl="2"/>
            <a:r>
              <a:rPr lang="en-US" dirty="0"/>
              <a:t>When in doubt you can reference the NIH rates                                                             (</a:t>
            </a:r>
            <a:r>
              <a:rPr lang="en-US" dirty="0">
                <a:hlinkClick r:id="rId2"/>
              </a:rPr>
              <a:t>Salary Cap, Stipends, &amp; Training Funds</a:t>
            </a:r>
            <a:r>
              <a:rPr lang="en-US" dirty="0"/>
              <a:t>)</a:t>
            </a:r>
          </a:p>
        </p:txBody>
      </p:sp>
      <p:pic>
        <p:nvPicPr>
          <p:cNvPr id="4" name="Picture 3">
            <a:extLst>
              <a:ext uri="{FF2B5EF4-FFF2-40B4-BE49-F238E27FC236}">
                <a16:creationId xmlns:a16="http://schemas.microsoft.com/office/drawing/2014/main" id="{97C17F30-E6D1-ABB7-E83B-B517602F45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0037" y="2388147"/>
            <a:ext cx="2615105" cy="2615105"/>
          </a:xfrm>
          <a:prstGeom prst="rect">
            <a:avLst/>
          </a:prstGeom>
        </p:spPr>
      </p:pic>
    </p:spTree>
    <p:extLst>
      <p:ext uri="{BB962C8B-B14F-4D97-AF65-F5344CB8AC3E}">
        <p14:creationId xmlns:p14="http://schemas.microsoft.com/office/powerpoint/2010/main" val="3731127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2FA0-B8DB-50B7-38C7-9EBEE7D95AA5}"/>
              </a:ext>
            </a:extLst>
          </p:cNvPr>
          <p:cNvSpPr>
            <a:spLocks noGrp="1"/>
          </p:cNvSpPr>
          <p:nvPr>
            <p:ph type="title"/>
          </p:nvPr>
        </p:nvSpPr>
        <p:spPr/>
        <p:txBody>
          <a:bodyPr/>
          <a:lstStyle/>
          <a:p>
            <a:r>
              <a:rPr lang="en-US" dirty="0"/>
              <a:t>Graduate Research Assistants</a:t>
            </a:r>
          </a:p>
        </p:txBody>
      </p:sp>
      <p:sp>
        <p:nvSpPr>
          <p:cNvPr id="3" name="Content Placeholder 2">
            <a:extLst>
              <a:ext uri="{FF2B5EF4-FFF2-40B4-BE49-F238E27FC236}">
                <a16:creationId xmlns:a16="http://schemas.microsoft.com/office/drawing/2014/main" id="{DAFFB5C2-0104-2E97-47CC-E51476B69867}"/>
              </a:ext>
            </a:extLst>
          </p:cNvPr>
          <p:cNvSpPr>
            <a:spLocks noGrp="1"/>
          </p:cNvSpPr>
          <p:nvPr>
            <p:ph sz="half" idx="1"/>
          </p:nvPr>
        </p:nvSpPr>
        <p:spPr>
          <a:xfrm>
            <a:off x="457200" y="1295400"/>
            <a:ext cx="8686800" cy="5067300"/>
          </a:xfrm>
        </p:spPr>
        <p:txBody>
          <a:bodyPr>
            <a:normAutofit fontScale="92500" lnSpcReduction="10000"/>
          </a:bodyPr>
          <a:lstStyle/>
          <a:p>
            <a:pPr>
              <a:lnSpc>
                <a:spcPct val="120000"/>
              </a:lnSpc>
            </a:pPr>
            <a:r>
              <a:rPr lang="en-US" baseline="0" dirty="0"/>
              <a:t>Most 20 or 10 hours per week, but may also be for 5            or 15 hours per week</a:t>
            </a:r>
          </a:p>
          <a:p>
            <a:pPr>
              <a:lnSpc>
                <a:spcPct val="120000"/>
              </a:lnSpc>
            </a:pPr>
            <a:r>
              <a:rPr lang="en-US" dirty="0"/>
              <a:t>Academic year, summer, calendar year</a:t>
            </a:r>
          </a:p>
          <a:p>
            <a:r>
              <a:rPr lang="en-US" dirty="0"/>
              <a:t>University minimum rates </a:t>
            </a:r>
            <a:r>
              <a:rPr lang="en-US" baseline="0" dirty="0"/>
              <a:t>vary by level</a:t>
            </a:r>
          </a:p>
          <a:p>
            <a:pPr lvl="1"/>
            <a:r>
              <a:rPr lang="en-US" baseline="0" dirty="0"/>
              <a:t>Masters: $1789.2/</a:t>
            </a:r>
            <a:r>
              <a:rPr lang="en-US" baseline="0" dirty="0" err="1"/>
              <a:t>mo</a:t>
            </a:r>
            <a:r>
              <a:rPr lang="en-US" baseline="0" dirty="0"/>
              <a:t>; Doctoral: $2152.5/</a:t>
            </a:r>
            <a:r>
              <a:rPr lang="en-US" baseline="0" dirty="0" err="1"/>
              <a:t>mo</a:t>
            </a:r>
            <a:r>
              <a:rPr lang="en-US" baseline="0" dirty="0"/>
              <a:t> </a:t>
            </a:r>
          </a:p>
          <a:p>
            <a:pPr lvl="1"/>
            <a:r>
              <a:rPr lang="en-US" dirty="0"/>
              <a:t>When in doubt budget for the higher rate </a:t>
            </a:r>
          </a:p>
          <a:p>
            <a:pPr lvl="1"/>
            <a:r>
              <a:rPr lang="en-US" baseline="0" dirty="0"/>
              <a:t>Check on </a:t>
            </a:r>
            <a:r>
              <a:rPr lang="en-US" u="sng" baseline="0" dirty="0"/>
              <a:t>Departmental</a:t>
            </a:r>
            <a:r>
              <a:rPr lang="en-US" baseline="0" dirty="0"/>
              <a:t> rates</a:t>
            </a:r>
          </a:p>
          <a:p>
            <a:pPr>
              <a:lnSpc>
                <a:spcPct val="120000"/>
              </a:lnSpc>
            </a:pPr>
            <a:r>
              <a:rPr lang="en-US" baseline="0" dirty="0"/>
              <a:t>When a GRA is budgeted, </a:t>
            </a:r>
            <a:r>
              <a:rPr lang="en-US" b="1" baseline="0" dirty="0">
                <a:solidFill>
                  <a:srgbClr val="FF0000"/>
                </a:solidFill>
              </a:rPr>
              <a:t>tuition remission </a:t>
            </a:r>
            <a:r>
              <a:rPr lang="en-US" baseline="0" dirty="0"/>
              <a:t>is too</a:t>
            </a:r>
          </a:p>
          <a:p>
            <a:pPr lvl="1">
              <a:lnSpc>
                <a:spcPct val="120000"/>
              </a:lnSpc>
            </a:pPr>
            <a:r>
              <a:rPr lang="en-US" baseline="0" dirty="0"/>
              <a:t>Tuition waivers/cost share must be requested early and are not likely to be approved </a:t>
            </a:r>
          </a:p>
          <a:p>
            <a:pPr>
              <a:lnSpc>
                <a:spcPct val="120000"/>
              </a:lnSpc>
            </a:pPr>
            <a:r>
              <a:rPr lang="en-US" dirty="0"/>
              <a:t>No Fringe Benefits</a:t>
            </a:r>
            <a:endParaRPr lang="en-US" baseline="0" dirty="0"/>
          </a:p>
        </p:txBody>
      </p:sp>
      <p:pic>
        <p:nvPicPr>
          <p:cNvPr id="5" name="Picture 4" descr="Differences for tuition remission for academic year 2024-2025 with a masters rate of $16,102.80 and a doctoral rate of $19,372.50 for Graduate Teaching, Research, and Staff Assistants. For academic year 2025 to 2026 the maters rate and doctoral rate are the same as the following year.">
            <a:extLst>
              <a:ext uri="{FF2B5EF4-FFF2-40B4-BE49-F238E27FC236}">
                <a16:creationId xmlns:a16="http://schemas.microsoft.com/office/drawing/2014/main" id="{36B02D82-0568-827E-F78C-90CF6FCFCAAD}"/>
              </a:ext>
            </a:extLst>
          </p:cNvPr>
          <p:cNvPicPr>
            <a:picLocks noChangeAspect="1"/>
          </p:cNvPicPr>
          <p:nvPr/>
        </p:nvPicPr>
        <p:blipFill>
          <a:blip r:embed="rId3"/>
          <a:stretch>
            <a:fillRect/>
          </a:stretch>
        </p:blipFill>
        <p:spPr>
          <a:xfrm>
            <a:off x="4800600" y="5198106"/>
            <a:ext cx="3508071" cy="1164594"/>
          </a:xfrm>
          <a:prstGeom prst="rect">
            <a:avLst/>
          </a:prstGeom>
        </p:spPr>
      </p:pic>
      <p:sp>
        <p:nvSpPr>
          <p:cNvPr id="7" name="TextBox 6">
            <a:extLst>
              <a:ext uri="{FF2B5EF4-FFF2-40B4-BE49-F238E27FC236}">
                <a16:creationId xmlns:a16="http://schemas.microsoft.com/office/drawing/2014/main" id="{8FC94487-6826-5EA0-209E-055AD135DB7D}"/>
              </a:ext>
            </a:extLst>
          </p:cNvPr>
          <p:cNvSpPr txBox="1"/>
          <p:nvPr/>
        </p:nvSpPr>
        <p:spPr>
          <a:xfrm>
            <a:off x="4895850" y="6381750"/>
            <a:ext cx="3093643" cy="300082"/>
          </a:xfrm>
          <a:prstGeom prst="rect">
            <a:avLst/>
          </a:prstGeom>
          <a:noFill/>
        </p:spPr>
        <p:txBody>
          <a:bodyPr wrap="square" rtlCol="0">
            <a:spAutoFit/>
          </a:bodyPr>
          <a:lstStyle/>
          <a:p>
            <a:pPr algn="ctr"/>
            <a:r>
              <a:rPr lang="en-US" sz="1350" dirty="0">
                <a:solidFill>
                  <a:schemeClr val="bg1"/>
                </a:solidFill>
              </a:rPr>
              <a:t>^ 9 months appointments ^</a:t>
            </a:r>
          </a:p>
        </p:txBody>
      </p:sp>
    </p:spTree>
    <p:extLst>
      <p:ext uri="{BB962C8B-B14F-4D97-AF65-F5344CB8AC3E}">
        <p14:creationId xmlns:p14="http://schemas.microsoft.com/office/powerpoint/2010/main" val="341527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23A2F8-9F58-6FB9-63FC-86F691E2D83F}"/>
              </a:ext>
            </a:extLst>
          </p:cNvPr>
          <p:cNvSpPr>
            <a:spLocks noGrp="1"/>
          </p:cNvSpPr>
          <p:nvPr>
            <p:ph type="title"/>
          </p:nvPr>
        </p:nvSpPr>
        <p:spPr/>
        <p:txBody>
          <a:bodyPr/>
          <a:lstStyle/>
          <a:p>
            <a:r>
              <a:rPr lang="en-US" dirty="0"/>
              <a:t>Unbudgeted Effort</a:t>
            </a:r>
          </a:p>
        </p:txBody>
      </p:sp>
      <p:sp>
        <p:nvSpPr>
          <p:cNvPr id="6" name="Content Placeholder 5">
            <a:extLst>
              <a:ext uri="{FF2B5EF4-FFF2-40B4-BE49-F238E27FC236}">
                <a16:creationId xmlns:a16="http://schemas.microsoft.com/office/drawing/2014/main" id="{20074C62-7B2B-66F6-E34B-CC73A45A50A8}"/>
              </a:ext>
            </a:extLst>
          </p:cNvPr>
          <p:cNvSpPr>
            <a:spLocks noGrp="1"/>
          </p:cNvSpPr>
          <p:nvPr>
            <p:ph idx="1"/>
          </p:nvPr>
        </p:nvSpPr>
        <p:spPr/>
        <p:txBody>
          <a:bodyPr/>
          <a:lstStyle/>
          <a:p>
            <a:r>
              <a:rPr lang="en-US" dirty="0"/>
              <a:t>Some wages are paid from indirect costs</a:t>
            </a:r>
          </a:p>
          <a:p>
            <a:pPr lvl="1"/>
            <a:r>
              <a:rPr lang="en-US" dirty="0"/>
              <a:t>Office manager that does routine paperwork to hire and pay students</a:t>
            </a:r>
          </a:p>
          <a:p>
            <a:pPr lvl="1"/>
            <a:r>
              <a:rPr lang="en-US" dirty="0"/>
              <a:t>Lab director who takes care of the animal colony</a:t>
            </a:r>
          </a:p>
          <a:p>
            <a:pPr lvl="1"/>
            <a:r>
              <a:rPr lang="en-US" dirty="0"/>
              <a:t>IT that makes sure your devices are working</a:t>
            </a:r>
          </a:p>
          <a:p>
            <a:pPr lvl="1"/>
            <a:r>
              <a:rPr lang="en-US" dirty="0"/>
              <a:t>Sponsored programs for tracking and reporting spending</a:t>
            </a:r>
          </a:p>
          <a:p>
            <a:r>
              <a:rPr lang="en-US" dirty="0"/>
              <a:t>Faculty contracts generally include research time</a:t>
            </a:r>
          </a:p>
        </p:txBody>
      </p:sp>
    </p:spTree>
    <p:extLst>
      <p:ext uri="{BB962C8B-B14F-4D97-AF65-F5344CB8AC3E}">
        <p14:creationId xmlns:p14="http://schemas.microsoft.com/office/powerpoint/2010/main" val="3404982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464DB-5EF6-9256-7083-19CA870B31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2357" y="4149615"/>
            <a:ext cx="2264443" cy="1631731"/>
          </a:xfrm>
          <a:prstGeom prst="rect">
            <a:avLst/>
          </a:prstGeom>
        </p:spPr>
      </p:pic>
      <p:sp>
        <p:nvSpPr>
          <p:cNvPr id="2" name="Title 1">
            <a:extLst>
              <a:ext uri="{FF2B5EF4-FFF2-40B4-BE49-F238E27FC236}">
                <a16:creationId xmlns:a16="http://schemas.microsoft.com/office/drawing/2014/main" id="{46D90885-7201-4FF3-203A-E6065073C7B0}"/>
              </a:ext>
            </a:extLst>
          </p:cNvPr>
          <p:cNvSpPr>
            <a:spLocks noGrp="1"/>
          </p:cNvSpPr>
          <p:nvPr>
            <p:ph type="title"/>
          </p:nvPr>
        </p:nvSpPr>
        <p:spPr/>
        <p:txBody>
          <a:bodyPr/>
          <a:lstStyle/>
          <a:p>
            <a:r>
              <a:rPr lang="en-US" dirty="0"/>
              <a:t>Equipment</a:t>
            </a:r>
          </a:p>
        </p:txBody>
      </p:sp>
      <p:sp>
        <p:nvSpPr>
          <p:cNvPr id="3" name="Content Placeholder 2">
            <a:extLst>
              <a:ext uri="{FF2B5EF4-FFF2-40B4-BE49-F238E27FC236}">
                <a16:creationId xmlns:a16="http://schemas.microsoft.com/office/drawing/2014/main" id="{AFB20346-70CB-D97B-A24D-8A7AE2126842}"/>
              </a:ext>
            </a:extLst>
          </p:cNvPr>
          <p:cNvSpPr>
            <a:spLocks noGrp="1"/>
          </p:cNvSpPr>
          <p:nvPr>
            <p:ph idx="1"/>
          </p:nvPr>
        </p:nvSpPr>
        <p:spPr>
          <a:xfrm>
            <a:off x="457200" y="1504950"/>
            <a:ext cx="8077199" cy="4552949"/>
          </a:xfrm>
        </p:spPr>
        <p:txBody>
          <a:bodyPr>
            <a:normAutofit fontScale="92500" lnSpcReduction="10000"/>
          </a:bodyPr>
          <a:lstStyle/>
          <a:p>
            <a:r>
              <a:rPr lang="en-US" dirty="0"/>
              <a:t>UG definition: Tangible personal property having a useful life of more than one year and a per-unit acquisition cost that equals or exceeds the lesser of the capitalization level established by the recipient or subrecipient for financial statement purposes, or $10,000. </a:t>
            </a:r>
          </a:p>
          <a:p>
            <a:pPr lvl="1"/>
            <a:r>
              <a:rPr lang="en-US" baseline="0" dirty="0"/>
              <a:t>At NIU, a single item or useable system that has a value ≥ $5,000 (anything less is supplies)</a:t>
            </a:r>
          </a:p>
          <a:p>
            <a:pPr lvl="1"/>
            <a:r>
              <a:rPr lang="en-US" baseline="0" dirty="0"/>
              <a:t>In 2026, limit will change to ≥ $10,000</a:t>
            </a:r>
          </a:p>
          <a:p>
            <a:r>
              <a:rPr lang="en-US" baseline="0" dirty="0"/>
              <a:t>Consider getting quotes for equipment</a:t>
            </a:r>
          </a:p>
          <a:p>
            <a:r>
              <a:rPr lang="en-US" baseline="0" dirty="0"/>
              <a:t>Justify a Single Source provider</a:t>
            </a:r>
          </a:p>
        </p:txBody>
      </p:sp>
    </p:spTree>
    <p:extLst>
      <p:ext uri="{BB962C8B-B14F-4D97-AF65-F5344CB8AC3E}">
        <p14:creationId xmlns:p14="http://schemas.microsoft.com/office/powerpoint/2010/main" val="3113945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23A94-32D3-E513-0ABC-53CA1C487E10}"/>
              </a:ext>
              <a:ext uri="{C183D7F6-B498-43B3-948B-1728B52AA6E4}">
                <adec:decorative xmlns:adec="http://schemas.microsoft.com/office/drawing/2017/decorative" val="1"/>
              </a:ext>
            </a:extLst>
          </p:cNvPr>
          <p:cNvPicPr>
            <a:picLocks noChangeAspect="1"/>
          </p:cNvPicPr>
          <p:nvPr/>
        </p:nvPicPr>
        <p:blipFill rotWithShape="1">
          <a:blip r:embed="rId2"/>
          <a:srcRect l="12224" t="8950" r="8935" b="14417"/>
          <a:stretch/>
        </p:blipFill>
        <p:spPr>
          <a:xfrm>
            <a:off x="6582103" y="3987144"/>
            <a:ext cx="2104697" cy="1737008"/>
          </a:xfrm>
          <a:prstGeom prst="rect">
            <a:avLst/>
          </a:prstGeom>
        </p:spPr>
      </p:pic>
      <p:sp>
        <p:nvSpPr>
          <p:cNvPr id="2" name="Title 1">
            <a:extLst>
              <a:ext uri="{FF2B5EF4-FFF2-40B4-BE49-F238E27FC236}">
                <a16:creationId xmlns:a16="http://schemas.microsoft.com/office/drawing/2014/main" id="{08B3EE35-743F-7C41-941E-8299B99EEA61}"/>
              </a:ext>
            </a:extLst>
          </p:cNvPr>
          <p:cNvSpPr>
            <a:spLocks noGrp="1"/>
          </p:cNvSpPr>
          <p:nvPr>
            <p:ph type="title"/>
          </p:nvPr>
        </p:nvSpPr>
        <p:spPr/>
        <p:txBody>
          <a:bodyPr>
            <a:normAutofit fontScale="90000"/>
          </a:bodyPr>
          <a:lstStyle/>
          <a:p>
            <a:r>
              <a:rPr lang="en-US" dirty="0"/>
              <a:t>Participant</a:t>
            </a:r>
            <a:r>
              <a:rPr lang="en-US" baseline="0" dirty="0"/>
              <a:t> Support Costs (PSC)/Trainee Costs</a:t>
            </a:r>
            <a:endParaRPr lang="en-US" dirty="0"/>
          </a:p>
        </p:txBody>
      </p:sp>
      <p:sp>
        <p:nvSpPr>
          <p:cNvPr id="3" name="Content Placeholder 2">
            <a:extLst>
              <a:ext uri="{FF2B5EF4-FFF2-40B4-BE49-F238E27FC236}">
                <a16:creationId xmlns:a16="http://schemas.microsoft.com/office/drawing/2014/main" id="{F6DC4963-3D96-5F4E-1753-49765E4306BA}"/>
              </a:ext>
            </a:extLst>
          </p:cNvPr>
          <p:cNvSpPr>
            <a:spLocks noGrp="1"/>
          </p:cNvSpPr>
          <p:nvPr>
            <p:ph idx="1"/>
          </p:nvPr>
        </p:nvSpPr>
        <p:spPr/>
        <p:txBody>
          <a:bodyPr/>
          <a:lstStyle/>
          <a:p>
            <a:r>
              <a:rPr lang="en-US" baseline="0" dirty="0"/>
              <a:t>These are costs that allow participants to participate in the project </a:t>
            </a:r>
          </a:p>
          <a:p>
            <a:r>
              <a:rPr lang="en-US" baseline="0" dirty="0"/>
              <a:t>Common costs include subsistence stipends, food, housing, travel, and materials</a:t>
            </a:r>
          </a:p>
          <a:p>
            <a:r>
              <a:rPr lang="en-US" u="sng" baseline="0" dirty="0"/>
              <a:t>Stipends are not wages</a:t>
            </a:r>
            <a:r>
              <a:rPr lang="en-US" baseline="0" dirty="0"/>
              <a:t>, because they do not work for stipends</a:t>
            </a:r>
          </a:p>
          <a:p>
            <a:r>
              <a:rPr lang="en-US" baseline="0" dirty="0"/>
              <a:t>NIU employees are not typically                   participants</a:t>
            </a:r>
          </a:p>
        </p:txBody>
      </p:sp>
    </p:spTree>
    <p:extLst>
      <p:ext uri="{BB962C8B-B14F-4D97-AF65-F5344CB8AC3E}">
        <p14:creationId xmlns:p14="http://schemas.microsoft.com/office/powerpoint/2010/main" val="3913730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0885-7201-4FF3-203A-E6065073C7B0}"/>
              </a:ext>
            </a:extLst>
          </p:cNvPr>
          <p:cNvSpPr>
            <a:spLocks noGrp="1"/>
          </p:cNvSpPr>
          <p:nvPr>
            <p:ph type="title"/>
          </p:nvPr>
        </p:nvSpPr>
        <p:spPr/>
        <p:txBody>
          <a:bodyPr>
            <a:normAutofit fontScale="90000"/>
          </a:bodyPr>
          <a:lstStyle/>
          <a:p>
            <a:r>
              <a:rPr lang="en-US" dirty="0"/>
              <a:t>Budgeting PSC </a:t>
            </a:r>
            <a:r>
              <a:rPr lang="en-US" baseline="0" dirty="0"/>
              <a:t>vs. Human Subject Incentives</a:t>
            </a:r>
            <a:endParaRPr lang="en-US" dirty="0"/>
          </a:p>
        </p:txBody>
      </p:sp>
      <p:sp>
        <p:nvSpPr>
          <p:cNvPr id="3" name="Content Placeholder 2">
            <a:extLst>
              <a:ext uri="{FF2B5EF4-FFF2-40B4-BE49-F238E27FC236}">
                <a16:creationId xmlns:a16="http://schemas.microsoft.com/office/drawing/2014/main" id="{AFB20346-70CB-D97B-A24D-8A7AE2126842}"/>
              </a:ext>
            </a:extLst>
          </p:cNvPr>
          <p:cNvSpPr>
            <a:spLocks noGrp="1"/>
          </p:cNvSpPr>
          <p:nvPr>
            <p:ph idx="1"/>
          </p:nvPr>
        </p:nvSpPr>
        <p:spPr>
          <a:xfrm>
            <a:off x="457200" y="1458787"/>
            <a:ext cx="7877175" cy="4552949"/>
          </a:xfrm>
        </p:spPr>
        <p:txBody>
          <a:bodyPr>
            <a:normAutofit/>
          </a:bodyPr>
          <a:lstStyle/>
          <a:p>
            <a:r>
              <a:rPr lang="en-US" dirty="0"/>
              <a:t>Someone is taking part in the research,</a:t>
            </a:r>
            <a:r>
              <a:rPr lang="en-US" baseline="0" dirty="0"/>
              <a:t> by testing a process or taking a survey,</a:t>
            </a:r>
            <a:r>
              <a:rPr lang="en-US" dirty="0"/>
              <a:t> as a </a:t>
            </a:r>
            <a:r>
              <a:rPr lang="en-US" b="1" dirty="0"/>
              <a:t>human subject</a:t>
            </a:r>
            <a:r>
              <a:rPr lang="en-US" baseline="0" dirty="0"/>
              <a:t> </a:t>
            </a:r>
          </a:p>
          <a:p>
            <a:pPr lvl="1"/>
            <a:r>
              <a:rPr lang="en-US" dirty="0"/>
              <a:t>P</a:t>
            </a:r>
            <a:r>
              <a:rPr lang="en-US" baseline="0" dirty="0"/>
              <a:t>ayments are </a:t>
            </a:r>
            <a:r>
              <a:rPr lang="en-US" u="sng" baseline="0" dirty="0"/>
              <a:t>incentives</a:t>
            </a:r>
            <a:r>
              <a:rPr lang="en-US" i="1" baseline="0" dirty="0"/>
              <a:t> </a:t>
            </a:r>
            <a:r>
              <a:rPr lang="en-US" baseline="0" dirty="0"/>
              <a:t>or </a:t>
            </a:r>
            <a:r>
              <a:rPr lang="en-US" u="sng" baseline="0" dirty="0"/>
              <a:t>payments</a:t>
            </a:r>
          </a:p>
          <a:p>
            <a:r>
              <a:rPr lang="en-US" baseline="0" dirty="0"/>
              <a:t>Someone training or on program grants as a </a:t>
            </a:r>
            <a:r>
              <a:rPr lang="en-US" b="1" baseline="0" dirty="0"/>
              <a:t>participant</a:t>
            </a:r>
            <a:endParaRPr lang="en-US" baseline="0" dirty="0"/>
          </a:p>
          <a:p>
            <a:pPr lvl="1"/>
            <a:r>
              <a:rPr lang="en-US" baseline="0" dirty="0"/>
              <a:t>May get </a:t>
            </a:r>
            <a:r>
              <a:rPr lang="en-US" dirty="0"/>
              <a:t>subsistence &amp; travel                                allowances, temporary                                 dependent care, and per                                   diem. </a:t>
            </a:r>
          </a:p>
          <a:p>
            <a:endParaRPr lang="en-US" baseline="0" dirty="0"/>
          </a:p>
        </p:txBody>
      </p:sp>
      <p:pic>
        <p:nvPicPr>
          <p:cNvPr id="1026" name="Picture 2" descr="Audiology + Vestibular Evaluation - Mary Free Bed Rehabilitation Hospital">
            <a:extLst>
              <a:ext uri="{FF2B5EF4-FFF2-40B4-BE49-F238E27FC236}">
                <a16:creationId xmlns:a16="http://schemas.microsoft.com/office/drawing/2014/main" id="{2ECDA23E-C3CB-D2A6-A777-369D74AE1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987" y="3876674"/>
            <a:ext cx="3100390" cy="206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80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BF99-9823-845B-0A41-E806A212A8C2}"/>
              </a:ext>
            </a:extLst>
          </p:cNvPr>
          <p:cNvSpPr>
            <a:spLocks noGrp="1"/>
          </p:cNvSpPr>
          <p:nvPr>
            <p:ph type="title"/>
          </p:nvPr>
        </p:nvSpPr>
        <p:spPr/>
        <p:txBody>
          <a:bodyPr/>
          <a:lstStyle/>
          <a:p>
            <a:pPr lvl="0"/>
            <a:r>
              <a:rPr lang="en-US" dirty="0"/>
              <a:t>Travel</a:t>
            </a:r>
            <a:r>
              <a:rPr lang="en-US" baseline="0" dirty="0"/>
              <a:t> – Common Types</a:t>
            </a:r>
            <a:endParaRPr lang="en-US" dirty="0"/>
          </a:p>
        </p:txBody>
      </p:sp>
      <p:sp>
        <p:nvSpPr>
          <p:cNvPr id="3" name="Content Placeholder 2">
            <a:extLst>
              <a:ext uri="{FF2B5EF4-FFF2-40B4-BE49-F238E27FC236}">
                <a16:creationId xmlns:a16="http://schemas.microsoft.com/office/drawing/2014/main" id="{2B7E2095-0440-8CD3-9283-39BA76F07389}"/>
              </a:ext>
            </a:extLst>
          </p:cNvPr>
          <p:cNvSpPr>
            <a:spLocks noGrp="1"/>
          </p:cNvSpPr>
          <p:nvPr>
            <p:ph idx="1"/>
          </p:nvPr>
        </p:nvSpPr>
        <p:spPr>
          <a:xfrm>
            <a:off x="457200" y="1371600"/>
            <a:ext cx="7848600" cy="4686300"/>
          </a:xfrm>
        </p:spPr>
        <p:txBody>
          <a:bodyPr>
            <a:normAutofit/>
          </a:bodyPr>
          <a:lstStyle/>
          <a:p>
            <a:r>
              <a:rPr lang="en-US" dirty="0"/>
              <a:t>Conference Travel </a:t>
            </a:r>
          </a:p>
          <a:p>
            <a:pPr lvl="1"/>
            <a:r>
              <a:rPr lang="en-US" dirty="0"/>
              <a:t>Awards won’t typically fund </a:t>
            </a:r>
            <a:r>
              <a:rPr lang="en-US" u="sng" dirty="0"/>
              <a:t>attendance</a:t>
            </a:r>
            <a:r>
              <a:rPr lang="en-US" dirty="0"/>
              <a:t> at professional meetings, </a:t>
            </a:r>
            <a:r>
              <a:rPr lang="en-US" i="1" dirty="0"/>
              <a:t>but</a:t>
            </a:r>
            <a:r>
              <a:rPr lang="en-US" dirty="0"/>
              <a:t> do</a:t>
            </a:r>
            <a:r>
              <a:rPr lang="en-US" baseline="0" dirty="0"/>
              <a:t> support travel for </a:t>
            </a:r>
            <a:r>
              <a:rPr lang="en-US" u="sng" baseline="0" dirty="0"/>
              <a:t>dissemination of findings and collaboration</a:t>
            </a:r>
          </a:p>
          <a:p>
            <a:pPr lvl="0"/>
            <a:r>
              <a:rPr lang="en-US" baseline="0" dirty="0"/>
              <a:t>Travel to research or training sites</a:t>
            </a:r>
          </a:p>
          <a:p>
            <a:pPr lvl="0"/>
            <a:r>
              <a:rPr lang="en-US" baseline="0" dirty="0"/>
              <a:t>Travel is categorized federally as Foreign or Domestic, In-state &amp; Outside</a:t>
            </a:r>
            <a:endParaRPr lang="en-US" dirty="0"/>
          </a:p>
          <a:p>
            <a:pPr lvl="0"/>
            <a:r>
              <a:rPr lang="en-US" baseline="0" dirty="0"/>
              <a:t>Rate for travel found at                                                </a:t>
            </a:r>
            <a:r>
              <a:rPr lang="en-US" dirty="0">
                <a:hlinkClick r:id="rId3"/>
              </a:rPr>
              <a:t>Per diem rates | GSA</a:t>
            </a:r>
            <a:endParaRPr lang="en-US" baseline="0" dirty="0"/>
          </a:p>
        </p:txBody>
      </p:sp>
      <p:pic>
        <p:nvPicPr>
          <p:cNvPr id="4" name="Picture 3">
            <a:extLst>
              <a:ext uri="{FF2B5EF4-FFF2-40B4-BE49-F238E27FC236}">
                <a16:creationId xmlns:a16="http://schemas.microsoft.com/office/drawing/2014/main" id="{12AF5680-31CB-6089-470B-4E38B61E23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380" y="3731829"/>
            <a:ext cx="2765070" cy="2763964"/>
          </a:xfrm>
          <a:prstGeom prst="rect">
            <a:avLst/>
          </a:prstGeom>
        </p:spPr>
      </p:pic>
    </p:spTree>
    <p:extLst>
      <p:ext uri="{BB962C8B-B14F-4D97-AF65-F5344CB8AC3E}">
        <p14:creationId xmlns:p14="http://schemas.microsoft.com/office/powerpoint/2010/main" val="104591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p:txBody>
          <a:bodyPr/>
          <a:lstStyle/>
          <a:p>
            <a:r>
              <a:rPr lang="en-US" dirty="0"/>
              <a:t>Section 1</a:t>
            </a:r>
          </a:p>
        </p:txBody>
      </p:sp>
      <p:sp>
        <p:nvSpPr>
          <p:cNvPr id="6" name="TextBox 5">
            <a:extLst>
              <a:ext uri="{FF2B5EF4-FFF2-40B4-BE49-F238E27FC236}">
                <a16:creationId xmlns:a16="http://schemas.microsoft.com/office/drawing/2014/main" id="{4C7D7CF0-E276-CF45-F1C3-F782F8F40A72}"/>
              </a:ext>
            </a:extLst>
          </p:cNvPr>
          <p:cNvSpPr txBox="1"/>
          <p:nvPr/>
        </p:nvSpPr>
        <p:spPr>
          <a:xfrm>
            <a:off x="2057400" y="1393372"/>
            <a:ext cx="5486400" cy="584775"/>
          </a:xfrm>
          <a:prstGeom prst="rect">
            <a:avLst/>
          </a:prstGeom>
          <a:noFill/>
        </p:spPr>
        <p:txBody>
          <a:bodyPr wrap="square" rtlCol="0">
            <a:spAutoFit/>
          </a:bodyPr>
          <a:lstStyle/>
          <a:p>
            <a:r>
              <a:rPr lang="en-US" sz="3200" dirty="0"/>
              <a:t>Deadlines and Timelines</a:t>
            </a:r>
          </a:p>
        </p:txBody>
      </p:sp>
      <p:pic>
        <p:nvPicPr>
          <p:cNvPr id="5" name="Content Placeholder 4" descr="Close up of pin and stethoscope, pinned on doctor's appointment">
            <a:extLst>
              <a:ext uri="{FF2B5EF4-FFF2-40B4-BE49-F238E27FC236}">
                <a16:creationId xmlns:a16="http://schemas.microsoft.com/office/drawing/2014/main" id="{3E12A789-EF93-2BDE-1186-88DED3B56C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5691" y="2152319"/>
            <a:ext cx="5236648" cy="3491099"/>
          </a:xfrm>
        </p:spPr>
      </p:pic>
    </p:spTree>
    <p:extLst>
      <p:ext uri="{BB962C8B-B14F-4D97-AF65-F5344CB8AC3E}">
        <p14:creationId xmlns:p14="http://schemas.microsoft.com/office/powerpoint/2010/main" val="2290113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F057-156F-468D-B2CE-2EF25A569D26}"/>
              </a:ext>
            </a:extLst>
          </p:cNvPr>
          <p:cNvSpPr>
            <a:spLocks noGrp="1"/>
          </p:cNvSpPr>
          <p:nvPr>
            <p:ph type="title"/>
          </p:nvPr>
        </p:nvSpPr>
        <p:spPr/>
        <p:txBody>
          <a:bodyPr/>
          <a:lstStyle/>
          <a:p>
            <a:r>
              <a:rPr lang="en-US" dirty="0"/>
              <a:t>Travel</a:t>
            </a:r>
            <a:r>
              <a:rPr lang="en-US" baseline="0" dirty="0"/>
              <a:t> Costs</a:t>
            </a:r>
            <a:endParaRPr lang="en-US" dirty="0"/>
          </a:p>
        </p:txBody>
      </p:sp>
      <p:pic>
        <p:nvPicPr>
          <p:cNvPr id="5" name="Picture 4">
            <a:extLst>
              <a:ext uri="{FF2B5EF4-FFF2-40B4-BE49-F238E27FC236}">
                <a16:creationId xmlns:a16="http://schemas.microsoft.com/office/drawing/2014/main" id="{33C954DD-FF67-34AC-F573-66020CD2B3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88532" y="2336798"/>
            <a:ext cx="3384652" cy="3244851"/>
          </a:xfrm>
          <a:prstGeom prst="rect">
            <a:avLst/>
          </a:prstGeom>
        </p:spPr>
      </p:pic>
      <p:sp>
        <p:nvSpPr>
          <p:cNvPr id="3" name="Content Placeholder 2">
            <a:extLst>
              <a:ext uri="{FF2B5EF4-FFF2-40B4-BE49-F238E27FC236}">
                <a16:creationId xmlns:a16="http://schemas.microsoft.com/office/drawing/2014/main" id="{F84B9656-E0CE-B5F6-998F-E5FB29F69ED1}"/>
              </a:ext>
            </a:extLst>
          </p:cNvPr>
          <p:cNvSpPr>
            <a:spLocks noGrp="1"/>
          </p:cNvSpPr>
          <p:nvPr>
            <p:ph idx="1"/>
          </p:nvPr>
        </p:nvSpPr>
        <p:spPr>
          <a:xfrm>
            <a:off x="457200" y="1809750"/>
            <a:ext cx="3943350" cy="3454401"/>
          </a:xfrm>
        </p:spPr>
        <p:txBody>
          <a:bodyPr>
            <a:normAutofit fontScale="92500" lnSpcReduction="10000"/>
          </a:bodyPr>
          <a:lstStyle/>
          <a:p>
            <a:r>
              <a:rPr lang="en-US" b="1" u="sng" dirty="0"/>
              <a:t>Common costs</a:t>
            </a:r>
            <a:r>
              <a:rPr lang="en-US" b="1" u="sng" baseline="0" dirty="0"/>
              <a:t> include</a:t>
            </a:r>
            <a:r>
              <a:rPr lang="en-US" baseline="0" dirty="0"/>
              <a:t>:</a:t>
            </a:r>
          </a:p>
          <a:p>
            <a:r>
              <a:rPr lang="en-US" baseline="0" dirty="0"/>
              <a:t>Airfare</a:t>
            </a:r>
          </a:p>
          <a:p>
            <a:r>
              <a:rPr lang="en-US" dirty="0"/>
              <a:t>Lodging</a:t>
            </a:r>
            <a:endParaRPr lang="en-US" baseline="0" dirty="0"/>
          </a:p>
          <a:p>
            <a:r>
              <a:rPr lang="en-US" baseline="0" dirty="0"/>
              <a:t>Per diem</a:t>
            </a:r>
            <a:endParaRPr lang="en-US" dirty="0"/>
          </a:p>
          <a:p>
            <a:r>
              <a:rPr lang="en-US" baseline="0" dirty="0"/>
              <a:t>Conference             registration</a:t>
            </a:r>
            <a:endParaRPr lang="en-US" dirty="0"/>
          </a:p>
          <a:p>
            <a:r>
              <a:rPr lang="en-US" baseline="0" dirty="0"/>
              <a:t>Visas</a:t>
            </a:r>
          </a:p>
          <a:p>
            <a:r>
              <a:rPr lang="en-US" baseline="0" dirty="0"/>
              <a:t>Luggage </a:t>
            </a:r>
          </a:p>
        </p:txBody>
      </p:sp>
      <p:sp>
        <p:nvSpPr>
          <p:cNvPr id="4" name="Content Placeholder 2">
            <a:extLst>
              <a:ext uri="{FF2B5EF4-FFF2-40B4-BE49-F238E27FC236}">
                <a16:creationId xmlns:a16="http://schemas.microsoft.com/office/drawing/2014/main" id="{CE2D4420-6FDD-7D69-5A17-3E695D9AC1C7}"/>
              </a:ext>
            </a:extLst>
          </p:cNvPr>
          <p:cNvSpPr txBox="1">
            <a:spLocks/>
          </p:cNvSpPr>
          <p:nvPr/>
        </p:nvSpPr>
        <p:spPr>
          <a:xfrm>
            <a:off x="5525504" y="2127248"/>
            <a:ext cx="3161296" cy="3454401"/>
          </a:xfrm>
          <a:prstGeom prst="rect">
            <a:avLst/>
          </a:prstGeom>
        </p:spPr>
        <p:txBody>
          <a:bodyPr vert="horz" lIns="68580" tIns="34290" rIns="68580" bIns="3429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t>Budgeted costs should be reasonable, but enough to cover costs </a:t>
            </a:r>
          </a:p>
          <a:p>
            <a:r>
              <a:rPr lang="en-US" dirty="0"/>
              <a:t>GSA rates act as limits, but cost may be budgeted lower based on PI experience</a:t>
            </a:r>
          </a:p>
        </p:txBody>
      </p:sp>
    </p:spTree>
    <p:extLst>
      <p:ext uri="{BB962C8B-B14F-4D97-AF65-F5344CB8AC3E}">
        <p14:creationId xmlns:p14="http://schemas.microsoft.com/office/powerpoint/2010/main" val="936561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4BA7-DB7B-5361-98DB-CBDB358D8975}"/>
              </a:ext>
            </a:extLst>
          </p:cNvPr>
          <p:cNvSpPr>
            <a:spLocks noGrp="1"/>
          </p:cNvSpPr>
          <p:nvPr>
            <p:ph type="title"/>
          </p:nvPr>
        </p:nvSpPr>
        <p:spPr/>
        <p:txBody>
          <a:bodyPr>
            <a:normAutofit/>
          </a:bodyPr>
          <a:lstStyle/>
          <a:p>
            <a:r>
              <a:rPr lang="en-US" sz="6000" dirty="0">
                <a:solidFill>
                  <a:schemeClr val="tx1"/>
                </a:solidFill>
              </a:rPr>
              <a:t>Other Costs</a:t>
            </a:r>
          </a:p>
        </p:txBody>
      </p:sp>
      <p:sp>
        <p:nvSpPr>
          <p:cNvPr id="8" name="Text Placeholder 7">
            <a:extLst>
              <a:ext uri="{FF2B5EF4-FFF2-40B4-BE49-F238E27FC236}">
                <a16:creationId xmlns:a16="http://schemas.microsoft.com/office/drawing/2014/main" id="{64997F30-68C4-7407-5C98-1C6053995B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660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AF44-FADF-8E20-DC12-A53FAB3ABD85}"/>
              </a:ext>
            </a:extLst>
          </p:cNvPr>
          <p:cNvSpPr>
            <a:spLocks noGrp="1"/>
          </p:cNvSpPr>
          <p:nvPr>
            <p:ph type="title"/>
          </p:nvPr>
        </p:nvSpPr>
        <p:spPr/>
        <p:txBody>
          <a:bodyPr/>
          <a:lstStyle/>
          <a:p>
            <a:r>
              <a:rPr lang="en-US" dirty="0"/>
              <a:t>Materials and Supplies</a:t>
            </a:r>
          </a:p>
        </p:txBody>
      </p:sp>
      <p:sp>
        <p:nvSpPr>
          <p:cNvPr id="3" name="Content Placeholder 2">
            <a:extLst>
              <a:ext uri="{FF2B5EF4-FFF2-40B4-BE49-F238E27FC236}">
                <a16:creationId xmlns:a16="http://schemas.microsoft.com/office/drawing/2014/main" id="{616A6FFE-2C1D-6128-5082-F36800DB76C7}"/>
              </a:ext>
            </a:extLst>
          </p:cNvPr>
          <p:cNvSpPr>
            <a:spLocks noGrp="1"/>
          </p:cNvSpPr>
          <p:nvPr>
            <p:ph idx="1"/>
          </p:nvPr>
        </p:nvSpPr>
        <p:spPr/>
        <p:txBody>
          <a:bodyPr/>
          <a:lstStyle/>
          <a:p>
            <a:r>
              <a:rPr lang="en-US" dirty="0"/>
              <a:t>Make meaningful estimations of these costs</a:t>
            </a:r>
          </a:p>
          <a:p>
            <a:r>
              <a:rPr lang="en-US" dirty="0"/>
              <a:t>Describe specific costs in your budget justification</a:t>
            </a:r>
          </a:p>
          <a:p>
            <a:r>
              <a:rPr lang="en-US" dirty="0"/>
              <a:t>Don’t include office supplies (these are covered by indirect costs)</a:t>
            </a:r>
          </a:p>
        </p:txBody>
      </p:sp>
    </p:spTree>
    <p:extLst>
      <p:ext uri="{BB962C8B-B14F-4D97-AF65-F5344CB8AC3E}">
        <p14:creationId xmlns:p14="http://schemas.microsoft.com/office/powerpoint/2010/main" val="163695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5091-7781-D3DC-1344-49947476FA24}"/>
              </a:ext>
            </a:extLst>
          </p:cNvPr>
          <p:cNvSpPr>
            <a:spLocks noGrp="1"/>
          </p:cNvSpPr>
          <p:nvPr>
            <p:ph type="title"/>
          </p:nvPr>
        </p:nvSpPr>
        <p:spPr/>
        <p:txBody>
          <a:bodyPr/>
          <a:lstStyle/>
          <a:p>
            <a:r>
              <a:rPr lang="en-US" dirty="0"/>
              <a:t>Publication Costs</a:t>
            </a:r>
          </a:p>
        </p:txBody>
      </p:sp>
      <p:sp>
        <p:nvSpPr>
          <p:cNvPr id="3" name="Content Placeholder 2">
            <a:extLst>
              <a:ext uri="{FF2B5EF4-FFF2-40B4-BE49-F238E27FC236}">
                <a16:creationId xmlns:a16="http://schemas.microsoft.com/office/drawing/2014/main" id="{E9076746-97AC-9CB5-F101-872C62987A9D}"/>
              </a:ext>
            </a:extLst>
          </p:cNvPr>
          <p:cNvSpPr>
            <a:spLocks noGrp="1"/>
          </p:cNvSpPr>
          <p:nvPr>
            <p:ph idx="1"/>
          </p:nvPr>
        </p:nvSpPr>
        <p:spPr/>
        <p:txBody>
          <a:bodyPr>
            <a:normAutofit fontScale="92500"/>
          </a:bodyPr>
          <a:lstStyle/>
          <a:p>
            <a:pPr>
              <a:lnSpc>
                <a:spcPct val="120000"/>
              </a:lnSpc>
            </a:pPr>
            <a:r>
              <a:rPr lang="en-US" dirty="0"/>
              <a:t>Funds for the costs of documenting, preparing, publishing or otherwise making available to others the findings and products of the work to be conducted under the award. </a:t>
            </a:r>
          </a:p>
          <a:p>
            <a:pPr>
              <a:lnSpc>
                <a:spcPct val="120000"/>
              </a:lnSpc>
            </a:pPr>
            <a:r>
              <a:rPr lang="en-US" dirty="0"/>
              <a:t>Also, storage, preservation, indexing of specimens</a:t>
            </a:r>
          </a:p>
          <a:p>
            <a:pPr>
              <a:lnSpc>
                <a:spcPct val="120000"/>
              </a:lnSpc>
            </a:pPr>
            <a:r>
              <a:rPr lang="en-US" dirty="0"/>
              <a:t>Proposal coordinator likely will not have information on how much is required</a:t>
            </a:r>
          </a:p>
          <a:p>
            <a:pPr>
              <a:lnSpc>
                <a:spcPct val="120000"/>
              </a:lnSpc>
            </a:pPr>
            <a:r>
              <a:rPr lang="en-US" dirty="0"/>
              <a:t>Budget from experience. Be reasonable, but request what is needed. </a:t>
            </a:r>
          </a:p>
        </p:txBody>
      </p:sp>
    </p:spTree>
    <p:extLst>
      <p:ext uri="{BB962C8B-B14F-4D97-AF65-F5344CB8AC3E}">
        <p14:creationId xmlns:p14="http://schemas.microsoft.com/office/powerpoint/2010/main" val="4287353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C927-7843-B5DB-CA1B-83A789BCE3B6}"/>
              </a:ext>
            </a:extLst>
          </p:cNvPr>
          <p:cNvSpPr>
            <a:spLocks noGrp="1"/>
          </p:cNvSpPr>
          <p:nvPr>
            <p:ph type="title"/>
          </p:nvPr>
        </p:nvSpPr>
        <p:spPr/>
        <p:txBody>
          <a:bodyPr/>
          <a:lstStyle/>
          <a:p>
            <a:r>
              <a:rPr lang="en-US" dirty="0"/>
              <a:t>Consultants</a:t>
            </a:r>
          </a:p>
        </p:txBody>
      </p:sp>
      <p:sp>
        <p:nvSpPr>
          <p:cNvPr id="3" name="Content Placeholder 2">
            <a:extLst>
              <a:ext uri="{FF2B5EF4-FFF2-40B4-BE49-F238E27FC236}">
                <a16:creationId xmlns:a16="http://schemas.microsoft.com/office/drawing/2014/main" id="{0C211CA2-FD78-4225-4C68-4D0C8B0391DE}"/>
              </a:ext>
            </a:extLst>
          </p:cNvPr>
          <p:cNvSpPr>
            <a:spLocks noGrp="1"/>
          </p:cNvSpPr>
          <p:nvPr>
            <p:ph sz="half" idx="1"/>
          </p:nvPr>
        </p:nvSpPr>
        <p:spPr>
          <a:xfrm>
            <a:off x="457200" y="1676400"/>
            <a:ext cx="4191000" cy="4621213"/>
          </a:xfrm>
        </p:spPr>
        <p:txBody>
          <a:bodyPr>
            <a:noAutofit/>
          </a:bodyPr>
          <a:lstStyle/>
          <a:p>
            <a:r>
              <a:rPr lang="en-US" sz="2400" dirty="0"/>
              <a:t>A “consultant” is a person who can provide valuable and pertinent advice generally drawn from a high degree of broad administrative, professional, or technical knowledge or experience. – OPM</a:t>
            </a:r>
          </a:p>
          <a:p>
            <a:r>
              <a:rPr lang="en-US" sz="2400" dirty="0"/>
              <a:t>Mostly paid hourly or daily – provide a letter to document rate</a:t>
            </a:r>
          </a:p>
        </p:txBody>
      </p:sp>
      <p:sp>
        <p:nvSpPr>
          <p:cNvPr id="4" name="Content Placeholder 3">
            <a:extLst>
              <a:ext uri="{FF2B5EF4-FFF2-40B4-BE49-F238E27FC236}">
                <a16:creationId xmlns:a16="http://schemas.microsoft.com/office/drawing/2014/main" id="{E77ACE4F-AD3F-48D3-185B-1877B03330F0}"/>
              </a:ext>
            </a:extLst>
          </p:cNvPr>
          <p:cNvSpPr>
            <a:spLocks noGrp="1"/>
          </p:cNvSpPr>
          <p:nvPr>
            <p:ph sz="half" idx="2"/>
          </p:nvPr>
        </p:nvSpPr>
        <p:spPr>
          <a:xfrm>
            <a:off x="4648200" y="1504950"/>
            <a:ext cx="4038600" cy="4621213"/>
          </a:xfrm>
        </p:spPr>
        <p:txBody>
          <a:bodyPr>
            <a:normAutofit fontScale="92500"/>
          </a:bodyPr>
          <a:lstStyle/>
          <a:p>
            <a:r>
              <a:rPr lang="en-US" b="1" dirty="0"/>
              <a:t>Rate of Pay based on:</a:t>
            </a:r>
          </a:p>
          <a:p>
            <a:pPr lvl="1"/>
            <a:r>
              <a:rPr lang="en-US" dirty="0"/>
              <a:t>The level and difficulty of the work to be performed;</a:t>
            </a:r>
          </a:p>
          <a:p>
            <a:pPr lvl="1"/>
            <a:r>
              <a:rPr lang="en-US" dirty="0"/>
              <a:t>The qualifications of the expert or consultant;</a:t>
            </a:r>
          </a:p>
          <a:p>
            <a:pPr lvl="1"/>
            <a:r>
              <a:rPr lang="en-US" dirty="0"/>
              <a:t>The pay rates of comparable individuals performing similar work in Federal or non-Federal sectors; and</a:t>
            </a:r>
          </a:p>
          <a:p>
            <a:pPr lvl="1"/>
            <a:r>
              <a:rPr lang="en-US" dirty="0"/>
              <a:t>The availability of qualified candidates.</a:t>
            </a:r>
          </a:p>
        </p:txBody>
      </p:sp>
    </p:spTree>
    <p:extLst>
      <p:ext uri="{BB962C8B-B14F-4D97-AF65-F5344CB8AC3E}">
        <p14:creationId xmlns:p14="http://schemas.microsoft.com/office/powerpoint/2010/main" val="1651785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06A4-FC0F-93F3-07CA-858C3E5017BB}"/>
              </a:ext>
            </a:extLst>
          </p:cNvPr>
          <p:cNvSpPr>
            <a:spLocks noGrp="1"/>
          </p:cNvSpPr>
          <p:nvPr>
            <p:ph type="title"/>
          </p:nvPr>
        </p:nvSpPr>
        <p:spPr/>
        <p:txBody>
          <a:bodyPr/>
          <a:lstStyle/>
          <a:p>
            <a:r>
              <a:rPr lang="en-US" dirty="0"/>
              <a:t>Computer Services</a:t>
            </a:r>
          </a:p>
        </p:txBody>
      </p:sp>
      <p:sp>
        <p:nvSpPr>
          <p:cNvPr id="5" name="Content Placeholder 4">
            <a:extLst>
              <a:ext uri="{FF2B5EF4-FFF2-40B4-BE49-F238E27FC236}">
                <a16:creationId xmlns:a16="http://schemas.microsoft.com/office/drawing/2014/main" id="{3D0895A4-B5B0-A0C6-6B68-2C9D6DAD5800}"/>
              </a:ext>
            </a:extLst>
          </p:cNvPr>
          <p:cNvSpPr>
            <a:spLocks noGrp="1"/>
          </p:cNvSpPr>
          <p:nvPr>
            <p:ph idx="1"/>
          </p:nvPr>
        </p:nvSpPr>
        <p:spPr/>
        <p:txBody>
          <a:bodyPr/>
          <a:lstStyle/>
          <a:p>
            <a:r>
              <a:rPr lang="en-US" dirty="0"/>
              <a:t>The cost of computer services, including computer-based retrieval of scientific, technical, and educational information, may be requested only where it is institutional policy to charge such costs as direct charges. </a:t>
            </a:r>
          </a:p>
          <a:p>
            <a:r>
              <a:rPr lang="en-US" dirty="0"/>
              <a:t>A justification based on the established computer service rates at the proposing organization must be included. </a:t>
            </a:r>
          </a:p>
          <a:p>
            <a:r>
              <a:rPr lang="en-US" dirty="0"/>
              <a:t>The proposal budget also may request costs for leasing of computer equipment.</a:t>
            </a:r>
          </a:p>
        </p:txBody>
      </p:sp>
    </p:spTree>
    <p:extLst>
      <p:ext uri="{BB962C8B-B14F-4D97-AF65-F5344CB8AC3E}">
        <p14:creationId xmlns:p14="http://schemas.microsoft.com/office/powerpoint/2010/main" val="455465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7C58-A7EB-9BE7-6C9A-5EB57F4268A1}"/>
              </a:ext>
            </a:extLst>
          </p:cNvPr>
          <p:cNvSpPr>
            <a:spLocks noGrp="1"/>
          </p:cNvSpPr>
          <p:nvPr>
            <p:ph type="title"/>
          </p:nvPr>
        </p:nvSpPr>
        <p:spPr>
          <a:xfrm>
            <a:off x="457200" y="152400"/>
            <a:ext cx="7543799" cy="1066800"/>
          </a:xfrm>
        </p:spPr>
        <p:txBody>
          <a:bodyPr>
            <a:normAutofit/>
          </a:bodyPr>
          <a:lstStyle/>
          <a:p>
            <a:r>
              <a:rPr lang="en-US"/>
              <a:t>Subrecipients (vs. Vendors) </a:t>
            </a:r>
          </a:p>
        </p:txBody>
      </p:sp>
      <p:sp>
        <p:nvSpPr>
          <p:cNvPr id="3" name="Content Placeholder 2">
            <a:extLst>
              <a:ext uri="{FF2B5EF4-FFF2-40B4-BE49-F238E27FC236}">
                <a16:creationId xmlns:a16="http://schemas.microsoft.com/office/drawing/2014/main" id="{52D757B6-D9F5-C443-FB94-8D39F6BAC1CB}"/>
              </a:ext>
            </a:extLst>
          </p:cNvPr>
          <p:cNvSpPr>
            <a:spLocks noGrp="1"/>
          </p:cNvSpPr>
          <p:nvPr>
            <p:ph idx="1"/>
          </p:nvPr>
        </p:nvSpPr>
        <p:spPr/>
        <p:txBody>
          <a:bodyPr>
            <a:normAutofit fontScale="92500" lnSpcReduction="20000"/>
          </a:bodyPr>
          <a:lstStyle/>
          <a:p>
            <a:r>
              <a:rPr lang="en-US" dirty="0"/>
              <a:t>Subrecipients </a:t>
            </a:r>
            <a:r>
              <a:rPr lang="en-US" baseline="0" dirty="0"/>
              <a:t>have a meaningful impact on the proposal’s science and/or decision making</a:t>
            </a:r>
          </a:p>
          <a:p>
            <a:r>
              <a:rPr lang="en-US" dirty="0">
                <a:hlinkClick r:id="rId2"/>
              </a:rPr>
              <a:t>FDP Subrecipient vs Contractor</a:t>
            </a:r>
            <a:endParaRPr lang="en-US" dirty="0"/>
          </a:p>
          <a:p>
            <a:r>
              <a:rPr lang="en-US" dirty="0"/>
              <a:t>SPA will facilitate communications with sub </a:t>
            </a:r>
          </a:p>
          <a:p>
            <a:r>
              <a:rPr lang="en-US" dirty="0"/>
              <a:t>From the subrecipient, SPA gets a: </a:t>
            </a:r>
          </a:p>
          <a:p>
            <a:pPr lvl="1"/>
            <a:r>
              <a:rPr lang="en-US" dirty="0"/>
              <a:t>Subrecipient form</a:t>
            </a:r>
          </a:p>
          <a:p>
            <a:pPr lvl="1"/>
            <a:r>
              <a:rPr lang="en-US" dirty="0"/>
              <a:t>Letter of Commitment</a:t>
            </a:r>
          </a:p>
          <a:p>
            <a:pPr lvl="1"/>
            <a:r>
              <a:rPr lang="en-US" dirty="0"/>
              <a:t>scope of work</a:t>
            </a:r>
          </a:p>
          <a:p>
            <a:pPr lvl="1"/>
            <a:r>
              <a:rPr lang="en-US" dirty="0"/>
              <a:t>budget and budget justification </a:t>
            </a:r>
          </a:p>
          <a:p>
            <a:pPr lvl="1"/>
            <a:r>
              <a:rPr lang="en-US" dirty="0"/>
              <a:t>proposal specific docs</a:t>
            </a:r>
          </a:p>
          <a:p>
            <a:r>
              <a:rPr lang="en-US" baseline="0" dirty="0"/>
              <a:t>Longer timeline to integrate multiple institutions</a:t>
            </a:r>
          </a:p>
        </p:txBody>
      </p:sp>
    </p:spTree>
    <p:extLst>
      <p:ext uri="{BB962C8B-B14F-4D97-AF65-F5344CB8AC3E}">
        <p14:creationId xmlns:p14="http://schemas.microsoft.com/office/powerpoint/2010/main" val="985259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4910-90DF-FB86-290A-1CC6201931F9}"/>
              </a:ext>
            </a:extLst>
          </p:cNvPr>
          <p:cNvSpPr>
            <a:spLocks noGrp="1"/>
          </p:cNvSpPr>
          <p:nvPr>
            <p:ph type="title"/>
          </p:nvPr>
        </p:nvSpPr>
        <p:spPr/>
        <p:txBody>
          <a:bodyPr/>
          <a:lstStyle/>
          <a:p>
            <a:r>
              <a:rPr lang="en-US" dirty="0"/>
              <a:t>Tuition Remission</a:t>
            </a:r>
          </a:p>
        </p:txBody>
      </p:sp>
      <p:sp>
        <p:nvSpPr>
          <p:cNvPr id="3" name="Content Placeholder 2">
            <a:extLst>
              <a:ext uri="{FF2B5EF4-FFF2-40B4-BE49-F238E27FC236}">
                <a16:creationId xmlns:a16="http://schemas.microsoft.com/office/drawing/2014/main" id="{36F8BB51-BB3E-2148-6FE4-B89A5EFA30A4}"/>
              </a:ext>
            </a:extLst>
          </p:cNvPr>
          <p:cNvSpPr>
            <a:spLocks noGrp="1"/>
          </p:cNvSpPr>
          <p:nvPr>
            <p:ph idx="1"/>
          </p:nvPr>
        </p:nvSpPr>
        <p:spPr/>
        <p:txBody>
          <a:bodyPr>
            <a:normAutofit lnSpcReduction="10000"/>
          </a:bodyPr>
          <a:lstStyle/>
          <a:p>
            <a:r>
              <a:rPr lang="en-US" dirty="0"/>
              <a:t>Budgeted for </a:t>
            </a:r>
            <a:r>
              <a:rPr lang="en-US" b="1" u="sng" dirty="0">
                <a:solidFill>
                  <a:srgbClr val="FF0000"/>
                </a:solidFill>
              </a:rPr>
              <a:t>ALL</a:t>
            </a:r>
            <a:r>
              <a:rPr lang="en-US" dirty="0"/>
              <a:t> graduate research assistants </a:t>
            </a:r>
          </a:p>
          <a:p>
            <a:r>
              <a:rPr lang="en-US" dirty="0"/>
              <a:t>Expected by federal agencies</a:t>
            </a:r>
          </a:p>
          <a:p>
            <a:r>
              <a:rPr lang="en-US" dirty="0"/>
              <a:t>Current rate is $369.24/credit hour,  with 3% annual increase, budgeted at $380/credit hour for Fall 2025</a:t>
            </a:r>
          </a:p>
          <a:p>
            <a:pPr lvl="1"/>
            <a:r>
              <a:rPr lang="en-US" dirty="0"/>
              <a:t>Fall: 9 credit hours</a:t>
            </a:r>
          </a:p>
          <a:p>
            <a:pPr lvl="1"/>
            <a:r>
              <a:rPr lang="en-US" dirty="0"/>
              <a:t>Spring: 9 credit hours</a:t>
            </a:r>
          </a:p>
          <a:p>
            <a:pPr lvl="1"/>
            <a:r>
              <a:rPr lang="en-US" dirty="0"/>
              <a:t>Summer: 3 credit hours</a:t>
            </a:r>
          </a:p>
          <a:p>
            <a:r>
              <a:rPr lang="en-US" dirty="0"/>
              <a:t>Prorated for half time and quarter time appointments</a:t>
            </a:r>
          </a:p>
        </p:txBody>
      </p:sp>
    </p:spTree>
    <p:extLst>
      <p:ext uri="{BB962C8B-B14F-4D97-AF65-F5344CB8AC3E}">
        <p14:creationId xmlns:p14="http://schemas.microsoft.com/office/powerpoint/2010/main" val="1542977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E319-2E58-DA96-1FAF-C2A3320367A9}"/>
              </a:ext>
            </a:extLst>
          </p:cNvPr>
          <p:cNvSpPr>
            <a:spLocks noGrp="1"/>
          </p:cNvSpPr>
          <p:nvPr>
            <p:ph type="title"/>
          </p:nvPr>
        </p:nvSpPr>
        <p:spPr/>
        <p:txBody>
          <a:bodyPr/>
          <a:lstStyle/>
          <a:p>
            <a:r>
              <a:rPr lang="en-US" dirty="0"/>
              <a:t>Other Costs</a:t>
            </a:r>
          </a:p>
        </p:txBody>
      </p:sp>
      <p:sp>
        <p:nvSpPr>
          <p:cNvPr id="3" name="Content Placeholder 2">
            <a:extLst>
              <a:ext uri="{FF2B5EF4-FFF2-40B4-BE49-F238E27FC236}">
                <a16:creationId xmlns:a16="http://schemas.microsoft.com/office/drawing/2014/main" id="{E6BFD0BB-B6F1-DE8D-8AAA-5F3E196539D6}"/>
              </a:ext>
            </a:extLst>
          </p:cNvPr>
          <p:cNvSpPr>
            <a:spLocks noGrp="1"/>
          </p:cNvSpPr>
          <p:nvPr>
            <p:ph idx="1"/>
          </p:nvPr>
        </p:nvSpPr>
        <p:spPr/>
        <p:txBody>
          <a:bodyPr>
            <a:normAutofit/>
          </a:bodyPr>
          <a:lstStyle/>
          <a:p>
            <a:r>
              <a:rPr lang="en-US" dirty="0"/>
              <a:t>Off-campus Room rentals</a:t>
            </a:r>
          </a:p>
          <a:p>
            <a:r>
              <a:rPr lang="en-US" dirty="0"/>
              <a:t>Vendor services</a:t>
            </a:r>
          </a:p>
          <a:p>
            <a:r>
              <a:rPr lang="en-US" dirty="0"/>
              <a:t>Human subject incentives</a:t>
            </a:r>
          </a:p>
          <a:p>
            <a:r>
              <a:rPr lang="en-US" dirty="0"/>
              <a:t>Renovations </a:t>
            </a:r>
          </a:p>
          <a:p>
            <a:r>
              <a:rPr lang="en-US" dirty="0"/>
              <a:t>Non-NIU personnel travel</a:t>
            </a:r>
          </a:p>
          <a:p>
            <a:r>
              <a:rPr lang="en-US" dirty="0"/>
              <a:t>Translators</a:t>
            </a:r>
          </a:p>
          <a:p>
            <a:r>
              <a:rPr lang="en-US" dirty="0"/>
              <a:t>Etc. </a:t>
            </a:r>
          </a:p>
        </p:txBody>
      </p:sp>
    </p:spTree>
    <p:extLst>
      <p:ext uri="{BB962C8B-B14F-4D97-AF65-F5344CB8AC3E}">
        <p14:creationId xmlns:p14="http://schemas.microsoft.com/office/powerpoint/2010/main" val="1229301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B193-D64F-B0CF-0DAF-C1CB6B29DABE}"/>
              </a:ext>
            </a:extLst>
          </p:cNvPr>
          <p:cNvSpPr>
            <a:spLocks noGrp="1"/>
          </p:cNvSpPr>
          <p:nvPr>
            <p:ph type="title"/>
          </p:nvPr>
        </p:nvSpPr>
        <p:spPr/>
        <p:txBody>
          <a:bodyPr/>
          <a:lstStyle/>
          <a:p>
            <a:r>
              <a:rPr lang="en-US" dirty="0"/>
              <a:t>Federal Indirect Costs</a:t>
            </a:r>
          </a:p>
        </p:txBody>
      </p:sp>
      <p:sp>
        <p:nvSpPr>
          <p:cNvPr id="3" name="Content Placeholder 2">
            <a:extLst>
              <a:ext uri="{FF2B5EF4-FFF2-40B4-BE49-F238E27FC236}">
                <a16:creationId xmlns:a16="http://schemas.microsoft.com/office/drawing/2014/main" id="{CD3AEA58-3ACA-F755-D86E-0C42ACEB7E42}"/>
              </a:ext>
            </a:extLst>
          </p:cNvPr>
          <p:cNvSpPr>
            <a:spLocks noGrp="1"/>
          </p:cNvSpPr>
          <p:nvPr>
            <p:ph idx="1"/>
          </p:nvPr>
        </p:nvSpPr>
        <p:spPr/>
        <p:txBody>
          <a:bodyPr>
            <a:normAutofit fontScale="92500"/>
          </a:bodyPr>
          <a:lstStyle/>
          <a:p>
            <a:r>
              <a:rPr lang="en-US" dirty="0"/>
              <a:t>Indirect costs (overhead, facilities and administrative F&amp;A costs) are the infrastructure and administrative costs associated with sponsored projects that cannot be attributed to any one individual project with a high degree of accuracy (e.g., buildings and maintenance, utilities, departmental administration, sponsored programs administration, library resources, etc.) but are real costs university incurs to support these programs.</a:t>
            </a:r>
          </a:p>
          <a:p>
            <a:r>
              <a:rPr lang="en-US" dirty="0">
                <a:hlinkClick r:id="rId2"/>
              </a:rPr>
              <a:t>Understanding the Real Costs of Research on Vimeo</a:t>
            </a:r>
            <a:endParaRPr lang="en-US" dirty="0"/>
          </a:p>
        </p:txBody>
      </p:sp>
    </p:spTree>
    <p:extLst>
      <p:ext uri="{BB962C8B-B14F-4D97-AF65-F5344CB8AC3E}">
        <p14:creationId xmlns:p14="http://schemas.microsoft.com/office/powerpoint/2010/main" val="56125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D4F09-B06C-86E4-BC8C-46B69ED84F88}"/>
              </a:ext>
            </a:extLst>
          </p:cNvPr>
          <p:cNvSpPr>
            <a:spLocks noGrp="1"/>
          </p:cNvSpPr>
          <p:nvPr>
            <p:ph type="title"/>
          </p:nvPr>
        </p:nvSpPr>
        <p:spPr/>
        <p:txBody>
          <a:bodyPr/>
          <a:lstStyle/>
          <a:p>
            <a:r>
              <a:rPr lang="en-US" dirty="0"/>
              <a:t>Proposal to Award Timeline</a:t>
            </a:r>
          </a:p>
        </p:txBody>
      </p:sp>
      <p:sp>
        <p:nvSpPr>
          <p:cNvPr id="17" name="Speech Bubble: Rectangle 16">
            <a:extLst>
              <a:ext uri="{FF2B5EF4-FFF2-40B4-BE49-F238E27FC236}">
                <a16:creationId xmlns:a16="http://schemas.microsoft.com/office/drawing/2014/main" id="{959909DD-FBE7-9EAE-73B1-6F533D17077F}"/>
              </a:ext>
            </a:extLst>
          </p:cNvPr>
          <p:cNvSpPr/>
          <p:nvPr/>
        </p:nvSpPr>
        <p:spPr>
          <a:xfrm>
            <a:off x="322005" y="2053097"/>
            <a:ext cx="1230936" cy="1302161"/>
          </a:xfrm>
          <a:prstGeom prst="wedgeRectCallout">
            <a:avLst>
              <a:gd name="adj1" fmla="val -13712"/>
              <a:gd name="adj2" fmla="val 70355"/>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D -3 months: PI Works with Research Development Office</a:t>
            </a:r>
          </a:p>
        </p:txBody>
      </p:sp>
      <p:sp>
        <p:nvSpPr>
          <p:cNvPr id="18" name="Speech Bubble: Rectangle 17">
            <a:extLst>
              <a:ext uri="{FF2B5EF4-FFF2-40B4-BE49-F238E27FC236}">
                <a16:creationId xmlns:a16="http://schemas.microsoft.com/office/drawing/2014/main" id="{D7397662-96EB-794C-726A-1A2FF5BD4B7E}"/>
              </a:ext>
            </a:extLst>
          </p:cNvPr>
          <p:cNvSpPr/>
          <p:nvPr/>
        </p:nvSpPr>
        <p:spPr>
          <a:xfrm>
            <a:off x="838200" y="4082845"/>
            <a:ext cx="1174955" cy="994411"/>
          </a:xfrm>
          <a:prstGeom prst="wedgeRectCallout">
            <a:avLst>
              <a:gd name="adj1" fmla="val 31393"/>
              <a:gd name="adj2" fmla="val -79651"/>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D -1 month: PI completes proposal intake form</a:t>
            </a:r>
          </a:p>
        </p:txBody>
      </p:sp>
      <p:sp>
        <p:nvSpPr>
          <p:cNvPr id="19" name="Speech Bubble: Rectangle 18">
            <a:extLst>
              <a:ext uri="{FF2B5EF4-FFF2-40B4-BE49-F238E27FC236}">
                <a16:creationId xmlns:a16="http://schemas.microsoft.com/office/drawing/2014/main" id="{7CBAB681-F007-C2CE-F339-17A1E96E8E1C}"/>
              </a:ext>
            </a:extLst>
          </p:cNvPr>
          <p:cNvSpPr/>
          <p:nvPr/>
        </p:nvSpPr>
        <p:spPr>
          <a:xfrm>
            <a:off x="1676766" y="2362202"/>
            <a:ext cx="1061886" cy="886198"/>
          </a:xfrm>
          <a:prstGeom prst="wedgeRectCallout">
            <a:avLst>
              <a:gd name="adj1" fmla="val 15938"/>
              <a:gd name="adj2" fmla="val 97584"/>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D -2 weeks: Internal Routing</a:t>
            </a:r>
          </a:p>
        </p:txBody>
      </p:sp>
      <p:sp>
        <p:nvSpPr>
          <p:cNvPr id="21" name="Speech Bubble: Rectangle 20">
            <a:extLst>
              <a:ext uri="{FF2B5EF4-FFF2-40B4-BE49-F238E27FC236}">
                <a16:creationId xmlns:a16="http://schemas.microsoft.com/office/drawing/2014/main" id="{37381AB8-0720-8B9C-F875-D00767AC5CFC}"/>
              </a:ext>
            </a:extLst>
          </p:cNvPr>
          <p:cNvSpPr/>
          <p:nvPr/>
        </p:nvSpPr>
        <p:spPr>
          <a:xfrm>
            <a:off x="2164500" y="4120337"/>
            <a:ext cx="1369152" cy="1232105"/>
          </a:xfrm>
          <a:prstGeom prst="wedgeRectCallout">
            <a:avLst>
              <a:gd name="adj1" fmla="val -13794"/>
              <a:gd name="adj2" fmla="val -84101"/>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D -1 week: Final documents submitted for compliance review</a:t>
            </a:r>
          </a:p>
        </p:txBody>
      </p:sp>
      <p:sp>
        <p:nvSpPr>
          <p:cNvPr id="20" name="Speech Bubble: Rectangle 19">
            <a:extLst>
              <a:ext uri="{FF2B5EF4-FFF2-40B4-BE49-F238E27FC236}">
                <a16:creationId xmlns:a16="http://schemas.microsoft.com/office/drawing/2014/main" id="{ACCAC80D-357B-8EBA-ACED-6BBEFC5864F1}"/>
              </a:ext>
            </a:extLst>
          </p:cNvPr>
          <p:cNvSpPr/>
          <p:nvPr/>
        </p:nvSpPr>
        <p:spPr>
          <a:xfrm>
            <a:off x="2862477" y="2362201"/>
            <a:ext cx="1267024" cy="1066800"/>
          </a:xfrm>
          <a:prstGeom prst="wedgeRectCallout">
            <a:avLst>
              <a:gd name="adj1" fmla="val -43493"/>
              <a:gd name="adj2" fmla="val 6745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D -1 day: Proposal submitted to sponsor</a:t>
            </a:r>
          </a:p>
        </p:txBody>
      </p:sp>
      <p:sp>
        <p:nvSpPr>
          <p:cNvPr id="22" name="Speech Bubble: Rectangle 21">
            <a:extLst>
              <a:ext uri="{FF2B5EF4-FFF2-40B4-BE49-F238E27FC236}">
                <a16:creationId xmlns:a16="http://schemas.microsoft.com/office/drawing/2014/main" id="{8B8420BE-100B-9FBE-3359-FD45B2D60861}"/>
              </a:ext>
            </a:extLst>
          </p:cNvPr>
          <p:cNvSpPr/>
          <p:nvPr/>
        </p:nvSpPr>
        <p:spPr>
          <a:xfrm>
            <a:off x="3724120" y="4082845"/>
            <a:ext cx="1647979" cy="1232105"/>
          </a:xfrm>
          <a:prstGeom prst="wedgeRectCallout">
            <a:avLst>
              <a:gd name="adj1" fmla="val 18099"/>
              <a:gd name="adj2" fmla="val -74239"/>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Proposal is review by the sponsor, review panels, congress approves funding levels, etc.</a:t>
            </a:r>
          </a:p>
        </p:txBody>
      </p:sp>
      <p:sp>
        <p:nvSpPr>
          <p:cNvPr id="24" name="Speech Bubble: Rectangle 23">
            <a:extLst>
              <a:ext uri="{FF2B5EF4-FFF2-40B4-BE49-F238E27FC236}">
                <a16:creationId xmlns:a16="http://schemas.microsoft.com/office/drawing/2014/main" id="{F0E49A19-6654-EA6A-985D-0306B691F433}"/>
              </a:ext>
            </a:extLst>
          </p:cNvPr>
          <p:cNvSpPr/>
          <p:nvPr/>
        </p:nvSpPr>
        <p:spPr>
          <a:xfrm>
            <a:off x="5238641" y="2228403"/>
            <a:ext cx="1581458" cy="994411"/>
          </a:xfrm>
          <a:prstGeom prst="wedgeRectCallout">
            <a:avLst>
              <a:gd name="adj1" fmla="val 30806"/>
              <a:gd name="adj2" fmla="val 87972"/>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D + 3-9 months: PO Communicates award to PI and/or SPA </a:t>
            </a:r>
          </a:p>
        </p:txBody>
      </p:sp>
      <p:sp>
        <p:nvSpPr>
          <p:cNvPr id="25" name="Speech Bubble: Rectangle 24">
            <a:extLst>
              <a:ext uri="{FF2B5EF4-FFF2-40B4-BE49-F238E27FC236}">
                <a16:creationId xmlns:a16="http://schemas.microsoft.com/office/drawing/2014/main" id="{36DDCA5D-A330-4335-07C6-434A31E2EAEF}"/>
              </a:ext>
            </a:extLst>
          </p:cNvPr>
          <p:cNvSpPr/>
          <p:nvPr/>
        </p:nvSpPr>
        <p:spPr>
          <a:xfrm>
            <a:off x="5562566" y="4120337"/>
            <a:ext cx="2438433" cy="1108886"/>
          </a:xfrm>
          <a:prstGeom prst="wedgeRectCallout">
            <a:avLst>
              <a:gd name="adj1" fmla="val 5670"/>
              <a:gd name="adj2" fmla="val -81962"/>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Award/Contract is negotiated</a:t>
            </a:r>
          </a:p>
          <a:p>
            <a:pPr algn="ctr"/>
            <a:r>
              <a:rPr lang="en-US" sz="1400" dirty="0"/>
              <a:t>Subawards are set up</a:t>
            </a:r>
          </a:p>
          <a:p>
            <a:pPr algn="ctr"/>
            <a:r>
              <a:rPr lang="en-US" sz="1400" dirty="0"/>
              <a:t>IRB/IACUC &amp; research training is completed if needed</a:t>
            </a:r>
          </a:p>
        </p:txBody>
      </p:sp>
      <p:cxnSp>
        <p:nvCxnSpPr>
          <p:cNvPr id="5" name="Straight Arrow Connector 4">
            <a:extLst>
              <a:ext uri="{FF2B5EF4-FFF2-40B4-BE49-F238E27FC236}">
                <a16:creationId xmlns:a16="http://schemas.microsoft.com/office/drawing/2014/main" id="{9C2A23C6-3F78-CF32-0120-B7021E3591DA}"/>
              </a:ext>
              <a:ext uri="{C183D7F6-B498-43B3-948B-1728B52AA6E4}">
                <adec:decorative xmlns:adec="http://schemas.microsoft.com/office/drawing/2017/decorative" val="1"/>
              </a:ext>
            </a:extLst>
          </p:cNvPr>
          <p:cNvCxnSpPr>
            <a:cxnSpLocks/>
          </p:cNvCxnSpPr>
          <p:nvPr/>
        </p:nvCxnSpPr>
        <p:spPr>
          <a:xfrm>
            <a:off x="457200" y="3695700"/>
            <a:ext cx="7848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Speech Bubble: Rectangle 25">
            <a:extLst>
              <a:ext uri="{FF2B5EF4-FFF2-40B4-BE49-F238E27FC236}">
                <a16:creationId xmlns:a16="http://schemas.microsoft.com/office/drawing/2014/main" id="{49B079A3-FDA0-D231-08BE-309421927341}"/>
              </a:ext>
            </a:extLst>
          </p:cNvPr>
          <p:cNvSpPr/>
          <p:nvPr/>
        </p:nvSpPr>
        <p:spPr>
          <a:xfrm>
            <a:off x="7024472" y="2198506"/>
            <a:ext cx="1581458" cy="994411"/>
          </a:xfrm>
          <a:prstGeom prst="wedgeRectCallout">
            <a:avLst>
              <a:gd name="adj1" fmla="val -40280"/>
              <a:gd name="adj2" fmla="val 9084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Award goes to post-award team</a:t>
            </a:r>
          </a:p>
          <a:p>
            <a:pPr algn="ctr"/>
            <a:r>
              <a:rPr lang="en-US" sz="1400" b="1" dirty="0"/>
              <a:t>Ready, Set, Go!</a:t>
            </a:r>
          </a:p>
        </p:txBody>
      </p:sp>
      <p:sp>
        <p:nvSpPr>
          <p:cNvPr id="28" name="Arrow: Right 27">
            <a:extLst>
              <a:ext uri="{FF2B5EF4-FFF2-40B4-BE49-F238E27FC236}">
                <a16:creationId xmlns:a16="http://schemas.microsoft.com/office/drawing/2014/main" id="{F45E8B4B-6730-8EF3-1C43-5F501D9AB715}"/>
              </a:ext>
            </a:extLst>
          </p:cNvPr>
          <p:cNvSpPr/>
          <p:nvPr/>
        </p:nvSpPr>
        <p:spPr>
          <a:xfrm>
            <a:off x="7287407" y="3436103"/>
            <a:ext cx="1266543" cy="49434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a:t>
            </a:r>
          </a:p>
        </p:txBody>
      </p:sp>
      <p:sp>
        <p:nvSpPr>
          <p:cNvPr id="6" name="Oval 5">
            <a:extLst>
              <a:ext uri="{FF2B5EF4-FFF2-40B4-BE49-F238E27FC236}">
                <a16:creationId xmlns:a16="http://schemas.microsoft.com/office/drawing/2014/main" id="{33F9C5E0-1D16-0A36-8AA8-BF25F6E6828A}"/>
              </a:ext>
              <a:ext uri="{C183D7F6-B498-43B3-948B-1728B52AA6E4}">
                <adec:decorative xmlns:adec="http://schemas.microsoft.com/office/drawing/2017/decorative" val="1"/>
              </a:ext>
            </a:extLst>
          </p:cNvPr>
          <p:cNvSpPr/>
          <p:nvPr/>
        </p:nvSpPr>
        <p:spPr>
          <a:xfrm>
            <a:off x="2833991" y="3640917"/>
            <a:ext cx="97276" cy="9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78F1EF7-A38A-CEF0-836D-38E62507FBFF}"/>
              </a:ext>
              <a:ext uri="{C183D7F6-B498-43B3-948B-1728B52AA6E4}">
                <adec:decorative xmlns:adec="http://schemas.microsoft.com/office/drawing/2017/decorative" val="1"/>
              </a:ext>
            </a:extLst>
          </p:cNvPr>
          <p:cNvSpPr/>
          <p:nvPr/>
        </p:nvSpPr>
        <p:spPr>
          <a:xfrm>
            <a:off x="740924" y="3647062"/>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C37E4AD-B895-A433-8B57-93CA4E046B53}"/>
              </a:ext>
              <a:ext uri="{C183D7F6-B498-43B3-948B-1728B52AA6E4}">
                <adec:decorative xmlns:adec="http://schemas.microsoft.com/office/drawing/2017/decorative" val="1"/>
              </a:ext>
            </a:extLst>
          </p:cNvPr>
          <p:cNvSpPr/>
          <p:nvPr/>
        </p:nvSpPr>
        <p:spPr>
          <a:xfrm>
            <a:off x="1787457"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C3C6F2-B50D-6B2D-CA89-76B072512E04}"/>
              </a:ext>
              <a:ext uri="{C183D7F6-B498-43B3-948B-1728B52AA6E4}">
                <adec:decorative xmlns:adec="http://schemas.microsoft.com/office/drawing/2017/decorative" val="1"/>
              </a:ext>
            </a:extLst>
          </p:cNvPr>
          <p:cNvSpPr/>
          <p:nvPr/>
        </p:nvSpPr>
        <p:spPr>
          <a:xfrm>
            <a:off x="2310724"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014C1C-6164-F1DA-4D49-44C7DAC9D249}"/>
              </a:ext>
              <a:ext uri="{C183D7F6-B498-43B3-948B-1728B52AA6E4}">
                <adec:decorative xmlns:adec="http://schemas.microsoft.com/office/drawing/2017/decorative" val="1"/>
              </a:ext>
            </a:extLst>
          </p:cNvPr>
          <p:cNvSpPr/>
          <p:nvPr/>
        </p:nvSpPr>
        <p:spPr>
          <a:xfrm>
            <a:off x="2572357"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E9AC13-991E-46E5-7C30-075C7CAD592C}"/>
              </a:ext>
              <a:ext uri="{C183D7F6-B498-43B3-948B-1728B52AA6E4}">
                <adec:decorative xmlns:adec="http://schemas.microsoft.com/office/drawing/2017/decorative" val="1"/>
              </a:ext>
            </a:extLst>
          </p:cNvPr>
          <p:cNvSpPr/>
          <p:nvPr/>
        </p:nvSpPr>
        <p:spPr>
          <a:xfrm>
            <a:off x="6484198"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0B6C13A-8B43-A4DD-D41C-90732B0F5EE7}"/>
              </a:ext>
              <a:ext uri="{C183D7F6-B498-43B3-948B-1728B52AA6E4}">
                <adec:decorative xmlns:adec="http://schemas.microsoft.com/office/drawing/2017/decorative" val="1"/>
              </a:ext>
            </a:extLst>
          </p:cNvPr>
          <p:cNvSpPr/>
          <p:nvPr/>
        </p:nvSpPr>
        <p:spPr>
          <a:xfrm>
            <a:off x="6820099"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F0CA83D-13D2-36F7-97AF-CA2CF70155E9}"/>
              </a:ext>
              <a:ext uri="{C183D7F6-B498-43B3-948B-1728B52AA6E4}">
                <adec:decorative xmlns:adec="http://schemas.microsoft.com/office/drawing/2017/decorative" val="1"/>
              </a:ext>
            </a:extLst>
          </p:cNvPr>
          <p:cNvSpPr/>
          <p:nvPr/>
        </p:nvSpPr>
        <p:spPr>
          <a:xfrm>
            <a:off x="7144025" y="3640917"/>
            <a:ext cx="97276" cy="97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3417189-897B-9228-38B9-EA615026CD70}"/>
              </a:ext>
              <a:ext uri="{C183D7F6-B498-43B3-948B-1728B52AA6E4}">
                <adec:decorative xmlns:adec="http://schemas.microsoft.com/office/drawing/2017/decorative" val="1"/>
              </a:ext>
            </a:extLst>
          </p:cNvPr>
          <p:cNvSpPr/>
          <p:nvPr/>
        </p:nvSpPr>
        <p:spPr>
          <a:xfrm>
            <a:off x="3209925" y="3650442"/>
            <a:ext cx="3002810" cy="9727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408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B193-D64F-B0CF-0DAF-C1CB6B29DABE}"/>
              </a:ext>
            </a:extLst>
          </p:cNvPr>
          <p:cNvSpPr>
            <a:spLocks noGrp="1"/>
          </p:cNvSpPr>
          <p:nvPr>
            <p:ph type="title"/>
          </p:nvPr>
        </p:nvSpPr>
        <p:spPr/>
        <p:txBody>
          <a:bodyPr/>
          <a:lstStyle/>
          <a:p>
            <a:r>
              <a:rPr lang="en-US" dirty="0"/>
              <a:t>Federal Indirect Costs</a:t>
            </a:r>
          </a:p>
        </p:txBody>
      </p:sp>
      <p:sp>
        <p:nvSpPr>
          <p:cNvPr id="3" name="Content Placeholder 2">
            <a:extLst>
              <a:ext uri="{FF2B5EF4-FFF2-40B4-BE49-F238E27FC236}">
                <a16:creationId xmlns:a16="http://schemas.microsoft.com/office/drawing/2014/main" id="{CD3AEA58-3ACA-F755-D86E-0C42ACEB7E42}"/>
              </a:ext>
            </a:extLst>
          </p:cNvPr>
          <p:cNvSpPr>
            <a:spLocks noGrp="1"/>
          </p:cNvSpPr>
          <p:nvPr>
            <p:ph idx="1"/>
          </p:nvPr>
        </p:nvSpPr>
        <p:spPr>
          <a:xfrm>
            <a:off x="457200" y="1657350"/>
            <a:ext cx="8058150" cy="4648200"/>
          </a:xfrm>
        </p:spPr>
        <p:txBody>
          <a:bodyPr>
            <a:normAutofit/>
          </a:bodyPr>
          <a:lstStyle/>
          <a:p>
            <a:r>
              <a:rPr lang="en-US" dirty="0"/>
              <a:t>Rate based on type of work and the resources used</a:t>
            </a:r>
          </a:p>
          <a:p>
            <a:pPr lvl="1"/>
            <a:r>
              <a:rPr lang="en-US" dirty="0"/>
              <a:t>52% Research and Instruction</a:t>
            </a:r>
          </a:p>
          <a:p>
            <a:pPr lvl="1"/>
            <a:r>
              <a:rPr lang="en-US" dirty="0"/>
              <a:t>37% Other Sponsored Activities</a:t>
            </a:r>
          </a:p>
          <a:p>
            <a:pPr lvl="1"/>
            <a:r>
              <a:rPr lang="en-US" dirty="0"/>
              <a:t>26% Off-Campus (Admin Only)</a:t>
            </a:r>
          </a:p>
          <a:p>
            <a:r>
              <a:rPr lang="en-US" dirty="0"/>
              <a:t>MTDC Base – excludes tuition, equipment, capital expenditures, rentals off-campus, subaward costs beyond $25,000</a:t>
            </a:r>
          </a:p>
          <a:p>
            <a:r>
              <a:rPr lang="en-US" dirty="0"/>
              <a:t>NICRA – Negotiated Indirect Cost Rate Agreement</a:t>
            </a:r>
          </a:p>
          <a:p>
            <a:r>
              <a:rPr lang="en-US" dirty="0">
                <a:hlinkClick r:id="rId2"/>
              </a:rPr>
              <a:t>rate-agreement.pdf</a:t>
            </a:r>
            <a:endParaRPr lang="en-US" dirty="0"/>
          </a:p>
        </p:txBody>
      </p:sp>
    </p:spTree>
    <p:extLst>
      <p:ext uri="{BB962C8B-B14F-4D97-AF65-F5344CB8AC3E}">
        <p14:creationId xmlns:p14="http://schemas.microsoft.com/office/powerpoint/2010/main" val="894557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B193-D64F-B0CF-0DAF-C1CB6B29DABE}"/>
              </a:ext>
            </a:extLst>
          </p:cNvPr>
          <p:cNvSpPr>
            <a:spLocks noGrp="1"/>
          </p:cNvSpPr>
          <p:nvPr>
            <p:ph type="title"/>
          </p:nvPr>
        </p:nvSpPr>
        <p:spPr/>
        <p:txBody>
          <a:bodyPr/>
          <a:lstStyle/>
          <a:p>
            <a:r>
              <a:rPr lang="en-US" dirty="0"/>
              <a:t>Other Indirect Costs</a:t>
            </a:r>
          </a:p>
        </p:txBody>
      </p:sp>
      <p:sp>
        <p:nvSpPr>
          <p:cNvPr id="3" name="Content Placeholder 2">
            <a:extLst>
              <a:ext uri="{FF2B5EF4-FFF2-40B4-BE49-F238E27FC236}">
                <a16:creationId xmlns:a16="http://schemas.microsoft.com/office/drawing/2014/main" id="{CD3AEA58-3ACA-F755-D86E-0C42ACEB7E42}"/>
              </a:ext>
            </a:extLst>
          </p:cNvPr>
          <p:cNvSpPr>
            <a:spLocks noGrp="1"/>
          </p:cNvSpPr>
          <p:nvPr>
            <p:ph idx="1"/>
          </p:nvPr>
        </p:nvSpPr>
        <p:spPr/>
        <p:txBody>
          <a:bodyPr>
            <a:normAutofit/>
          </a:bodyPr>
          <a:lstStyle/>
          <a:p>
            <a:r>
              <a:rPr lang="en-US" dirty="0"/>
              <a:t>A common non-NICRA rate is the training rate used by Department of Education and some state organizations like ISBE or IBHE </a:t>
            </a:r>
          </a:p>
          <a:p>
            <a:r>
              <a:rPr lang="en-US" dirty="0"/>
              <a:t>8% on MTDC Base</a:t>
            </a:r>
          </a:p>
        </p:txBody>
      </p:sp>
      <p:pic>
        <p:nvPicPr>
          <p:cNvPr id="4" name="Picture 3">
            <a:extLst>
              <a:ext uri="{FF2B5EF4-FFF2-40B4-BE49-F238E27FC236}">
                <a16:creationId xmlns:a16="http://schemas.microsoft.com/office/drawing/2014/main" id="{AE2207D8-CD7F-4447-0B49-165992ED31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19600" y="3125338"/>
            <a:ext cx="4571999" cy="3046862"/>
          </a:xfrm>
          <a:prstGeom prst="rect">
            <a:avLst/>
          </a:prstGeom>
        </p:spPr>
      </p:pic>
    </p:spTree>
    <p:extLst>
      <p:ext uri="{BB962C8B-B14F-4D97-AF65-F5344CB8AC3E}">
        <p14:creationId xmlns:p14="http://schemas.microsoft.com/office/powerpoint/2010/main" val="3049506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B193-D64F-B0CF-0DAF-C1CB6B29DABE}"/>
              </a:ext>
            </a:extLst>
          </p:cNvPr>
          <p:cNvSpPr>
            <a:spLocks noGrp="1"/>
          </p:cNvSpPr>
          <p:nvPr>
            <p:ph type="title"/>
          </p:nvPr>
        </p:nvSpPr>
        <p:spPr/>
        <p:txBody>
          <a:bodyPr/>
          <a:lstStyle/>
          <a:p>
            <a:r>
              <a:rPr lang="en-US" dirty="0"/>
              <a:t>Other Indirect Costs</a:t>
            </a:r>
          </a:p>
        </p:txBody>
      </p:sp>
      <p:sp>
        <p:nvSpPr>
          <p:cNvPr id="3" name="Content Placeholder 2">
            <a:extLst>
              <a:ext uri="{FF2B5EF4-FFF2-40B4-BE49-F238E27FC236}">
                <a16:creationId xmlns:a16="http://schemas.microsoft.com/office/drawing/2014/main" id="{CD3AEA58-3ACA-F755-D86E-0C42ACEB7E42}"/>
              </a:ext>
            </a:extLst>
          </p:cNvPr>
          <p:cNvSpPr>
            <a:spLocks noGrp="1"/>
          </p:cNvSpPr>
          <p:nvPr>
            <p:ph idx="1"/>
          </p:nvPr>
        </p:nvSpPr>
        <p:spPr>
          <a:xfrm>
            <a:off x="457200" y="1752600"/>
            <a:ext cx="7848600" cy="4267200"/>
          </a:xfrm>
        </p:spPr>
        <p:txBody>
          <a:bodyPr>
            <a:normAutofit/>
          </a:bodyPr>
          <a:lstStyle/>
          <a:p>
            <a:r>
              <a:rPr lang="en-US" dirty="0"/>
              <a:t>Some sponsors – especially foundations – do not allow indirect cost, or limit indirect costs to 10%</a:t>
            </a:r>
          </a:p>
          <a:p>
            <a:r>
              <a:rPr lang="en-US" dirty="0"/>
              <a:t>Work with Proposal coordinator to understand the limits and how to calculate them</a:t>
            </a:r>
          </a:p>
          <a:p>
            <a:r>
              <a:rPr lang="en-US" dirty="0"/>
              <a:t>TDC Base – no exclusions</a:t>
            </a:r>
          </a:p>
        </p:txBody>
      </p:sp>
    </p:spTree>
    <p:extLst>
      <p:ext uri="{BB962C8B-B14F-4D97-AF65-F5344CB8AC3E}">
        <p14:creationId xmlns:p14="http://schemas.microsoft.com/office/powerpoint/2010/main" val="187323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749B9-924A-5FEC-1E85-8C8D1BFEDAF2}"/>
              </a:ext>
            </a:extLst>
          </p:cNvPr>
          <p:cNvSpPr>
            <a:spLocks noGrp="1"/>
          </p:cNvSpPr>
          <p:nvPr>
            <p:ph type="title"/>
          </p:nvPr>
        </p:nvSpPr>
        <p:spPr/>
        <p:txBody>
          <a:bodyPr/>
          <a:lstStyle/>
          <a:p>
            <a:r>
              <a:rPr lang="en-US" dirty="0"/>
              <a:t>Indirect Cost allocation</a:t>
            </a:r>
          </a:p>
        </p:txBody>
      </p:sp>
      <p:graphicFrame>
        <p:nvGraphicFramePr>
          <p:cNvPr id="4" name="Table 5">
            <a:extLst>
              <a:ext uri="{FF2B5EF4-FFF2-40B4-BE49-F238E27FC236}">
                <a16:creationId xmlns:a16="http://schemas.microsoft.com/office/drawing/2014/main" id="{31EF22CB-56BF-6F6C-7B7C-2951C98683B9}"/>
              </a:ext>
            </a:extLst>
          </p:cNvPr>
          <p:cNvGraphicFramePr>
            <a:graphicFrameLocks noGrp="1"/>
          </p:cNvGraphicFramePr>
          <p:nvPr>
            <p:extLst>
              <p:ext uri="{D42A27DB-BD31-4B8C-83A1-F6EECF244321}">
                <p14:modId xmlns:p14="http://schemas.microsoft.com/office/powerpoint/2010/main" val="2007750145"/>
              </p:ext>
            </p:extLst>
          </p:nvPr>
        </p:nvGraphicFramePr>
        <p:xfrm>
          <a:off x="457200" y="1895087"/>
          <a:ext cx="3590925" cy="3235960"/>
        </p:xfrm>
        <a:graphic>
          <a:graphicData uri="http://schemas.openxmlformats.org/drawingml/2006/table">
            <a:tbl>
              <a:tblPr firstRow="1" bandRow="1">
                <a:tableStyleId>{5C22544A-7EE6-4342-B048-85BDC9FD1C3A}</a:tableStyleId>
              </a:tblPr>
              <a:tblGrid>
                <a:gridCol w="2307792">
                  <a:extLst>
                    <a:ext uri="{9D8B030D-6E8A-4147-A177-3AD203B41FA5}">
                      <a16:colId xmlns:a16="http://schemas.microsoft.com/office/drawing/2014/main" val="1491304364"/>
                    </a:ext>
                  </a:extLst>
                </a:gridCol>
                <a:gridCol w="1283133">
                  <a:extLst>
                    <a:ext uri="{9D8B030D-6E8A-4147-A177-3AD203B41FA5}">
                      <a16:colId xmlns:a16="http://schemas.microsoft.com/office/drawing/2014/main" val="249848002"/>
                    </a:ext>
                  </a:extLst>
                </a:gridCol>
              </a:tblGrid>
              <a:tr h="370840">
                <a:tc>
                  <a:txBody>
                    <a:bodyPr/>
                    <a:lstStyle/>
                    <a:p>
                      <a:r>
                        <a:rPr lang="en-US" dirty="0"/>
                        <a:t>Unit</a:t>
                      </a:r>
                    </a:p>
                  </a:txBody>
                  <a:tcPr/>
                </a:tc>
                <a:tc>
                  <a:txBody>
                    <a:bodyPr/>
                    <a:lstStyle/>
                    <a:p>
                      <a:r>
                        <a:rPr lang="en-US" dirty="0"/>
                        <a:t>Allocation</a:t>
                      </a:r>
                    </a:p>
                  </a:txBody>
                  <a:tcPr/>
                </a:tc>
                <a:extLst>
                  <a:ext uri="{0D108BD9-81ED-4DB2-BD59-A6C34878D82A}">
                    <a16:rowId xmlns:a16="http://schemas.microsoft.com/office/drawing/2014/main" val="3674666955"/>
                  </a:ext>
                </a:extLst>
              </a:tr>
              <a:tr h="370840">
                <a:tc>
                  <a:txBody>
                    <a:bodyPr/>
                    <a:lstStyle/>
                    <a:p>
                      <a:r>
                        <a:rPr lang="en-US" dirty="0"/>
                        <a:t>Principal Investigator</a:t>
                      </a:r>
                    </a:p>
                  </a:txBody>
                  <a:tcPr/>
                </a:tc>
                <a:tc>
                  <a:txBody>
                    <a:bodyPr/>
                    <a:lstStyle/>
                    <a:p>
                      <a:r>
                        <a:rPr lang="en-US" dirty="0"/>
                        <a:t>5%</a:t>
                      </a:r>
                    </a:p>
                  </a:txBody>
                  <a:tcPr/>
                </a:tc>
                <a:extLst>
                  <a:ext uri="{0D108BD9-81ED-4DB2-BD59-A6C34878D82A}">
                    <a16:rowId xmlns:a16="http://schemas.microsoft.com/office/drawing/2014/main" val="325119328"/>
                  </a:ext>
                </a:extLst>
              </a:tr>
              <a:tr h="370840">
                <a:tc>
                  <a:txBody>
                    <a:bodyPr/>
                    <a:lstStyle/>
                    <a:p>
                      <a:r>
                        <a:rPr lang="en-US" dirty="0"/>
                        <a:t>College/Division</a:t>
                      </a:r>
                    </a:p>
                  </a:txBody>
                  <a:tcPr/>
                </a:tc>
                <a:tc>
                  <a:txBody>
                    <a:bodyPr/>
                    <a:lstStyle/>
                    <a:p>
                      <a:r>
                        <a:rPr lang="en-US" dirty="0"/>
                        <a:t>10%</a:t>
                      </a:r>
                    </a:p>
                  </a:txBody>
                  <a:tcPr/>
                </a:tc>
                <a:extLst>
                  <a:ext uri="{0D108BD9-81ED-4DB2-BD59-A6C34878D82A}">
                    <a16:rowId xmlns:a16="http://schemas.microsoft.com/office/drawing/2014/main" val="2109250826"/>
                  </a:ext>
                </a:extLst>
              </a:tr>
              <a:tr h="370840">
                <a:tc>
                  <a:txBody>
                    <a:bodyPr/>
                    <a:lstStyle/>
                    <a:p>
                      <a:r>
                        <a:rPr lang="en-US" dirty="0"/>
                        <a:t>Department/Unit</a:t>
                      </a:r>
                    </a:p>
                  </a:txBody>
                  <a:tcPr/>
                </a:tc>
                <a:tc>
                  <a:txBody>
                    <a:bodyPr/>
                    <a:lstStyle/>
                    <a:p>
                      <a:r>
                        <a:rPr lang="en-US" dirty="0"/>
                        <a:t>10%</a:t>
                      </a:r>
                    </a:p>
                  </a:txBody>
                  <a:tcPr/>
                </a:tc>
                <a:extLst>
                  <a:ext uri="{0D108BD9-81ED-4DB2-BD59-A6C34878D82A}">
                    <a16:rowId xmlns:a16="http://schemas.microsoft.com/office/drawing/2014/main" val="1717362716"/>
                  </a:ext>
                </a:extLst>
              </a:tr>
              <a:tr h="370840">
                <a:tc>
                  <a:txBody>
                    <a:bodyPr/>
                    <a:lstStyle/>
                    <a:p>
                      <a:r>
                        <a:rPr lang="en-US" dirty="0"/>
                        <a:t>Research Centers </a:t>
                      </a:r>
                    </a:p>
                  </a:txBody>
                  <a:tcPr/>
                </a:tc>
                <a:tc>
                  <a:txBody>
                    <a:bodyPr/>
                    <a:lstStyle/>
                    <a:p>
                      <a:r>
                        <a:rPr lang="en-US" dirty="0"/>
                        <a:t>0/15%</a:t>
                      </a:r>
                    </a:p>
                  </a:txBody>
                  <a:tcPr/>
                </a:tc>
                <a:extLst>
                  <a:ext uri="{0D108BD9-81ED-4DB2-BD59-A6C34878D82A}">
                    <a16:rowId xmlns:a16="http://schemas.microsoft.com/office/drawing/2014/main" val="3645285349"/>
                  </a:ext>
                </a:extLst>
              </a:tr>
              <a:tr h="370840">
                <a:tc>
                  <a:txBody>
                    <a:bodyPr/>
                    <a:lstStyle/>
                    <a:p>
                      <a:r>
                        <a:rPr lang="en-US" dirty="0"/>
                        <a:t>Office of the Vice President for Research</a:t>
                      </a:r>
                    </a:p>
                  </a:txBody>
                  <a:tcPr/>
                </a:tc>
                <a:tc>
                  <a:txBody>
                    <a:bodyPr/>
                    <a:lstStyle/>
                    <a:p>
                      <a:r>
                        <a:rPr lang="en-US" dirty="0"/>
                        <a:t>55%/40%</a:t>
                      </a:r>
                    </a:p>
                  </a:txBody>
                  <a:tcPr/>
                </a:tc>
                <a:extLst>
                  <a:ext uri="{0D108BD9-81ED-4DB2-BD59-A6C34878D82A}">
                    <a16:rowId xmlns:a16="http://schemas.microsoft.com/office/drawing/2014/main" val="3346907831"/>
                  </a:ext>
                </a:extLst>
              </a:tr>
              <a:tr h="370840">
                <a:tc>
                  <a:txBody>
                    <a:bodyPr/>
                    <a:lstStyle/>
                    <a:p>
                      <a:r>
                        <a:rPr lang="en-US" dirty="0"/>
                        <a:t>General Fund</a:t>
                      </a:r>
                    </a:p>
                  </a:txBody>
                  <a:tcPr/>
                </a:tc>
                <a:tc>
                  <a:txBody>
                    <a:bodyPr/>
                    <a:lstStyle/>
                    <a:p>
                      <a:r>
                        <a:rPr lang="en-US" dirty="0"/>
                        <a:t>20%</a:t>
                      </a:r>
                    </a:p>
                  </a:txBody>
                  <a:tcPr/>
                </a:tc>
                <a:extLst>
                  <a:ext uri="{0D108BD9-81ED-4DB2-BD59-A6C34878D82A}">
                    <a16:rowId xmlns:a16="http://schemas.microsoft.com/office/drawing/2014/main" val="301932967"/>
                  </a:ext>
                </a:extLst>
              </a:tr>
              <a:tr h="370840">
                <a:tc>
                  <a:txBody>
                    <a:bodyPr/>
                    <a:lstStyle/>
                    <a:p>
                      <a:r>
                        <a:rPr lang="en-US" dirty="0"/>
                        <a:t>Total</a:t>
                      </a:r>
                    </a:p>
                  </a:txBody>
                  <a:tcPr/>
                </a:tc>
                <a:tc>
                  <a:txBody>
                    <a:bodyPr/>
                    <a:lstStyle/>
                    <a:p>
                      <a:r>
                        <a:rPr lang="en-US" dirty="0"/>
                        <a:t>100%</a:t>
                      </a:r>
                    </a:p>
                  </a:txBody>
                  <a:tcPr/>
                </a:tc>
                <a:extLst>
                  <a:ext uri="{0D108BD9-81ED-4DB2-BD59-A6C34878D82A}">
                    <a16:rowId xmlns:a16="http://schemas.microsoft.com/office/drawing/2014/main" val="4165736950"/>
                  </a:ext>
                </a:extLst>
              </a:tr>
            </a:tbl>
          </a:graphicData>
        </a:graphic>
      </p:graphicFrame>
      <p:sp>
        <p:nvSpPr>
          <p:cNvPr id="2" name="Content Placeholder 1">
            <a:extLst>
              <a:ext uri="{FF2B5EF4-FFF2-40B4-BE49-F238E27FC236}">
                <a16:creationId xmlns:a16="http://schemas.microsoft.com/office/drawing/2014/main" id="{685B37E1-978D-1286-895F-21516F21E063}"/>
              </a:ext>
            </a:extLst>
          </p:cNvPr>
          <p:cNvSpPr>
            <a:spLocks noGrp="1"/>
          </p:cNvSpPr>
          <p:nvPr>
            <p:ph idx="1"/>
          </p:nvPr>
        </p:nvSpPr>
        <p:spPr>
          <a:xfrm>
            <a:off x="4248150" y="1676400"/>
            <a:ext cx="4514850" cy="4632036"/>
          </a:xfrm>
        </p:spPr>
        <p:txBody>
          <a:bodyPr>
            <a:normAutofit fontScale="70000" lnSpcReduction="20000"/>
          </a:bodyPr>
          <a:lstStyle/>
          <a:p>
            <a:r>
              <a:rPr lang="en-US" dirty="0"/>
              <a:t>When no individual departments of units exist withing a college/division will receive the departmental share of indirect costs.  Similarly, the college/division will also receive the department share when the PI’s primary appointment is at the college/division level. </a:t>
            </a:r>
          </a:p>
          <a:p>
            <a:r>
              <a:rPr lang="en-US" dirty="0"/>
              <a:t>In </a:t>
            </a:r>
            <a:r>
              <a:rPr lang="en-US" dirty="0" err="1"/>
              <a:t>InfoEd</a:t>
            </a:r>
            <a:r>
              <a:rPr lang="en-US" dirty="0"/>
              <a:t>, see the Personnel tab. Information is only entered if there is F&amp;A/Indirect Costs allowed by the sponsor. </a:t>
            </a:r>
          </a:p>
          <a:p>
            <a:r>
              <a:rPr lang="en-US" dirty="0"/>
              <a:t>Policy online at:  </a:t>
            </a:r>
          </a:p>
          <a:p>
            <a:pPr marL="400050" lvl="1" indent="0">
              <a:buNone/>
            </a:pPr>
            <a:r>
              <a:rPr lang="en-US" dirty="0">
                <a:hlinkClick r:id="rId2"/>
              </a:rPr>
              <a:t>https://www.niu.edu/policies/policy-documents/indirect-cost-distribution.shtml</a:t>
            </a:r>
            <a:r>
              <a:rPr lang="en-US" dirty="0"/>
              <a:t> </a:t>
            </a:r>
          </a:p>
          <a:p>
            <a:endParaRPr lang="en-US" dirty="0"/>
          </a:p>
          <a:p>
            <a:endParaRPr lang="en-US" dirty="0"/>
          </a:p>
        </p:txBody>
      </p:sp>
    </p:spTree>
    <p:extLst>
      <p:ext uri="{BB962C8B-B14F-4D97-AF65-F5344CB8AC3E}">
        <p14:creationId xmlns:p14="http://schemas.microsoft.com/office/powerpoint/2010/main" val="1280020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9F25-B5EF-357E-A71C-A2A06C2C0D26}"/>
              </a:ext>
            </a:extLst>
          </p:cNvPr>
          <p:cNvSpPr>
            <a:spLocks noGrp="1"/>
          </p:cNvSpPr>
          <p:nvPr>
            <p:ph type="title"/>
          </p:nvPr>
        </p:nvSpPr>
        <p:spPr/>
        <p:txBody>
          <a:bodyPr/>
          <a:lstStyle/>
          <a:p>
            <a:r>
              <a:rPr lang="en-US" dirty="0"/>
              <a:t>Other Things to Look for</a:t>
            </a:r>
          </a:p>
        </p:txBody>
      </p:sp>
      <p:sp>
        <p:nvSpPr>
          <p:cNvPr id="3" name="Content Placeholder 2">
            <a:extLst>
              <a:ext uri="{FF2B5EF4-FFF2-40B4-BE49-F238E27FC236}">
                <a16:creationId xmlns:a16="http://schemas.microsoft.com/office/drawing/2014/main" id="{FC914616-922F-1B85-2FF6-E022564D2394}"/>
              </a:ext>
            </a:extLst>
          </p:cNvPr>
          <p:cNvSpPr>
            <a:spLocks noGrp="1"/>
          </p:cNvSpPr>
          <p:nvPr>
            <p:ph idx="1"/>
          </p:nvPr>
        </p:nvSpPr>
        <p:spPr/>
        <p:txBody>
          <a:bodyPr>
            <a:normAutofit lnSpcReduction="10000"/>
          </a:bodyPr>
          <a:lstStyle/>
          <a:p>
            <a:r>
              <a:rPr lang="en-US" dirty="0"/>
              <a:t>Special allocations of costs in guidelines</a:t>
            </a:r>
          </a:p>
          <a:p>
            <a:pPr lvl="1"/>
            <a:r>
              <a:rPr lang="en-US" dirty="0"/>
              <a:t>Examples: </a:t>
            </a:r>
          </a:p>
          <a:p>
            <a:pPr lvl="2"/>
            <a:r>
              <a:rPr lang="en-US" dirty="0"/>
              <a:t>“65% of total direct cost must be used for training costs” - ED</a:t>
            </a:r>
          </a:p>
          <a:p>
            <a:pPr lvl="2"/>
            <a:r>
              <a:rPr lang="en-US" dirty="0"/>
              <a:t>“Researcher salaries and fringe may not exceed 30% of total costs” – IIN</a:t>
            </a:r>
          </a:p>
          <a:p>
            <a:pPr lvl="2"/>
            <a:r>
              <a:rPr lang="en-US" dirty="0"/>
              <a:t>“Only travel and supplies may be charged to the grant”</a:t>
            </a:r>
          </a:p>
          <a:p>
            <a:r>
              <a:rPr lang="en-US" dirty="0"/>
              <a:t>Specific prohibition</a:t>
            </a:r>
          </a:p>
          <a:p>
            <a:pPr lvl="1"/>
            <a:r>
              <a:rPr lang="en-US" dirty="0"/>
              <a:t>Example: No fringe benefits maybe paid by this fellowship</a:t>
            </a:r>
          </a:p>
        </p:txBody>
      </p:sp>
    </p:spTree>
    <p:extLst>
      <p:ext uri="{BB962C8B-B14F-4D97-AF65-F5344CB8AC3E}">
        <p14:creationId xmlns:p14="http://schemas.microsoft.com/office/powerpoint/2010/main" val="598976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30EC-0204-DD2A-BCF6-04A40E180E4A}"/>
              </a:ext>
            </a:extLst>
          </p:cNvPr>
          <p:cNvSpPr>
            <a:spLocks noGrp="1"/>
          </p:cNvSpPr>
          <p:nvPr>
            <p:ph type="title"/>
          </p:nvPr>
        </p:nvSpPr>
        <p:spPr/>
        <p:txBody>
          <a:bodyPr/>
          <a:lstStyle/>
          <a:p>
            <a:r>
              <a:rPr lang="en-US" dirty="0"/>
              <a:t>Cost Sharing</a:t>
            </a:r>
          </a:p>
        </p:txBody>
      </p:sp>
      <p:sp>
        <p:nvSpPr>
          <p:cNvPr id="3" name="Content Placeholder 2">
            <a:extLst>
              <a:ext uri="{FF2B5EF4-FFF2-40B4-BE49-F238E27FC236}">
                <a16:creationId xmlns:a16="http://schemas.microsoft.com/office/drawing/2014/main" id="{039451B0-33DD-E6D3-21DA-AA1358D8879D}"/>
              </a:ext>
            </a:extLst>
          </p:cNvPr>
          <p:cNvSpPr>
            <a:spLocks noGrp="1"/>
          </p:cNvSpPr>
          <p:nvPr>
            <p:ph idx="1"/>
          </p:nvPr>
        </p:nvSpPr>
        <p:spPr>
          <a:xfrm>
            <a:off x="457200" y="1447800"/>
            <a:ext cx="8153400" cy="4648200"/>
          </a:xfrm>
        </p:spPr>
        <p:txBody>
          <a:bodyPr>
            <a:normAutofit fontScale="92500" lnSpcReduction="10000"/>
          </a:bodyPr>
          <a:lstStyle/>
          <a:p>
            <a:r>
              <a:rPr lang="en-US" dirty="0"/>
              <a:t>Cost sharing is </a:t>
            </a:r>
            <a:r>
              <a:rPr lang="en-US" u="sng" dirty="0"/>
              <a:t>always a risk </a:t>
            </a:r>
            <a:r>
              <a:rPr lang="en-US" dirty="0"/>
              <a:t>for the university, so:</a:t>
            </a:r>
          </a:p>
          <a:p>
            <a:pPr lvl="1"/>
            <a:r>
              <a:rPr lang="en-US" dirty="0"/>
              <a:t>NIU will only cost share when it is required or strongly recommended</a:t>
            </a:r>
          </a:p>
          <a:p>
            <a:pPr lvl="1"/>
            <a:r>
              <a:rPr lang="en-US" dirty="0"/>
              <a:t>Only commit as much as you are required to commit</a:t>
            </a:r>
          </a:p>
          <a:p>
            <a:pPr lvl="1"/>
            <a:r>
              <a:rPr lang="en-US" dirty="0"/>
              <a:t>Be mindful of changes or shortfalls that might occur</a:t>
            </a:r>
          </a:p>
          <a:p>
            <a:pPr lvl="1"/>
            <a:r>
              <a:rPr lang="en-US" dirty="0"/>
              <a:t>Faculty time is often cost shared (committed or uncommitted)</a:t>
            </a:r>
          </a:p>
          <a:p>
            <a:pPr lvl="1"/>
            <a:r>
              <a:rPr lang="en-US" dirty="0"/>
              <a:t>Other ways and places to show institutional support, unquantified (facilities, narrative)</a:t>
            </a:r>
          </a:p>
          <a:p>
            <a:r>
              <a:rPr lang="en-US" sz="2800" i="1" dirty="0">
                <a:hlinkClick r:id="rId2"/>
              </a:rPr>
              <a:t>https://www.niu.edu/policies/policy-documents/cost-sharing.shtml</a:t>
            </a:r>
            <a:r>
              <a:rPr lang="en-US" sz="2800" i="1" dirty="0"/>
              <a:t> </a:t>
            </a:r>
          </a:p>
          <a:p>
            <a:endParaRPr lang="en-US" dirty="0"/>
          </a:p>
        </p:txBody>
      </p:sp>
    </p:spTree>
    <p:extLst>
      <p:ext uri="{BB962C8B-B14F-4D97-AF65-F5344CB8AC3E}">
        <p14:creationId xmlns:p14="http://schemas.microsoft.com/office/powerpoint/2010/main" val="2880737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C175-D3CD-3503-D31D-ABE907E99728}"/>
              </a:ext>
            </a:extLst>
          </p:cNvPr>
          <p:cNvSpPr>
            <a:spLocks noGrp="1"/>
          </p:cNvSpPr>
          <p:nvPr>
            <p:ph type="title"/>
          </p:nvPr>
        </p:nvSpPr>
        <p:spPr/>
        <p:txBody>
          <a:bodyPr/>
          <a:lstStyle/>
          <a:p>
            <a:r>
              <a:rPr lang="en-US" dirty="0"/>
              <a:t>Budget Justification</a:t>
            </a:r>
          </a:p>
        </p:txBody>
      </p:sp>
      <p:sp>
        <p:nvSpPr>
          <p:cNvPr id="3" name="Content Placeholder 2">
            <a:extLst>
              <a:ext uri="{FF2B5EF4-FFF2-40B4-BE49-F238E27FC236}">
                <a16:creationId xmlns:a16="http://schemas.microsoft.com/office/drawing/2014/main" id="{ADA16596-3895-0F71-E328-88CABF8EAFCE}"/>
              </a:ext>
            </a:extLst>
          </p:cNvPr>
          <p:cNvSpPr>
            <a:spLocks noGrp="1"/>
          </p:cNvSpPr>
          <p:nvPr>
            <p:ph idx="1"/>
          </p:nvPr>
        </p:nvSpPr>
        <p:spPr/>
        <p:txBody>
          <a:bodyPr/>
          <a:lstStyle/>
          <a:p>
            <a:r>
              <a:rPr lang="en-US" dirty="0"/>
              <a:t>Structure your budget justification like the sponsor budget (headings, subheadings, </a:t>
            </a:r>
            <a:r>
              <a:rPr lang="en-US" dirty="0" err="1"/>
              <a:t>etc</a:t>
            </a:r>
            <a:r>
              <a:rPr lang="en-US" dirty="0"/>
              <a:t>)</a:t>
            </a:r>
          </a:p>
          <a:p>
            <a:r>
              <a:rPr lang="en-US" dirty="0"/>
              <a:t>Describe why each cost is necessary to the budget.</a:t>
            </a:r>
          </a:p>
          <a:p>
            <a:r>
              <a:rPr lang="en-US" dirty="0"/>
              <a:t>Describe how the total cost was calculated. </a:t>
            </a:r>
          </a:p>
        </p:txBody>
      </p:sp>
    </p:spTree>
    <p:extLst>
      <p:ext uri="{BB962C8B-B14F-4D97-AF65-F5344CB8AC3E}">
        <p14:creationId xmlns:p14="http://schemas.microsoft.com/office/powerpoint/2010/main" val="3974420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65264-B8FB-8CDF-AA92-421C308C5785}"/>
              </a:ext>
            </a:extLst>
          </p:cNvPr>
          <p:cNvSpPr>
            <a:spLocks noGrp="1"/>
          </p:cNvSpPr>
          <p:nvPr>
            <p:ph type="title"/>
          </p:nvPr>
        </p:nvSpPr>
        <p:spPr/>
        <p:txBody>
          <a:bodyPr/>
          <a:lstStyle/>
          <a:p>
            <a:r>
              <a:rPr lang="en-US" dirty="0"/>
              <a:t>Budget Categories</a:t>
            </a:r>
          </a:p>
        </p:txBody>
      </p:sp>
      <p:sp>
        <p:nvSpPr>
          <p:cNvPr id="2" name="Content Placeholder 1">
            <a:extLst>
              <a:ext uri="{FF2B5EF4-FFF2-40B4-BE49-F238E27FC236}">
                <a16:creationId xmlns:a16="http://schemas.microsoft.com/office/drawing/2014/main" id="{C3EC4CBE-6A4A-5CB4-A58C-D0603E0065E1}"/>
              </a:ext>
            </a:extLst>
          </p:cNvPr>
          <p:cNvSpPr>
            <a:spLocks noGrp="1"/>
          </p:cNvSpPr>
          <p:nvPr>
            <p:ph idx="1"/>
          </p:nvPr>
        </p:nvSpPr>
        <p:spPr>
          <a:xfrm>
            <a:off x="304799" y="1297708"/>
            <a:ext cx="8091055" cy="5260110"/>
          </a:xfrm>
        </p:spPr>
        <p:txBody>
          <a:bodyPr>
            <a:normAutofit/>
          </a:bodyPr>
          <a:lstStyle/>
          <a:p>
            <a:r>
              <a:rPr lang="en-US" dirty="0"/>
              <a:t>Excel template on SPA website includes 1-5 years; unhide columns for cost share entry.</a:t>
            </a:r>
          </a:p>
          <a:p>
            <a:r>
              <a:rPr lang="en-US" dirty="0"/>
              <a:t>Budgets may be developed either in </a:t>
            </a:r>
            <a:r>
              <a:rPr lang="en-US" dirty="0" err="1"/>
              <a:t>InfoEd</a:t>
            </a:r>
            <a:r>
              <a:rPr lang="en-US" dirty="0"/>
              <a:t> or as an Excel file. </a:t>
            </a:r>
          </a:p>
          <a:p>
            <a:r>
              <a:rPr lang="en-US" dirty="0"/>
              <a:t>SPA website: </a:t>
            </a:r>
          </a:p>
          <a:p>
            <a:pPr lvl="1"/>
            <a:r>
              <a:rPr lang="en-US" dirty="0"/>
              <a:t>Excel Budget template and guidance: </a:t>
            </a:r>
            <a:r>
              <a:rPr lang="en-US" dirty="0">
                <a:hlinkClick r:id="rId2"/>
              </a:rPr>
              <a:t>https://www.niu.edu/spa/proposals/preparing-budget/index.shtml</a:t>
            </a:r>
            <a:endParaRPr lang="en-US" dirty="0"/>
          </a:p>
          <a:p>
            <a:pPr lvl="1"/>
            <a:r>
              <a:rPr lang="en-US" dirty="0"/>
              <a:t>Policies, forms and resources: </a:t>
            </a:r>
            <a:r>
              <a:rPr lang="en-US" dirty="0">
                <a:hlinkClick r:id="rId3"/>
              </a:rPr>
              <a:t>https://www.niu.edu/spa/resources/index.shtml</a:t>
            </a:r>
            <a:r>
              <a:rPr lang="en-US" dirty="0"/>
              <a:t> </a:t>
            </a:r>
          </a:p>
        </p:txBody>
      </p:sp>
    </p:spTree>
    <p:extLst>
      <p:ext uri="{BB962C8B-B14F-4D97-AF65-F5344CB8AC3E}">
        <p14:creationId xmlns:p14="http://schemas.microsoft.com/office/powerpoint/2010/main" val="1961900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a:xfrm>
            <a:off x="457200" y="152400"/>
            <a:ext cx="7543800" cy="990600"/>
          </a:xfrm>
        </p:spPr>
        <p:txBody>
          <a:bodyPr vert="horz" lIns="91440" tIns="45720" rIns="91440" bIns="45720" rtlCol="0" anchor="ctr">
            <a:normAutofit/>
          </a:bodyPr>
          <a:lstStyle/>
          <a:p>
            <a:r>
              <a:rPr lang="en-US" b="1" kern="1200" dirty="0">
                <a:latin typeface="Myriad Pro" panose="020B0503030403020204" pitchFamily="34" charset="0"/>
                <a:ea typeface="Roboto Slab" pitchFamily="2" charset="0"/>
                <a:cs typeface="Arial" pitchFamily="34" charset="0"/>
              </a:rPr>
              <a:t>Section 4</a:t>
            </a:r>
          </a:p>
        </p:txBody>
      </p:sp>
      <p:pic>
        <p:nvPicPr>
          <p:cNvPr id="11" name="Picture 10" descr="Vintage record player on table">
            <a:extLst>
              <a:ext uri="{FF2B5EF4-FFF2-40B4-BE49-F238E27FC236}">
                <a16:creationId xmlns:a16="http://schemas.microsoft.com/office/drawing/2014/main" id="{C6A369DE-97EA-D6B8-B82E-903872DF736F}"/>
              </a:ext>
            </a:extLst>
          </p:cNvPr>
          <p:cNvPicPr>
            <a:picLocks noChangeAspect="1"/>
          </p:cNvPicPr>
          <p:nvPr/>
        </p:nvPicPr>
        <p:blipFill>
          <a:blip r:embed="rId2" cstate="print">
            <a:extLst>
              <a:ext uri="{28A0092B-C50C-407E-A947-70E740481C1C}">
                <a14:useLocalDpi xmlns:a14="http://schemas.microsoft.com/office/drawing/2010/main" val="0"/>
              </a:ext>
            </a:extLst>
          </a:blip>
          <a:srcRect t="7199" b="11728"/>
          <a:stretch/>
        </p:blipFill>
        <p:spPr>
          <a:xfrm>
            <a:off x="457200" y="1905000"/>
            <a:ext cx="7603597" cy="4114800"/>
          </a:xfrm>
          <a:prstGeom prst="rect">
            <a:avLst/>
          </a:prstGeom>
          <a:noFill/>
        </p:spPr>
      </p:pic>
      <p:sp>
        <p:nvSpPr>
          <p:cNvPr id="6" name="TextBox 5">
            <a:extLst>
              <a:ext uri="{FF2B5EF4-FFF2-40B4-BE49-F238E27FC236}">
                <a16:creationId xmlns:a16="http://schemas.microsoft.com/office/drawing/2014/main" id="{4C7D7CF0-E276-CF45-F1C3-F782F8F40A72}"/>
              </a:ext>
            </a:extLst>
          </p:cNvPr>
          <p:cNvSpPr txBox="1"/>
          <p:nvPr/>
        </p:nvSpPr>
        <p:spPr>
          <a:xfrm>
            <a:off x="457200" y="1295400"/>
            <a:ext cx="7620000" cy="533400"/>
          </a:xfrm>
          <a:prstGeom prst="rect">
            <a:avLst/>
          </a:prstGeom>
        </p:spPr>
        <p:txBody>
          <a:bodyPr vert="horz" lIns="91440" tIns="45720" rIns="91440" bIns="45720" rtlCol="0">
            <a:normAutofit/>
          </a:bodyPr>
          <a:lstStyle/>
          <a:p>
            <a:pPr>
              <a:spcBef>
                <a:spcPct val="20000"/>
              </a:spcBef>
            </a:pPr>
            <a:r>
              <a:rPr lang="en-US" sz="2800" b="1" kern="1200" baseline="0">
                <a:solidFill>
                  <a:srgbClr val="AF0000"/>
                </a:solidFill>
                <a:latin typeface="Myriad Pro" panose="020B0503030403020204" pitchFamily="34" charset="0"/>
                <a:ea typeface="+mn-ea"/>
                <a:cs typeface="Arial" pitchFamily="34" charset="0"/>
              </a:rPr>
              <a:t>InfoEd Database -- the Records of proposals</a:t>
            </a:r>
          </a:p>
        </p:txBody>
      </p:sp>
    </p:spTree>
    <p:extLst>
      <p:ext uri="{BB962C8B-B14F-4D97-AF65-F5344CB8AC3E}">
        <p14:creationId xmlns:p14="http://schemas.microsoft.com/office/powerpoint/2010/main" val="2575850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A3C7FE-60B3-BE41-A50A-001A346D1BA0}"/>
              </a:ext>
            </a:extLst>
          </p:cNvPr>
          <p:cNvSpPr>
            <a:spLocks noGrp="1"/>
          </p:cNvSpPr>
          <p:nvPr>
            <p:ph type="title"/>
          </p:nvPr>
        </p:nvSpPr>
        <p:spPr/>
        <p:txBody>
          <a:bodyPr/>
          <a:lstStyle/>
          <a:p>
            <a:r>
              <a:rPr lang="en-US" dirty="0" err="1"/>
              <a:t>InfoEd</a:t>
            </a:r>
            <a:r>
              <a:rPr lang="en-US" dirty="0"/>
              <a:t> database</a:t>
            </a:r>
          </a:p>
        </p:txBody>
      </p:sp>
      <p:sp>
        <p:nvSpPr>
          <p:cNvPr id="2" name="Content Placeholder 1">
            <a:extLst>
              <a:ext uri="{FF2B5EF4-FFF2-40B4-BE49-F238E27FC236}">
                <a16:creationId xmlns:a16="http://schemas.microsoft.com/office/drawing/2014/main" id="{0AA5A146-EE0C-9A35-D7CD-656536F23EA2}"/>
              </a:ext>
            </a:extLst>
          </p:cNvPr>
          <p:cNvSpPr>
            <a:spLocks noGrp="1"/>
          </p:cNvSpPr>
          <p:nvPr>
            <p:ph idx="1"/>
          </p:nvPr>
        </p:nvSpPr>
        <p:spPr>
          <a:xfrm>
            <a:off x="457200" y="1219200"/>
            <a:ext cx="7010400" cy="664029"/>
          </a:xfrm>
        </p:spPr>
        <p:txBody>
          <a:bodyPr>
            <a:normAutofit/>
          </a:bodyPr>
          <a:lstStyle/>
          <a:p>
            <a:r>
              <a:rPr lang="en-US" dirty="0">
                <a:hlinkClick r:id="rId2"/>
              </a:rPr>
              <a:t>https://northernillinois.infoedglobal.com/</a:t>
            </a:r>
            <a:r>
              <a:rPr lang="en-US" dirty="0"/>
              <a:t> </a:t>
            </a:r>
          </a:p>
        </p:txBody>
      </p:sp>
      <p:pic>
        <p:nvPicPr>
          <p:cNvPr id="4" name="Picture Placeholder 5" descr="Login for InfoED database">
            <a:extLst>
              <a:ext uri="{FF2B5EF4-FFF2-40B4-BE49-F238E27FC236}">
                <a16:creationId xmlns:a16="http://schemas.microsoft.com/office/drawing/2014/main" id="{8A6732C7-544C-3967-630D-9B754EA234D3}"/>
              </a:ext>
            </a:extLst>
          </p:cNvPr>
          <p:cNvPicPr>
            <a:picLocks noChangeAspect="1"/>
          </p:cNvPicPr>
          <p:nvPr/>
        </p:nvPicPr>
        <p:blipFill rotWithShape="1">
          <a:blip r:embed="rId3">
            <a:extLst>
              <a:ext uri="{28A0092B-C50C-407E-A947-70E740481C1C}">
                <a14:useLocalDpi xmlns:a14="http://schemas.microsoft.com/office/drawing/2010/main" val="0"/>
              </a:ext>
            </a:extLst>
          </a:blip>
          <a:srcRect r="21037"/>
          <a:stretch/>
        </p:blipFill>
        <p:spPr>
          <a:xfrm>
            <a:off x="1378857" y="1748122"/>
            <a:ext cx="7307943" cy="4957478"/>
          </a:xfrm>
          <a:prstGeom prst="rect">
            <a:avLst/>
          </a:prstGeom>
        </p:spPr>
      </p:pic>
    </p:spTree>
    <p:extLst>
      <p:ext uri="{BB962C8B-B14F-4D97-AF65-F5344CB8AC3E}">
        <p14:creationId xmlns:p14="http://schemas.microsoft.com/office/powerpoint/2010/main" val="238893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E554-9B8C-3666-4326-9FC04C471E18}"/>
              </a:ext>
            </a:extLst>
          </p:cNvPr>
          <p:cNvSpPr>
            <a:spLocks noGrp="1"/>
          </p:cNvSpPr>
          <p:nvPr>
            <p:ph type="title"/>
          </p:nvPr>
        </p:nvSpPr>
        <p:spPr/>
        <p:txBody>
          <a:bodyPr>
            <a:normAutofit/>
          </a:bodyPr>
          <a:lstStyle/>
          <a:p>
            <a:r>
              <a:rPr lang="en-US" sz="3600" b="1" dirty="0">
                <a:latin typeface="Myriad Pro"/>
                <a:ea typeface="Roboto Slab"/>
                <a:cs typeface="Arial"/>
              </a:rPr>
              <a:t>Proposal Deadlines</a:t>
            </a:r>
            <a:r>
              <a:rPr lang="en-US" sz="3600" dirty="0">
                <a:latin typeface="Myriad Pro"/>
                <a:ea typeface="Roboto Slab"/>
                <a:cs typeface="Arial"/>
              </a:rPr>
              <a:t> – 30+ days</a:t>
            </a:r>
            <a:endParaRPr lang="en-US" sz="3600" dirty="0"/>
          </a:p>
        </p:txBody>
      </p:sp>
      <p:sp>
        <p:nvSpPr>
          <p:cNvPr id="2" name="Content Placeholder 1">
            <a:extLst>
              <a:ext uri="{FF2B5EF4-FFF2-40B4-BE49-F238E27FC236}">
                <a16:creationId xmlns:a16="http://schemas.microsoft.com/office/drawing/2014/main" id="{CF50D807-BD86-232E-864A-3F62B2BA5CC1}"/>
              </a:ext>
            </a:extLst>
          </p:cNvPr>
          <p:cNvSpPr>
            <a:spLocks noGrp="1"/>
          </p:cNvSpPr>
          <p:nvPr>
            <p:ph idx="1"/>
          </p:nvPr>
        </p:nvSpPr>
        <p:spPr/>
        <p:txBody>
          <a:bodyPr>
            <a:noAutofit/>
          </a:bodyPr>
          <a:lstStyle/>
          <a:p>
            <a:pPr marL="0" indent="0">
              <a:buNone/>
            </a:pPr>
            <a:r>
              <a:rPr lang="en-US" sz="2400" dirty="0"/>
              <a:t>Full Assistance, at least 30 days before the deadline</a:t>
            </a:r>
          </a:p>
          <a:p>
            <a:r>
              <a:rPr lang="en-US" sz="2400" dirty="0"/>
              <a:t>Review guidelines, eligibility, requirements</a:t>
            </a:r>
          </a:p>
          <a:p>
            <a:r>
              <a:rPr lang="en-US" sz="2400" dirty="0"/>
              <a:t>Provide tailored submission checklist</a:t>
            </a:r>
          </a:p>
          <a:p>
            <a:r>
              <a:rPr lang="en-US" sz="2400" dirty="0"/>
              <a:t>Draft budget and provide Current &amp; Pending reports</a:t>
            </a:r>
          </a:p>
          <a:p>
            <a:r>
              <a:rPr lang="en-US" sz="2400" dirty="0"/>
              <a:t>Prepare Tuition or F&amp;A waiver requests</a:t>
            </a:r>
          </a:p>
          <a:p>
            <a:r>
              <a:rPr lang="en-US" sz="2400" dirty="0"/>
              <a:t>Assist with cost share budgeting as required</a:t>
            </a:r>
          </a:p>
          <a:p>
            <a:r>
              <a:rPr lang="en-US" sz="2400" dirty="0"/>
              <a:t>Review documents for compliance with requirements</a:t>
            </a:r>
          </a:p>
          <a:p>
            <a:r>
              <a:rPr lang="en-US" sz="2400" dirty="0"/>
              <a:t>Upload documents into sponsor system</a:t>
            </a:r>
          </a:p>
          <a:p>
            <a:r>
              <a:rPr lang="en-US" sz="2400" dirty="0"/>
              <a:t>Coordinate subaward documents</a:t>
            </a:r>
          </a:p>
          <a:p>
            <a:r>
              <a:rPr lang="en-US" sz="2400" dirty="0"/>
              <a:t>Initiate Institutional Routing </a:t>
            </a:r>
          </a:p>
          <a:p>
            <a:r>
              <a:rPr lang="en-US" sz="2400" dirty="0"/>
              <a:t>Submit the proposal on time</a:t>
            </a:r>
          </a:p>
        </p:txBody>
      </p:sp>
      <p:pic>
        <p:nvPicPr>
          <p:cNvPr id="1026" name="Picture 2">
            <a:extLst>
              <a:ext uri="{FF2B5EF4-FFF2-40B4-BE49-F238E27FC236}">
                <a16:creationId xmlns:a16="http://schemas.microsoft.com/office/drawing/2014/main" id="{1E3D0261-6AF0-5E40-C448-366909E1F85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587752"/>
            <a:ext cx="2081807"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77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A3C1-0E63-AC32-19DB-8D96DC9B6DC8}"/>
              </a:ext>
            </a:extLst>
          </p:cNvPr>
          <p:cNvSpPr>
            <a:spLocks noGrp="1"/>
          </p:cNvSpPr>
          <p:nvPr>
            <p:ph type="title"/>
          </p:nvPr>
        </p:nvSpPr>
        <p:spPr/>
        <p:txBody>
          <a:bodyPr/>
          <a:lstStyle/>
          <a:p>
            <a:r>
              <a:rPr lang="en-US" dirty="0"/>
              <a:t>Institutional Review Process</a:t>
            </a:r>
          </a:p>
        </p:txBody>
      </p:sp>
      <p:sp>
        <p:nvSpPr>
          <p:cNvPr id="2" name="Content Placeholder 1">
            <a:extLst>
              <a:ext uri="{FF2B5EF4-FFF2-40B4-BE49-F238E27FC236}">
                <a16:creationId xmlns:a16="http://schemas.microsoft.com/office/drawing/2014/main" id="{DD16C6E6-8FA7-1607-7DC6-B11F707411D9}"/>
              </a:ext>
            </a:extLst>
          </p:cNvPr>
          <p:cNvSpPr>
            <a:spLocks noGrp="1"/>
          </p:cNvSpPr>
          <p:nvPr>
            <p:ph idx="1"/>
          </p:nvPr>
        </p:nvSpPr>
        <p:spPr/>
        <p:txBody>
          <a:bodyPr/>
          <a:lstStyle/>
          <a:p>
            <a:r>
              <a:rPr lang="en-US" dirty="0"/>
              <a:t>Proposals are routed through </a:t>
            </a:r>
            <a:r>
              <a:rPr lang="en-US" dirty="0" err="1"/>
              <a:t>InfoEd</a:t>
            </a:r>
            <a:r>
              <a:rPr lang="en-US" dirty="0"/>
              <a:t> system</a:t>
            </a:r>
          </a:p>
          <a:p>
            <a:r>
              <a:rPr lang="en-US" dirty="0"/>
              <a:t>Internal Routing record includes:</a:t>
            </a:r>
          </a:p>
          <a:p>
            <a:pPr lvl="1"/>
            <a:r>
              <a:rPr lang="en-US" dirty="0"/>
              <a:t>Personnel and Departmental Information</a:t>
            </a:r>
          </a:p>
          <a:p>
            <a:pPr lvl="1"/>
            <a:r>
              <a:rPr lang="en-US" dirty="0"/>
              <a:t>F&amp;A distribution information</a:t>
            </a:r>
          </a:p>
          <a:p>
            <a:pPr lvl="1"/>
            <a:r>
              <a:rPr lang="en-US" dirty="0"/>
              <a:t>Institutional Data</a:t>
            </a:r>
          </a:p>
          <a:p>
            <a:pPr lvl="1"/>
            <a:r>
              <a:rPr lang="en-US" dirty="0"/>
              <a:t>Detailed project Budget</a:t>
            </a:r>
          </a:p>
          <a:p>
            <a:pPr lvl="1"/>
            <a:r>
              <a:rPr lang="en-US" dirty="0"/>
              <a:t>Budget Justification</a:t>
            </a:r>
          </a:p>
          <a:p>
            <a:pPr lvl="1"/>
            <a:r>
              <a:rPr lang="en-US" dirty="0"/>
              <a:t>Scope of Work/Narrative Document</a:t>
            </a:r>
          </a:p>
          <a:p>
            <a:pPr lvl="1"/>
            <a:r>
              <a:rPr lang="en-US" dirty="0"/>
              <a:t>Subrecipient Documents as needed</a:t>
            </a:r>
          </a:p>
        </p:txBody>
      </p:sp>
    </p:spTree>
    <p:extLst>
      <p:ext uri="{BB962C8B-B14F-4D97-AF65-F5344CB8AC3E}">
        <p14:creationId xmlns:p14="http://schemas.microsoft.com/office/powerpoint/2010/main" val="3015892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A3C1-0E63-AC32-19DB-8D96DC9B6DC8}"/>
              </a:ext>
            </a:extLst>
          </p:cNvPr>
          <p:cNvSpPr>
            <a:spLocks noGrp="1"/>
          </p:cNvSpPr>
          <p:nvPr>
            <p:ph type="title"/>
          </p:nvPr>
        </p:nvSpPr>
        <p:spPr/>
        <p:txBody>
          <a:bodyPr/>
          <a:lstStyle/>
          <a:p>
            <a:r>
              <a:rPr lang="en-US" dirty="0"/>
              <a:t>Institutional Review Process</a:t>
            </a:r>
          </a:p>
        </p:txBody>
      </p:sp>
      <p:sp>
        <p:nvSpPr>
          <p:cNvPr id="2" name="Content Placeholder 1">
            <a:extLst>
              <a:ext uri="{FF2B5EF4-FFF2-40B4-BE49-F238E27FC236}">
                <a16:creationId xmlns:a16="http://schemas.microsoft.com/office/drawing/2014/main" id="{DD16C6E6-8FA7-1607-7DC6-B11F707411D9}"/>
              </a:ext>
            </a:extLst>
          </p:cNvPr>
          <p:cNvSpPr>
            <a:spLocks noGrp="1"/>
          </p:cNvSpPr>
          <p:nvPr>
            <p:ph idx="1"/>
          </p:nvPr>
        </p:nvSpPr>
        <p:spPr>
          <a:xfrm>
            <a:off x="457200" y="1371600"/>
            <a:ext cx="8153400" cy="5029200"/>
          </a:xfrm>
        </p:spPr>
        <p:txBody>
          <a:bodyPr>
            <a:normAutofit/>
          </a:bodyPr>
          <a:lstStyle/>
          <a:p>
            <a:r>
              <a:rPr lang="en-US" dirty="0"/>
              <a:t>How </a:t>
            </a:r>
            <a:r>
              <a:rPr lang="en-US" b="1" dirty="0"/>
              <a:t>final</a:t>
            </a:r>
            <a:r>
              <a:rPr lang="en-US" dirty="0"/>
              <a:t> are routing documents?</a:t>
            </a:r>
          </a:p>
          <a:p>
            <a:pPr lvl="1"/>
            <a:r>
              <a:rPr lang="en-US" dirty="0"/>
              <a:t>Routed budget should be final</a:t>
            </a:r>
          </a:p>
          <a:p>
            <a:pPr lvl="1"/>
            <a:r>
              <a:rPr lang="en-US" dirty="0"/>
              <a:t>Budget Justification and Narrative Scope of Work document can still be edited and updated</a:t>
            </a:r>
          </a:p>
          <a:p>
            <a:pPr lvl="1"/>
            <a:r>
              <a:rPr lang="en-US" dirty="0"/>
              <a:t>Scope of project should not change significantly after routing</a:t>
            </a:r>
          </a:p>
        </p:txBody>
      </p:sp>
    </p:spTree>
    <p:extLst>
      <p:ext uri="{BB962C8B-B14F-4D97-AF65-F5344CB8AC3E}">
        <p14:creationId xmlns:p14="http://schemas.microsoft.com/office/powerpoint/2010/main" val="3903226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A3C1-0E63-AC32-19DB-8D96DC9B6DC8}"/>
              </a:ext>
            </a:extLst>
          </p:cNvPr>
          <p:cNvSpPr>
            <a:spLocks noGrp="1"/>
          </p:cNvSpPr>
          <p:nvPr>
            <p:ph type="title"/>
          </p:nvPr>
        </p:nvSpPr>
        <p:spPr/>
        <p:txBody>
          <a:bodyPr/>
          <a:lstStyle/>
          <a:p>
            <a:r>
              <a:rPr lang="en-US" dirty="0"/>
              <a:t>Institutional Review Process</a:t>
            </a:r>
          </a:p>
        </p:txBody>
      </p:sp>
      <p:sp>
        <p:nvSpPr>
          <p:cNvPr id="2" name="Content Placeholder 1">
            <a:extLst>
              <a:ext uri="{FF2B5EF4-FFF2-40B4-BE49-F238E27FC236}">
                <a16:creationId xmlns:a16="http://schemas.microsoft.com/office/drawing/2014/main" id="{DD16C6E6-8FA7-1607-7DC6-B11F707411D9}"/>
              </a:ext>
            </a:extLst>
          </p:cNvPr>
          <p:cNvSpPr>
            <a:spLocks noGrp="1"/>
          </p:cNvSpPr>
          <p:nvPr>
            <p:ph idx="1"/>
          </p:nvPr>
        </p:nvSpPr>
        <p:spPr>
          <a:xfrm>
            <a:off x="457200" y="1371600"/>
            <a:ext cx="8153400" cy="5029200"/>
          </a:xfrm>
        </p:spPr>
        <p:txBody>
          <a:bodyPr>
            <a:normAutofit/>
          </a:bodyPr>
          <a:lstStyle/>
          <a:p>
            <a:r>
              <a:rPr lang="en-US" dirty="0"/>
              <a:t>Who sees a proposal during routing?</a:t>
            </a:r>
          </a:p>
          <a:p>
            <a:pPr lvl="1"/>
            <a:r>
              <a:rPr lang="en-US" dirty="0"/>
              <a:t>Route includes the PI/co-PIs, Chair, Assoc Dean, SPA</a:t>
            </a:r>
          </a:p>
          <a:p>
            <a:pPr lvl="1"/>
            <a:r>
              <a:rPr lang="en-US" dirty="0"/>
              <a:t>May include Center Director, Research Compliance, or Facilities</a:t>
            </a:r>
          </a:p>
          <a:p>
            <a:pPr lvl="1"/>
            <a:r>
              <a:rPr lang="en-US" dirty="0"/>
              <a:t>Approvals are done in order, everyone at a level must approve before it moves forward</a:t>
            </a:r>
          </a:p>
        </p:txBody>
      </p:sp>
    </p:spTree>
    <p:extLst>
      <p:ext uri="{BB962C8B-B14F-4D97-AF65-F5344CB8AC3E}">
        <p14:creationId xmlns:p14="http://schemas.microsoft.com/office/powerpoint/2010/main" val="442452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A3C1-0E63-AC32-19DB-8D96DC9B6DC8}"/>
              </a:ext>
            </a:extLst>
          </p:cNvPr>
          <p:cNvSpPr>
            <a:spLocks noGrp="1"/>
          </p:cNvSpPr>
          <p:nvPr>
            <p:ph type="title"/>
          </p:nvPr>
        </p:nvSpPr>
        <p:spPr/>
        <p:txBody>
          <a:bodyPr/>
          <a:lstStyle/>
          <a:p>
            <a:r>
              <a:rPr lang="en-US" dirty="0"/>
              <a:t>Institutional Review Process</a:t>
            </a:r>
          </a:p>
        </p:txBody>
      </p:sp>
      <p:sp>
        <p:nvSpPr>
          <p:cNvPr id="2" name="Content Placeholder 1">
            <a:extLst>
              <a:ext uri="{FF2B5EF4-FFF2-40B4-BE49-F238E27FC236}">
                <a16:creationId xmlns:a16="http://schemas.microsoft.com/office/drawing/2014/main" id="{DD16C6E6-8FA7-1607-7DC6-B11F707411D9}"/>
              </a:ext>
            </a:extLst>
          </p:cNvPr>
          <p:cNvSpPr>
            <a:spLocks noGrp="1"/>
          </p:cNvSpPr>
          <p:nvPr>
            <p:ph idx="1"/>
          </p:nvPr>
        </p:nvSpPr>
        <p:spPr>
          <a:xfrm>
            <a:off x="457200" y="1371600"/>
            <a:ext cx="8153400" cy="5029200"/>
          </a:xfrm>
        </p:spPr>
        <p:txBody>
          <a:bodyPr>
            <a:normAutofit/>
          </a:bodyPr>
          <a:lstStyle/>
          <a:p>
            <a:r>
              <a:rPr lang="en-US" dirty="0"/>
              <a:t>What if there is a problem?</a:t>
            </a:r>
          </a:p>
          <a:p>
            <a:pPr marL="457200" lvl="1" indent="0">
              <a:buNone/>
            </a:pPr>
            <a:r>
              <a:rPr lang="en-US" dirty="0"/>
              <a:t>If you see a document or item that needs updated:</a:t>
            </a:r>
          </a:p>
          <a:p>
            <a:pPr lvl="1"/>
            <a:r>
              <a:rPr lang="en-US" dirty="0"/>
              <a:t>you may contact the Proposal Coordinator to update</a:t>
            </a:r>
          </a:p>
          <a:p>
            <a:pPr lvl="1"/>
            <a:r>
              <a:rPr lang="en-US" dirty="0"/>
              <a:t>Conditionally Approve of the Proposal </a:t>
            </a:r>
          </a:p>
          <a:p>
            <a:pPr lvl="1"/>
            <a:r>
              <a:rPr lang="en-US" dirty="0"/>
              <a:t>Stop the route (last resort)</a:t>
            </a:r>
          </a:p>
        </p:txBody>
      </p:sp>
    </p:spTree>
    <p:extLst>
      <p:ext uri="{BB962C8B-B14F-4D97-AF65-F5344CB8AC3E}">
        <p14:creationId xmlns:p14="http://schemas.microsoft.com/office/powerpoint/2010/main" val="2555396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F4451-06A7-B20D-FBB4-175499EF3947}"/>
              </a:ext>
            </a:extLst>
          </p:cNvPr>
          <p:cNvSpPr>
            <a:spLocks noGrp="1"/>
          </p:cNvSpPr>
          <p:nvPr>
            <p:ph type="title"/>
          </p:nvPr>
        </p:nvSpPr>
        <p:spPr/>
        <p:txBody>
          <a:bodyPr/>
          <a:lstStyle/>
          <a:p>
            <a:r>
              <a:rPr lang="en-US"/>
              <a:t>Proposal in </a:t>
            </a:r>
            <a:r>
              <a:rPr lang="en-US" err="1"/>
              <a:t>InfoEd</a:t>
            </a:r>
            <a:r>
              <a:rPr lang="en-US"/>
              <a:t>: Setup Tab</a:t>
            </a:r>
          </a:p>
        </p:txBody>
      </p:sp>
      <p:sp>
        <p:nvSpPr>
          <p:cNvPr id="6" name="Speech Bubble: Rectangle 5">
            <a:extLst>
              <a:ext uri="{FF2B5EF4-FFF2-40B4-BE49-F238E27FC236}">
                <a16:creationId xmlns:a16="http://schemas.microsoft.com/office/drawing/2014/main" id="{FB47EC63-8059-C595-4781-1A1ECDF4ECA9}"/>
              </a:ext>
            </a:extLst>
          </p:cNvPr>
          <p:cNvSpPr/>
          <p:nvPr/>
        </p:nvSpPr>
        <p:spPr>
          <a:xfrm>
            <a:off x="2047385" y="1753699"/>
            <a:ext cx="762000" cy="533400"/>
          </a:xfrm>
          <a:prstGeom prst="wedgeRectCallout">
            <a:avLst>
              <a:gd name="adj1" fmla="val -5833"/>
              <a:gd name="adj2" fmla="val 9311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Title</a:t>
            </a:r>
          </a:p>
        </p:txBody>
      </p:sp>
      <p:sp>
        <p:nvSpPr>
          <p:cNvPr id="7" name="Speech Bubble: Rectangle 6">
            <a:extLst>
              <a:ext uri="{FF2B5EF4-FFF2-40B4-BE49-F238E27FC236}">
                <a16:creationId xmlns:a16="http://schemas.microsoft.com/office/drawing/2014/main" id="{52A196AB-85CF-16CC-F0F8-EF04DD755036}"/>
              </a:ext>
            </a:extLst>
          </p:cNvPr>
          <p:cNvSpPr/>
          <p:nvPr/>
        </p:nvSpPr>
        <p:spPr>
          <a:xfrm>
            <a:off x="4763370" y="1375420"/>
            <a:ext cx="1981201" cy="865414"/>
          </a:xfrm>
          <a:prstGeom prst="wedgeRectCallout">
            <a:avLst>
              <a:gd name="adj1" fmla="val -10247"/>
              <a:gd name="adj2" fmla="val 106493"/>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PI – PI Department (Sponsor)</a:t>
            </a:r>
          </a:p>
        </p:txBody>
      </p:sp>
      <p:sp>
        <p:nvSpPr>
          <p:cNvPr id="8" name="Speech Bubble: Rectangle 7">
            <a:extLst>
              <a:ext uri="{FF2B5EF4-FFF2-40B4-BE49-F238E27FC236}">
                <a16:creationId xmlns:a16="http://schemas.microsoft.com/office/drawing/2014/main" id="{2941C8DE-D42A-47A0-FF98-5F229732FA5C}"/>
              </a:ext>
            </a:extLst>
          </p:cNvPr>
          <p:cNvSpPr/>
          <p:nvPr/>
        </p:nvSpPr>
        <p:spPr>
          <a:xfrm>
            <a:off x="7922948" y="1933313"/>
            <a:ext cx="968829" cy="533400"/>
          </a:xfrm>
          <a:prstGeom prst="wedgeRectCallout">
            <a:avLst>
              <a:gd name="adj1" fmla="val -78305"/>
              <a:gd name="adj2" fmla="val 5943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Record #</a:t>
            </a:r>
          </a:p>
        </p:txBody>
      </p:sp>
      <p:sp>
        <p:nvSpPr>
          <p:cNvPr id="9" name="Speech Bubble: Rectangle 8">
            <a:extLst>
              <a:ext uri="{FF2B5EF4-FFF2-40B4-BE49-F238E27FC236}">
                <a16:creationId xmlns:a16="http://schemas.microsoft.com/office/drawing/2014/main" id="{4745DB5C-280D-4B83-47D5-0F1637DB353D}"/>
              </a:ext>
            </a:extLst>
          </p:cNvPr>
          <p:cNvSpPr/>
          <p:nvPr/>
        </p:nvSpPr>
        <p:spPr>
          <a:xfrm>
            <a:off x="7647292" y="3006083"/>
            <a:ext cx="1922200" cy="631372"/>
          </a:xfrm>
          <a:prstGeom prst="wedgeRectCallout">
            <a:avLst>
              <a:gd name="adj1" fmla="val -46027"/>
              <a:gd name="adj2" fmla="val 6276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Our Sponsor/ Prime Awardee</a:t>
            </a:r>
          </a:p>
        </p:txBody>
      </p:sp>
      <p:sp>
        <p:nvSpPr>
          <p:cNvPr id="10" name="Speech Bubble: Rectangle 9">
            <a:extLst>
              <a:ext uri="{FF2B5EF4-FFF2-40B4-BE49-F238E27FC236}">
                <a16:creationId xmlns:a16="http://schemas.microsoft.com/office/drawing/2014/main" id="{0C284291-64CF-F247-4D01-9D9931B6AC73}"/>
              </a:ext>
            </a:extLst>
          </p:cNvPr>
          <p:cNvSpPr/>
          <p:nvPr/>
        </p:nvSpPr>
        <p:spPr>
          <a:xfrm>
            <a:off x="7922947" y="4808198"/>
            <a:ext cx="968829" cy="631372"/>
          </a:xfrm>
          <a:prstGeom prst="wedgeRectCallout">
            <a:avLst>
              <a:gd name="adj1" fmla="val -67976"/>
              <a:gd name="adj2" fmla="val -9668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Prime Sponsor</a:t>
            </a:r>
          </a:p>
        </p:txBody>
      </p:sp>
      <p:pic>
        <p:nvPicPr>
          <p:cNvPr id="5" name="Picture 4" descr="InfoED screenshot of setup tab.">
            <a:extLst>
              <a:ext uri="{FF2B5EF4-FFF2-40B4-BE49-F238E27FC236}">
                <a16:creationId xmlns:a16="http://schemas.microsoft.com/office/drawing/2014/main" id="{0F7DDC2C-B687-D825-0A92-72DEED317433}"/>
              </a:ext>
            </a:extLst>
          </p:cNvPr>
          <p:cNvPicPr>
            <a:picLocks noChangeAspect="1"/>
          </p:cNvPicPr>
          <p:nvPr/>
        </p:nvPicPr>
        <p:blipFill>
          <a:blip r:embed="rId2"/>
          <a:stretch>
            <a:fillRect/>
          </a:stretch>
        </p:blipFill>
        <p:spPr>
          <a:xfrm>
            <a:off x="320336" y="2555490"/>
            <a:ext cx="7326956" cy="3019687"/>
          </a:xfrm>
          <a:prstGeom prst="rect">
            <a:avLst/>
          </a:prstGeom>
        </p:spPr>
      </p:pic>
    </p:spTree>
    <p:extLst>
      <p:ext uri="{BB962C8B-B14F-4D97-AF65-F5344CB8AC3E}">
        <p14:creationId xmlns:p14="http://schemas.microsoft.com/office/powerpoint/2010/main" val="962785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F4451-06A7-B20D-FBB4-175499EF3947}"/>
              </a:ext>
            </a:extLst>
          </p:cNvPr>
          <p:cNvSpPr>
            <a:spLocks noGrp="1"/>
          </p:cNvSpPr>
          <p:nvPr>
            <p:ph type="title"/>
          </p:nvPr>
        </p:nvSpPr>
        <p:spPr/>
        <p:txBody>
          <a:bodyPr/>
          <a:lstStyle/>
          <a:p>
            <a:r>
              <a:rPr lang="en-US"/>
              <a:t>Proposal in </a:t>
            </a:r>
            <a:r>
              <a:rPr lang="en-US" err="1"/>
              <a:t>InfoEd</a:t>
            </a:r>
            <a:r>
              <a:rPr lang="en-US"/>
              <a:t>: Setup Tab</a:t>
            </a:r>
          </a:p>
        </p:txBody>
      </p:sp>
      <p:pic>
        <p:nvPicPr>
          <p:cNvPr id="13" name="Picture 12" descr="Screenshot of general proposal properties tab in InfoEd">
            <a:extLst>
              <a:ext uri="{FF2B5EF4-FFF2-40B4-BE49-F238E27FC236}">
                <a16:creationId xmlns:a16="http://schemas.microsoft.com/office/drawing/2014/main" id="{091A79B3-9751-F9CD-F469-7DD16E99A062}"/>
              </a:ext>
            </a:extLst>
          </p:cNvPr>
          <p:cNvPicPr>
            <a:picLocks noChangeAspect="1"/>
          </p:cNvPicPr>
          <p:nvPr/>
        </p:nvPicPr>
        <p:blipFill>
          <a:blip r:embed="rId3"/>
          <a:stretch>
            <a:fillRect/>
          </a:stretch>
        </p:blipFill>
        <p:spPr>
          <a:xfrm>
            <a:off x="838200" y="1299321"/>
            <a:ext cx="5572903" cy="3153215"/>
          </a:xfrm>
          <a:prstGeom prst="rect">
            <a:avLst/>
          </a:prstGeom>
        </p:spPr>
      </p:pic>
      <p:sp>
        <p:nvSpPr>
          <p:cNvPr id="14" name="Speech Bubble: Rectangle 13">
            <a:extLst>
              <a:ext uri="{FF2B5EF4-FFF2-40B4-BE49-F238E27FC236}">
                <a16:creationId xmlns:a16="http://schemas.microsoft.com/office/drawing/2014/main" id="{7E4552B8-8908-673E-4952-0D785021FE8C}"/>
              </a:ext>
            </a:extLst>
          </p:cNvPr>
          <p:cNvSpPr/>
          <p:nvPr/>
        </p:nvSpPr>
        <p:spPr>
          <a:xfrm>
            <a:off x="6068156" y="1808705"/>
            <a:ext cx="1671297" cy="914400"/>
          </a:xfrm>
          <a:prstGeom prst="wedgeRectCallout">
            <a:avLst>
              <a:gd name="adj1" fmla="val -75200"/>
              <a:gd name="adj2" fmla="val 6632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Associated Department(s)</a:t>
            </a:r>
          </a:p>
        </p:txBody>
      </p:sp>
      <p:sp>
        <p:nvSpPr>
          <p:cNvPr id="15" name="Speech Bubble: Rectangle 14">
            <a:extLst>
              <a:ext uri="{FF2B5EF4-FFF2-40B4-BE49-F238E27FC236}">
                <a16:creationId xmlns:a16="http://schemas.microsoft.com/office/drawing/2014/main" id="{7C7416CF-78EE-EA53-DFCF-01133837499A}"/>
              </a:ext>
            </a:extLst>
          </p:cNvPr>
          <p:cNvSpPr/>
          <p:nvPr/>
        </p:nvSpPr>
        <p:spPr>
          <a:xfrm>
            <a:off x="6634503" y="2799305"/>
            <a:ext cx="1671297" cy="914400"/>
          </a:xfrm>
          <a:prstGeom prst="wedgeRectCallout">
            <a:avLst>
              <a:gd name="adj1" fmla="val -78131"/>
              <a:gd name="adj2" fmla="val 4311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Associated Center(s)</a:t>
            </a:r>
          </a:p>
        </p:txBody>
      </p:sp>
      <p:pic>
        <p:nvPicPr>
          <p:cNvPr id="11" name="Picture 10" descr="Screenshot of budget setup information in InfoEd.">
            <a:extLst>
              <a:ext uri="{FF2B5EF4-FFF2-40B4-BE49-F238E27FC236}">
                <a16:creationId xmlns:a16="http://schemas.microsoft.com/office/drawing/2014/main" id="{4AC42627-0A34-BD25-4CA9-76415C41B394}"/>
              </a:ext>
            </a:extLst>
          </p:cNvPr>
          <p:cNvPicPr>
            <a:picLocks noChangeAspect="1"/>
          </p:cNvPicPr>
          <p:nvPr/>
        </p:nvPicPr>
        <p:blipFill>
          <a:blip r:embed="rId4"/>
          <a:stretch>
            <a:fillRect/>
          </a:stretch>
        </p:blipFill>
        <p:spPr>
          <a:xfrm>
            <a:off x="838200" y="4456450"/>
            <a:ext cx="4887007" cy="1467055"/>
          </a:xfrm>
          <a:prstGeom prst="rect">
            <a:avLst/>
          </a:prstGeom>
        </p:spPr>
      </p:pic>
      <p:sp>
        <p:nvSpPr>
          <p:cNvPr id="16" name="Speech Bubble: Rectangle 15">
            <a:extLst>
              <a:ext uri="{FF2B5EF4-FFF2-40B4-BE49-F238E27FC236}">
                <a16:creationId xmlns:a16="http://schemas.microsoft.com/office/drawing/2014/main" id="{4F3C62F8-D0DE-B228-324E-DFE22335B8B9}"/>
              </a:ext>
            </a:extLst>
          </p:cNvPr>
          <p:cNvSpPr/>
          <p:nvPr/>
        </p:nvSpPr>
        <p:spPr>
          <a:xfrm>
            <a:off x="6068156" y="3850197"/>
            <a:ext cx="2819400" cy="1467054"/>
          </a:xfrm>
          <a:prstGeom prst="wedgeRectCallout">
            <a:avLst>
              <a:gd name="adj1" fmla="val -64775"/>
              <a:gd name="adj2" fmla="val 37387"/>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Proposal Type</a:t>
            </a:r>
            <a:r>
              <a:rPr lang="en-US">
                <a:solidFill>
                  <a:schemeClr val="tx1"/>
                </a:solidFill>
              </a:rPr>
              <a:t>:</a:t>
            </a:r>
          </a:p>
          <a:p>
            <a:pPr algn="ctr"/>
            <a:r>
              <a:rPr lang="en-US">
                <a:solidFill>
                  <a:schemeClr val="tx1"/>
                </a:solidFill>
              </a:rPr>
              <a:t>Organized Research</a:t>
            </a:r>
          </a:p>
          <a:p>
            <a:pPr algn="ctr"/>
            <a:r>
              <a:rPr lang="en-US">
                <a:solidFill>
                  <a:schemeClr val="tx1"/>
                </a:solidFill>
              </a:rPr>
              <a:t>Instructional </a:t>
            </a:r>
          </a:p>
          <a:p>
            <a:pPr algn="ctr"/>
            <a:r>
              <a:rPr lang="en-US">
                <a:solidFill>
                  <a:schemeClr val="tx1"/>
                </a:solidFill>
              </a:rPr>
              <a:t>Other Sponsored Programs</a:t>
            </a:r>
          </a:p>
        </p:txBody>
      </p:sp>
      <p:sp>
        <p:nvSpPr>
          <p:cNvPr id="17" name="Speech Bubble: Rectangle 16">
            <a:extLst>
              <a:ext uri="{FF2B5EF4-FFF2-40B4-BE49-F238E27FC236}">
                <a16:creationId xmlns:a16="http://schemas.microsoft.com/office/drawing/2014/main" id="{3B591D74-AF27-AACE-321A-0607224798DA}"/>
              </a:ext>
            </a:extLst>
          </p:cNvPr>
          <p:cNvSpPr/>
          <p:nvPr/>
        </p:nvSpPr>
        <p:spPr>
          <a:xfrm>
            <a:off x="6362360" y="5410200"/>
            <a:ext cx="1671297" cy="914400"/>
          </a:xfrm>
          <a:prstGeom prst="wedgeRectCallout">
            <a:avLst>
              <a:gd name="adj1" fmla="val -124050"/>
              <a:gd name="adj2" fmla="val -2653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On-Campus or</a:t>
            </a:r>
          </a:p>
          <a:p>
            <a:pPr algn="ctr"/>
            <a:r>
              <a:rPr lang="en-US" dirty="0">
                <a:solidFill>
                  <a:schemeClr val="tx1"/>
                </a:solidFill>
              </a:rPr>
              <a:t>Off-Campus</a:t>
            </a:r>
          </a:p>
        </p:txBody>
      </p:sp>
      <p:sp>
        <p:nvSpPr>
          <p:cNvPr id="4" name="TextBox 3">
            <a:extLst>
              <a:ext uri="{FF2B5EF4-FFF2-40B4-BE49-F238E27FC236}">
                <a16:creationId xmlns:a16="http://schemas.microsoft.com/office/drawing/2014/main" id="{0D1673E8-AD2B-185F-10E7-6EBCF0619D5D}"/>
              </a:ext>
            </a:extLst>
          </p:cNvPr>
          <p:cNvSpPr txBox="1"/>
          <p:nvPr/>
        </p:nvSpPr>
        <p:spPr>
          <a:xfrm>
            <a:off x="642937" y="6336268"/>
            <a:ext cx="7858125" cy="369332"/>
          </a:xfrm>
          <a:prstGeom prst="rect">
            <a:avLst/>
          </a:prstGeom>
          <a:noFill/>
        </p:spPr>
        <p:txBody>
          <a:bodyPr wrap="square">
            <a:spAutoFit/>
          </a:bodyPr>
          <a:lstStyle/>
          <a:p>
            <a:r>
              <a:rPr lang="en-US" dirty="0">
                <a:solidFill>
                  <a:srgbClr val="FF0000"/>
                </a:solidFill>
              </a:rPr>
              <a:t>https://www.niu.edu/spa/proposals/budgeting-f-and-a.shtml</a:t>
            </a:r>
          </a:p>
        </p:txBody>
      </p:sp>
    </p:spTree>
    <p:extLst>
      <p:ext uri="{BB962C8B-B14F-4D97-AF65-F5344CB8AC3E}">
        <p14:creationId xmlns:p14="http://schemas.microsoft.com/office/powerpoint/2010/main" val="1080110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F4451-06A7-B20D-FBB4-175499EF3947}"/>
              </a:ext>
            </a:extLst>
          </p:cNvPr>
          <p:cNvSpPr>
            <a:spLocks noGrp="1"/>
          </p:cNvSpPr>
          <p:nvPr>
            <p:ph type="title"/>
          </p:nvPr>
        </p:nvSpPr>
        <p:spPr/>
        <p:txBody>
          <a:bodyPr/>
          <a:lstStyle/>
          <a:p>
            <a:r>
              <a:rPr lang="en-US"/>
              <a:t>Proposal in </a:t>
            </a:r>
            <a:r>
              <a:rPr lang="en-US" err="1"/>
              <a:t>InfoEd</a:t>
            </a:r>
            <a:r>
              <a:rPr lang="en-US"/>
              <a:t>: Personnel</a:t>
            </a:r>
          </a:p>
        </p:txBody>
      </p:sp>
      <p:pic>
        <p:nvPicPr>
          <p:cNvPr id="4" name="Picture 3" descr="Screenshot of InfoEd personnel tab.">
            <a:extLst>
              <a:ext uri="{FF2B5EF4-FFF2-40B4-BE49-F238E27FC236}">
                <a16:creationId xmlns:a16="http://schemas.microsoft.com/office/drawing/2014/main" id="{823A231D-F341-199F-570C-A10EF8DA8182}"/>
              </a:ext>
            </a:extLst>
          </p:cNvPr>
          <p:cNvPicPr>
            <a:picLocks noChangeAspect="1"/>
          </p:cNvPicPr>
          <p:nvPr/>
        </p:nvPicPr>
        <p:blipFill>
          <a:blip r:embed="rId3"/>
          <a:stretch>
            <a:fillRect/>
          </a:stretch>
        </p:blipFill>
        <p:spPr>
          <a:xfrm>
            <a:off x="478971" y="1614196"/>
            <a:ext cx="4910674" cy="2969528"/>
          </a:xfrm>
          <a:prstGeom prst="rect">
            <a:avLst/>
          </a:prstGeom>
        </p:spPr>
      </p:pic>
      <p:sp>
        <p:nvSpPr>
          <p:cNvPr id="7" name="Speech Bubble: Rectangle 6">
            <a:extLst>
              <a:ext uri="{FF2B5EF4-FFF2-40B4-BE49-F238E27FC236}">
                <a16:creationId xmlns:a16="http://schemas.microsoft.com/office/drawing/2014/main" id="{DC73976E-0410-EADE-C283-8D1FCA5564F5}"/>
              </a:ext>
            </a:extLst>
          </p:cNvPr>
          <p:cNvSpPr/>
          <p:nvPr/>
        </p:nvSpPr>
        <p:spPr>
          <a:xfrm>
            <a:off x="5798854" y="1540748"/>
            <a:ext cx="1973546" cy="1278651"/>
          </a:xfrm>
          <a:prstGeom prst="wedgeRectCallout">
            <a:avLst>
              <a:gd name="adj1" fmla="val -214199"/>
              <a:gd name="adj2" fmla="val 42063"/>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Proposal Team – Key Personnel</a:t>
            </a:r>
          </a:p>
          <a:p>
            <a:pPr algn="ctr"/>
            <a:r>
              <a:rPr lang="en-US">
                <a:solidFill>
                  <a:schemeClr val="tx1"/>
                </a:solidFill>
              </a:rPr>
              <a:t>PI and Co-PI</a:t>
            </a:r>
          </a:p>
        </p:txBody>
      </p:sp>
      <p:sp>
        <p:nvSpPr>
          <p:cNvPr id="8" name="Speech Bubble: Rectangle 7">
            <a:extLst>
              <a:ext uri="{FF2B5EF4-FFF2-40B4-BE49-F238E27FC236}">
                <a16:creationId xmlns:a16="http://schemas.microsoft.com/office/drawing/2014/main" id="{9F298BA2-8D8A-C079-4E99-B56B1E0AADBA}"/>
              </a:ext>
            </a:extLst>
          </p:cNvPr>
          <p:cNvSpPr/>
          <p:nvPr/>
        </p:nvSpPr>
        <p:spPr>
          <a:xfrm>
            <a:off x="6329703" y="3429000"/>
            <a:ext cx="1973546" cy="2286000"/>
          </a:xfrm>
          <a:prstGeom prst="wedgeRectCallout">
            <a:avLst>
              <a:gd name="adj1" fmla="val -145975"/>
              <a:gd name="adj2" fmla="val -383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Other Personnel – Graduate Assistants</a:t>
            </a:r>
          </a:p>
          <a:p>
            <a:pPr algn="ctr"/>
            <a:r>
              <a:rPr lang="en-US">
                <a:solidFill>
                  <a:schemeClr val="tx1"/>
                </a:solidFill>
              </a:rPr>
              <a:t>Extra Help</a:t>
            </a:r>
          </a:p>
          <a:p>
            <a:pPr algn="ctr"/>
            <a:r>
              <a:rPr lang="en-US">
                <a:solidFill>
                  <a:schemeClr val="tx1"/>
                </a:solidFill>
              </a:rPr>
              <a:t>Student Workers</a:t>
            </a:r>
          </a:p>
          <a:p>
            <a:pPr algn="ctr"/>
            <a:r>
              <a:rPr lang="en-US">
                <a:solidFill>
                  <a:schemeClr val="tx1"/>
                </a:solidFill>
              </a:rPr>
              <a:t>Technicians</a:t>
            </a:r>
          </a:p>
        </p:txBody>
      </p:sp>
    </p:spTree>
    <p:extLst>
      <p:ext uri="{BB962C8B-B14F-4D97-AF65-F5344CB8AC3E}">
        <p14:creationId xmlns:p14="http://schemas.microsoft.com/office/powerpoint/2010/main" val="4076629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F4451-06A7-B20D-FBB4-175499EF3947}"/>
              </a:ext>
            </a:extLst>
          </p:cNvPr>
          <p:cNvSpPr>
            <a:spLocks noGrp="1"/>
          </p:cNvSpPr>
          <p:nvPr>
            <p:ph type="title"/>
          </p:nvPr>
        </p:nvSpPr>
        <p:spPr/>
        <p:txBody>
          <a:bodyPr/>
          <a:lstStyle/>
          <a:p>
            <a:r>
              <a:rPr lang="en-US"/>
              <a:t>Proposal in </a:t>
            </a:r>
            <a:r>
              <a:rPr lang="en-US" err="1"/>
              <a:t>InfoEd</a:t>
            </a:r>
            <a:r>
              <a:rPr lang="en-US"/>
              <a:t>: Personnel</a:t>
            </a:r>
          </a:p>
        </p:txBody>
      </p:sp>
      <p:pic>
        <p:nvPicPr>
          <p:cNvPr id="6" name="Picture 5" descr="Continued screenshot of InfoEd personnel tab.">
            <a:extLst>
              <a:ext uri="{FF2B5EF4-FFF2-40B4-BE49-F238E27FC236}">
                <a16:creationId xmlns:a16="http://schemas.microsoft.com/office/drawing/2014/main" id="{4D8B7218-5985-D32D-A282-FA8141C4E746}"/>
              </a:ext>
            </a:extLst>
          </p:cNvPr>
          <p:cNvPicPr>
            <a:picLocks noChangeAspect="1"/>
          </p:cNvPicPr>
          <p:nvPr/>
        </p:nvPicPr>
        <p:blipFill>
          <a:blip r:embed="rId3"/>
          <a:stretch>
            <a:fillRect/>
          </a:stretch>
        </p:blipFill>
        <p:spPr>
          <a:xfrm>
            <a:off x="451757" y="1808705"/>
            <a:ext cx="6362360" cy="2824042"/>
          </a:xfrm>
          <a:prstGeom prst="rect">
            <a:avLst/>
          </a:prstGeom>
        </p:spPr>
      </p:pic>
      <p:sp>
        <p:nvSpPr>
          <p:cNvPr id="2" name="Speech Bubble: Rectangle 1">
            <a:extLst>
              <a:ext uri="{FF2B5EF4-FFF2-40B4-BE49-F238E27FC236}">
                <a16:creationId xmlns:a16="http://schemas.microsoft.com/office/drawing/2014/main" id="{EC4345CF-4CF3-9338-27E7-E378B90553DD}"/>
              </a:ext>
            </a:extLst>
          </p:cNvPr>
          <p:cNvSpPr/>
          <p:nvPr/>
        </p:nvSpPr>
        <p:spPr>
          <a:xfrm>
            <a:off x="4229099" y="1090249"/>
            <a:ext cx="2585017" cy="1066800"/>
          </a:xfrm>
          <a:prstGeom prst="wedgeRectCallout">
            <a:avLst>
              <a:gd name="adj1" fmla="val -79580"/>
              <a:gd name="adj2" fmla="val 5382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 Team: </a:t>
            </a:r>
          </a:p>
          <a:p>
            <a:pPr algn="ctr"/>
            <a:r>
              <a:rPr lang="en-US" dirty="0">
                <a:solidFill>
                  <a:schemeClr val="tx1"/>
                </a:solidFill>
              </a:rPr>
              <a:t>Proposal Coordinator, Others blank at routing</a:t>
            </a:r>
          </a:p>
        </p:txBody>
      </p:sp>
      <p:sp>
        <p:nvSpPr>
          <p:cNvPr id="5" name="Speech Bubble: Rectangle 4">
            <a:extLst>
              <a:ext uri="{FF2B5EF4-FFF2-40B4-BE49-F238E27FC236}">
                <a16:creationId xmlns:a16="http://schemas.microsoft.com/office/drawing/2014/main" id="{DFBD4E86-28FC-0AFA-BB00-16948B89D8A7}"/>
              </a:ext>
            </a:extLst>
          </p:cNvPr>
          <p:cNvSpPr/>
          <p:nvPr/>
        </p:nvSpPr>
        <p:spPr>
          <a:xfrm>
            <a:off x="6634503" y="2209800"/>
            <a:ext cx="2253053" cy="914400"/>
          </a:xfrm>
          <a:prstGeom prst="wedgeRectCallout">
            <a:avLst>
              <a:gd name="adj1" fmla="val -78131"/>
              <a:gd name="adj2" fmla="val 4311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Info on Graduate Assistants &amp; Tuition</a:t>
            </a:r>
          </a:p>
        </p:txBody>
      </p:sp>
      <p:sp>
        <p:nvSpPr>
          <p:cNvPr id="7" name="Speech Bubble: Rectangle 6">
            <a:extLst>
              <a:ext uri="{FF2B5EF4-FFF2-40B4-BE49-F238E27FC236}">
                <a16:creationId xmlns:a16="http://schemas.microsoft.com/office/drawing/2014/main" id="{8E119132-1D9C-61D6-258A-DBDD0165387C}"/>
              </a:ext>
            </a:extLst>
          </p:cNvPr>
          <p:cNvSpPr/>
          <p:nvPr/>
        </p:nvSpPr>
        <p:spPr>
          <a:xfrm>
            <a:off x="7319672" y="3220726"/>
            <a:ext cx="1567884" cy="741905"/>
          </a:xfrm>
          <a:prstGeom prst="wedgeRectCallout">
            <a:avLst>
              <a:gd name="adj1" fmla="val -81525"/>
              <a:gd name="adj2" fmla="val 2517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F&amp;A Table information</a:t>
            </a:r>
            <a:endParaRPr lang="en-US">
              <a:solidFill>
                <a:schemeClr val="tx1"/>
              </a:solidFill>
            </a:endParaRPr>
          </a:p>
        </p:txBody>
      </p:sp>
      <p:sp>
        <p:nvSpPr>
          <p:cNvPr id="23" name="Rectangle 22">
            <a:extLst>
              <a:ext uri="{FF2B5EF4-FFF2-40B4-BE49-F238E27FC236}">
                <a16:creationId xmlns:a16="http://schemas.microsoft.com/office/drawing/2014/main" id="{FB518C82-FDA7-F5DD-F712-4E7481C3C223}"/>
              </a:ext>
            </a:extLst>
          </p:cNvPr>
          <p:cNvSpPr/>
          <p:nvPr/>
        </p:nvSpPr>
        <p:spPr>
          <a:xfrm>
            <a:off x="7319672" y="4267200"/>
            <a:ext cx="1372571" cy="16002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VPR:</a:t>
            </a:r>
          </a:p>
          <a:p>
            <a:pPr algn="ctr"/>
            <a:r>
              <a:rPr lang="en-US">
                <a:solidFill>
                  <a:schemeClr val="tx1"/>
                </a:solidFill>
              </a:rPr>
              <a:t>40/55%</a:t>
            </a:r>
          </a:p>
          <a:p>
            <a:pPr algn="ctr"/>
            <a:r>
              <a:rPr lang="en-US">
                <a:solidFill>
                  <a:schemeClr val="tx1"/>
                </a:solidFill>
              </a:rPr>
              <a:t>General Fund: 20%</a:t>
            </a:r>
          </a:p>
        </p:txBody>
      </p:sp>
      <p:sp>
        <p:nvSpPr>
          <p:cNvPr id="21" name="Speech Bubble: Rectangle 20">
            <a:extLst>
              <a:ext uri="{FF2B5EF4-FFF2-40B4-BE49-F238E27FC236}">
                <a16:creationId xmlns:a16="http://schemas.microsoft.com/office/drawing/2014/main" id="{187C94C7-F422-5D9E-B1ED-63B97F7BFE8D}"/>
              </a:ext>
            </a:extLst>
          </p:cNvPr>
          <p:cNvSpPr/>
          <p:nvPr/>
        </p:nvSpPr>
        <p:spPr>
          <a:xfrm>
            <a:off x="5493533" y="5033842"/>
            <a:ext cx="1219200" cy="914400"/>
          </a:xfrm>
          <a:prstGeom prst="wedgeRectCallout">
            <a:avLst>
              <a:gd name="adj1" fmla="val -30070"/>
              <a:gd name="adj2" fmla="val -8320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 Centers:</a:t>
            </a:r>
          </a:p>
          <a:p>
            <a:pPr algn="ctr"/>
            <a:r>
              <a:rPr lang="en-US">
                <a:solidFill>
                  <a:schemeClr val="tx1"/>
                </a:solidFill>
              </a:rPr>
              <a:t>15%</a:t>
            </a:r>
          </a:p>
        </p:txBody>
      </p:sp>
      <p:sp>
        <p:nvSpPr>
          <p:cNvPr id="20" name="Speech Bubble: Rectangle 19">
            <a:extLst>
              <a:ext uri="{FF2B5EF4-FFF2-40B4-BE49-F238E27FC236}">
                <a16:creationId xmlns:a16="http://schemas.microsoft.com/office/drawing/2014/main" id="{1550846C-20AF-5156-C721-77228953F584}"/>
              </a:ext>
            </a:extLst>
          </p:cNvPr>
          <p:cNvSpPr/>
          <p:nvPr/>
        </p:nvSpPr>
        <p:spPr>
          <a:xfrm>
            <a:off x="3987266" y="4953000"/>
            <a:ext cx="1219200" cy="914400"/>
          </a:xfrm>
          <a:prstGeom prst="wedgeRectCallout">
            <a:avLst>
              <a:gd name="adj1" fmla="val -30070"/>
              <a:gd name="adj2" fmla="val -8320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College:</a:t>
            </a:r>
          </a:p>
          <a:p>
            <a:pPr algn="ctr"/>
            <a:r>
              <a:rPr lang="en-US">
                <a:solidFill>
                  <a:schemeClr val="tx1"/>
                </a:solidFill>
              </a:rPr>
              <a:t>10%</a:t>
            </a:r>
          </a:p>
        </p:txBody>
      </p:sp>
      <p:sp>
        <p:nvSpPr>
          <p:cNvPr id="19" name="Speech Bubble: Rectangle 18">
            <a:extLst>
              <a:ext uri="{FF2B5EF4-FFF2-40B4-BE49-F238E27FC236}">
                <a16:creationId xmlns:a16="http://schemas.microsoft.com/office/drawing/2014/main" id="{771EFF39-21D6-5688-05BF-C0955F6B930E}"/>
              </a:ext>
            </a:extLst>
          </p:cNvPr>
          <p:cNvSpPr/>
          <p:nvPr/>
        </p:nvSpPr>
        <p:spPr>
          <a:xfrm>
            <a:off x="2203184" y="4953000"/>
            <a:ext cx="1562099" cy="914400"/>
          </a:xfrm>
          <a:prstGeom prst="wedgeRectCallout">
            <a:avLst>
              <a:gd name="adj1" fmla="val -26989"/>
              <a:gd name="adj2" fmla="val -9636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Department:</a:t>
            </a:r>
          </a:p>
          <a:p>
            <a:pPr algn="ctr"/>
            <a:r>
              <a:rPr lang="en-US" dirty="0">
                <a:solidFill>
                  <a:schemeClr val="tx1"/>
                </a:solidFill>
              </a:rPr>
              <a:t>10%</a:t>
            </a:r>
          </a:p>
        </p:txBody>
      </p:sp>
      <p:sp>
        <p:nvSpPr>
          <p:cNvPr id="13" name="Speech Bubble: Rectangle 12">
            <a:extLst>
              <a:ext uri="{FF2B5EF4-FFF2-40B4-BE49-F238E27FC236}">
                <a16:creationId xmlns:a16="http://schemas.microsoft.com/office/drawing/2014/main" id="{EB524A3D-B354-861B-2C83-714353D8C463}"/>
              </a:ext>
            </a:extLst>
          </p:cNvPr>
          <p:cNvSpPr/>
          <p:nvPr/>
        </p:nvSpPr>
        <p:spPr>
          <a:xfrm>
            <a:off x="762001" y="4953000"/>
            <a:ext cx="1219200" cy="914400"/>
          </a:xfrm>
          <a:prstGeom prst="wedgeRectCallout">
            <a:avLst>
              <a:gd name="adj1" fmla="val -30070"/>
              <a:gd name="adj2" fmla="val -8320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 &amp; co-PI:</a:t>
            </a:r>
          </a:p>
          <a:p>
            <a:pPr algn="ctr"/>
            <a:r>
              <a:rPr lang="en-US" dirty="0">
                <a:solidFill>
                  <a:schemeClr val="tx1"/>
                </a:solidFill>
              </a:rPr>
              <a:t>5%</a:t>
            </a:r>
          </a:p>
        </p:txBody>
      </p:sp>
    </p:spTree>
    <p:extLst>
      <p:ext uri="{BB962C8B-B14F-4D97-AF65-F5344CB8AC3E}">
        <p14:creationId xmlns:p14="http://schemas.microsoft.com/office/powerpoint/2010/main" val="2473094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F112B-752D-A734-E3F9-4E0EDFEEB327}"/>
              </a:ext>
            </a:extLst>
          </p:cNvPr>
          <p:cNvSpPr>
            <a:spLocks noGrp="1"/>
          </p:cNvSpPr>
          <p:nvPr>
            <p:ph type="title"/>
          </p:nvPr>
        </p:nvSpPr>
        <p:spPr>
          <a:xfrm>
            <a:off x="228600" y="152400"/>
            <a:ext cx="7848600" cy="1066800"/>
          </a:xfrm>
        </p:spPr>
        <p:txBody>
          <a:bodyPr>
            <a:normAutofit fontScale="90000"/>
          </a:bodyPr>
          <a:lstStyle/>
          <a:p>
            <a:r>
              <a:rPr lang="en-US"/>
              <a:t>Proposal in </a:t>
            </a:r>
            <a:r>
              <a:rPr lang="en-US" err="1"/>
              <a:t>InfoEd</a:t>
            </a:r>
            <a:r>
              <a:rPr lang="en-US"/>
              <a:t>: Institutional Data</a:t>
            </a:r>
          </a:p>
        </p:txBody>
      </p:sp>
      <p:sp>
        <p:nvSpPr>
          <p:cNvPr id="2" name="Content Placeholder 1">
            <a:extLst>
              <a:ext uri="{FF2B5EF4-FFF2-40B4-BE49-F238E27FC236}">
                <a16:creationId xmlns:a16="http://schemas.microsoft.com/office/drawing/2014/main" id="{644CA845-5018-324E-58F6-340E7181BFEB}"/>
              </a:ext>
            </a:extLst>
          </p:cNvPr>
          <p:cNvSpPr>
            <a:spLocks noGrp="1"/>
          </p:cNvSpPr>
          <p:nvPr>
            <p:ph idx="1"/>
          </p:nvPr>
        </p:nvSpPr>
        <p:spPr>
          <a:xfrm>
            <a:off x="457200" y="1371600"/>
            <a:ext cx="8458200" cy="5105400"/>
          </a:xfrm>
        </p:spPr>
        <p:txBody>
          <a:bodyPr>
            <a:normAutofit lnSpcReduction="10000"/>
          </a:bodyPr>
          <a:lstStyle/>
          <a:p>
            <a:r>
              <a:rPr lang="en-US" dirty="0"/>
              <a:t>Proposal Summary (255 characters)</a:t>
            </a:r>
          </a:p>
          <a:p>
            <a:r>
              <a:rPr lang="en-US" dirty="0"/>
              <a:t>Other Interesting Information:</a:t>
            </a:r>
          </a:p>
          <a:p>
            <a:pPr lvl="1"/>
            <a:r>
              <a:rPr lang="en-US" dirty="0"/>
              <a:t>Activity Type</a:t>
            </a:r>
          </a:p>
          <a:p>
            <a:pPr lvl="1"/>
            <a:r>
              <a:rPr lang="en-US" dirty="0"/>
              <a:t>Subawards, consultants, vendors</a:t>
            </a:r>
          </a:p>
          <a:p>
            <a:pPr lvl="1"/>
            <a:r>
              <a:rPr lang="en-US" dirty="0"/>
              <a:t>Intellectual Property</a:t>
            </a:r>
          </a:p>
          <a:p>
            <a:pPr lvl="1"/>
            <a:r>
              <a:rPr lang="en-US" dirty="0"/>
              <a:t>Foreign components</a:t>
            </a:r>
          </a:p>
          <a:p>
            <a:pPr lvl="1"/>
            <a:r>
              <a:rPr lang="en-US" dirty="0"/>
              <a:t>Human Subjects or Vertebrate Animal Research</a:t>
            </a:r>
          </a:p>
          <a:p>
            <a:pPr lvl="1"/>
            <a:r>
              <a:rPr lang="en-US" dirty="0"/>
              <a:t>SBIR/STTR</a:t>
            </a:r>
          </a:p>
          <a:p>
            <a:pPr lvl="1"/>
            <a:r>
              <a:rPr lang="en-US" dirty="0"/>
              <a:t>Environmental Impact</a:t>
            </a:r>
          </a:p>
          <a:p>
            <a:pPr lvl="1"/>
            <a:r>
              <a:rPr lang="en-US" dirty="0"/>
              <a:t>Drones</a:t>
            </a:r>
          </a:p>
        </p:txBody>
      </p:sp>
    </p:spTree>
    <p:extLst>
      <p:ext uri="{BB962C8B-B14F-4D97-AF65-F5344CB8AC3E}">
        <p14:creationId xmlns:p14="http://schemas.microsoft.com/office/powerpoint/2010/main" val="3443735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CD0E0-281D-5265-0281-A3229A3736D0}"/>
              </a:ext>
            </a:extLst>
          </p:cNvPr>
          <p:cNvSpPr>
            <a:spLocks noGrp="1"/>
          </p:cNvSpPr>
          <p:nvPr>
            <p:ph type="title"/>
          </p:nvPr>
        </p:nvSpPr>
        <p:spPr/>
        <p:txBody>
          <a:bodyPr/>
          <a:lstStyle/>
          <a:p>
            <a:r>
              <a:rPr lang="en-US"/>
              <a:t>Budget Info for Review</a:t>
            </a:r>
          </a:p>
        </p:txBody>
      </p:sp>
      <p:pic>
        <p:nvPicPr>
          <p:cNvPr id="12" name="Picture 11" descr="Screenshot of InfoEd budget tab.">
            <a:extLst>
              <a:ext uri="{FF2B5EF4-FFF2-40B4-BE49-F238E27FC236}">
                <a16:creationId xmlns:a16="http://schemas.microsoft.com/office/drawing/2014/main" id="{F774D352-C7E5-BC18-2147-E6C7180384B5}"/>
              </a:ext>
            </a:extLst>
          </p:cNvPr>
          <p:cNvPicPr>
            <a:picLocks noChangeAspect="1"/>
          </p:cNvPicPr>
          <p:nvPr/>
        </p:nvPicPr>
        <p:blipFill>
          <a:blip r:embed="rId2"/>
          <a:stretch>
            <a:fillRect/>
          </a:stretch>
        </p:blipFill>
        <p:spPr>
          <a:xfrm>
            <a:off x="272773" y="1219200"/>
            <a:ext cx="7046899" cy="5031099"/>
          </a:xfrm>
          <a:prstGeom prst="rect">
            <a:avLst/>
          </a:prstGeom>
        </p:spPr>
      </p:pic>
      <p:sp>
        <p:nvSpPr>
          <p:cNvPr id="6" name="Speech Bubble: Rectangle 5">
            <a:extLst>
              <a:ext uri="{FF2B5EF4-FFF2-40B4-BE49-F238E27FC236}">
                <a16:creationId xmlns:a16="http://schemas.microsoft.com/office/drawing/2014/main" id="{D7DB5E4E-DCAF-1B46-71BD-92F981F0C584}"/>
              </a:ext>
            </a:extLst>
          </p:cNvPr>
          <p:cNvSpPr/>
          <p:nvPr/>
        </p:nvSpPr>
        <p:spPr>
          <a:xfrm>
            <a:off x="2800026" y="1106565"/>
            <a:ext cx="1266155" cy="1066800"/>
          </a:xfrm>
          <a:prstGeom prst="wedgeRectCallout">
            <a:avLst>
              <a:gd name="adj1" fmla="val -94620"/>
              <a:gd name="adj2" fmla="val 71939"/>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Start and End Dates</a:t>
            </a:r>
          </a:p>
        </p:txBody>
      </p:sp>
      <p:sp>
        <p:nvSpPr>
          <p:cNvPr id="7" name="Speech Bubble: Rectangle 6">
            <a:extLst>
              <a:ext uri="{FF2B5EF4-FFF2-40B4-BE49-F238E27FC236}">
                <a16:creationId xmlns:a16="http://schemas.microsoft.com/office/drawing/2014/main" id="{592732F5-2653-2AE2-FB2F-D671C3EDCB73}"/>
              </a:ext>
            </a:extLst>
          </p:cNvPr>
          <p:cNvSpPr/>
          <p:nvPr/>
        </p:nvSpPr>
        <p:spPr>
          <a:xfrm>
            <a:off x="4280758" y="1106565"/>
            <a:ext cx="1212776" cy="914400"/>
          </a:xfrm>
          <a:prstGeom prst="wedgeRectCallout">
            <a:avLst>
              <a:gd name="adj1" fmla="val -37546"/>
              <a:gd name="adj2" fmla="val 77040"/>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Sponsor Request</a:t>
            </a:r>
          </a:p>
        </p:txBody>
      </p:sp>
      <p:sp>
        <p:nvSpPr>
          <p:cNvPr id="9" name="Speech Bubble: Rectangle 8">
            <a:extLst>
              <a:ext uri="{FF2B5EF4-FFF2-40B4-BE49-F238E27FC236}">
                <a16:creationId xmlns:a16="http://schemas.microsoft.com/office/drawing/2014/main" id="{4ABBC13C-32F1-D773-BE57-89FB30CC0787}"/>
              </a:ext>
            </a:extLst>
          </p:cNvPr>
          <p:cNvSpPr/>
          <p:nvPr/>
        </p:nvSpPr>
        <p:spPr>
          <a:xfrm>
            <a:off x="4953000" y="5033842"/>
            <a:ext cx="1759733" cy="914400"/>
          </a:xfrm>
          <a:prstGeom prst="wedgeRectCallout">
            <a:avLst>
              <a:gd name="adj1" fmla="val -144202"/>
              <a:gd name="adj2" fmla="val -9391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Personnel Costs: Salary &amp; Fringe Benefits</a:t>
            </a:r>
          </a:p>
        </p:txBody>
      </p:sp>
      <p:sp>
        <p:nvSpPr>
          <p:cNvPr id="13" name="Speech Bubble: Rectangle 12">
            <a:extLst>
              <a:ext uri="{FF2B5EF4-FFF2-40B4-BE49-F238E27FC236}">
                <a16:creationId xmlns:a16="http://schemas.microsoft.com/office/drawing/2014/main" id="{FD32CBDB-F3A5-A2D7-6793-F738ED41F632}"/>
              </a:ext>
            </a:extLst>
          </p:cNvPr>
          <p:cNvSpPr/>
          <p:nvPr/>
        </p:nvSpPr>
        <p:spPr>
          <a:xfrm>
            <a:off x="5659673" y="1162883"/>
            <a:ext cx="1212776" cy="914400"/>
          </a:xfrm>
          <a:prstGeom prst="wedgeRectCallout">
            <a:avLst>
              <a:gd name="adj1" fmla="val -72552"/>
              <a:gd name="adj2" fmla="val 77040"/>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Cost Sharing</a:t>
            </a:r>
          </a:p>
        </p:txBody>
      </p:sp>
      <p:sp>
        <p:nvSpPr>
          <p:cNvPr id="14" name="Speech Bubble: Rectangle 13">
            <a:extLst>
              <a:ext uri="{FF2B5EF4-FFF2-40B4-BE49-F238E27FC236}">
                <a16:creationId xmlns:a16="http://schemas.microsoft.com/office/drawing/2014/main" id="{FEAC4780-159E-1DEF-74BD-889906466D63}"/>
              </a:ext>
            </a:extLst>
          </p:cNvPr>
          <p:cNvSpPr/>
          <p:nvPr/>
        </p:nvSpPr>
        <p:spPr>
          <a:xfrm>
            <a:off x="7462762" y="1366958"/>
            <a:ext cx="1551555" cy="914400"/>
          </a:xfrm>
          <a:prstGeom prst="wedgeRectCallout">
            <a:avLst>
              <a:gd name="adj1" fmla="val -156151"/>
              <a:gd name="adj2" fmla="val 6811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Direct Costs: Costs Specific to Project</a:t>
            </a:r>
          </a:p>
        </p:txBody>
      </p:sp>
      <p:sp>
        <p:nvSpPr>
          <p:cNvPr id="15" name="Speech Bubble: Rectangle 14">
            <a:extLst>
              <a:ext uri="{FF2B5EF4-FFF2-40B4-BE49-F238E27FC236}">
                <a16:creationId xmlns:a16="http://schemas.microsoft.com/office/drawing/2014/main" id="{3A5220BD-3B48-F5CD-10C6-DB62C24A7F34}"/>
              </a:ext>
            </a:extLst>
          </p:cNvPr>
          <p:cNvSpPr/>
          <p:nvPr/>
        </p:nvSpPr>
        <p:spPr>
          <a:xfrm>
            <a:off x="7088836" y="3476964"/>
            <a:ext cx="1824328" cy="1414921"/>
          </a:xfrm>
          <a:prstGeom prst="wedgeRectCallout">
            <a:avLst>
              <a:gd name="adj1" fmla="val -88670"/>
              <a:gd name="adj2" fmla="val -7386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Indirect Costs: Costs not readily assigned to a single project</a:t>
            </a:r>
          </a:p>
        </p:txBody>
      </p:sp>
      <p:sp>
        <p:nvSpPr>
          <p:cNvPr id="16" name="Speech Bubble: Rectangle 15">
            <a:extLst>
              <a:ext uri="{FF2B5EF4-FFF2-40B4-BE49-F238E27FC236}">
                <a16:creationId xmlns:a16="http://schemas.microsoft.com/office/drawing/2014/main" id="{10B611DA-345D-0B7C-DE34-8BC7A6519551}"/>
              </a:ext>
            </a:extLst>
          </p:cNvPr>
          <p:cNvSpPr/>
          <p:nvPr/>
        </p:nvSpPr>
        <p:spPr>
          <a:xfrm>
            <a:off x="7592444" y="2363149"/>
            <a:ext cx="1551555" cy="914400"/>
          </a:xfrm>
          <a:prstGeom prst="wedgeRectCallout">
            <a:avLst>
              <a:gd name="adj1" fmla="val -86693"/>
              <a:gd name="adj2" fmla="val 739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Total Project Budget</a:t>
            </a:r>
          </a:p>
        </p:txBody>
      </p:sp>
    </p:spTree>
    <p:extLst>
      <p:ext uri="{BB962C8B-B14F-4D97-AF65-F5344CB8AC3E}">
        <p14:creationId xmlns:p14="http://schemas.microsoft.com/office/powerpoint/2010/main" val="130223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E554-9B8C-3666-4326-9FC04C471E18}"/>
              </a:ext>
            </a:extLst>
          </p:cNvPr>
          <p:cNvSpPr>
            <a:spLocks noGrp="1"/>
          </p:cNvSpPr>
          <p:nvPr>
            <p:ph type="title"/>
          </p:nvPr>
        </p:nvSpPr>
        <p:spPr/>
        <p:txBody>
          <a:bodyPr>
            <a:normAutofit/>
          </a:bodyPr>
          <a:lstStyle/>
          <a:p>
            <a:r>
              <a:rPr lang="en-US" sz="3600" b="1" dirty="0">
                <a:latin typeface="Myriad Pro"/>
                <a:ea typeface="Roboto Slab"/>
                <a:cs typeface="Arial"/>
              </a:rPr>
              <a:t>Proposal Deadlines</a:t>
            </a:r>
            <a:r>
              <a:rPr lang="en-US" sz="3600" dirty="0">
                <a:latin typeface="Myriad Pro"/>
                <a:ea typeface="Roboto Slab"/>
                <a:cs typeface="Arial"/>
              </a:rPr>
              <a:t> – 15-30 days</a:t>
            </a:r>
            <a:endParaRPr lang="en-US" sz="3600" dirty="0"/>
          </a:p>
        </p:txBody>
      </p:sp>
      <p:sp>
        <p:nvSpPr>
          <p:cNvPr id="2" name="Content Placeholder 1">
            <a:extLst>
              <a:ext uri="{FF2B5EF4-FFF2-40B4-BE49-F238E27FC236}">
                <a16:creationId xmlns:a16="http://schemas.microsoft.com/office/drawing/2014/main" id="{CF50D807-BD86-232E-864A-3F62B2BA5CC1}"/>
              </a:ext>
            </a:extLst>
          </p:cNvPr>
          <p:cNvSpPr>
            <a:spLocks noGrp="1"/>
          </p:cNvSpPr>
          <p:nvPr>
            <p:ph idx="1"/>
          </p:nvPr>
        </p:nvSpPr>
        <p:spPr/>
        <p:txBody>
          <a:bodyPr>
            <a:noAutofit/>
          </a:bodyPr>
          <a:lstStyle/>
          <a:p>
            <a:pPr marL="0" indent="0">
              <a:buNone/>
            </a:pPr>
            <a:r>
              <a:rPr lang="en-US" sz="2400" dirty="0"/>
              <a:t>Full Review, 15-30 business days before the deadline</a:t>
            </a:r>
          </a:p>
          <a:p>
            <a:r>
              <a:rPr lang="en-US" sz="2400" dirty="0"/>
              <a:t>Review guidelines, eligibility, requirements</a:t>
            </a:r>
          </a:p>
          <a:p>
            <a:r>
              <a:rPr lang="en-US" sz="2400" strike="sngStrike" dirty="0">
                <a:solidFill>
                  <a:schemeClr val="bg1">
                    <a:lumMod val="85000"/>
                  </a:schemeClr>
                </a:solidFill>
              </a:rPr>
              <a:t>Provide tailored submission checklist</a:t>
            </a:r>
          </a:p>
          <a:p>
            <a:r>
              <a:rPr lang="en-US" sz="2400" strike="sngStrike" dirty="0"/>
              <a:t>Draft </a:t>
            </a:r>
            <a:r>
              <a:rPr lang="en-US" sz="2400" dirty="0">
                <a:solidFill>
                  <a:srgbClr val="FF0000"/>
                </a:solidFill>
              </a:rPr>
              <a:t>Review </a:t>
            </a:r>
            <a:r>
              <a:rPr lang="en-US" sz="2400" dirty="0"/>
              <a:t>budget </a:t>
            </a:r>
            <a:r>
              <a:rPr lang="en-US" sz="2400" strike="sngStrike" dirty="0">
                <a:solidFill>
                  <a:schemeClr val="bg1">
                    <a:lumMod val="85000"/>
                  </a:schemeClr>
                </a:solidFill>
              </a:rPr>
              <a:t>and provide Current &amp; Pending</a:t>
            </a:r>
          </a:p>
          <a:p>
            <a:r>
              <a:rPr lang="en-US" sz="2400" strike="sngStrike" dirty="0">
                <a:solidFill>
                  <a:schemeClr val="bg1">
                    <a:lumMod val="85000"/>
                  </a:schemeClr>
                </a:solidFill>
              </a:rPr>
              <a:t>Prepare Tuition or F&amp;A waiver requests</a:t>
            </a:r>
          </a:p>
          <a:p>
            <a:r>
              <a:rPr lang="en-US" sz="2400" dirty="0"/>
              <a:t>Assist with cost share budgeting as required</a:t>
            </a:r>
          </a:p>
          <a:p>
            <a:r>
              <a:rPr lang="en-US" sz="2400" dirty="0"/>
              <a:t>Review documents for compliance with requirements</a:t>
            </a:r>
          </a:p>
          <a:p>
            <a:r>
              <a:rPr lang="en-US" sz="2400" strike="sngStrike" dirty="0">
                <a:solidFill>
                  <a:schemeClr val="bg1">
                    <a:lumMod val="85000"/>
                  </a:schemeClr>
                </a:solidFill>
              </a:rPr>
              <a:t>Upload documents into sponsor system</a:t>
            </a:r>
          </a:p>
          <a:p>
            <a:r>
              <a:rPr lang="en-US" sz="2400" strike="sngStrike" dirty="0">
                <a:solidFill>
                  <a:schemeClr val="bg1">
                    <a:lumMod val="85000"/>
                  </a:schemeClr>
                </a:solidFill>
              </a:rPr>
              <a:t>Coordinate subaward documents</a:t>
            </a:r>
          </a:p>
          <a:p>
            <a:r>
              <a:rPr lang="en-US" sz="2400" dirty="0"/>
              <a:t>Initiate Institutional Routing </a:t>
            </a:r>
          </a:p>
          <a:p>
            <a:r>
              <a:rPr lang="en-US" sz="2400" dirty="0"/>
              <a:t>Submit the proposal on time</a:t>
            </a:r>
          </a:p>
        </p:txBody>
      </p:sp>
      <p:pic>
        <p:nvPicPr>
          <p:cNvPr id="1026" name="Picture 2">
            <a:extLst>
              <a:ext uri="{FF2B5EF4-FFF2-40B4-BE49-F238E27FC236}">
                <a16:creationId xmlns:a16="http://schemas.microsoft.com/office/drawing/2014/main" id="{1E3D0261-6AF0-5E40-C448-366909E1F85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587752"/>
            <a:ext cx="2081807"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75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CD0E0-281D-5265-0281-A3229A3736D0}"/>
              </a:ext>
            </a:extLst>
          </p:cNvPr>
          <p:cNvSpPr>
            <a:spLocks noGrp="1"/>
          </p:cNvSpPr>
          <p:nvPr>
            <p:ph type="title"/>
          </p:nvPr>
        </p:nvSpPr>
        <p:spPr/>
        <p:txBody>
          <a:bodyPr/>
          <a:lstStyle/>
          <a:p>
            <a:r>
              <a:rPr lang="en-US"/>
              <a:t>Budget Info for Review</a:t>
            </a:r>
          </a:p>
        </p:txBody>
      </p:sp>
      <p:pic>
        <p:nvPicPr>
          <p:cNvPr id="4" name="Picture 3" descr="Continued screenshot of InfoEd budget tab.">
            <a:extLst>
              <a:ext uri="{FF2B5EF4-FFF2-40B4-BE49-F238E27FC236}">
                <a16:creationId xmlns:a16="http://schemas.microsoft.com/office/drawing/2014/main" id="{3391D4B8-FD2D-FAF4-5DBD-D0F8253A8BB7}"/>
              </a:ext>
            </a:extLst>
          </p:cNvPr>
          <p:cNvPicPr>
            <a:picLocks noChangeAspect="1"/>
          </p:cNvPicPr>
          <p:nvPr/>
        </p:nvPicPr>
        <p:blipFill>
          <a:blip r:embed="rId2"/>
          <a:stretch>
            <a:fillRect/>
          </a:stretch>
        </p:blipFill>
        <p:spPr>
          <a:xfrm>
            <a:off x="82058" y="1450023"/>
            <a:ext cx="8696325" cy="3991641"/>
          </a:xfrm>
          <a:prstGeom prst="rect">
            <a:avLst/>
          </a:prstGeom>
        </p:spPr>
      </p:pic>
      <p:sp>
        <p:nvSpPr>
          <p:cNvPr id="6" name="Speech Bubble: Rectangle 5">
            <a:extLst>
              <a:ext uri="{FF2B5EF4-FFF2-40B4-BE49-F238E27FC236}">
                <a16:creationId xmlns:a16="http://schemas.microsoft.com/office/drawing/2014/main" id="{D7DB5E4E-DCAF-1B46-71BD-92F981F0C584}"/>
              </a:ext>
            </a:extLst>
          </p:cNvPr>
          <p:cNvSpPr/>
          <p:nvPr/>
        </p:nvSpPr>
        <p:spPr>
          <a:xfrm>
            <a:off x="1511954" y="1005685"/>
            <a:ext cx="1714050" cy="784142"/>
          </a:xfrm>
          <a:prstGeom prst="wedgeRectCallout">
            <a:avLst>
              <a:gd name="adj1" fmla="val -75174"/>
              <a:gd name="adj2" fmla="val 3326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Non-personnel costs </a:t>
            </a:r>
          </a:p>
        </p:txBody>
      </p:sp>
      <p:sp>
        <p:nvSpPr>
          <p:cNvPr id="7" name="Speech Bubble: Rectangle 6">
            <a:extLst>
              <a:ext uri="{FF2B5EF4-FFF2-40B4-BE49-F238E27FC236}">
                <a16:creationId xmlns:a16="http://schemas.microsoft.com/office/drawing/2014/main" id="{592732F5-2653-2AE2-FB2F-D671C3EDCB73}"/>
              </a:ext>
            </a:extLst>
          </p:cNvPr>
          <p:cNvSpPr/>
          <p:nvPr/>
        </p:nvSpPr>
        <p:spPr>
          <a:xfrm>
            <a:off x="3346945" y="1333385"/>
            <a:ext cx="1714050" cy="914400"/>
          </a:xfrm>
          <a:prstGeom prst="wedgeRectCallout">
            <a:avLst>
              <a:gd name="adj1" fmla="val -198144"/>
              <a:gd name="adj2" fmla="val 2808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“Detail” to see calculations and description</a:t>
            </a:r>
          </a:p>
        </p:txBody>
      </p:sp>
      <p:sp>
        <p:nvSpPr>
          <p:cNvPr id="13" name="Speech Bubble: Rectangle 12">
            <a:extLst>
              <a:ext uri="{FF2B5EF4-FFF2-40B4-BE49-F238E27FC236}">
                <a16:creationId xmlns:a16="http://schemas.microsoft.com/office/drawing/2014/main" id="{FD32CBDB-F3A5-A2D7-6793-F738ED41F632}"/>
              </a:ext>
            </a:extLst>
          </p:cNvPr>
          <p:cNvSpPr/>
          <p:nvPr/>
        </p:nvSpPr>
        <p:spPr>
          <a:xfrm>
            <a:off x="905565" y="3476963"/>
            <a:ext cx="1942409" cy="914400"/>
          </a:xfrm>
          <a:prstGeom prst="wedgeRectCallout">
            <a:avLst>
              <a:gd name="adj1" fmla="val -58818"/>
              <a:gd name="adj2" fmla="val -10525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“Detail” can also show multiple lines in a category</a:t>
            </a:r>
          </a:p>
        </p:txBody>
      </p:sp>
      <p:sp>
        <p:nvSpPr>
          <p:cNvPr id="9" name="Speech Bubble: Rectangle 8">
            <a:extLst>
              <a:ext uri="{FF2B5EF4-FFF2-40B4-BE49-F238E27FC236}">
                <a16:creationId xmlns:a16="http://schemas.microsoft.com/office/drawing/2014/main" id="{4ABBC13C-32F1-D773-BE57-89FB30CC0787}"/>
              </a:ext>
            </a:extLst>
          </p:cNvPr>
          <p:cNvSpPr/>
          <p:nvPr/>
        </p:nvSpPr>
        <p:spPr>
          <a:xfrm>
            <a:off x="4924425" y="5441664"/>
            <a:ext cx="2668019" cy="914400"/>
          </a:xfrm>
          <a:prstGeom prst="wedgeRectCallout">
            <a:avLst>
              <a:gd name="adj1" fmla="val -89789"/>
              <a:gd name="adj2" fmla="val -8558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a sub budget as a single line or (maybe) view the detail</a:t>
            </a:r>
          </a:p>
        </p:txBody>
      </p:sp>
    </p:spTree>
    <p:extLst>
      <p:ext uri="{BB962C8B-B14F-4D97-AF65-F5344CB8AC3E}">
        <p14:creationId xmlns:p14="http://schemas.microsoft.com/office/powerpoint/2010/main" val="1653220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CD0E0-281D-5265-0281-A3229A3736D0}"/>
              </a:ext>
            </a:extLst>
          </p:cNvPr>
          <p:cNvSpPr>
            <a:spLocks noGrp="1"/>
          </p:cNvSpPr>
          <p:nvPr>
            <p:ph type="title"/>
          </p:nvPr>
        </p:nvSpPr>
        <p:spPr/>
        <p:txBody>
          <a:bodyPr/>
          <a:lstStyle/>
          <a:p>
            <a:r>
              <a:rPr lang="en-US"/>
              <a:t>Budget Info for Review</a:t>
            </a:r>
          </a:p>
        </p:txBody>
      </p:sp>
      <p:pic>
        <p:nvPicPr>
          <p:cNvPr id="5" name="Picture 4" descr="Screenshot of costs breakdown of a budget in InfoEd. This is under the budget tab.">
            <a:extLst>
              <a:ext uri="{FF2B5EF4-FFF2-40B4-BE49-F238E27FC236}">
                <a16:creationId xmlns:a16="http://schemas.microsoft.com/office/drawing/2014/main" id="{13E5BDA2-DF2A-8BB2-78BD-459754FB2A1C}"/>
              </a:ext>
            </a:extLst>
          </p:cNvPr>
          <p:cNvPicPr>
            <a:picLocks noChangeAspect="1"/>
          </p:cNvPicPr>
          <p:nvPr/>
        </p:nvPicPr>
        <p:blipFill rotWithShape="1">
          <a:blip r:embed="rId2"/>
          <a:srcRect l="19896"/>
          <a:stretch/>
        </p:blipFill>
        <p:spPr>
          <a:xfrm>
            <a:off x="457200" y="2584967"/>
            <a:ext cx="8253396" cy="1015821"/>
          </a:xfrm>
          <a:prstGeom prst="rect">
            <a:avLst/>
          </a:prstGeom>
        </p:spPr>
      </p:pic>
      <p:sp>
        <p:nvSpPr>
          <p:cNvPr id="7" name="Speech Bubble: Rectangle 6">
            <a:extLst>
              <a:ext uri="{FF2B5EF4-FFF2-40B4-BE49-F238E27FC236}">
                <a16:creationId xmlns:a16="http://schemas.microsoft.com/office/drawing/2014/main" id="{592732F5-2653-2AE2-FB2F-D671C3EDCB73}"/>
              </a:ext>
            </a:extLst>
          </p:cNvPr>
          <p:cNvSpPr/>
          <p:nvPr/>
        </p:nvSpPr>
        <p:spPr>
          <a:xfrm>
            <a:off x="3372075" y="1542935"/>
            <a:ext cx="1914300" cy="914400"/>
          </a:xfrm>
          <a:prstGeom prst="wedgeRectCallout">
            <a:avLst>
              <a:gd name="adj1" fmla="val -114788"/>
              <a:gd name="adj2" fmla="val 10724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r>
              <a:rPr lang="en-US" baseline="30000" dirty="0">
                <a:solidFill>
                  <a:schemeClr val="tx1"/>
                </a:solidFill>
              </a:rPr>
              <a:t>st</a:t>
            </a:r>
            <a:r>
              <a:rPr lang="en-US" dirty="0">
                <a:solidFill>
                  <a:schemeClr val="tx1"/>
                </a:solidFill>
              </a:rPr>
              <a:t> row shows total direct costs</a:t>
            </a:r>
          </a:p>
        </p:txBody>
      </p:sp>
      <p:sp>
        <p:nvSpPr>
          <p:cNvPr id="9" name="Speech Bubble: Rectangle 8">
            <a:extLst>
              <a:ext uri="{FF2B5EF4-FFF2-40B4-BE49-F238E27FC236}">
                <a16:creationId xmlns:a16="http://schemas.microsoft.com/office/drawing/2014/main" id="{4ABBC13C-32F1-D773-BE57-89FB30CC0787}"/>
              </a:ext>
            </a:extLst>
          </p:cNvPr>
          <p:cNvSpPr/>
          <p:nvPr/>
        </p:nvSpPr>
        <p:spPr>
          <a:xfrm>
            <a:off x="3346945" y="3538793"/>
            <a:ext cx="2668019" cy="914400"/>
          </a:xfrm>
          <a:prstGeom prst="wedgeRectCallout">
            <a:avLst>
              <a:gd name="adj1" fmla="val -89789"/>
              <a:gd name="adj2" fmla="val -8558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r>
              <a:rPr lang="en-US" baseline="30000" dirty="0">
                <a:solidFill>
                  <a:schemeClr val="tx1"/>
                </a:solidFill>
              </a:rPr>
              <a:t>nd</a:t>
            </a:r>
            <a:r>
              <a:rPr lang="en-US" dirty="0">
                <a:solidFill>
                  <a:schemeClr val="tx1"/>
                </a:solidFill>
              </a:rPr>
              <a:t> row shows the calculated F&amp;A </a:t>
            </a:r>
          </a:p>
        </p:txBody>
      </p:sp>
      <p:sp>
        <p:nvSpPr>
          <p:cNvPr id="13" name="Speech Bubble: Rectangle 12">
            <a:extLst>
              <a:ext uri="{FF2B5EF4-FFF2-40B4-BE49-F238E27FC236}">
                <a16:creationId xmlns:a16="http://schemas.microsoft.com/office/drawing/2014/main" id="{FD32CBDB-F3A5-A2D7-6793-F738ED41F632}"/>
              </a:ext>
            </a:extLst>
          </p:cNvPr>
          <p:cNvSpPr/>
          <p:nvPr/>
        </p:nvSpPr>
        <p:spPr>
          <a:xfrm>
            <a:off x="426570" y="3938728"/>
            <a:ext cx="1942409" cy="914400"/>
          </a:xfrm>
          <a:prstGeom prst="wedgeRectCallout">
            <a:avLst>
              <a:gd name="adj1" fmla="val 18170"/>
              <a:gd name="adj2" fmla="val -8858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r>
              <a:rPr lang="en-US" baseline="30000" dirty="0">
                <a:solidFill>
                  <a:schemeClr val="tx1"/>
                </a:solidFill>
              </a:rPr>
              <a:t>rd</a:t>
            </a:r>
            <a:r>
              <a:rPr lang="en-US" dirty="0">
                <a:solidFill>
                  <a:schemeClr val="tx1"/>
                </a:solidFill>
              </a:rPr>
              <a:t> row shows total budget request</a:t>
            </a:r>
          </a:p>
        </p:txBody>
      </p:sp>
    </p:spTree>
    <p:extLst>
      <p:ext uri="{BB962C8B-B14F-4D97-AF65-F5344CB8AC3E}">
        <p14:creationId xmlns:p14="http://schemas.microsoft.com/office/powerpoint/2010/main" val="252692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CD0E0-281D-5265-0281-A3229A3736D0}"/>
              </a:ext>
            </a:extLst>
          </p:cNvPr>
          <p:cNvSpPr>
            <a:spLocks noGrp="1"/>
          </p:cNvSpPr>
          <p:nvPr>
            <p:ph type="title"/>
          </p:nvPr>
        </p:nvSpPr>
        <p:spPr/>
        <p:txBody>
          <a:bodyPr/>
          <a:lstStyle/>
          <a:p>
            <a:r>
              <a:rPr lang="en-US"/>
              <a:t>Budget Info for Review</a:t>
            </a:r>
          </a:p>
        </p:txBody>
      </p:sp>
      <p:pic>
        <p:nvPicPr>
          <p:cNvPr id="4" name="Picture 3" descr="Screenshot of F and A and Cost Share Details in InfoEd under the budget tab.">
            <a:extLst>
              <a:ext uri="{FF2B5EF4-FFF2-40B4-BE49-F238E27FC236}">
                <a16:creationId xmlns:a16="http://schemas.microsoft.com/office/drawing/2014/main" id="{3E8869E4-1031-60A7-E272-0859DC0E3C44}"/>
              </a:ext>
            </a:extLst>
          </p:cNvPr>
          <p:cNvPicPr>
            <a:picLocks noChangeAspect="1"/>
          </p:cNvPicPr>
          <p:nvPr/>
        </p:nvPicPr>
        <p:blipFill>
          <a:blip r:embed="rId2"/>
          <a:stretch>
            <a:fillRect/>
          </a:stretch>
        </p:blipFill>
        <p:spPr>
          <a:xfrm>
            <a:off x="332014" y="2590846"/>
            <a:ext cx="8458200" cy="3351953"/>
          </a:xfrm>
          <a:prstGeom prst="rect">
            <a:avLst/>
          </a:prstGeom>
        </p:spPr>
      </p:pic>
      <p:sp>
        <p:nvSpPr>
          <p:cNvPr id="6" name="Speech Bubble: Rectangle 5">
            <a:extLst>
              <a:ext uri="{FF2B5EF4-FFF2-40B4-BE49-F238E27FC236}">
                <a16:creationId xmlns:a16="http://schemas.microsoft.com/office/drawing/2014/main" id="{D7DB5E4E-DCAF-1B46-71BD-92F981F0C584}"/>
              </a:ext>
            </a:extLst>
          </p:cNvPr>
          <p:cNvSpPr/>
          <p:nvPr/>
        </p:nvSpPr>
        <p:spPr>
          <a:xfrm>
            <a:off x="332014" y="1325791"/>
            <a:ext cx="4239986" cy="1158464"/>
          </a:xfrm>
          <a:prstGeom prst="wedgeRectCallout">
            <a:avLst>
              <a:gd name="adj1" fmla="val -4572"/>
              <a:gd name="adj2" fmla="val 118189"/>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Base types: TDC – often for Foundations</a:t>
            </a:r>
          </a:p>
          <a:p>
            <a:pPr algn="ctr"/>
            <a:r>
              <a:rPr lang="en-US" dirty="0">
                <a:solidFill>
                  <a:schemeClr val="tx1"/>
                </a:solidFill>
              </a:rPr>
              <a:t>MTDC – for federal and state</a:t>
            </a:r>
          </a:p>
          <a:p>
            <a:pPr algn="ctr"/>
            <a:r>
              <a:rPr lang="en-US" dirty="0">
                <a:solidFill>
                  <a:schemeClr val="tx1"/>
                </a:solidFill>
              </a:rPr>
              <a:t>No F&amp;A – Sponsor or Waiver</a:t>
            </a:r>
          </a:p>
        </p:txBody>
      </p:sp>
      <p:sp>
        <p:nvSpPr>
          <p:cNvPr id="7" name="Speech Bubble: Rectangle 6">
            <a:extLst>
              <a:ext uri="{FF2B5EF4-FFF2-40B4-BE49-F238E27FC236}">
                <a16:creationId xmlns:a16="http://schemas.microsoft.com/office/drawing/2014/main" id="{592732F5-2653-2AE2-FB2F-D671C3EDCB73}"/>
              </a:ext>
            </a:extLst>
          </p:cNvPr>
          <p:cNvSpPr/>
          <p:nvPr/>
        </p:nvSpPr>
        <p:spPr>
          <a:xfrm>
            <a:off x="4707173" y="3985587"/>
            <a:ext cx="925286" cy="595674"/>
          </a:xfrm>
          <a:prstGeom prst="wedgeRectCallout">
            <a:avLst>
              <a:gd name="adj1" fmla="val -81664"/>
              <a:gd name="adj2" fmla="val 287"/>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Rates </a:t>
            </a:r>
          </a:p>
        </p:txBody>
      </p:sp>
      <p:sp>
        <p:nvSpPr>
          <p:cNvPr id="16" name="Speech Bubble: Rectangle 15">
            <a:extLst>
              <a:ext uri="{FF2B5EF4-FFF2-40B4-BE49-F238E27FC236}">
                <a16:creationId xmlns:a16="http://schemas.microsoft.com/office/drawing/2014/main" id="{10B611DA-345D-0B7C-DE34-8BC7A6519551}"/>
              </a:ext>
            </a:extLst>
          </p:cNvPr>
          <p:cNvSpPr/>
          <p:nvPr/>
        </p:nvSpPr>
        <p:spPr>
          <a:xfrm>
            <a:off x="6327265" y="3653004"/>
            <a:ext cx="2484721" cy="1385457"/>
          </a:xfrm>
          <a:prstGeom prst="wedgeRectCallout">
            <a:avLst>
              <a:gd name="adj1" fmla="val -122180"/>
              <a:gd name="adj2" fmla="val 4039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Cost Share Types: Mandatory</a:t>
            </a:r>
          </a:p>
          <a:p>
            <a:pPr algn="ctr"/>
            <a:r>
              <a:rPr lang="en-US">
                <a:solidFill>
                  <a:schemeClr val="tx1"/>
                </a:solidFill>
              </a:rPr>
              <a:t>Mandatory &amp; Voluntary</a:t>
            </a:r>
          </a:p>
          <a:p>
            <a:pPr algn="ctr"/>
            <a:r>
              <a:rPr lang="en-US">
                <a:solidFill>
                  <a:schemeClr val="tx1"/>
                </a:solidFill>
              </a:rPr>
              <a:t>Voluntary Committed</a:t>
            </a:r>
          </a:p>
          <a:p>
            <a:pPr algn="ctr"/>
            <a:r>
              <a:rPr lang="en-US">
                <a:solidFill>
                  <a:schemeClr val="tx1"/>
                </a:solidFill>
              </a:rPr>
              <a:t>None</a:t>
            </a:r>
          </a:p>
        </p:txBody>
      </p:sp>
      <p:sp>
        <p:nvSpPr>
          <p:cNvPr id="14" name="Speech Bubble: Rectangle 13">
            <a:extLst>
              <a:ext uri="{FF2B5EF4-FFF2-40B4-BE49-F238E27FC236}">
                <a16:creationId xmlns:a16="http://schemas.microsoft.com/office/drawing/2014/main" id="{FEAC4780-159E-1DEF-74BD-889906466D63}"/>
              </a:ext>
            </a:extLst>
          </p:cNvPr>
          <p:cNvSpPr/>
          <p:nvPr/>
        </p:nvSpPr>
        <p:spPr>
          <a:xfrm>
            <a:off x="7225222" y="5186219"/>
            <a:ext cx="1551555" cy="914400"/>
          </a:xfrm>
          <a:prstGeom prst="wedgeRectCallout">
            <a:avLst>
              <a:gd name="adj1" fmla="val -168780"/>
              <a:gd name="adj2" fmla="val -688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Specific Cost Share and Source</a:t>
            </a:r>
          </a:p>
        </p:txBody>
      </p:sp>
    </p:spTree>
    <p:extLst>
      <p:ext uri="{BB962C8B-B14F-4D97-AF65-F5344CB8AC3E}">
        <p14:creationId xmlns:p14="http://schemas.microsoft.com/office/powerpoint/2010/main" val="2563237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F4451-06A7-B20D-FBB4-175499EF3947}"/>
              </a:ext>
            </a:extLst>
          </p:cNvPr>
          <p:cNvSpPr>
            <a:spLocks noGrp="1"/>
          </p:cNvSpPr>
          <p:nvPr>
            <p:ph type="title"/>
          </p:nvPr>
        </p:nvSpPr>
        <p:spPr>
          <a:xfrm>
            <a:off x="247649" y="152400"/>
            <a:ext cx="7848599" cy="1066800"/>
          </a:xfrm>
        </p:spPr>
        <p:txBody>
          <a:bodyPr>
            <a:normAutofit fontScale="90000"/>
          </a:bodyPr>
          <a:lstStyle/>
          <a:p>
            <a:r>
              <a:rPr lang="en-US" dirty="0"/>
              <a:t>Proposal in </a:t>
            </a:r>
            <a:r>
              <a:rPr lang="en-US" dirty="0" err="1"/>
              <a:t>InfoEd</a:t>
            </a:r>
            <a:r>
              <a:rPr lang="en-US" dirty="0"/>
              <a:t>: Submit for Review</a:t>
            </a:r>
          </a:p>
        </p:txBody>
      </p:sp>
      <p:pic>
        <p:nvPicPr>
          <p:cNvPr id="24" name="Picture 23" descr="Screenshot of submit for review tab in InfoEd.">
            <a:extLst>
              <a:ext uri="{FF2B5EF4-FFF2-40B4-BE49-F238E27FC236}">
                <a16:creationId xmlns:a16="http://schemas.microsoft.com/office/drawing/2014/main" id="{02CF3CD5-8C3C-FD89-794D-287D19F1E79A}"/>
              </a:ext>
            </a:extLst>
          </p:cNvPr>
          <p:cNvPicPr>
            <a:picLocks noChangeAspect="1"/>
          </p:cNvPicPr>
          <p:nvPr/>
        </p:nvPicPr>
        <p:blipFill>
          <a:blip r:embed="rId3"/>
          <a:stretch>
            <a:fillRect/>
          </a:stretch>
        </p:blipFill>
        <p:spPr>
          <a:xfrm>
            <a:off x="457200" y="1892211"/>
            <a:ext cx="7848600" cy="3073578"/>
          </a:xfrm>
          <a:prstGeom prst="rect">
            <a:avLst/>
          </a:prstGeom>
        </p:spPr>
      </p:pic>
      <p:sp>
        <p:nvSpPr>
          <p:cNvPr id="25" name="Speech Bubble: Rectangle 24">
            <a:extLst>
              <a:ext uri="{FF2B5EF4-FFF2-40B4-BE49-F238E27FC236}">
                <a16:creationId xmlns:a16="http://schemas.microsoft.com/office/drawing/2014/main" id="{D179CF64-16A5-A65B-75B6-06A48D28EBCA}"/>
              </a:ext>
            </a:extLst>
          </p:cNvPr>
          <p:cNvSpPr/>
          <p:nvPr/>
        </p:nvSpPr>
        <p:spPr>
          <a:xfrm>
            <a:off x="3581400" y="1025846"/>
            <a:ext cx="2857501" cy="1348151"/>
          </a:xfrm>
          <a:prstGeom prst="wedgeRectCallout">
            <a:avLst>
              <a:gd name="adj1" fmla="val -72723"/>
              <a:gd name="adj2" fmla="val 9016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Internal Review Package: </a:t>
            </a:r>
          </a:p>
          <a:p>
            <a:pPr marL="285750" indent="-285750">
              <a:buFont typeface="Arial" panose="020B0604020202020204" pitchFamily="34" charset="0"/>
              <a:buChar char="•"/>
            </a:pPr>
            <a:r>
              <a:rPr lang="en-US">
                <a:solidFill>
                  <a:schemeClr val="tx1"/>
                </a:solidFill>
              </a:rPr>
              <a:t>Budget Justification </a:t>
            </a:r>
          </a:p>
          <a:p>
            <a:pPr marL="285750" indent="-285750">
              <a:buFont typeface="Arial" panose="020B0604020202020204" pitchFamily="34" charset="0"/>
              <a:buChar char="•"/>
            </a:pPr>
            <a:r>
              <a:rPr lang="en-US">
                <a:solidFill>
                  <a:schemeClr val="tx1"/>
                </a:solidFill>
              </a:rPr>
              <a:t>Narrative Scope of Work</a:t>
            </a:r>
          </a:p>
          <a:p>
            <a:pPr marL="285750" indent="-285750">
              <a:buFont typeface="Arial" panose="020B0604020202020204" pitchFamily="34" charset="0"/>
              <a:buChar char="•"/>
            </a:pPr>
            <a:r>
              <a:rPr lang="en-US">
                <a:solidFill>
                  <a:schemeClr val="tx1"/>
                </a:solidFill>
              </a:rPr>
              <a:t>sometimes Budget</a:t>
            </a:r>
          </a:p>
        </p:txBody>
      </p:sp>
      <p:sp>
        <p:nvSpPr>
          <p:cNvPr id="27" name="Speech Bubble: Rectangle 26">
            <a:extLst>
              <a:ext uri="{FF2B5EF4-FFF2-40B4-BE49-F238E27FC236}">
                <a16:creationId xmlns:a16="http://schemas.microsoft.com/office/drawing/2014/main" id="{38C68757-2928-A4AF-6B93-512EA947F5C6}"/>
              </a:ext>
            </a:extLst>
          </p:cNvPr>
          <p:cNvSpPr/>
          <p:nvPr/>
        </p:nvSpPr>
        <p:spPr>
          <a:xfrm>
            <a:off x="5943601" y="2576947"/>
            <a:ext cx="3091544" cy="1550642"/>
          </a:xfrm>
          <a:prstGeom prst="wedgeRectCallout">
            <a:avLst>
              <a:gd name="adj1" fmla="val -124484"/>
              <a:gd name="adj2" fmla="val -552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Subrecipient Package: </a:t>
            </a:r>
          </a:p>
          <a:p>
            <a:pPr marL="285750" indent="-285750">
              <a:buFont typeface="Arial" panose="020B0604020202020204" pitchFamily="34" charset="0"/>
              <a:buChar char="•"/>
            </a:pPr>
            <a:r>
              <a:rPr lang="en-US" dirty="0">
                <a:solidFill>
                  <a:schemeClr val="tx1"/>
                </a:solidFill>
              </a:rPr>
              <a:t>Sub Budget </a:t>
            </a:r>
          </a:p>
          <a:p>
            <a:pPr marL="285750" indent="-285750">
              <a:buFont typeface="Arial" panose="020B0604020202020204" pitchFamily="34" charset="0"/>
              <a:buChar char="•"/>
            </a:pPr>
            <a:r>
              <a:rPr lang="en-US" dirty="0">
                <a:solidFill>
                  <a:schemeClr val="tx1"/>
                </a:solidFill>
              </a:rPr>
              <a:t>Sub Budget Justification </a:t>
            </a:r>
          </a:p>
          <a:p>
            <a:pPr marL="285750" indent="-285750">
              <a:buFont typeface="Arial" panose="020B0604020202020204" pitchFamily="34" charset="0"/>
              <a:buChar char="•"/>
            </a:pPr>
            <a:r>
              <a:rPr lang="en-US" dirty="0">
                <a:solidFill>
                  <a:schemeClr val="tx1"/>
                </a:solidFill>
              </a:rPr>
              <a:t>Sub Scope of Work</a:t>
            </a:r>
          </a:p>
          <a:p>
            <a:pPr marL="285750" indent="-285750">
              <a:buFont typeface="Arial" panose="020B0604020202020204" pitchFamily="34" charset="0"/>
              <a:buChar char="•"/>
            </a:pPr>
            <a:r>
              <a:rPr lang="en-US" dirty="0">
                <a:solidFill>
                  <a:schemeClr val="tx1"/>
                </a:solidFill>
              </a:rPr>
              <a:t>Sub Form and Information</a:t>
            </a:r>
          </a:p>
        </p:txBody>
      </p:sp>
      <p:sp>
        <p:nvSpPr>
          <p:cNvPr id="26" name="Speech Bubble: Rectangle 25">
            <a:extLst>
              <a:ext uri="{FF2B5EF4-FFF2-40B4-BE49-F238E27FC236}">
                <a16:creationId xmlns:a16="http://schemas.microsoft.com/office/drawing/2014/main" id="{76B22553-157F-3ED4-53E1-FABC770B351E}"/>
              </a:ext>
            </a:extLst>
          </p:cNvPr>
          <p:cNvSpPr/>
          <p:nvPr/>
        </p:nvSpPr>
        <p:spPr>
          <a:xfrm>
            <a:off x="4038600" y="4976449"/>
            <a:ext cx="2950176" cy="1348151"/>
          </a:xfrm>
          <a:prstGeom prst="wedgeRectCallout">
            <a:avLst>
              <a:gd name="adj1" fmla="val -47263"/>
              <a:gd name="adj2" fmla="val -7334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Route table:</a:t>
            </a:r>
          </a:p>
          <a:p>
            <a:pPr algn="ctr"/>
            <a:r>
              <a:rPr lang="en-US">
                <a:solidFill>
                  <a:schemeClr val="tx1"/>
                </a:solidFill>
              </a:rPr>
              <a:t>Show various steps</a:t>
            </a:r>
          </a:p>
          <a:p>
            <a:pPr algn="ctr"/>
            <a:r>
              <a:rPr lang="en-US">
                <a:solidFill>
                  <a:schemeClr val="tx1"/>
                </a:solidFill>
              </a:rPr>
              <a:t>Each step must be completed to going to next step</a:t>
            </a:r>
          </a:p>
        </p:txBody>
      </p:sp>
    </p:spTree>
    <p:extLst>
      <p:ext uri="{BB962C8B-B14F-4D97-AF65-F5344CB8AC3E}">
        <p14:creationId xmlns:p14="http://schemas.microsoft.com/office/powerpoint/2010/main" val="1801900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D1B91-0353-063E-9830-F476BD90CA1D}"/>
              </a:ext>
            </a:extLst>
          </p:cNvPr>
          <p:cNvSpPr>
            <a:spLocks noGrp="1"/>
          </p:cNvSpPr>
          <p:nvPr>
            <p:ph type="title"/>
          </p:nvPr>
        </p:nvSpPr>
        <p:spPr/>
        <p:txBody>
          <a:bodyPr/>
          <a:lstStyle/>
          <a:p>
            <a:r>
              <a:rPr lang="en-US"/>
              <a:t>Reviewer Dashboard</a:t>
            </a:r>
          </a:p>
        </p:txBody>
      </p:sp>
      <p:pic>
        <p:nvPicPr>
          <p:cNvPr id="7" name="Content Placeholder 6" descr="A screenshot of the reviewer dasboard in InfoEd.">
            <a:extLst>
              <a:ext uri="{FF2B5EF4-FFF2-40B4-BE49-F238E27FC236}">
                <a16:creationId xmlns:a16="http://schemas.microsoft.com/office/drawing/2014/main" id="{3D64DCF9-0CA0-C1CA-3A5F-460DC974DB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6837" y="1666592"/>
            <a:ext cx="6449325" cy="4058216"/>
          </a:xfrm>
        </p:spPr>
      </p:pic>
      <p:sp>
        <p:nvSpPr>
          <p:cNvPr id="8" name="Speech Bubble: Rectangle 7">
            <a:extLst>
              <a:ext uri="{FF2B5EF4-FFF2-40B4-BE49-F238E27FC236}">
                <a16:creationId xmlns:a16="http://schemas.microsoft.com/office/drawing/2014/main" id="{076A8107-E11C-B244-457D-703F985C47C7}"/>
              </a:ext>
            </a:extLst>
          </p:cNvPr>
          <p:cNvSpPr/>
          <p:nvPr/>
        </p:nvSpPr>
        <p:spPr>
          <a:xfrm>
            <a:off x="2567155" y="1079981"/>
            <a:ext cx="1383816" cy="812736"/>
          </a:xfrm>
          <a:prstGeom prst="wedgeRectCallout">
            <a:avLst>
              <a:gd name="adj1" fmla="val -80817"/>
              <a:gd name="adj2" fmla="val 8629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Proposal Information</a:t>
            </a:r>
          </a:p>
        </p:txBody>
      </p:sp>
      <p:sp>
        <p:nvSpPr>
          <p:cNvPr id="9" name="Speech Bubble: Rectangle 8">
            <a:extLst>
              <a:ext uri="{FF2B5EF4-FFF2-40B4-BE49-F238E27FC236}">
                <a16:creationId xmlns:a16="http://schemas.microsoft.com/office/drawing/2014/main" id="{4A76D137-93A6-4FD3-D68A-61E150D083C0}"/>
              </a:ext>
            </a:extLst>
          </p:cNvPr>
          <p:cNvSpPr/>
          <p:nvPr/>
        </p:nvSpPr>
        <p:spPr>
          <a:xfrm>
            <a:off x="1933764" y="5697594"/>
            <a:ext cx="2950176" cy="433751"/>
          </a:xfrm>
          <a:prstGeom prst="wedgeRectCallout">
            <a:avLst>
              <a:gd name="adj1" fmla="val -36193"/>
              <a:gd name="adj2" fmla="val -21263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Area to leave a comment</a:t>
            </a:r>
          </a:p>
        </p:txBody>
      </p:sp>
      <p:sp>
        <p:nvSpPr>
          <p:cNvPr id="10" name="Speech Bubble: Rectangle 9">
            <a:extLst>
              <a:ext uri="{FF2B5EF4-FFF2-40B4-BE49-F238E27FC236}">
                <a16:creationId xmlns:a16="http://schemas.microsoft.com/office/drawing/2014/main" id="{E2603977-1822-95AF-2CD3-2350FAC141C7}"/>
              </a:ext>
            </a:extLst>
          </p:cNvPr>
          <p:cNvSpPr/>
          <p:nvPr/>
        </p:nvSpPr>
        <p:spPr>
          <a:xfrm>
            <a:off x="5524574" y="1840385"/>
            <a:ext cx="3162226" cy="699653"/>
          </a:xfrm>
          <a:prstGeom prst="wedgeRectCallout">
            <a:avLst>
              <a:gd name="adj1" fmla="val -133120"/>
              <a:gd name="adj2" fmla="val 12750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Proposal Documents for Review</a:t>
            </a:r>
          </a:p>
        </p:txBody>
      </p:sp>
      <p:sp>
        <p:nvSpPr>
          <p:cNvPr id="14" name="Speech Bubble: Rectangle 13">
            <a:extLst>
              <a:ext uri="{FF2B5EF4-FFF2-40B4-BE49-F238E27FC236}">
                <a16:creationId xmlns:a16="http://schemas.microsoft.com/office/drawing/2014/main" id="{B77FAA20-785F-A88F-6143-07D7D65D8A30}"/>
              </a:ext>
            </a:extLst>
          </p:cNvPr>
          <p:cNvSpPr/>
          <p:nvPr/>
        </p:nvSpPr>
        <p:spPr>
          <a:xfrm>
            <a:off x="4385291" y="1060798"/>
            <a:ext cx="2507460" cy="640746"/>
          </a:xfrm>
          <a:prstGeom prst="wedgeRectCallout">
            <a:avLst>
              <a:gd name="adj1" fmla="val -117167"/>
              <a:gd name="adj2" fmla="val 232870"/>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Proposal Record Access</a:t>
            </a:r>
          </a:p>
        </p:txBody>
      </p:sp>
      <p:sp>
        <p:nvSpPr>
          <p:cNvPr id="15" name="Speech Bubble: Rectangle 14">
            <a:extLst>
              <a:ext uri="{FF2B5EF4-FFF2-40B4-BE49-F238E27FC236}">
                <a16:creationId xmlns:a16="http://schemas.microsoft.com/office/drawing/2014/main" id="{181D2415-2317-CAED-11E9-67B196DB3F2B}"/>
              </a:ext>
            </a:extLst>
          </p:cNvPr>
          <p:cNvSpPr/>
          <p:nvPr/>
        </p:nvSpPr>
        <p:spPr>
          <a:xfrm>
            <a:off x="7745112" y="4114800"/>
            <a:ext cx="1017888" cy="914400"/>
          </a:xfrm>
          <a:prstGeom prst="wedgeRectCallout">
            <a:avLst>
              <a:gd name="adj1" fmla="val -97151"/>
              <a:gd name="adj2" fmla="val -1442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Decision Options</a:t>
            </a:r>
          </a:p>
        </p:txBody>
      </p:sp>
    </p:spTree>
    <p:extLst>
      <p:ext uri="{BB962C8B-B14F-4D97-AF65-F5344CB8AC3E}">
        <p14:creationId xmlns:p14="http://schemas.microsoft.com/office/powerpoint/2010/main" val="36087080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AC124-6600-E62D-B734-8E9200BAFDA9}"/>
              </a:ext>
            </a:extLst>
          </p:cNvPr>
          <p:cNvSpPr>
            <a:spLocks noGrp="1"/>
          </p:cNvSpPr>
          <p:nvPr>
            <p:ph type="title"/>
          </p:nvPr>
        </p:nvSpPr>
        <p:spPr/>
        <p:txBody>
          <a:bodyPr/>
          <a:lstStyle/>
          <a:p>
            <a:r>
              <a:rPr lang="en-US"/>
              <a:t>Email sent with Certifications</a:t>
            </a:r>
          </a:p>
        </p:txBody>
      </p:sp>
      <p:pic>
        <p:nvPicPr>
          <p:cNvPr id="5" name="Picture 4" descr="List of emails sent with certifications in InfoEd.">
            <a:extLst>
              <a:ext uri="{FF2B5EF4-FFF2-40B4-BE49-F238E27FC236}">
                <a16:creationId xmlns:a16="http://schemas.microsoft.com/office/drawing/2014/main" id="{5C68C4CC-7CEB-9E25-2E7A-8D63C83DFBE9}"/>
              </a:ext>
            </a:extLst>
          </p:cNvPr>
          <p:cNvPicPr>
            <a:picLocks noChangeAspect="1"/>
          </p:cNvPicPr>
          <p:nvPr/>
        </p:nvPicPr>
        <p:blipFill>
          <a:blip r:embed="rId2"/>
          <a:stretch>
            <a:fillRect/>
          </a:stretch>
        </p:blipFill>
        <p:spPr>
          <a:xfrm>
            <a:off x="675350" y="1571625"/>
            <a:ext cx="4648200" cy="3969737"/>
          </a:xfrm>
          <a:prstGeom prst="rect">
            <a:avLst/>
          </a:prstGeom>
        </p:spPr>
      </p:pic>
      <p:sp>
        <p:nvSpPr>
          <p:cNvPr id="2" name="TextBox 1">
            <a:extLst>
              <a:ext uri="{FF2B5EF4-FFF2-40B4-BE49-F238E27FC236}">
                <a16:creationId xmlns:a16="http://schemas.microsoft.com/office/drawing/2014/main" id="{A97B3DD6-077E-644A-3620-78F73E38ADBD}"/>
              </a:ext>
            </a:extLst>
          </p:cNvPr>
          <p:cNvSpPr txBox="1"/>
          <p:nvPr/>
        </p:nvSpPr>
        <p:spPr>
          <a:xfrm>
            <a:off x="5638799" y="2828835"/>
            <a:ext cx="3093775" cy="1477328"/>
          </a:xfrm>
          <a:prstGeom prst="rect">
            <a:avLst/>
          </a:prstGeom>
          <a:noFill/>
        </p:spPr>
        <p:txBody>
          <a:bodyPr wrap="square" rtlCol="0">
            <a:spAutoFit/>
          </a:bodyPr>
          <a:lstStyle/>
          <a:p>
            <a:r>
              <a:rPr lang="en-US" dirty="0"/>
              <a:t>* If you are approving the record, you must scroll all the way down on the Certification Page to activate the Accept button</a:t>
            </a:r>
          </a:p>
        </p:txBody>
      </p:sp>
    </p:spTree>
    <p:extLst>
      <p:ext uri="{BB962C8B-B14F-4D97-AF65-F5344CB8AC3E}">
        <p14:creationId xmlns:p14="http://schemas.microsoft.com/office/powerpoint/2010/main" val="2491747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94997-D613-C447-352C-4A2E949D426A}"/>
              </a:ext>
            </a:extLst>
          </p:cNvPr>
          <p:cNvSpPr>
            <a:spLocks noGrp="1"/>
          </p:cNvSpPr>
          <p:nvPr>
            <p:ph type="title"/>
          </p:nvPr>
        </p:nvSpPr>
        <p:spPr/>
        <p:txBody>
          <a:bodyPr/>
          <a:lstStyle/>
          <a:p>
            <a:r>
              <a:rPr lang="en-US"/>
              <a:t>Budgeting Effort Demo</a:t>
            </a:r>
          </a:p>
        </p:txBody>
      </p:sp>
      <p:sp>
        <p:nvSpPr>
          <p:cNvPr id="2" name="Content Placeholder 1">
            <a:extLst>
              <a:ext uri="{FF2B5EF4-FFF2-40B4-BE49-F238E27FC236}">
                <a16:creationId xmlns:a16="http://schemas.microsoft.com/office/drawing/2014/main" id="{A6C53468-775E-BA36-FF96-CCBF983A5F4E}"/>
              </a:ext>
            </a:extLst>
          </p:cNvPr>
          <p:cNvSpPr>
            <a:spLocks noGrp="1"/>
          </p:cNvSpPr>
          <p:nvPr>
            <p:ph idx="1"/>
          </p:nvPr>
        </p:nvSpPr>
        <p:spPr>
          <a:xfrm>
            <a:off x="533400" y="1371600"/>
            <a:ext cx="7848600" cy="4648200"/>
          </a:xfrm>
        </p:spPr>
        <p:txBody>
          <a:bodyPr/>
          <a:lstStyle/>
          <a:p>
            <a:r>
              <a:rPr lang="en-US" dirty="0"/>
              <a:t>Let’s look at a record: 25-175</a:t>
            </a:r>
          </a:p>
          <a:p>
            <a:r>
              <a:rPr lang="en-US" dirty="0">
                <a:hlinkClick r:id="rId2"/>
              </a:rPr>
              <a:t>https://northernillinois.infoedglobal.com/</a:t>
            </a:r>
            <a:r>
              <a:rPr lang="en-US" dirty="0"/>
              <a:t> </a:t>
            </a:r>
          </a:p>
        </p:txBody>
      </p:sp>
    </p:spTree>
    <p:extLst>
      <p:ext uri="{BB962C8B-B14F-4D97-AF65-F5344CB8AC3E}">
        <p14:creationId xmlns:p14="http://schemas.microsoft.com/office/powerpoint/2010/main" val="2280766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p:txBody>
          <a:bodyPr/>
          <a:lstStyle/>
          <a:p>
            <a:r>
              <a:rPr lang="en-US" dirty="0"/>
              <a:t>Section 5</a:t>
            </a:r>
          </a:p>
        </p:txBody>
      </p:sp>
      <p:sp>
        <p:nvSpPr>
          <p:cNvPr id="6" name="TextBox 5">
            <a:extLst>
              <a:ext uri="{FF2B5EF4-FFF2-40B4-BE49-F238E27FC236}">
                <a16:creationId xmlns:a16="http://schemas.microsoft.com/office/drawing/2014/main" id="{4C7D7CF0-E276-CF45-F1C3-F782F8F40A72}"/>
              </a:ext>
            </a:extLst>
          </p:cNvPr>
          <p:cNvSpPr txBox="1"/>
          <p:nvPr/>
        </p:nvSpPr>
        <p:spPr>
          <a:xfrm>
            <a:off x="1110343" y="1393372"/>
            <a:ext cx="6433457" cy="584775"/>
          </a:xfrm>
          <a:prstGeom prst="rect">
            <a:avLst/>
          </a:prstGeom>
          <a:noFill/>
        </p:spPr>
        <p:txBody>
          <a:bodyPr wrap="square" rtlCol="0">
            <a:spAutoFit/>
          </a:bodyPr>
          <a:lstStyle/>
          <a:p>
            <a:r>
              <a:rPr lang="en-US" sz="3200" dirty="0"/>
              <a:t>Submission of Proposals to Sponsors</a:t>
            </a:r>
          </a:p>
        </p:txBody>
      </p:sp>
      <p:pic>
        <p:nvPicPr>
          <p:cNvPr id="4" name="Content Placeholder 3" descr="Grants.gov website, where proposals are submitted.">
            <a:extLst>
              <a:ext uri="{FF2B5EF4-FFF2-40B4-BE49-F238E27FC236}">
                <a16:creationId xmlns:a16="http://schemas.microsoft.com/office/drawing/2014/main" id="{82257EB3-8762-AAE6-B444-1ECAE8FD84A9}"/>
              </a:ext>
            </a:extLst>
          </p:cNvPr>
          <p:cNvPicPr>
            <a:picLocks noGrp="1" noChangeAspect="1"/>
          </p:cNvPicPr>
          <p:nvPr>
            <p:ph idx="1"/>
          </p:nvPr>
        </p:nvPicPr>
        <p:blipFill>
          <a:blip r:embed="rId2"/>
          <a:stretch>
            <a:fillRect/>
          </a:stretch>
        </p:blipFill>
        <p:spPr>
          <a:xfrm>
            <a:off x="801038" y="2152319"/>
            <a:ext cx="7052065" cy="3646487"/>
          </a:xfrm>
          <a:prstGeom prst="rect">
            <a:avLst/>
          </a:prstGeom>
        </p:spPr>
      </p:pic>
    </p:spTree>
    <p:extLst>
      <p:ext uri="{BB962C8B-B14F-4D97-AF65-F5344CB8AC3E}">
        <p14:creationId xmlns:p14="http://schemas.microsoft.com/office/powerpoint/2010/main" val="3463132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28AF8-9013-D0F0-288D-7E67CB6ADD7E}"/>
              </a:ext>
            </a:extLst>
          </p:cNvPr>
          <p:cNvSpPr>
            <a:spLocks noGrp="1"/>
          </p:cNvSpPr>
          <p:nvPr>
            <p:ph type="title"/>
          </p:nvPr>
        </p:nvSpPr>
        <p:spPr/>
        <p:txBody>
          <a:bodyPr/>
          <a:lstStyle/>
          <a:p>
            <a:r>
              <a:rPr lang="en-US"/>
              <a:t>Submission</a:t>
            </a:r>
          </a:p>
        </p:txBody>
      </p:sp>
      <p:sp>
        <p:nvSpPr>
          <p:cNvPr id="2" name="Content Placeholder 1">
            <a:extLst>
              <a:ext uri="{FF2B5EF4-FFF2-40B4-BE49-F238E27FC236}">
                <a16:creationId xmlns:a16="http://schemas.microsoft.com/office/drawing/2014/main" id="{A8A9D52F-55FB-D272-196B-50688CE199B7}"/>
              </a:ext>
            </a:extLst>
          </p:cNvPr>
          <p:cNvSpPr>
            <a:spLocks noGrp="1"/>
          </p:cNvSpPr>
          <p:nvPr>
            <p:ph idx="1"/>
          </p:nvPr>
        </p:nvSpPr>
        <p:spPr/>
        <p:txBody>
          <a:bodyPr/>
          <a:lstStyle/>
          <a:p>
            <a:r>
              <a:rPr lang="en-US" dirty="0"/>
              <a:t>Most submissions – especially federal – require submission by the Authorized Organizational Representative (AOR)</a:t>
            </a:r>
          </a:p>
          <a:p>
            <a:r>
              <a:rPr lang="en-US" dirty="0"/>
              <a:t>Many require access to proposal systems</a:t>
            </a:r>
          </a:p>
          <a:p>
            <a:r>
              <a:rPr lang="en-US" dirty="0"/>
              <a:t>These typically require SPA submission</a:t>
            </a:r>
          </a:p>
          <a:p>
            <a:r>
              <a:rPr lang="en-US" dirty="0"/>
              <a:t>But PI can access applications in many of the systems to review forms, enter information, and upload documents</a:t>
            </a:r>
          </a:p>
          <a:p>
            <a:pPr lvl="1"/>
            <a:r>
              <a:rPr lang="en-US" dirty="0"/>
              <a:t>Grants.gov, Research.gov, ASSIST, PAMS</a:t>
            </a:r>
          </a:p>
        </p:txBody>
      </p:sp>
    </p:spTree>
    <p:extLst>
      <p:ext uri="{BB962C8B-B14F-4D97-AF65-F5344CB8AC3E}">
        <p14:creationId xmlns:p14="http://schemas.microsoft.com/office/powerpoint/2010/main" val="2942041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28AF8-9013-D0F0-288D-7E67CB6ADD7E}"/>
              </a:ext>
            </a:extLst>
          </p:cNvPr>
          <p:cNvSpPr>
            <a:spLocks noGrp="1"/>
          </p:cNvSpPr>
          <p:nvPr>
            <p:ph type="title"/>
          </p:nvPr>
        </p:nvSpPr>
        <p:spPr/>
        <p:txBody>
          <a:bodyPr/>
          <a:lstStyle/>
          <a:p>
            <a:r>
              <a:rPr lang="en-US"/>
              <a:t>Submission</a:t>
            </a:r>
          </a:p>
        </p:txBody>
      </p:sp>
      <p:sp>
        <p:nvSpPr>
          <p:cNvPr id="2" name="Content Placeholder 1">
            <a:extLst>
              <a:ext uri="{FF2B5EF4-FFF2-40B4-BE49-F238E27FC236}">
                <a16:creationId xmlns:a16="http://schemas.microsoft.com/office/drawing/2014/main" id="{A8A9D52F-55FB-D272-196B-50688CE199B7}"/>
              </a:ext>
            </a:extLst>
          </p:cNvPr>
          <p:cNvSpPr>
            <a:spLocks noGrp="1"/>
          </p:cNvSpPr>
          <p:nvPr>
            <p:ph idx="1"/>
          </p:nvPr>
        </p:nvSpPr>
        <p:spPr/>
        <p:txBody>
          <a:bodyPr/>
          <a:lstStyle/>
          <a:p>
            <a:r>
              <a:rPr lang="en-US" dirty="0"/>
              <a:t>Some foundations and other organizations have systems that allow/require a PI to submit proposal on their own</a:t>
            </a:r>
          </a:p>
          <a:p>
            <a:r>
              <a:rPr lang="en-US" dirty="0"/>
              <a:t>If possible submitter should save a PDF of the submitted proposal</a:t>
            </a:r>
          </a:p>
          <a:p>
            <a:r>
              <a:rPr lang="en-US" dirty="0"/>
              <a:t>Some submissions done by email</a:t>
            </a:r>
          </a:p>
        </p:txBody>
      </p:sp>
    </p:spTree>
    <p:extLst>
      <p:ext uri="{BB962C8B-B14F-4D97-AF65-F5344CB8AC3E}">
        <p14:creationId xmlns:p14="http://schemas.microsoft.com/office/powerpoint/2010/main" val="164784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E554-9B8C-3666-4326-9FC04C471E18}"/>
              </a:ext>
            </a:extLst>
          </p:cNvPr>
          <p:cNvSpPr>
            <a:spLocks noGrp="1"/>
          </p:cNvSpPr>
          <p:nvPr>
            <p:ph type="title"/>
          </p:nvPr>
        </p:nvSpPr>
        <p:spPr/>
        <p:txBody>
          <a:bodyPr>
            <a:normAutofit/>
          </a:bodyPr>
          <a:lstStyle/>
          <a:p>
            <a:r>
              <a:rPr lang="en-US" sz="3600" b="1" dirty="0">
                <a:latin typeface="Myriad Pro"/>
                <a:ea typeface="Roboto Slab"/>
                <a:cs typeface="Arial"/>
              </a:rPr>
              <a:t>Proposal Deadlines</a:t>
            </a:r>
            <a:r>
              <a:rPr lang="en-US" sz="3600" dirty="0">
                <a:latin typeface="Myriad Pro"/>
                <a:ea typeface="Roboto Slab"/>
                <a:cs typeface="Arial"/>
              </a:rPr>
              <a:t> – 6-15 days</a:t>
            </a:r>
            <a:endParaRPr lang="en-US" sz="3600" dirty="0"/>
          </a:p>
        </p:txBody>
      </p:sp>
      <p:sp>
        <p:nvSpPr>
          <p:cNvPr id="2" name="Content Placeholder 1">
            <a:extLst>
              <a:ext uri="{FF2B5EF4-FFF2-40B4-BE49-F238E27FC236}">
                <a16:creationId xmlns:a16="http://schemas.microsoft.com/office/drawing/2014/main" id="{CF50D807-BD86-232E-864A-3F62B2BA5CC1}"/>
              </a:ext>
            </a:extLst>
          </p:cNvPr>
          <p:cNvSpPr>
            <a:spLocks noGrp="1"/>
          </p:cNvSpPr>
          <p:nvPr>
            <p:ph idx="1"/>
          </p:nvPr>
        </p:nvSpPr>
        <p:spPr/>
        <p:txBody>
          <a:bodyPr>
            <a:noAutofit/>
          </a:bodyPr>
          <a:lstStyle/>
          <a:p>
            <a:pPr marL="0" indent="0">
              <a:buNone/>
            </a:pPr>
            <a:r>
              <a:rPr lang="en-US" sz="2400" dirty="0"/>
              <a:t>Limited Review, 6-15 business days before the deadline</a:t>
            </a:r>
          </a:p>
          <a:p>
            <a:r>
              <a:rPr lang="en-US" sz="2400" strike="sngStrike" dirty="0">
                <a:solidFill>
                  <a:schemeClr val="bg1">
                    <a:lumMod val="85000"/>
                  </a:schemeClr>
                </a:solidFill>
              </a:rPr>
              <a:t>Review guidelines, eligibility, requirements</a:t>
            </a:r>
          </a:p>
          <a:p>
            <a:r>
              <a:rPr lang="en-US" sz="2400" strike="sngStrike" dirty="0">
                <a:solidFill>
                  <a:schemeClr val="bg1">
                    <a:lumMod val="85000"/>
                  </a:schemeClr>
                </a:solidFill>
              </a:rPr>
              <a:t>Provide tailored submission checklist</a:t>
            </a:r>
          </a:p>
          <a:p>
            <a:r>
              <a:rPr lang="en-US" sz="2400" strike="sngStrike" dirty="0">
                <a:solidFill>
                  <a:schemeClr val="bg1">
                    <a:lumMod val="85000"/>
                  </a:schemeClr>
                </a:solidFill>
              </a:rPr>
              <a:t>Draft</a:t>
            </a:r>
            <a:r>
              <a:rPr lang="en-US" sz="2400" dirty="0">
                <a:solidFill>
                  <a:schemeClr val="bg1">
                    <a:lumMod val="85000"/>
                  </a:schemeClr>
                </a:solidFill>
              </a:rPr>
              <a:t> </a:t>
            </a:r>
            <a:r>
              <a:rPr lang="en-US" sz="2400" dirty="0">
                <a:solidFill>
                  <a:srgbClr val="FF0000"/>
                </a:solidFill>
              </a:rPr>
              <a:t>Review</a:t>
            </a:r>
            <a:r>
              <a:rPr lang="en-US" sz="2400" dirty="0"/>
              <a:t> budget </a:t>
            </a:r>
            <a:r>
              <a:rPr lang="en-US" sz="2400" strike="sngStrike" dirty="0">
                <a:solidFill>
                  <a:schemeClr val="bg1">
                    <a:lumMod val="85000"/>
                  </a:schemeClr>
                </a:solidFill>
              </a:rPr>
              <a:t>and provide Current &amp; Pending</a:t>
            </a:r>
          </a:p>
          <a:p>
            <a:r>
              <a:rPr lang="en-US" sz="2400" strike="sngStrike" dirty="0">
                <a:solidFill>
                  <a:schemeClr val="bg1">
                    <a:lumMod val="85000"/>
                  </a:schemeClr>
                </a:solidFill>
              </a:rPr>
              <a:t>Prepare Tuition or F&amp;A waiver requests</a:t>
            </a:r>
          </a:p>
          <a:p>
            <a:r>
              <a:rPr lang="en-US" sz="2400" strike="sngStrike" dirty="0">
                <a:solidFill>
                  <a:schemeClr val="bg1">
                    <a:lumMod val="85000"/>
                  </a:schemeClr>
                </a:solidFill>
              </a:rPr>
              <a:t>Assist with cost share budgeting as required</a:t>
            </a:r>
          </a:p>
          <a:p>
            <a:r>
              <a:rPr lang="en-US" sz="2400" strike="sngStrike" dirty="0">
                <a:solidFill>
                  <a:schemeClr val="bg1">
                    <a:lumMod val="85000"/>
                  </a:schemeClr>
                </a:solidFill>
              </a:rPr>
              <a:t>Review documents for compliance with requirements</a:t>
            </a:r>
          </a:p>
          <a:p>
            <a:r>
              <a:rPr lang="en-US" sz="2400" strike="sngStrike" dirty="0">
                <a:solidFill>
                  <a:schemeClr val="bg1">
                    <a:lumMod val="85000"/>
                  </a:schemeClr>
                </a:solidFill>
              </a:rPr>
              <a:t>Upload documents into sponsor system</a:t>
            </a:r>
          </a:p>
          <a:p>
            <a:r>
              <a:rPr lang="en-US" sz="2400" strike="sngStrike" dirty="0">
                <a:solidFill>
                  <a:schemeClr val="bg1">
                    <a:lumMod val="85000"/>
                  </a:schemeClr>
                </a:solidFill>
              </a:rPr>
              <a:t>Coordinate subaward documents</a:t>
            </a:r>
          </a:p>
          <a:p>
            <a:r>
              <a:rPr lang="en-US" sz="2400" dirty="0"/>
              <a:t>Initiate Institutional Routing </a:t>
            </a:r>
          </a:p>
          <a:p>
            <a:r>
              <a:rPr lang="en-US" sz="2400" dirty="0"/>
              <a:t>Submit the proposal on time</a:t>
            </a:r>
          </a:p>
        </p:txBody>
      </p:sp>
      <p:pic>
        <p:nvPicPr>
          <p:cNvPr id="1026" name="Picture 2">
            <a:extLst>
              <a:ext uri="{FF2B5EF4-FFF2-40B4-BE49-F238E27FC236}">
                <a16:creationId xmlns:a16="http://schemas.microsoft.com/office/drawing/2014/main" id="{1E3D0261-6AF0-5E40-C448-366909E1F85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587752"/>
            <a:ext cx="2081807"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97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44BF1-52ED-45BC-B745-4DF46A3EBC5A}"/>
              </a:ext>
            </a:extLst>
          </p:cNvPr>
          <p:cNvSpPr>
            <a:spLocks noGrp="1"/>
          </p:cNvSpPr>
          <p:nvPr>
            <p:ph type="title"/>
          </p:nvPr>
        </p:nvSpPr>
        <p:spPr/>
        <p:txBody>
          <a:bodyPr/>
          <a:lstStyle/>
          <a:p>
            <a:r>
              <a:rPr lang="en-US" dirty="0"/>
              <a:t>After Proposal Submission…</a:t>
            </a:r>
          </a:p>
        </p:txBody>
      </p:sp>
      <p:sp>
        <p:nvSpPr>
          <p:cNvPr id="6" name="TextBox 5">
            <a:extLst>
              <a:ext uri="{FF2B5EF4-FFF2-40B4-BE49-F238E27FC236}">
                <a16:creationId xmlns:a16="http://schemas.microsoft.com/office/drawing/2014/main" id="{4C7D7CF0-E276-CF45-F1C3-F782F8F40A72}"/>
              </a:ext>
            </a:extLst>
          </p:cNvPr>
          <p:cNvSpPr txBox="1"/>
          <p:nvPr/>
        </p:nvSpPr>
        <p:spPr>
          <a:xfrm>
            <a:off x="2057400" y="1393372"/>
            <a:ext cx="5486400" cy="584775"/>
          </a:xfrm>
          <a:prstGeom prst="rect">
            <a:avLst/>
          </a:prstGeom>
          <a:noFill/>
        </p:spPr>
        <p:txBody>
          <a:bodyPr wrap="square" rtlCol="0">
            <a:spAutoFit/>
          </a:bodyPr>
          <a:lstStyle/>
          <a:p>
            <a:r>
              <a:rPr lang="en-US" sz="3200" dirty="0"/>
              <a:t>…Before it becomes an </a:t>
            </a:r>
            <a:r>
              <a:rPr lang="en-US" sz="3200" b="1" dirty="0"/>
              <a:t>Award</a:t>
            </a:r>
          </a:p>
        </p:txBody>
      </p:sp>
      <p:pic>
        <p:nvPicPr>
          <p:cNvPr id="5" name="Content Placeholder 4" descr="A man in the subway station">
            <a:extLst>
              <a:ext uri="{FF2B5EF4-FFF2-40B4-BE49-F238E27FC236}">
                <a16:creationId xmlns:a16="http://schemas.microsoft.com/office/drawing/2014/main" id="{87638DF1-97C1-9598-D340-AF330C084A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4388" y="2644775"/>
            <a:ext cx="5062537" cy="3375025"/>
          </a:xfrm>
        </p:spPr>
      </p:pic>
    </p:spTree>
    <p:extLst>
      <p:ext uri="{BB962C8B-B14F-4D97-AF65-F5344CB8AC3E}">
        <p14:creationId xmlns:p14="http://schemas.microsoft.com/office/powerpoint/2010/main" val="3853333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E2E4D-827E-27C4-FCFF-ECAC4DB6588A}"/>
              </a:ext>
            </a:extLst>
          </p:cNvPr>
          <p:cNvSpPr>
            <a:spLocks noGrp="1"/>
          </p:cNvSpPr>
          <p:nvPr>
            <p:ph type="title"/>
          </p:nvPr>
        </p:nvSpPr>
        <p:spPr/>
        <p:txBody>
          <a:bodyPr/>
          <a:lstStyle/>
          <a:p>
            <a:r>
              <a:rPr lang="en-US" dirty="0"/>
              <a:t>After Submission</a:t>
            </a:r>
          </a:p>
        </p:txBody>
      </p:sp>
      <p:sp>
        <p:nvSpPr>
          <p:cNvPr id="2" name="Content Placeholder 1">
            <a:extLst>
              <a:ext uri="{FF2B5EF4-FFF2-40B4-BE49-F238E27FC236}">
                <a16:creationId xmlns:a16="http://schemas.microsoft.com/office/drawing/2014/main" id="{CCFE2189-F7B8-2999-687C-0C99758E811C}"/>
              </a:ext>
            </a:extLst>
          </p:cNvPr>
          <p:cNvSpPr>
            <a:spLocks noGrp="1"/>
          </p:cNvSpPr>
          <p:nvPr>
            <p:ph idx="1"/>
          </p:nvPr>
        </p:nvSpPr>
        <p:spPr/>
        <p:txBody>
          <a:bodyPr>
            <a:normAutofit/>
          </a:bodyPr>
          <a:lstStyle/>
          <a:p>
            <a:r>
              <a:rPr lang="en-US" dirty="0"/>
              <a:t>Recording Submission</a:t>
            </a:r>
          </a:p>
          <a:p>
            <a:r>
              <a:rPr lang="en-US" dirty="0"/>
              <a:t>Receipts and Confirmation of Submission</a:t>
            </a:r>
          </a:p>
          <a:p>
            <a:r>
              <a:rPr lang="en-US" dirty="0"/>
              <a:t>Record Completion</a:t>
            </a:r>
          </a:p>
          <a:p>
            <a:r>
              <a:rPr lang="en-US" dirty="0"/>
              <a:t>Proposal </a:t>
            </a:r>
            <a:r>
              <a:rPr lang="en-US" i="1" dirty="0"/>
              <a:t>Pending</a:t>
            </a:r>
            <a:r>
              <a:rPr lang="en-US" dirty="0"/>
              <a:t> Status</a:t>
            </a:r>
          </a:p>
        </p:txBody>
      </p:sp>
    </p:spTree>
    <p:extLst>
      <p:ext uri="{BB962C8B-B14F-4D97-AF65-F5344CB8AC3E}">
        <p14:creationId xmlns:p14="http://schemas.microsoft.com/office/powerpoint/2010/main" val="1951754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E2E4D-827E-27C4-FCFF-ECAC4DB6588A}"/>
              </a:ext>
            </a:extLst>
          </p:cNvPr>
          <p:cNvSpPr>
            <a:spLocks noGrp="1"/>
          </p:cNvSpPr>
          <p:nvPr>
            <p:ph type="title"/>
          </p:nvPr>
        </p:nvSpPr>
        <p:spPr/>
        <p:txBody>
          <a:bodyPr/>
          <a:lstStyle/>
          <a:p>
            <a:r>
              <a:rPr lang="en-US" dirty="0"/>
              <a:t>For More Information</a:t>
            </a:r>
          </a:p>
        </p:txBody>
      </p:sp>
      <p:sp>
        <p:nvSpPr>
          <p:cNvPr id="2" name="Content Placeholder 1">
            <a:extLst>
              <a:ext uri="{FF2B5EF4-FFF2-40B4-BE49-F238E27FC236}">
                <a16:creationId xmlns:a16="http://schemas.microsoft.com/office/drawing/2014/main" id="{CCFE2189-F7B8-2999-687C-0C99758E811C}"/>
              </a:ext>
            </a:extLst>
          </p:cNvPr>
          <p:cNvSpPr>
            <a:spLocks noGrp="1"/>
          </p:cNvSpPr>
          <p:nvPr>
            <p:ph idx="1"/>
          </p:nvPr>
        </p:nvSpPr>
        <p:spPr/>
        <p:txBody>
          <a:bodyPr>
            <a:normAutofit/>
          </a:bodyPr>
          <a:lstStyle/>
          <a:p>
            <a:r>
              <a:rPr lang="en-US" dirty="0"/>
              <a:t>Quarterly Reports, Annual Reports</a:t>
            </a:r>
          </a:p>
          <a:p>
            <a:r>
              <a:rPr lang="en-US" dirty="0"/>
              <a:t>Sponsor Reviews/Scores/Awards/Declines</a:t>
            </a:r>
          </a:p>
          <a:p>
            <a:pPr lvl="1"/>
            <a:r>
              <a:rPr lang="en-US" dirty="0"/>
              <a:t>Just-in-Time Requests (NIH)</a:t>
            </a:r>
          </a:p>
          <a:p>
            <a:pPr lvl="1"/>
            <a:r>
              <a:rPr lang="en-US" dirty="0"/>
              <a:t>Budget Revisions before awarded </a:t>
            </a:r>
          </a:p>
          <a:p>
            <a:pPr lvl="2"/>
            <a:r>
              <a:rPr lang="en-US" dirty="0"/>
              <a:t>at agency request </a:t>
            </a:r>
          </a:p>
          <a:p>
            <a:pPr lvl="2"/>
            <a:r>
              <a:rPr lang="en-US" dirty="0"/>
              <a:t>if awarded less than requested</a:t>
            </a:r>
          </a:p>
        </p:txBody>
      </p:sp>
    </p:spTree>
    <p:extLst>
      <p:ext uri="{BB962C8B-B14F-4D97-AF65-F5344CB8AC3E}">
        <p14:creationId xmlns:p14="http://schemas.microsoft.com/office/powerpoint/2010/main" val="807246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E554-9B8C-3666-4326-9FC04C471E18}"/>
              </a:ext>
            </a:extLst>
          </p:cNvPr>
          <p:cNvSpPr>
            <a:spLocks noGrp="1"/>
          </p:cNvSpPr>
          <p:nvPr>
            <p:ph type="title"/>
          </p:nvPr>
        </p:nvSpPr>
        <p:spPr/>
        <p:txBody>
          <a:bodyPr>
            <a:normAutofit/>
          </a:bodyPr>
          <a:lstStyle/>
          <a:p>
            <a:r>
              <a:rPr lang="en-US" sz="3600" b="1" dirty="0">
                <a:latin typeface="Myriad Pro"/>
                <a:ea typeface="Roboto Slab"/>
                <a:cs typeface="Arial"/>
              </a:rPr>
              <a:t>Proposal Deadlines</a:t>
            </a:r>
            <a:r>
              <a:rPr lang="en-US" sz="3600" dirty="0">
                <a:latin typeface="Myriad Pro"/>
                <a:ea typeface="Roboto Slab"/>
                <a:cs typeface="Arial"/>
              </a:rPr>
              <a:t> – 5 or less days</a:t>
            </a:r>
            <a:endParaRPr lang="en-US" sz="3600" dirty="0"/>
          </a:p>
        </p:txBody>
      </p:sp>
      <p:sp>
        <p:nvSpPr>
          <p:cNvPr id="2" name="Content Placeholder 1">
            <a:extLst>
              <a:ext uri="{FF2B5EF4-FFF2-40B4-BE49-F238E27FC236}">
                <a16:creationId xmlns:a16="http://schemas.microsoft.com/office/drawing/2014/main" id="{CF50D807-BD86-232E-864A-3F62B2BA5CC1}"/>
              </a:ext>
            </a:extLst>
          </p:cNvPr>
          <p:cNvSpPr>
            <a:spLocks noGrp="1"/>
          </p:cNvSpPr>
          <p:nvPr>
            <p:ph idx="1"/>
          </p:nvPr>
        </p:nvSpPr>
        <p:spPr>
          <a:xfrm>
            <a:off x="457200" y="1371600"/>
            <a:ext cx="7848600" cy="5334000"/>
          </a:xfrm>
        </p:spPr>
        <p:txBody>
          <a:bodyPr>
            <a:noAutofit/>
          </a:bodyPr>
          <a:lstStyle/>
          <a:p>
            <a:pPr marL="0" indent="0">
              <a:buNone/>
            </a:pPr>
            <a:r>
              <a:rPr lang="en-US" sz="2400" dirty="0"/>
              <a:t>Limited Review, 5 or less business days before the deadline</a:t>
            </a:r>
          </a:p>
          <a:p>
            <a:r>
              <a:rPr lang="en-US" sz="2400" strike="sngStrike" dirty="0">
                <a:solidFill>
                  <a:schemeClr val="bg1">
                    <a:lumMod val="85000"/>
                  </a:schemeClr>
                </a:solidFill>
              </a:rPr>
              <a:t>Review guidelines, eligibility, requirements</a:t>
            </a:r>
          </a:p>
          <a:p>
            <a:r>
              <a:rPr lang="en-US" sz="2400" strike="sngStrike" dirty="0">
                <a:solidFill>
                  <a:schemeClr val="bg1">
                    <a:lumMod val="85000"/>
                  </a:schemeClr>
                </a:solidFill>
              </a:rPr>
              <a:t>Provide tailored submission checklist</a:t>
            </a:r>
          </a:p>
          <a:p>
            <a:r>
              <a:rPr lang="en-US" sz="2400" strike="sngStrike" dirty="0">
                <a:solidFill>
                  <a:schemeClr val="bg1">
                    <a:lumMod val="85000"/>
                  </a:schemeClr>
                </a:solidFill>
              </a:rPr>
              <a:t>Draft</a:t>
            </a:r>
            <a:r>
              <a:rPr lang="en-US" sz="2400" dirty="0">
                <a:solidFill>
                  <a:schemeClr val="bg1">
                    <a:lumMod val="85000"/>
                  </a:schemeClr>
                </a:solidFill>
              </a:rPr>
              <a:t> </a:t>
            </a:r>
            <a:r>
              <a:rPr lang="en-US" sz="2400" strike="sngStrike" dirty="0">
                <a:solidFill>
                  <a:schemeClr val="bg1">
                    <a:lumMod val="85000"/>
                  </a:schemeClr>
                </a:solidFill>
              </a:rPr>
              <a:t>Review budget and provide Current &amp; Pending</a:t>
            </a:r>
          </a:p>
          <a:p>
            <a:r>
              <a:rPr lang="en-US" sz="2400" strike="sngStrike" dirty="0">
                <a:solidFill>
                  <a:schemeClr val="bg1">
                    <a:lumMod val="85000"/>
                  </a:schemeClr>
                </a:solidFill>
              </a:rPr>
              <a:t>Prepare Tuition or F&amp;A waiver requests</a:t>
            </a:r>
          </a:p>
          <a:p>
            <a:r>
              <a:rPr lang="en-US" sz="2400" strike="sngStrike" dirty="0">
                <a:solidFill>
                  <a:schemeClr val="bg1">
                    <a:lumMod val="85000"/>
                  </a:schemeClr>
                </a:solidFill>
              </a:rPr>
              <a:t>Assist with cost share budgeting as required</a:t>
            </a:r>
          </a:p>
          <a:p>
            <a:r>
              <a:rPr lang="en-US" sz="2400" strike="sngStrike" dirty="0">
                <a:solidFill>
                  <a:schemeClr val="bg1">
                    <a:lumMod val="85000"/>
                  </a:schemeClr>
                </a:solidFill>
              </a:rPr>
              <a:t>Review documents for compliance with requirements</a:t>
            </a:r>
          </a:p>
          <a:p>
            <a:r>
              <a:rPr lang="en-US" sz="2400" strike="sngStrike" dirty="0">
                <a:solidFill>
                  <a:schemeClr val="bg1">
                    <a:lumMod val="85000"/>
                  </a:schemeClr>
                </a:solidFill>
              </a:rPr>
              <a:t>Upload documents into sponsor system</a:t>
            </a:r>
          </a:p>
          <a:p>
            <a:r>
              <a:rPr lang="en-US" sz="2400" strike="sngStrike" dirty="0">
                <a:solidFill>
                  <a:schemeClr val="bg1">
                    <a:lumMod val="85000"/>
                  </a:schemeClr>
                </a:solidFill>
              </a:rPr>
              <a:t>Coordinate subaward documents</a:t>
            </a:r>
          </a:p>
          <a:p>
            <a:r>
              <a:rPr lang="en-US" sz="2400" strike="sngStrike" dirty="0">
                <a:solidFill>
                  <a:schemeClr val="bg1">
                    <a:lumMod val="85000"/>
                  </a:schemeClr>
                </a:solidFill>
              </a:rPr>
              <a:t>Initiate Institutional Routing</a:t>
            </a:r>
            <a:r>
              <a:rPr lang="en-US" sz="2400" dirty="0">
                <a:solidFill>
                  <a:srgbClr val="FF0000"/>
                </a:solidFill>
              </a:rPr>
              <a:t> Record in </a:t>
            </a:r>
            <a:r>
              <a:rPr lang="en-US" sz="2400" dirty="0" err="1">
                <a:solidFill>
                  <a:srgbClr val="FF0000"/>
                </a:solidFill>
              </a:rPr>
              <a:t>InfoEd</a:t>
            </a:r>
            <a:endParaRPr lang="en-US" sz="2400" dirty="0">
              <a:solidFill>
                <a:srgbClr val="FF0000"/>
              </a:solidFill>
            </a:endParaRPr>
          </a:p>
          <a:p>
            <a:r>
              <a:rPr lang="en-US" sz="2400" dirty="0">
                <a:solidFill>
                  <a:srgbClr val="FF0000"/>
                </a:solidFill>
              </a:rPr>
              <a:t>Might</a:t>
            </a:r>
            <a:r>
              <a:rPr lang="en-US" sz="2400" dirty="0"/>
              <a:t> Submit the proposal on time</a:t>
            </a:r>
          </a:p>
          <a:p>
            <a:r>
              <a:rPr lang="en-US" sz="2400" dirty="0">
                <a:solidFill>
                  <a:srgbClr val="FF0000"/>
                </a:solidFill>
              </a:rPr>
              <a:t>If awarded we will review and </a:t>
            </a:r>
            <a:r>
              <a:rPr lang="en-US" sz="2400" dirty="0" err="1">
                <a:solidFill>
                  <a:srgbClr val="FF0000"/>
                </a:solidFill>
              </a:rPr>
              <a:t>rebudget</a:t>
            </a:r>
            <a:r>
              <a:rPr lang="en-US" sz="2400" dirty="0">
                <a:solidFill>
                  <a:srgbClr val="FF0000"/>
                </a:solidFill>
              </a:rPr>
              <a:t> as needed</a:t>
            </a:r>
          </a:p>
        </p:txBody>
      </p:sp>
      <p:pic>
        <p:nvPicPr>
          <p:cNvPr id="1026" name="Picture 2">
            <a:extLst>
              <a:ext uri="{FF2B5EF4-FFF2-40B4-BE49-F238E27FC236}">
                <a16:creationId xmlns:a16="http://schemas.microsoft.com/office/drawing/2014/main" id="{1E3D0261-6AF0-5E40-C448-366909E1F85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7584" y="4903347"/>
            <a:ext cx="1786416" cy="180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219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RAI Basics Intensive Training Theme">
  <a:themeElements>
    <a:clrScheme name="SRAI Basics Training Intensive">
      <a:dk1>
        <a:sysClr val="windowText" lastClr="000000"/>
      </a:dk1>
      <a:lt1>
        <a:sysClr val="window" lastClr="FFFFFF"/>
      </a:lt1>
      <a:dk2>
        <a:srgbClr val="364652"/>
      </a:dk2>
      <a:lt2>
        <a:srgbClr val="F0EFEF"/>
      </a:lt2>
      <a:accent1>
        <a:srgbClr val="00549B"/>
      </a:accent1>
      <a:accent2>
        <a:srgbClr val="0092B3"/>
      </a:accent2>
      <a:accent3>
        <a:srgbClr val="099541"/>
      </a:accent3>
      <a:accent4>
        <a:srgbClr val="F16823"/>
      </a:accent4>
      <a:accent5>
        <a:srgbClr val="EFC818"/>
      </a:accent5>
      <a:accent6>
        <a:srgbClr val="F6AA1C"/>
      </a:accent6>
      <a:hlink>
        <a:srgbClr val="0000FF"/>
      </a:hlink>
      <a:folHlink>
        <a:srgbClr val="800080"/>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lnSpc>
            <a:spcPct val="108000"/>
          </a:lnSpc>
          <a:spcAft>
            <a:spcPts val="600"/>
          </a:spcAft>
          <a:defRPr dirty="0"/>
        </a:defPPr>
      </a:lstStyle>
    </a:txDef>
  </a:objectDefaults>
  <a:extraClrSchemeLst/>
  <a:extLst>
    <a:ext uri="{05A4C25C-085E-4340-85A3-A5531E510DB2}">
      <thm15:themeFamily xmlns:thm15="http://schemas.microsoft.com/office/thememl/2012/main" name="SRAI Basics Intensive Training Theme" id="{F3365B2C-0287-4E04-9F52-0E4FAA8A339A}" vid="{16C6EC3D-5BEE-42A2-8508-5D66EA6A6A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EAB2B429D6484DB1B769E4EEFADB6F" ma:contentTypeVersion="23" ma:contentTypeDescription="Create a new document." ma:contentTypeScope="" ma:versionID="023f2545c4637a7e2470703bec1d5f57">
  <xsd:schema xmlns:xsd="http://www.w3.org/2001/XMLSchema" xmlns:xs="http://www.w3.org/2001/XMLSchema" xmlns:p="http://schemas.microsoft.com/office/2006/metadata/properties" xmlns:ns2="73ae2cbc-24dd-4a43-8e1c-1254becf6c1e" xmlns:ns3="77749ab8-783a-4444-879a-67849cad3526" targetNamespace="http://schemas.microsoft.com/office/2006/metadata/properties" ma:root="true" ma:fieldsID="722892ea2c9e1bb76521136f0fd37f41" ns2:_="" ns3:_="">
    <xsd:import namespace="73ae2cbc-24dd-4a43-8e1c-1254becf6c1e"/>
    <xsd:import namespace="77749ab8-783a-4444-879a-67849cad352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stafftraining" minOccurs="0"/>
                <xsd:element ref="ns3:Ericsfavorite"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c7cfe9bed2e8473fbdeccc662489e6c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e2cbc-24dd-4a43-8e1c-1254becf6c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2950086c-4479-47d7-94f0-2c57f15e9dd1}" ma:internalName="TaxCatchAll" ma:showField="CatchAllData" ma:web="73ae2cbc-24dd-4a43-8e1c-1254becf6c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749ab8-783a-4444-879a-67849cad352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stafftraining" ma:index="21" nillable="true" ma:displayName="staff training" ma:description="These documents are tagged to be used in new employee training" ma:format="Dropdown" ma:internalName="stafftraining">
      <xsd:simpleType>
        <xsd:restriction base="dms:Text">
          <xsd:maxLength value="255"/>
        </xsd:restriction>
      </xsd:simpleType>
    </xsd:element>
    <xsd:element name="Ericsfavorite" ma:index="22" nillable="true" ma:displayName="Eric's favorite" ma:default="1" ma:description="testing" ma:format="Dropdown" ma:internalName="Ericsfavorite">
      <xsd:simpleType>
        <xsd:restriction base="dms:Boolea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9a63e50-2334-4bb1-ad09-e05728c0527c"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c7cfe9bed2e8473fbdeccc662489e6cc" ma:index="30" nillable="true" ma:taxonomy="true" ma:internalName="c7cfe9bed2e8473fbdeccc662489e6cc" ma:taxonomyFieldName="Pets" ma:displayName="Pets" ma:default="" ma:fieldId="{c7cfe9be-d2e8-473f-bdec-cc662489e6cc}" ma:sspId="f9a63e50-2334-4bb1-ad09-e05728c0527c" ma:termSetId="b54a99a7-22c9-4626-b4c4-3b412f2287bb" ma:anchorId="02c74b2f-65d4-4f65-9a26-d35af9376692"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ricsfavorite xmlns="77749ab8-783a-4444-879a-67849cad3526">true</Ericsfavorite>
    <_Flow_SignoffStatus xmlns="77749ab8-783a-4444-879a-67849cad3526" xsi:nil="true"/>
    <c7cfe9bed2e8473fbdeccc662489e6cc xmlns="77749ab8-783a-4444-879a-67849cad3526">
      <Terms xmlns="http://schemas.microsoft.com/office/infopath/2007/PartnerControls"/>
    </c7cfe9bed2e8473fbdeccc662489e6cc>
    <stafftraining xmlns="77749ab8-783a-4444-879a-67849cad3526" xsi:nil="true"/>
    <lcf76f155ced4ddcb4097134ff3c332f xmlns="77749ab8-783a-4444-879a-67849cad3526">
      <Terms xmlns="http://schemas.microsoft.com/office/infopath/2007/PartnerControls"/>
    </lcf76f155ced4ddcb4097134ff3c332f>
    <TaxCatchAll xmlns="73ae2cbc-24dd-4a43-8e1c-1254becf6c1e" xsi:nil="true"/>
  </documentManagement>
</p:properties>
</file>

<file path=customXml/itemProps1.xml><?xml version="1.0" encoding="utf-8"?>
<ds:datastoreItem xmlns:ds="http://schemas.openxmlformats.org/officeDocument/2006/customXml" ds:itemID="{37A09E14-D969-4103-B64E-624117960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e2cbc-24dd-4a43-8e1c-1254becf6c1e"/>
    <ds:schemaRef ds:uri="77749ab8-783a-4444-879a-67849cad3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90A452-3166-473E-8259-9DCD5BFF4EAD}">
  <ds:schemaRefs>
    <ds:schemaRef ds:uri="http://schemas.microsoft.com/sharepoint/v3/contenttype/forms"/>
  </ds:schemaRefs>
</ds:datastoreItem>
</file>

<file path=customXml/itemProps3.xml><?xml version="1.0" encoding="utf-8"?>
<ds:datastoreItem xmlns:ds="http://schemas.openxmlformats.org/officeDocument/2006/customXml" ds:itemID="{34A8AFA1-9F3B-440D-8831-98A158F1A116}">
  <ds:schemaRefs>
    <ds:schemaRef ds:uri="http://schemas.microsoft.com/office/2006/metadata/properties"/>
    <ds:schemaRef ds:uri="http://schemas.microsoft.com/office/infopath/2007/PartnerControls"/>
    <ds:schemaRef ds:uri="77749ab8-783a-4444-879a-67849cad3526"/>
    <ds:schemaRef ds:uri="73ae2cbc-24dd-4a43-8e1c-1254becf6c1e"/>
  </ds:schemaRefs>
</ds:datastoreItem>
</file>

<file path=docProps/app.xml><?xml version="1.0" encoding="utf-8"?>
<Properties xmlns="http://schemas.openxmlformats.org/officeDocument/2006/extended-properties" xmlns:vt="http://schemas.openxmlformats.org/officeDocument/2006/docPropsVTypes">
  <TotalTime>1803</TotalTime>
  <Words>4229</Words>
  <Application>Microsoft Office PowerPoint</Application>
  <PresentationFormat>On-screen Show (4:3)</PresentationFormat>
  <Paragraphs>590</Paragraphs>
  <Slides>82</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82</vt:i4>
      </vt:variant>
    </vt:vector>
  </HeadingPairs>
  <TitlesOfParts>
    <vt:vector size="89" baseType="lpstr">
      <vt:lpstr>Euphemia</vt:lpstr>
      <vt:lpstr>Arial</vt:lpstr>
      <vt:lpstr>Calibri</vt:lpstr>
      <vt:lpstr>Nunito Sans</vt:lpstr>
      <vt:lpstr>Myriad Pro</vt:lpstr>
      <vt:lpstr>1_Office Theme</vt:lpstr>
      <vt:lpstr>1_SRAI Basics Intensive Training Theme</vt:lpstr>
      <vt:lpstr>Pre-Award Proposals and Just-in-Time</vt:lpstr>
      <vt:lpstr>Introduction</vt:lpstr>
      <vt:lpstr>Quick notes on InfoEd proposals</vt:lpstr>
      <vt:lpstr>Section 1</vt:lpstr>
      <vt:lpstr>Proposal to Award Timeline</vt:lpstr>
      <vt:lpstr>Proposal Deadlines – 30+ days</vt:lpstr>
      <vt:lpstr>Proposal Deadlines – 15-30 days</vt:lpstr>
      <vt:lpstr>Proposal Deadlines – 6-15 days</vt:lpstr>
      <vt:lpstr>Proposal Deadlines – 5 or less days</vt:lpstr>
      <vt:lpstr>Proposal Deadlines – few than 5 business days</vt:lpstr>
      <vt:lpstr>Proposal Submission Deadlines</vt:lpstr>
      <vt:lpstr>Proposal Timelines</vt:lpstr>
      <vt:lpstr>Keep in Mind…</vt:lpstr>
      <vt:lpstr>Section 2</vt:lpstr>
      <vt:lpstr>Important Elements in an RFP</vt:lpstr>
      <vt:lpstr>What is a proposal?</vt:lpstr>
      <vt:lpstr>So I want to submit a proposal…</vt:lpstr>
      <vt:lpstr>Common Parts of a Proposal</vt:lpstr>
      <vt:lpstr>Common Parts of a Proposal</vt:lpstr>
      <vt:lpstr>Common Parts of a Proposal</vt:lpstr>
      <vt:lpstr>Common Parts of a Proposal</vt:lpstr>
      <vt:lpstr>Section 3</vt:lpstr>
      <vt:lpstr>Budget and Budget Justification</vt:lpstr>
      <vt:lpstr>Allowable Costs</vt:lpstr>
      <vt:lpstr>Things not generally allowable… </vt:lpstr>
      <vt:lpstr>Be careful how you manage funds…</vt:lpstr>
      <vt:lpstr>Key Personnel </vt:lpstr>
      <vt:lpstr>Sr. Personnel Effort Calculations</vt:lpstr>
      <vt:lpstr>Budgeting Effort</vt:lpstr>
      <vt:lpstr>Key Personnel </vt:lpstr>
      <vt:lpstr>Fringe Benefits</vt:lpstr>
      <vt:lpstr>Other Positions</vt:lpstr>
      <vt:lpstr>Other Personnel: Postdocs</vt:lpstr>
      <vt:lpstr>Graduate Research Assistants</vt:lpstr>
      <vt:lpstr>Unbudgeted Effort</vt:lpstr>
      <vt:lpstr>Equipment</vt:lpstr>
      <vt:lpstr>Participant Support Costs (PSC)/Trainee Costs</vt:lpstr>
      <vt:lpstr>Budgeting PSC vs. Human Subject Incentives</vt:lpstr>
      <vt:lpstr>Travel – Common Types</vt:lpstr>
      <vt:lpstr>Travel Costs</vt:lpstr>
      <vt:lpstr>Other Costs</vt:lpstr>
      <vt:lpstr>Materials and Supplies</vt:lpstr>
      <vt:lpstr>Publication Costs</vt:lpstr>
      <vt:lpstr>Consultants</vt:lpstr>
      <vt:lpstr>Computer Services</vt:lpstr>
      <vt:lpstr>Subrecipients (vs. Vendors) </vt:lpstr>
      <vt:lpstr>Tuition Remission</vt:lpstr>
      <vt:lpstr>Other Costs</vt:lpstr>
      <vt:lpstr>Federal Indirect Costs</vt:lpstr>
      <vt:lpstr>Federal Indirect Costs</vt:lpstr>
      <vt:lpstr>Other Indirect Costs</vt:lpstr>
      <vt:lpstr>Other Indirect Costs</vt:lpstr>
      <vt:lpstr>Indirect Cost allocation</vt:lpstr>
      <vt:lpstr>Other Things to Look for</vt:lpstr>
      <vt:lpstr>Cost Sharing</vt:lpstr>
      <vt:lpstr>Budget Justification</vt:lpstr>
      <vt:lpstr>Budget Categories</vt:lpstr>
      <vt:lpstr>Section 4</vt:lpstr>
      <vt:lpstr>InfoEd database</vt:lpstr>
      <vt:lpstr>Institutional Review Process</vt:lpstr>
      <vt:lpstr>Institutional Review Process</vt:lpstr>
      <vt:lpstr>Institutional Review Process</vt:lpstr>
      <vt:lpstr>Institutional Review Process</vt:lpstr>
      <vt:lpstr>Proposal in InfoEd: Setup Tab</vt:lpstr>
      <vt:lpstr>Proposal in InfoEd: Setup Tab</vt:lpstr>
      <vt:lpstr>Proposal in InfoEd: Personnel</vt:lpstr>
      <vt:lpstr>Proposal in InfoEd: Personnel</vt:lpstr>
      <vt:lpstr>Proposal in InfoEd: Institutional Data</vt:lpstr>
      <vt:lpstr>Budget Info for Review</vt:lpstr>
      <vt:lpstr>Budget Info for Review</vt:lpstr>
      <vt:lpstr>Budget Info for Review</vt:lpstr>
      <vt:lpstr>Budget Info for Review</vt:lpstr>
      <vt:lpstr>Proposal in InfoEd: Submit for Review</vt:lpstr>
      <vt:lpstr>Reviewer Dashboard</vt:lpstr>
      <vt:lpstr>Email sent with Certifications</vt:lpstr>
      <vt:lpstr>Budgeting Effort Demo</vt:lpstr>
      <vt:lpstr>Section 5</vt:lpstr>
      <vt:lpstr>Submission</vt:lpstr>
      <vt:lpstr>Submission</vt:lpstr>
      <vt:lpstr>After Proposal Submission…</vt:lpstr>
      <vt:lpstr>After Submission</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Sponsored Programs Administration</dc:title>
  <dc:creator>Dara Little</dc:creator>
  <cp:lastModifiedBy>Whitney Wells</cp:lastModifiedBy>
  <cp:revision>13</cp:revision>
  <dcterms:created xsi:type="dcterms:W3CDTF">2020-10-11T01:09:23Z</dcterms:created>
  <dcterms:modified xsi:type="dcterms:W3CDTF">2025-04-15T14:56:04Z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0x01010016EAB2B429D6484DB1B769E4EEFADB6F</vt:lpwstr>
  </property>
  <property fmtid="{D5CDD505-2E9C-101B-9397-08002B2CF9AE}" pid="3" name="MediaServiceImageTags">
    <vt:lpwstr/>
  </property>
  <property fmtid="{D5CDD505-2E9C-101B-9397-08002B2CF9AE}" pid="4" name="Pets">
    <vt:lpwstr/>
  </property>
</Properties>
</file>