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4"/>
    <p:sldMasterId id="2147483706" r:id="rId5"/>
    <p:sldMasterId id="2147483660" r:id="rId6"/>
  </p:sldMasterIdLst>
  <p:notesMasterIdLst>
    <p:notesMasterId r:id="rId18"/>
  </p:notesMasterIdLst>
  <p:handoutMasterIdLst>
    <p:handoutMasterId r:id="rId19"/>
  </p:handoutMasterIdLst>
  <p:sldIdLst>
    <p:sldId id="410" r:id="rId7"/>
    <p:sldId id="417" r:id="rId8"/>
    <p:sldId id="416" r:id="rId9"/>
    <p:sldId id="267" r:id="rId10"/>
    <p:sldId id="265" r:id="rId11"/>
    <p:sldId id="269" r:id="rId12"/>
    <p:sldId id="274" r:id="rId13"/>
    <p:sldId id="415" r:id="rId14"/>
    <p:sldId id="384" r:id="rId15"/>
    <p:sldId id="418" r:id="rId16"/>
    <p:sldId id="419" r:id="rId17"/>
  </p:sldIdLst>
  <p:sldSz cx="9144000" cy="6858000" type="screen4x3"/>
  <p:notesSz cx="6858000" cy="9144000"/>
  <p:embeddedFontLst>
    <p:embeddedFont>
      <p:font typeface="Adobe Devanagari" panose="02040503050201020203" pitchFamily="18" charset="0"/>
      <p:regular r:id="rId20"/>
      <p:bold r:id="rId21"/>
      <p:italic r:id="rId22"/>
      <p:boldItalic r:id="rId23"/>
    </p:embeddedFont>
    <p:embeddedFont>
      <p:font typeface="Aptos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Euphemia" panose="020B0503040102020104" pitchFamily="34" charset="0"/>
      <p:regular r:id="rId32"/>
    </p:embeddedFont>
    <p:embeddedFont>
      <p:font typeface="Myriad Pro" panose="020B0503030403020204" charset="0"/>
      <p:regular r:id="rId33"/>
      <p:bold r:id="rId34"/>
      <p:italic r:id="rId35"/>
      <p:boldItalic r:id="rId36"/>
    </p:embeddedFont>
    <p:embeddedFont>
      <p:font typeface="Nunito Sans" pitchFamily="2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a Little" initials="DL" lastIdx="1" clrIdx="0">
    <p:extLst>
      <p:ext uri="{19B8F6BF-5375-455C-9EA6-DF929625EA0E}">
        <p15:presenceInfo xmlns:p15="http://schemas.microsoft.com/office/powerpoint/2012/main" userId="Dara Little" providerId="None"/>
      </p:ext>
    </p:extLst>
  </p:cmAuthor>
  <p:cmAuthor id="2" name="Dana Papini" initials="DP" lastIdx="12" clrIdx="1">
    <p:extLst>
      <p:ext uri="{19B8F6BF-5375-455C-9EA6-DF929625EA0E}">
        <p15:presenceInfo xmlns:p15="http://schemas.microsoft.com/office/powerpoint/2012/main" userId="S::A1946145@mail.niu.edu::0e3f36ef-b01c-4fd4-a090-04102db8af2d" providerId="AD"/>
      </p:ext>
    </p:extLst>
  </p:cmAuthor>
  <p:cmAuthor id="3" name="Vanessa Poling" initials="VP" lastIdx="1" clrIdx="2">
    <p:extLst>
      <p:ext uri="{19B8F6BF-5375-455C-9EA6-DF929625EA0E}">
        <p15:presenceInfo xmlns:p15="http://schemas.microsoft.com/office/powerpoint/2012/main" userId="S::A2016710@mail.niu.edu::2b0de35c-4d0b-4c96-8fae-dd82694b1451" providerId="AD"/>
      </p:ext>
    </p:extLst>
  </p:cmAuthor>
  <p:cmAuthor id="4" name="Karyn Higgs" initials="KH" lastIdx="2" clrIdx="3">
    <p:extLst>
      <p:ext uri="{19B8F6BF-5375-455C-9EA6-DF929625EA0E}">
        <p15:presenceInfo xmlns:p15="http://schemas.microsoft.com/office/powerpoint/2012/main" userId="S::a130713@mail.niu.edu::a64fbbfe-2526-43fa-ba9e-cb2f4154a4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F81BD"/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40" y="96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81676-912D-4E66-87AF-FD65BC1E53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81676-912D-4E66-87AF-FD65BC1E53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5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733800"/>
            <a:ext cx="79248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2922055" y="289525"/>
            <a:ext cx="3299890" cy="2682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34240"/>
            <a:ext cx="6553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02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297" y="6518274"/>
            <a:ext cx="1257628" cy="320676"/>
          </a:xfrm>
          <a:prstGeom prst="rect">
            <a:avLst/>
          </a:prstGeom>
        </p:spPr>
        <p:txBody>
          <a:bodyPr/>
          <a:lstStyle/>
          <a:p>
            <a:fld id="{ACE8E6F9-5516-480F-9EE7-1E40B4E1AEC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44420" y="6518274"/>
            <a:ext cx="857475" cy="320676"/>
          </a:xfrm>
          <a:prstGeom prst="rect">
            <a:avLst/>
          </a:prstGeom>
        </p:spPr>
        <p:txBody>
          <a:bodyPr/>
          <a:lstStyle/>
          <a:p>
            <a:fld id="{08EFC23A-28F4-4609-AD7C-A1DF4113D378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3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6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D7F5-4844-1F05-BEA3-3EB66815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1F3A3-151A-62CF-B53B-C5EEC0B39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C5B35-D839-9033-B4E2-31448E16D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C46E5-201D-C2E6-CF1D-7E4D16FF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0ACE-DB02-D71B-787C-C95DC7EC9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1998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20" r:id="rId2"/>
    <p:sldLayoutId id="2147483666" r:id="rId3"/>
    <p:sldLayoutId id="2147483661" r:id="rId4"/>
    <p:sldLayoutId id="2147483665" r:id="rId5"/>
    <p:sldLayoutId id="2147483721" r:id="rId6"/>
    <p:sldLayoutId id="2147483663" r:id="rId7"/>
    <p:sldLayoutId id="2147483664" r:id="rId8"/>
    <p:sldLayoutId id="2147483718" r:id="rId9"/>
    <p:sldLayoutId id="214748371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9144000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9143999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142108" y="274638"/>
            <a:ext cx="6859787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7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FA9CC860-E1BD-454A-8B69-2B5CD8D5D078}"/>
              </a:ext>
            </a:extLst>
          </p:cNvPr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95B45D05-BDA8-4927-A3B3-7C98A4D79B5D}"/>
              </a:ext>
            </a:extLst>
          </p:cNvPr>
          <p:cNvSpPr/>
          <p:nvPr/>
        </p:nvSpPr>
        <p:spPr>
          <a:xfrm flipV="1">
            <a:off x="3" y="6158960"/>
            <a:ext cx="9143999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7090E1D7-62BF-4C75-8147-C2CA7E84BD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801429" y="6472713"/>
            <a:ext cx="1257628" cy="320676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B77A6E8-D4D4-4B81-ABDC-DCACEC57E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8230551" y="6472713"/>
            <a:ext cx="857475" cy="320676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Logo&#10;&#10;Description automatically generated with medium confidence">
            <a:extLst>
              <a:ext uri="{FF2B5EF4-FFF2-40B4-BE49-F238E27FC236}">
                <a16:creationId xmlns:a16="http://schemas.microsoft.com/office/drawing/2014/main" id="{5B9FB151-C0D2-48A3-B8CD-E1D8B6992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8" y="6391679"/>
            <a:ext cx="436604" cy="390123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222987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800"/>
        </a:spcBef>
        <a:spcAft>
          <a:spcPts val="1200"/>
        </a:spcAft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108000"/>
        </a:lnSpc>
        <a:spcBef>
          <a:spcPts val="1000"/>
        </a:spcBef>
        <a:spcAft>
          <a:spcPts val="1200"/>
        </a:spcAft>
        <a:buSzPct val="90000"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108000"/>
        </a:lnSpc>
        <a:spcBef>
          <a:spcPts val="800"/>
        </a:spcBef>
        <a:spcAft>
          <a:spcPts val="1200"/>
        </a:spcAft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108000"/>
        </a:lnSpc>
        <a:spcBef>
          <a:spcPts val="600"/>
        </a:spcBef>
        <a:spcAft>
          <a:spcPts val="1200"/>
        </a:spcAft>
        <a:buSzPct val="90000"/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108000"/>
        </a:lnSpc>
        <a:spcBef>
          <a:spcPts val="600"/>
        </a:spcBef>
        <a:spcAft>
          <a:spcPts val="1200"/>
        </a:spcAft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24602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1998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8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iu.edu/spa/awards/post-award-financial/rebudgeting.shtml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ips.news.niu.edu/2025/02/27/sponsored-programs-administration-new-rebudget-form/#gsc.tab=0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u.edu/spa/proposals/preparing-budget/fringe-benefit-table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hefdp.org/wp-content/uploads/subrecipent_vs_contractor_checklis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u.edu/spa/resources/index.shtml" TargetMode="External"/><Relationship Id="rId2" Type="http://schemas.openxmlformats.org/officeDocument/2006/relationships/hyperlink" Target="https://www.niu.edu/spa/proposals/preparing-budget/index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6CF54-2275-C2D4-EE36-8DFE03D37F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Monday Money </a:t>
            </a:r>
            <a:r>
              <a:rPr lang="en-US" dirty="0"/>
              <a:t>Matters &amp; More: Budget Basics</a:t>
            </a:r>
          </a:p>
        </p:txBody>
      </p:sp>
    </p:spTree>
    <p:extLst>
      <p:ext uri="{BB962C8B-B14F-4D97-AF65-F5344CB8AC3E}">
        <p14:creationId xmlns:p14="http://schemas.microsoft.com/office/powerpoint/2010/main" val="369940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689C47-5986-0F52-7912-36F79F12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Post-Award </a:t>
            </a:r>
            <a:r>
              <a:rPr lang="en-US" err="1"/>
              <a:t>Rebudgets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6849D-058C-3019-A024-B36C8913B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8" y="1967592"/>
            <a:ext cx="6368143" cy="3486150"/>
          </a:xfrm>
        </p:spPr>
        <p:txBody>
          <a:bodyPr>
            <a:normAutofit fontScale="70000" lnSpcReduction="20000"/>
          </a:bodyPr>
          <a:lstStyle/>
          <a:p>
            <a:r>
              <a:rPr lang="en-US" b="1" err="1"/>
              <a:t>Rebudget</a:t>
            </a:r>
            <a:r>
              <a:rPr lang="en-US" b="1"/>
              <a:t>: </a:t>
            </a:r>
            <a:r>
              <a:rPr lang="en-US"/>
              <a:t>The process of reallocating funds within an awarded budget to meet evolving project needs. </a:t>
            </a:r>
          </a:p>
          <a:p>
            <a:endParaRPr lang="en-US" sz="1125"/>
          </a:p>
          <a:p>
            <a:r>
              <a:rPr lang="en-US" b="1"/>
              <a:t>Reasons for </a:t>
            </a:r>
            <a:r>
              <a:rPr lang="en-US" b="1" err="1"/>
              <a:t>Rebudget</a:t>
            </a:r>
            <a:r>
              <a:rPr lang="en-US" b="1"/>
              <a:t>:</a:t>
            </a:r>
          </a:p>
          <a:p>
            <a:pPr lvl="1"/>
            <a:r>
              <a:rPr lang="en-US"/>
              <a:t>Change in scope of project</a:t>
            </a:r>
          </a:p>
          <a:p>
            <a:pPr lvl="1"/>
            <a:r>
              <a:rPr lang="en-US"/>
              <a:t>Personnel Changes</a:t>
            </a:r>
          </a:p>
          <a:p>
            <a:pPr lvl="1"/>
            <a:r>
              <a:rPr lang="en-US"/>
              <a:t>Unexpected cost increases or savings</a:t>
            </a:r>
          </a:p>
          <a:p>
            <a:pPr marL="0" indent="0">
              <a:buNone/>
            </a:pPr>
            <a:endParaRPr lang="en-US" sz="1125"/>
          </a:p>
          <a:p>
            <a:r>
              <a:rPr lang="en-US" b="1"/>
              <a:t>Sponsor Approval:</a:t>
            </a:r>
          </a:p>
          <a:p>
            <a:pPr lvl="1"/>
            <a:r>
              <a:rPr lang="en-US"/>
              <a:t>SPA will obtain approval when required</a:t>
            </a:r>
          </a:p>
          <a:p>
            <a:pPr marL="0" indent="0">
              <a:buNone/>
            </a:pPr>
            <a:endParaRPr lang="en-US" sz="1425" u="sng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2"/>
            </a:endParaRPr>
          </a:p>
          <a:p>
            <a:pPr marL="0" indent="0">
              <a:buNone/>
            </a:pPr>
            <a:endParaRPr lang="en-US" sz="1500" u="sng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1500" u="sng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https://www.niu.edu/spa/awards/post-award-financial/rebudgeting.shtml</a:t>
            </a:r>
            <a:endParaRPr lang="en-US" sz="15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b="1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5213E-FCD5-60EF-5AEB-5DB9A5A86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70" y="2781046"/>
            <a:ext cx="2483002" cy="1691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51C88F-32AB-85D6-6894-65E4CD8E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654191">
            <a:off x="7364631" y="3372671"/>
            <a:ext cx="391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</a:t>
            </a:r>
            <a:r>
              <a:rPr lang="en-US" sz="1350">
                <a:solidFill>
                  <a:prstClr val="black"/>
                </a:solidFill>
                <a:latin typeface="Calibri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194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ECF649-D970-5057-F716-C90C3678C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Post-Award </a:t>
            </a:r>
            <a:r>
              <a:rPr lang="en-US" err="1"/>
              <a:t>Rebudgets</a:t>
            </a:r>
            <a:r>
              <a:rPr lang="en-US"/>
              <a:t>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2243B0-A006-217D-BEAA-D2E522A5A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50" b="1"/>
              <a:t>Rebudgeting Impacts: </a:t>
            </a:r>
            <a:r>
              <a:rPr lang="en-US" sz="1950"/>
              <a:t>Certain line items can impact indirect costs (IDC). If funds are moved from expenses that do not incur IDC—to costs that do, the total direct costs (TDC) may increase.</a:t>
            </a:r>
          </a:p>
          <a:p>
            <a:endParaRPr lang="en-US" sz="1800"/>
          </a:p>
          <a:p>
            <a:endParaRPr lang="en-US" sz="1800" b="1">
              <a:solidFill>
                <a:srgbClr val="212529"/>
              </a:solidFill>
              <a:latin typeface="Myriad Pro" panose="020B0503030403020204" charset="0"/>
            </a:endParaRPr>
          </a:p>
          <a:p>
            <a:endParaRPr lang="en-US" sz="1950" b="1">
              <a:solidFill>
                <a:srgbClr val="212529"/>
              </a:solidFill>
              <a:latin typeface="Myriad Pro" panose="020B0503030403020204" charset="0"/>
            </a:endParaRPr>
          </a:p>
          <a:p>
            <a:r>
              <a:rPr lang="en-US" sz="1950" b="1" err="1">
                <a:solidFill>
                  <a:srgbClr val="212529"/>
                </a:solidFill>
                <a:latin typeface="Myriad Pro" panose="020B0503030403020204" charset="0"/>
              </a:rPr>
              <a:t>Rebudget</a:t>
            </a:r>
            <a:r>
              <a:rPr lang="en-US" sz="1950" b="1">
                <a:solidFill>
                  <a:srgbClr val="212529"/>
                </a:solidFill>
                <a:latin typeface="Myriad Pro" panose="020B0503030403020204" charset="0"/>
              </a:rPr>
              <a:t> Request Form: </a:t>
            </a:r>
            <a:r>
              <a:rPr lang="en-US" sz="1950">
                <a:solidFill>
                  <a:srgbClr val="212529"/>
                </a:solidFill>
                <a:latin typeface="Myriad Pro" panose="020B0503030403020204" charset="0"/>
              </a:rPr>
              <a:t>Beginning Monday, March 3, a request form is required for all </a:t>
            </a:r>
            <a:r>
              <a:rPr lang="en-US" sz="1950" err="1">
                <a:solidFill>
                  <a:srgbClr val="212529"/>
                </a:solidFill>
                <a:latin typeface="Myriad Pro" panose="020B0503030403020204" charset="0"/>
              </a:rPr>
              <a:t>rebudgets</a:t>
            </a:r>
            <a:endParaRPr lang="en-US" sz="1950">
              <a:latin typeface="Myriad Pro" panose="020B0503030403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5CFCE-FF5A-0A96-CB37-000D7A5E8680}"/>
              </a:ext>
            </a:extLst>
          </p:cNvPr>
          <p:cNvSpPr txBox="1"/>
          <p:nvPr/>
        </p:nvSpPr>
        <p:spPr>
          <a:xfrm>
            <a:off x="1355271" y="4660426"/>
            <a:ext cx="7445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https://rips.news.niu.edu/2025/02/27/sponsored-programs-administration-new-rebudget-form/#gsc.tab=0</a:t>
            </a:r>
            <a:endParaRPr lang="en-US" sz="18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4BE3B7-DDB3-CC07-4EDB-AC3149D12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519" y="2454357"/>
            <a:ext cx="1935963" cy="6455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5E107F-C3CF-069F-301B-39877BC99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43550" y="2777151"/>
            <a:ext cx="16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BB6B34-0AE7-D41C-5D1D-A9EDEA35F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534886" y="2777151"/>
            <a:ext cx="16736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846B61-0B9A-8054-8CE4-E51D36FE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660" y="152400"/>
            <a:ext cx="6534339" cy="1066800"/>
          </a:xfrm>
        </p:spPr>
        <p:txBody>
          <a:bodyPr/>
          <a:lstStyle/>
          <a:p>
            <a:r>
              <a:rPr lang="en-US"/>
              <a:t>Keep in Mind…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BE998-DB89-605E-F494-3987DDFD0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A proposal budget is always a best estimate, given the information we have right now, of the total project/sponsor costs</a:t>
            </a:r>
          </a:p>
          <a:p>
            <a:r>
              <a:rPr lang="en-US" sz="3200"/>
              <a:t>Your proposal coordinators are well-trained to know and translate sponsor guidelines and NIU policy.  They are your guide, trust them. </a:t>
            </a:r>
          </a:p>
          <a:p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341D339-6962-3C28-17B0-1DC9FB877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52400"/>
            <a:ext cx="896293" cy="878186"/>
          </a:xfrm>
          <a:prstGeom prst="star5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5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7F8488-A020-E8B2-F344-72188A11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20" y="152400"/>
            <a:ext cx="7720780" cy="1066800"/>
          </a:xfrm>
        </p:spPr>
        <p:txBody>
          <a:bodyPr>
            <a:normAutofit/>
          </a:bodyPr>
          <a:lstStyle/>
          <a:p>
            <a:r>
              <a:rPr lang="en-US"/>
              <a:t>Sr. Personnel Effort Calculations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599B0-413D-1BD7-6F34-86A45138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8078"/>
            <a:ext cx="7848600" cy="514222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Myriad Pro"/>
                <a:cs typeface="Arial"/>
              </a:rPr>
              <a:t>Think about how much and when time is required</a:t>
            </a:r>
            <a:endParaRPr lang="en-US" dirty="0"/>
          </a:p>
          <a:p>
            <a:pPr lvl="1"/>
            <a:r>
              <a:rPr lang="en-US" dirty="0">
                <a:latin typeface="Myriad Pro"/>
                <a:cs typeface="Arial"/>
              </a:rPr>
              <a:t>E.g. time monitoring student researchers, gathering data, writing and presenting findings</a:t>
            </a:r>
          </a:p>
          <a:p>
            <a:pPr lvl="1"/>
            <a:r>
              <a:rPr lang="en-US" dirty="0">
                <a:latin typeface="Myriad Pro"/>
                <a:cs typeface="Arial"/>
              </a:rPr>
              <a:t>Budget as </a:t>
            </a:r>
            <a:r>
              <a:rPr lang="en-US" baseline="0" dirty="0">
                <a:latin typeface="Myriad Pro"/>
                <a:cs typeface="Arial"/>
              </a:rPr>
              <a:t>Summer, Academic Year (AY), or calendar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unito Sans"/>
                <a:cs typeface="Arial"/>
              </a:rPr>
              <a:t>A “person month” is the metric for expressing the effort (amount of time) personnel devote to a specific project.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unito Sans"/>
                <a:cs typeface="Arial"/>
              </a:rPr>
              <a:t>To calculate: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Nunito Sans" pitchFamily="2" charset="0"/>
            </a:endParaRPr>
          </a:p>
          <a:p>
            <a:r>
              <a:rPr lang="en-US" dirty="0">
                <a:latin typeface="Myriad Pro"/>
                <a:cs typeface="Arial"/>
              </a:rPr>
              <a:t>Top out at 95% of summer (2.85 months)</a:t>
            </a:r>
          </a:p>
          <a:p>
            <a:r>
              <a:rPr lang="en-US" baseline="0" dirty="0">
                <a:latin typeface="Myriad Pro"/>
                <a:cs typeface="Arial"/>
              </a:rPr>
              <a:t>Additional pay </a:t>
            </a:r>
            <a:r>
              <a:rPr lang="en-US" dirty="0">
                <a:latin typeface="Myriad Pro"/>
                <a:cs typeface="Arial"/>
              </a:rPr>
              <a:t>is rarely allowed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dirty="0">
                <a:latin typeface="Myriad Pro"/>
                <a:cs typeface="Arial"/>
              </a:rPr>
              <a:t>   Course Releases: 15%/12.5%/10% plus fringe</a:t>
            </a:r>
          </a:p>
          <a:p>
            <a:pPr marL="571500" lvl="1" indent="-171450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baseline="0" dirty="0">
                <a:latin typeface="Myriad Pro"/>
                <a:cs typeface="Arial"/>
              </a:rPr>
              <a:t>discussed by the PI with their department chair</a:t>
            </a:r>
          </a:p>
          <a:p>
            <a:endParaRPr lang="en-US" baseline="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184B49-B31F-B9B1-AAC8-92BB510C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10317"/>
              </p:ext>
            </p:extLst>
          </p:nvPr>
        </p:nvGraphicFramePr>
        <p:xfrm>
          <a:off x="838200" y="3535702"/>
          <a:ext cx="7627923" cy="1154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0864">
                  <a:extLst>
                    <a:ext uri="{9D8B030D-6E8A-4147-A177-3AD203B41FA5}">
                      <a16:colId xmlns:a16="http://schemas.microsoft.com/office/drawing/2014/main" val="3010196671"/>
                    </a:ext>
                  </a:extLst>
                </a:gridCol>
                <a:gridCol w="1964602">
                  <a:extLst>
                    <a:ext uri="{9D8B030D-6E8A-4147-A177-3AD203B41FA5}">
                      <a16:colId xmlns:a16="http://schemas.microsoft.com/office/drawing/2014/main" val="2561355945"/>
                    </a:ext>
                  </a:extLst>
                </a:gridCol>
                <a:gridCol w="1855961">
                  <a:extLst>
                    <a:ext uri="{9D8B030D-6E8A-4147-A177-3AD203B41FA5}">
                      <a16:colId xmlns:a16="http://schemas.microsoft.com/office/drawing/2014/main" val="4027325597"/>
                    </a:ext>
                  </a:extLst>
                </a:gridCol>
                <a:gridCol w="1946496">
                  <a:extLst>
                    <a:ext uri="{9D8B030D-6E8A-4147-A177-3AD203B41FA5}">
                      <a16:colId xmlns:a16="http://schemas.microsoft.com/office/drawing/2014/main" val="1814433098"/>
                    </a:ext>
                  </a:extLst>
                </a:gridCol>
              </a:tblGrid>
              <a:tr h="739589">
                <a:tc>
                  <a:txBody>
                    <a:bodyPr/>
                    <a:lstStyle/>
                    <a:p>
                      <a:r>
                        <a:rPr lang="en-US" sz="2000"/>
                        <a:t>25% of a 9 </a:t>
                      </a:r>
                      <a:r>
                        <a:rPr lang="en-US" sz="2000" err="1"/>
                        <a:t>mo</a:t>
                      </a:r>
                      <a:r>
                        <a:rPr lang="en-US" sz="2000"/>
                        <a:t> academic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10% of a 12 mo calendar appt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35% of a 3 </a:t>
                      </a:r>
                      <a:r>
                        <a:rPr lang="en-US" sz="2000" err="1"/>
                        <a:t>mo</a:t>
                      </a:r>
                      <a:r>
                        <a:rPr lang="en-US" sz="2000"/>
                        <a:t> summer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10% of a 0.5 FTE 12 mo appt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36558"/>
                  </a:ext>
                </a:extLst>
              </a:tr>
              <a:tr h="414697">
                <a:tc>
                  <a:txBody>
                    <a:bodyPr/>
                    <a:lstStyle/>
                    <a:p>
                      <a:r>
                        <a:rPr lang="en-US" sz="2000"/>
                        <a:t>9 x 0.25= 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12 x 0.10 =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 x 0.35= 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 x .5 X .1 = 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7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33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EA6F-3B05-F996-6A64-3923DB2B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Other</a:t>
            </a:r>
            <a:r>
              <a:rPr lang="en-US" baseline="0"/>
              <a:t> </a:t>
            </a:r>
            <a:r>
              <a:rPr lang="en-US"/>
              <a:t>P</a:t>
            </a:r>
            <a:r>
              <a:rPr lang="en-US" baseline="0"/>
              <a:t>ositions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56E2-152E-28DE-B433-019AD2C1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55" y="1371599"/>
            <a:ext cx="8614373" cy="5014454"/>
          </a:xfrm>
        </p:spPr>
        <p:txBody>
          <a:bodyPr>
            <a:normAutofit/>
          </a:bodyPr>
          <a:lstStyle/>
          <a:p>
            <a:r>
              <a:rPr lang="en-US" b="1" baseline="0" dirty="0"/>
              <a:t>New Positions </a:t>
            </a:r>
            <a:r>
              <a:rPr lang="en-US" baseline="0" dirty="0"/>
              <a:t>on the grant</a:t>
            </a:r>
          </a:p>
          <a:p>
            <a:pPr lvl="1"/>
            <a:r>
              <a:rPr lang="en-US" baseline="0" dirty="0"/>
              <a:t>Rates of pay are chosen by PI (with input from department or HR) as appropriate for the position and the region</a:t>
            </a:r>
          </a:p>
          <a:p>
            <a:pPr lvl="1"/>
            <a:r>
              <a:rPr lang="en-US" dirty="0"/>
              <a:t>Undergrad and Extra help budgeted hourly with limited fringe (7.65%)</a:t>
            </a:r>
          </a:p>
          <a:p>
            <a:pPr lvl="2"/>
            <a:r>
              <a:rPr lang="en-US" dirty="0"/>
              <a:t>Total = (# of hours/week) x (# of weeks) x (rate of pay) x 1.0765 [for FB]</a:t>
            </a:r>
            <a:endParaRPr lang="en-US" baseline="0" dirty="0"/>
          </a:p>
          <a:p>
            <a:pPr lvl="1"/>
            <a:r>
              <a:rPr lang="en-US" dirty="0"/>
              <a:t>Full-time, salaried</a:t>
            </a:r>
            <a:r>
              <a:rPr lang="en-US" baseline="0" dirty="0"/>
              <a:t>, we use a </a:t>
            </a:r>
            <a:r>
              <a:rPr lang="en-US" baseline="0" dirty="0">
                <a:hlinkClick r:id="rId2"/>
              </a:rPr>
              <a:t>chart </a:t>
            </a:r>
            <a:r>
              <a:rPr lang="en-US" dirty="0">
                <a:hlinkClick r:id="rId2"/>
              </a:rPr>
              <a:t>of</a:t>
            </a:r>
            <a:r>
              <a:rPr lang="en-US" baseline="0" dirty="0">
                <a:hlinkClick r:id="rId2"/>
              </a:rPr>
              <a:t> benefit choices</a:t>
            </a:r>
            <a:endParaRPr lang="en-US" baseline="0" dirty="0"/>
          </a:p>
          <a:p>
            <a:pPr lvl="2"/>
            <a:r>
              <a:rPr lang="en-US" dirty="0"/>
              <a:t>Yes, it </a:t>
            </a:r>
            <a:r>
              <a:rPr lang="en-US" i="1" dirty="0"/>
              <a:t>IS</a:t>
            </a:r>
            <a:r>
              <a:rPr lang="en-US" dirty="0"/>
              <a:t> high. This is done to protect your project. </a:t>
            </a:r>
          </a:p>
        </p:txBody>
      </p:sp>
    </p:spTree>
    <p:extLst>
      <p:ext uri="{BB962C8B-B14F-4D97-AF65-F5344CB8AC3E}">
        <p14:creationId xmlns:p14="http://schemas.microsoft.com/office/powerpoint/2010/main" val="44855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2FA0-B8DB-50B7-38C7-9EBEE7D9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20" y="152400"/>
            <a:ext cx="6982880" cy="990600"/>
          </a:xfrm>
        </p:spPr>
        <p:txBody>
          <a:bodyPr/>
          <a:lstStyle/>
          <a:p>
            <a:r>
              <a:rPr lang="en-US"/>
              <a:t>Graduate Research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B5C2-0104-2E97-47CC-E51476B69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291" y="1302260"/>
            <a:ext cx="8686800" cy="5067300"/>
          </a:xfrm>
        </p:spPr>
        <p:txBody>
          <a:bodyPr>
            <a:normAutofit/>
          </a:bodyPr>
          <a:lstStyle/>
          <a:p>
            <a:r>
              <a:rPr lang="en-US" baseline="0" dirty="0"/>
              <a:t>Most 20 or 10 hours/week, AY, summer, or 12 month</a:t>
            </a:r>
          </a:p>
          <a:p>
            <a:r>
              <a:rPr lang="en-US" dirty="0"/>
              <a:t>University minimum rates </a:t>
            </a:r>
            <a:r>
              <a:rPr lang="en-US" baseline="0" dirty="0"/>
              <a:t>vary by level</a:t>
            </a:r>
          </a:p>
          <a:p>
            <a:pPr lvl="1"/>
            <a:r>
              <a:rPr lang="en-US" baseline="0" dirty="0"/>
              <a:t>Masters: $1789.2/month; Doctoral: $2152.5/month </a:t>
            </a:r>
          </a:p>
          <a:p>
            <a:pPr lvl="1"/>
            <a:r>
              <a:rPr lang="en-US" baseline="0" dirty="0"/>
              <a:t>Check on </a:t>
            </a:r>
            <a:r>
              <a:rPr lang="en-US" u="sng" baseline="0" dirty="0"/>
              <a:t>Departmental</a:t>
            </a:r>
            <a:r>
              <a:rPr lang="en-US" baseline="0" dirty="0"/>
              <a:t> rates</a:t>
            </a:r>
          </a:p>
          <a:p>
            <a:r>
              <a:rPr lang="en-US" baseline="0" dirty="0"/>
              <a:t>When a GRA is budgeted, </a:t>
            </a:r>
            <a:r>
              <a:rPr lang="en-US" b="1" baseline="0" dirty="0">
                <a:solidFill>
                  <a:srgbClr val="FF0000"/>
                </a:solidFill>
              </a:rPr>
              <a:t>tuition remission </a:t>
            </a:r>
            <a:r>
              <a:rPr lang="en-US" baseline="0" dirty="0"/>
              <a:t>is too</a:t>
            </a:r>
          </a:p>
          <a:p>
            <a:pPr lvl="1"/>
            <a:r>
              <a:rPr lang="en-US" dirty="0"/>
              <a:t>Fall: 9 credit hours, Spring: 9 credit hours, Summer: 3 credit hours</a:t>
            </a:r>
          </a:p>
          <a:p>
            <a:pPr lvl="1"/>
            <a:r>
              <a:rPr lang="en-US" dirty="0"/>
              <a:t>Prorated for half time and quarter time appointments</a:t>
            </a:r>
          </a:p>
          <a:p>
            <a:r>
              <a:rPr lang="en-US" baseline="0" dirty="0"/>
              <a:t>Tuition waivers/cost share must be requested early and are not likely to be approved</a:t>
            </a:r>
          </a:p>
        </p:txBody>
      </p:sp>
    </p:spTree>
    <p:extLst>
      <p:ext uri="{BB962C8B-B14F-4D97-AF65-F5344CB8AC3E}">
        <p14:creationId xmlns:p14="http://schemas.microsoft.com/office/powerpoint/2010/main" val="341527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9464DB-5EF6-9256-7083-19CA870B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79"/>
          <a:stretch/>
        </p:blipFill>
        <p:spPr>
          <a:xfrm>
            <a:off x="7402177" y="3495368"/>
            <a:ext cx="1741823" cy="1631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90885-7201-4FF3-203A-E6065073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SPA language…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0346-70CB-D97B-A24D-8A7AE212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8787"/>
            <a:ext cx="8077199" cy="4552949"/>
          </a:xfrm>
        </p:spPr>
        <p:txBody>
          <a:bodyPr>
            <a:normAutofit fontScale="92500" lnSpcReduction="10000"/>
          </a:bodyPr>
          <a:lstStyle/>
          <a:p>
            <a:r>
              <a:rPr lang="en-US" baseline="0" dirty="0"/>
              <a:t>Equipment is a single item or useable system that has a value ≥ $5,000 (anything less is supplies)</a:t>
            </a:r>
          </a:p>
          <a:p>
            <a:pPr lvl="1"/>
            <a:r>
              <a:rPr lang="en-US" baseline="0" dirty="0"/>
              <a:t>In 2026, limit will change to ≥ $10,000</a:t>
            </a:r>
          </a:p>
          <a:p>
            <a:pPr lvl="1"/>
            <a:r>
              <a:rPr lang="en-US" baseline="0" dirty="0"/>
              <a:t>Quotes and Single Source </a:t>
            </a:r>
            <a:r>
              <a:rPr lang="en-US" dirty="0"/>
              <a:t>justification</a:t>
            </a:r>
            <a:endParaRPr lang="en-US" baseline="0" dirty="0"/>
          </a:p>
          <a:p>
            <a:r>
              <a:rPr lang="en-US" dirty="0"/>
              <a:t>Someone is taking part in the research as a </a:t>
            </a:r>
            <a:r>
              <a:rPr lang="en-US" b="1" dirty="0"/>
              <a:t>human subject</a:t>
            </a:r>
            <a:r>
              <a:rPr lang="en-US" dirty="0"/>
              <a:t>,</a:t>
            </a:r>
            <a:r>
              <a:rPr lang="en-US" baseline="0" dirty="0"/>
              <a:t> by testing a process or taking a survey, </a:t>
            </a:r>
          </a:p>
          <a:p>
            <a:pPr lvl="1"/>
            <a:r>
              <a:rPr lang="en-US" dirty="0"/>
              <a:t>P</a:t>
            </a:r>
            <a:r>
              <a:rPr lang="en-US" baseline="0" dirty="0"/>
              <a:t>ayments are </a:t>
            </a:r>
            <a:r>
              <a:rPr lang="en-US" u="sng" baseline="0" dirty="0"/>
              <a:t>incentives</a:t>
            </a:r>
            <a:r>
              <a:rPr lang="en-US" i="1" baseline="0" dirty="0"/>
              <a:t> </a:t>
            </a:r>
            <a:r>
              <a:rPr lang="en-US" baseline="0" dirty="0"/>
              <a:t>or </a:t>
            </a:r>
            <a:r>
              <a:rPr lang="en-US" u="sng" baseline="0" dirty="0"/>
              <a:t>payments</a:t>
            </a:r>
          </a:p>
          <a:p>
            <a:r>
              <a:rPr lang="en-US" baseline="0" dirty="0"/>
              <a:t>Someone training or on program grants as a </a:t>
            </a:r>
            <a:r>
              <a:rPr lang="en-US" b="1" baseline="0" dirty="0"/>
              <a:t>participant</a:t>
            </a:r>
            <a:endParaRPr lang="en-US" baseline="0" dirty="0"/>
          </a:p>
          <a:p>
            <a:pPr lvl="1"/>
            <a:r>
              <a:rPr lang="en-US" baseline="0" dirty="0"/>
              <a:t>May get </a:t>
            </a:r>
            <a:r>
              <a:rPr lang="en-US" dirty="0"/>
              <a:t>subsistence &amp; travel allowances, temporary dependent care, and per diem. 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1394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7C58-A7EB-9BE7-6C9A-5EB57F42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799" cy="1066800"/>
          </a:xfrm>
        </p:spPr>
        <p:txBody>
          <a:bodyPr>
            <a:normAutofit/>
          </a:bodyPr>
          <a:lstStyle/>
          <a:p>
            <a:r>
              <a:rPr lang="en-US"/>
              <a:t>Subrecipients (vs. Vendors)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57B6-D9F5-C443-FB94-8D39F6BAC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Subrecipients </a:t>
            </a:r>
            <a:r>
              <a:rPr lang="en-US" baseline="0" dirty="0"/>
              <a:t>have a meaningful impact on the proposal’s science and/or decision making</a:t>
            </a:r>
          </a:p>
          <a:p>
            <a:r>
              <a:rPr lang="en-US" dirty="0">
                <a:hlinkClick r:id="rId2"/>
              </a:rPr>
              <a:t>FDP Subrecipient vs Contractor</a:t>
            </a:r>
            <a:endParaRPr lang="en-US" dirty="0"/>
          </a:p>
          <a:p>
            <a:r>
              <a:rPr lang="en-US" dirty="0"/>
              <a:t>From the subrecipient, SPA gets a: </a:t>
            </a:r>
          </a:p>
          <a:p>
            <a:pPr lvl="1"/>
            <a:r>
              <a:rPr lang="en-US" dirty="0"/>
              <a:t>Subrecipient for</a:t>
            </a:r>
          </a:p>
          <a:p>
            <a:pPr lvl="1"/>
            <a:r>
              <a:rPr lang="en-US" dirty="0"/>
              <a:t>scope of work, </a:t>
            </a:r>
          </a:p>
          <a:p>
            <a:pPr lvl="1"/>
            <a:r>
              <a:rPr lang="en-US" dirty="0"/>
              <a:t>budget and budget justification </a:t>
            </a:r>
          </a:p>
          <a:p>
            <a:pPr lvl="1"/>
            <a:r>
              <a:rPr lang="en-US" dirty="0"/>
              <a:t>proposal specific docs</a:t>
            </a:r>
          </a:p>
          <a:p>
            <a:r>
              <a:rPr lang="en-US" baseline="0" dirty="0"/>
              <a:t>Longer timeline to integrate multiple institutions</a:t>
            </a:r>
          </a:p>
        </p:txBody>
      </p:sp>
    </p:spTree>
    <p:extLst>
      <p:ext uri="{BB962C8B-B14F-4D97-AF65-F5344CB8AC3E}">
        <p14:creationId xmlns:p14="http://schemas.microsoft.com/office/powerpoint/2010/main" val="121329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B193-D64F-B0CF-0DAF-C1CB6B29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52400"/>
            <a:ext cx="7735529" cy="1066800"/>
          </a:xfrm>
        </p:spPr>
        <p:txBody>
          <a:bodyPr/>
          <a:lstStyle/>
          <a:p>
            <a:r>
              <a:rPr lang="en-US"/>
              <a:t>Federal Indirect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EA58-3ACA-F755-D86E-0C42ACEB7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4839"/>
            <a:ext cx="8058150" cy="48307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Rate based on type of work and the resources used</a:t>
            </a:r>
          </a:p>
          <a:p>
            <a:pPr lvl="1"/>
            <a:r>
              <a:rPr lang="en-US" dirty="0"/>
              <a:t>52% Research and Instruction</a:t>
            </a:r>
          </a:p>
          <a:p>
            <a:pPr lvl="1"/>
            <a:r>
              <a:rPr lang="en-US" dirty="0"/>
              <a:t>37% Other Sponsored Activities</a:t>
            </a:r>
          </a:p>
          <a:p>
            <a:pPr lvl="1"/>
            <a:r>
              <a:rPr lang="en-US" dirty="0"/>
              <a:t>26% Off-Campus </a:t>
            </a:r>
          </a:p>
          <a:p>
            <a:r>
              <a:rPr lang="en-US" dirty="0"/>
              <a:t>Training grants often limit indirect costs to 8%</a:t>
            </a:r>
          </a:p>
          <a:p>
            <a:r>
              <a:rPr lang="en-US" dirty="0"/>
              <a:t>Private sponsors may have different rates or bases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Cost Sharing </a:t>
            </a:r>
          </a:p>
          <a:p>
            <a:r>
              <a:rPr lang="en-US" dirty="0"/>
              <a:t>Cost sharing is </a:t>
            </a:r>
            <a:r>
              <a:rPr lang="en-US" u="sng" dirty="0"/>
              <a:t>always a risk </a:t>
            </a:r>
            <a:r>
              <a:rPr lang="en-US" dirty="0"/>
              <a:t>for the university, so:</a:t>
            </a:r>
          </a:p>
          <a:p>
            <a:pPr lvl="1"/>
            <a:r>
              <a:rPr lang="en-US" dirty="0"/>
              <a:t>NIU will only cost share when required</a:t>
            </a:r>
          </a:p>
          <a:p>
            <a:pPr lvl="1"/>
            <a:r>
              <a:rPr lang="en-US" dirty="0"/>
              <a:t>Only as much as required </a:t>
            </a:r>
          </a:p>
          <a:p>
            <a:pPr lvl="1"/>
            <a:r>
              <a:rPr lang="en-US" dirty="0"/>
              <a:t>Other ways and places to show institutional support, unquantified (facilities, narrative)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5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65264-B8FB-8CDF-AA92-421C308C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EC4CBE-6A4A-5CB4-A58C-D0603E006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297708"/>
            <a:ext cx="8091055" cy="5260110"/>
          </a:xfrm>
        </p:spPr>
        <p:txBody>
          <a:bodyPr>
            <a:normAutofit/>
          </a:bodyPr>
          <a:lstStyle/>
          <a:p>
            <a:r>
              <a:rPr lang="en-US" dirty="0"/>
              <a:t>SPA website budget templates and information: </a:t>
            </a:r>
          </a:p>
          <a:p>
            <a:pPr lvl="1"/>
            <a:r>
              <a:rPr lang="en-US" dirty="0"/>
              <a:t>Excel Budget template and guidance: </a:t>
            </a:r>
            <a:r>
              <a:rPr lang="en-US" dirty="0">
                <a:hlinkClick r:id="rId2"/>
              </a:rPr>
              <a:t>https://www.niu.edu/spa/proposals/preparing-budget/index.shtml</a:t>
            </a:r>
            <a:endParaRPr lang="en-US" dirty="0"/>
          </a:p>
          <a:p>
            <a:pPr lvl="1"/>
            <a:r>
              <a:rPr lang="en-US" dirty="0"/>
              <a:t>Policies, forms and resources: </a:t>
            </a:r>
            <a:r>
              <a:rPr lang="en-US" dirty="0">
                <a:hlinkClick r:id="rId3"/>
              </a:rPr>
              <a:t>https://www.niu.edu/spa/resources/index.shtml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900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RAI Basics Intensive Training Theme">
  <a:themeElements>
    <a:clrScheme name="SRAI Basics Training Intensive">
      <a:dk1>
        <a:sysClr val="windowText" lastClr="000000"/>
      </a:dk1>
      <a:lt1>
        <a:sysClr val="window" lastClr="FFFFFF"/>
      </a:lt1>
      <a:dk2>
        <a:srgbClr val="364652"/>
      </a:dk2>
      <a:lt2>
        <a:srgbClr val="F0EFEF"/>
      </a:lt2>
      <a:accent1>
        <a:srgbClr val="00549B"/>
      </a:accent1>
      <a:accent2>
        <a:srgbClr val="0092B3"/>
      </a:accent2>
      <a:accent3>
        <a:srgbClr val="099541"/>
      </a:accent3>
      <a:accent4>
        <a:srgbClr val="F16823"/>
      </a:accent4>
      <a:accent5>
        <a:srgbClr val="EFC818"/>
      </a:accent5>
      <a:accent6>
        <a:srgbClr val="F6AA1C"/>
      </a:accent6>
      <a:hlink>
        <a:srgbClr val="0000FF"/>
      </a:hlink>
      <a:folHlink>
        <a:srgbClr val="800080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lnSpc>
            <a:spcPct val="108000"/>
          </a:lnSpc>
          <a:spcAft>
            <a:spcPts val="600"/>
          </a:spcAft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RAI Basics Intensive Training Theme" id="{F3365B2C-0287-4E04-9F52-0E4FAA8A339A}" vid="{16C6EC3D-5BEE-42A2-8508-5D66EA6A6A23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icsfavorite xmlns="77749ab8-783a-4444-879a-67849cad3526">true</Ericsfavorite>
    <_Flow_SignoffStatus xmlns="77749ab8-783a-4444-879a-67849cad3526" xsi:nil="true"/>
    <c7cfe9bed2e8473fbdeccc662489e6cc xmlns="77749ab8-783a-4444-879a-67849cad3526">
      <Terms xmlns="http://schemas.microsoft.com/office/infopath/2007/PartnerControls"/>
    </c7cfe9bed2e8473fbdeccc662489e6cc>
    <stafftraining xmlns="77749ab8-783a-4444-879a-67849cad3526" xsi:nil="true"/>
    <lcf76f155ced4ddcb4097134ff3c332f xmlns="77749ab8-783a-4444-879a-67849cad3526">
      <Terms xmlns="http://schemas.microsoft.com/office/infopath/2007/PartnerControls"/>
    </lcf76f155ced4ddcb4097134ff3c332f>
    <TaxCatchAll xmlns="73ae2cbc-24dd-4a43-8e1c-1254becf6c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AB2B429D6484DB1B769E4EEFADB6F" ma:contentTypeVersion="23" ma:contentTypeDescription="Create a new document." ma:contentTypeScope="" ma:versionID="023f2545c4637a7e2470703bec1d5f57">
  <xsd:schema xmlns:xsd="http://www.w3.org/2001/XMLSchema" xmlns:xs="http://www.w3.org/2001/XMLSchema" xmlns:p="http://schemas.microsoft.com/office/2006/metadata/properties" xmlns:ns2="73ae2cbc-24dd-4a43-8e1c-1254becf6c1e" xmlns:ns3="77749ab8-783a-4444-879a-67849cad3526" targetNamespace="http://schemas.microsoft.com/office/2006/metadata/properties" ma:root="true" ma:fieldsID="722892ea2c9e1bb76521136f0fd37f41" ns2:_="" ns3:_="">
    <xsd:import namespace="73ae2cbc-24dd-4a43-8e1c-1254becf6c1e"/>
    <xsd:import namespace="77749ab8-783a-4444-879a-67849cad35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stafftraining" minOccurs="0"/>
                <xsd:element ref="ns3:Ericsfavori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c7cfe9bed2e8473fbdeccc662489e6c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e2cbc-24dd-4a43-8e1c-1254becf6c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950086c-4479-47d7-94f0-2c57f15e9dd1}" ma:internalName="TaxCatchAll" ma:showField="CatchAllData" ma:web="73ae2cbc-24dd-4a43-8e1c-1254becf6c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49ab8-783a-4444-879a-67849cad3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stafftraining" ma:index="21" nillable="true" ma:displayName="staff training" ma:description="These documents are tagged to be used in new employee training" ma:format="Dropdown" ma:internalName="stafftraining">
      <xsd:simpleType>
        <xsd:restriction base="dms:Text">
          <xsd:maxLength value="255"/>
        </xsd:restriction>
      </xsd:simpleType>
    </xsd:element>
    <xsd:element name="Ericsfavorite" ma:index="22" nillable="true" ma:displayName="Eric's favorite" ma:default="1" ma:description="testing" ma:format="Dropdown" ma:internalName="Ericsfavorite">
      <xsd:simpleType>
        <xsd:restriction base="dms:Boolea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9a63e50-2334-4bb1-ad09-e05728c052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c7cfe9bed2e8473fbdeccc662489e6cc" ma:index="30" nillable="true" ma:taxonomy="true" ma:internalName="c7cfe9bed2e8473fbdeccc662489e6cc" ma:taxonomyFieldName="Pets" ma:displayName="Pets" ma:default="" ma:fieldId="{c7cfe9be-d2e8-473f-bdec-cc662489e6cc}" ma:sspId="f9a63e50-2334-4bb1-ad09-e05728c0527c" ma:termSetId="b54a99a7-22c9-4626-b4c4-3b412f2287bb" ma:anchorId="02c74b2f-65d4-4f65-9a26-d35af9376692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3ECA3F-EA43-49E4-8CAB-345F39719D71}">
  <ds:schemaRefs>
    <ds:schemaRef ds:uri="http://schemas.microsoft.com/office/2006/metadata/properties"/>
    <ds:schemaRef ds:uri="http://schemas.microsoft.com/office/infopath/2007/PartnerControls"/>
    <ds:schemaRef ds:uri="77749ab8-783a-4444-879a-67849cad3526"/>
    <ds:schemaRef ds:uri="73ae2cbc-24dd-4a43-8e1c-1254becf6c1e"/>
  </ds:schemaRefs>
</ds:datastoreItem>
</file>

<file path=customXml/itemProps2.xml><?xml version="1.0" encoding="utf-8"?>
<ds:datastoreItem xmlns:ds="http://schemas.openxmlformats.org/officeDocument/2006/customXml" ds:itemID="{CBEB48A4-B668-4D70-9640-4F7C23DFF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e2cbc-24dd-4a43-8e1c-1254becf6c1e"/>
    <ds:schemaRef ds:uri="77749ab8-783a-4444-879a-67849cad3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90A452-3166-473E-8259-9DCD5BFF4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826</Words>
  <Application>Microsoft Office PowerPoint</Application>
  <PresentationFormat>On-screen Show (4:3)</PresentationFormat>
  <Paragraphs>100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 Devanagari</vt:lpstr>
      <vt:lpstr>Euphemia</vt:lpstr>
      <vt:lpstr>Arial</vt:lpstr>
      <vt:lpstr>Myriad Pro</vt:lpstr>
      <vt:lpstr>Nunito Sans</vt:lpstr>
      <vt:lpstr>Calibri</vt:lpstr>
      <vt:lpstr>Aptos</vt:lpstr>
      <vt:lpstr>1_Office Theme</vt:lpstr>
      <vt:lpstr>1_SRAI Basics Intensive Training Theme</vt:lpstr>
      <vt:lpstr>1_Office Theme</vt:lpstr>
      <vt:lpstr>Monday Money Matters &amp; More: Budget Basics</vt:lpstr>
      <vt:lpstr>Keep in Mind…</vt:lpstr>
      <vt:lpstr>Sr. Personnel Effort Calculations</vt:lpstr>
      <vt:lpstr>Other Positions</vt:lpstr>
      <vt:lpstr>Graduate Research Assistants</vt:lpstr>
      <vt:lpstr>In SPA language…</vt:lpstr>
      <vt:lpstr>Subrecipients (vs. Vendors) </vt:lpstr>
      <vt:lpstr>Federal Indirect Costs</vt:lpstr>
      <vt:lpstr>Budget Resources</vt:lpstr>
      <vt:lpstr>Post-Award Rebudgets</vt:lpstr>
      <vt:lpstr>Post-Award Rebudgets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Sponsored Programs Administration</dc:title>
  <dc:creator>Dara Little</dc:creator>
  <cp:lastModifiedBy>Whitney Wells</cp:lastModifiedBy>
  <cp:revision>4</cp:revision>
  <dcterms:created xsi:type="dcterms:W3CDTF">2020-10-11T01:09:23Z</dcterms:created>
  <dcterms:modified xsi:type="dcterms:W3CDTF">2025-04-09T15:33:09Z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0x01010016EAB2B429D6484DB1B769E4EEFADB6F</vt:lpwstr>
  </property>
  <property fmtid="{D5CDD505-2E9C-101B-9397-08002B2CF9AE}" pid="3" name="Pets">
    <vt:lpwstr/>
  </property>
  <property fmtid="{D5CDD505-2E9C-101B-9397-08002B2CF9AE}" pid="4" name="MediaServiceImageTags">
    <vt:lpwstr/>
  </property>
</Properties>
</file>