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4"/>
    <p:sldMasterId id="2147483706" r:id="rId5"/>
    <p:sldMasterId id="2147483719" r:id="rId6"/>
    <p:sldMasterId id="2147483732" r:id="rId7"/>
  </p:sldMasterIdLst>
  <p:notesMasterIdLst>
    <p:notesMasterId r:id="rId21"/>
  </p:notesMasterIdLst>
  <p:handoutMasterIdLst>
    <p:handoutMasterId r:id="rId22"/>
  </p:handoutMasterIdLst>
  <p:sldIdLst>
    <p:sldId id="432" r:id="rId8"/>
    <p:sldId id="258" r:id="rId9"/>
    <p:sldId id="406" r:id="rId10"/>
    <p:sldId id="404" r:id="rId11"/>
    <p:sldId id="261" r:id="rId12"/>
    <p:sldId id="420" r:id="rId13"/>
    <p:sldId id="434" r:id="rId14"/>
    <p:sldId id="273" r:id="rId15"/>
    <p:sldId id="262" r:id="rId16"/>
    <p:sldId id="424" r:id="rId17"/>
    <p:sldId id="415" r:id="rId18"/>
    <p:sldId id="279" r:id="rId19"/>
    <p:sldId id="426" r:id="rId20"/>
  </p:sldIdLst>
  <p:sldSz cx="9144000" cy="6858000" type="screen4x3"/>
  <p:notesSz cx="6858000" cy="9144000"/>
  <p:embeddedFontLst>
    <p:embeddedFont>
      <p:font typeface="Euphemia" panose="020B0503040102020104" pitchFamily="34" charset="0"/>
      <p:regular r:id="rId23"/>
    </p:embeddedFont>
    <p:embeddedFont>
      <p:font typeface="Myriad Pro" panose="020B0503030403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99A04-205E-5E48-970F-15CFEB9CA7DD}" name="Dara Little" initials="DL" userId="S::Y03DCL1@mail.niu.edu::2099b683-c9d0-4d8f-89a1-7fe6d799a651" providerId="AD"/>
  <p188:author id="{E4CE8544-1492-3CA0-F937-E3EA854C07CB}" name="Carrie Blackwood-Williams" initials="CB" userId="S::P10CLW1@mail.niu.edu::effff08d-41db-43dd-aaf3-7e1acc0038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ra Little" initials="DL" lastIdx="1" clrIdx="0">
    <p:extLst>
      <p:ext uri="{19B8F6BF-5375-455C-9EA6-DF929625EA0E}">
        <p15:presenceInfo xmlns:p15="http://schemas.microsoft.com/office/powerpoint/2012/main" userId="Dara Litt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0F3"/>
    <a:srgbClr val="C5D4F3"/>
    <a:srgbClr val="C5DBF3"/>
    <a:srgbClr val="A5C7ED"/>
    <a:srgbClr val="CC3300"/>
    <a:srgbClr val="4F81BD"/>
    <a:srgbClr val="FFFF66"/>
    <a:srgbClr val="C8102E"/>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66575-DB6E-4348-BA73-B65DAB66A6F8}" v="1" dt="2025-04-11T16:21:47.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11" autoAdjust="0"/>
    <p:restoredTop sz="86326" autoAdjust="0"/>
  </p:normalViewPr>
  <p:slideViewPr>
    <p:cSldViewPr snapToGrid="0">
      <p:cViewPr>
        <p:scale>
          <a:sx n="100" d="100"/>
          <a:sy n="100" d="100"/>
        </p:scale>
        <p:origin x="352" y="336"/>
      </p:cViewPr>
      <p:guideLst>
        <p:guide orient="horz"/>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324"/>
    </p:cViewPr>
  </p:sorterViewPr>
  <p:notesViewPr>
    <p:cSldViewPr snapToGrid="0">
      <p:cViewPr>
        <p:scale>
          <a:sx n="1" d="2"/>
          <a:sy n="1" d="2"/>
        </p:scale>
        <p:origin x="2708"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Wells" userId="290bf797-631f-4326-8f13-57dcb461ce44" providerId="ADAL" clId="{1C966575-DB6E-4348-BA73-B65DAB66A6F8}"/>
    <pc:docChg chg="undo custSel modSld">
      <pc:chgData name="Whitney Wells" userId="290bf797-631f-4326-8f13-57dcb461ce44" providerId="ADAL" clId="{1C966575-DB6E-4348-BA73-B65DAB66A6F8}" dt="2025-04-11T16:45:13.483" v="790" actId="962"/>
      <pc:docMkLst>
        <pc:docMk/>
      </pc:docMkLst>
      <pc:sldChg chg="modSp mod modNotesTx">
        <pc:chgData name="Whitney Wells" userId="290bf797-631f-4326-8f13-57dcb461ce44" providerId="ADAL" clId="{1C966575-DB6E-4348-BA73-B65DAB66A6F8}" dt="2025-04-11T16:45:13.483" v="790" actId="962"/>
        <pc:sldMkLst>
          <pc:docMk/>
          <pc:sldMk cId="33361087" sldId="406"/>
        </pc:sldMkLst>
        <pc:grpChg chg="mod">
          <ac:chgData name="Whitney Wells" userId="290bf797-631f-4326-8f13-57dcb461ce44" providerId="ADAL" clId="{1C966575-DB6E-4348-BA73-B65DAB66A6F8}" dt="2025-04-11T16:45:13.483" v="790" actId="962"/>
          <ac:grpSpMkLst>
            <pc:docMk/>
            <pc:sldMk cId="33361087" sldId="406"/>
            <ac:grpSpMk id="3" creationId="{5760D3E7-9DA0-8026-D644-4EFC87D82B5B}"/>
          </ac:grpSpMkLst>
        </pc:grpChg>
      </pc:sldChg>
      <pc:sldChg chg="delSp mod">
        <pc:chgData name="Whitney Wells" userId="290bf797-631f-4326-8f13-57dcb461ce44" providerId="ADAL" clId="{1C966575-DB6E-4348-BA73-B65DAB66A6F8}" dt="2025-04-10T19:35:02.819" v="3" actId="478"/>
        <pc:sldMkLst>
          <pc:docMk/>
          <pc:sldMk cId="1133663238" sldId="432"/>
        </pc:sldMkLst>
        <pc:picChg chg="del">
          <ac:chgData name="Whitney Wells" userId="290bf797-631f-4326-8f13-57dcb461ce44" providerId="ADAL" clId="{1C966575-DB6E-4348-BA73-B65DAB66A6F8}" dt="2025-04-10T19:35:02.819" v="3" actId="478"/>
          <ac:picMkLst>
            <pc:docMk/>
            <pc:sldMk cId="1133663238" sldId="432"/>
            <ac:picMk id="5" creationId="{03896F57-4AC1-D6F2-49BB-97F9540D9F2A}"/>
          </ac:picMkLst>
        </pc:picChg>
        <pc:picChg chg="del">
          <ac:chgData name="Whitney Wells" userId="290bf797-631f-4326-8f13-57dcb461ce44" providerId="ADAL" clId="{1C966575-DB6E-4348-BA73-B65DAB66A6F8}" dt="2025-04-10T19:34:57.236" v="0" actId="478"/>
          <ac:picMkLst>
            <pc:docMk/>
            <pc:sldMk cId="1133663238" sldId="432"/>
            <ac:picMk id="6" creationId="{5BBE2C94-6574-90BB-44C9-93DFD2F4FC0A}"/>
          </ac:picMkLst>
        </pc:picChg>
        <pc:picChg chg="del">
          <ac:chgData name="Whitney Wells" userId="290bf797-631f-4326-8f13-57dcb461ce44" providerId="ADAL" clId="{1C966575-DB6E-4348-BA73-B65DAB66A6F8}" dt="2025-04-10T19:35:01.135" v="2" actId="478"/>
          <ac:picMkLst>
            <pc:docMk/>
            <pc:sldMk cId="1133663238" sldId="432"/>
            <ac:picMk id="7" creationId="{07440FA0-720B-1947-7266-EF0322EFFABD}"/>
          </ac:picMkLst>
        </pc:picChg>
        <pc:picChg chg="del">
          <ac:chgData name="Whitney Wells" userId="290bf797-631f-4326-8f13-57dcb461ce44" providerId="ADAL" clId="{1C966575-DB6E-4348-BA73-B65DAB66A6F8}" dt="2025-04-10T19:34:59.274" v="1" actId="478"/>
          <ac:picMkLst>
            <pc:docMk/>
            <pc:sldMk cId="1133663238" sldId="432"/>
            <ac:picMk id="9" creationId="{943C1ADD-8296-3B9F-548F-10A6B51B827F}"/>
          </ac:picMkLst>
        </pc:picChg>
      </pc:sldChg>
      <pc:sldChg chg="addSp delSp modSp mod">
        <pc:chgData name="Whitney Wells" userId="290bf797-631f-4326-8f13-57dcb461ce44" providerId="ADAL" clId="{1C966575-DB6E-4348-BA73-B65DAB66A6F8}" dt="2025-04-11T16:22:53.511" v="169" actId="20577"/>
        <pc:sldMkLst>
          <pc:docMk/>
          <pc:sldMk cId="2473001937" sldId="434"/>
        </pc:sldMkLst>
        <pc:spChg chg="del mod">
          <ac:chgData name="Whitney Wells" userId="290bf797-631f-4326-8f13-57dcb461ce44" providerId="ADAL" clId="{1C966575-DB6E-4348-BA73-B65DAB66A6F8}" dt="2025-04-11T16:07:59.474" v="151" actId="21"/>
          <ac:spMkLst>
            <pc:docMk/>
            <pc:sldMk cId="2473001937" sldId="434"/>
            <ac:spMk id="4" creationId="{AEB7ECC7-C42B-CD2E-496C-E7CF557A29FD}"/>
          </ac:spMkLst>
        </pc:spChg>
        <pc:spChg chg="del mod">
          <ac:chgData name="Whitney Wells" userId="290bf797-631f-4326-8f13-57dcb461ce44" providerId="ADAL" clId="{1C966575-DB6E-4348-BA73-B65DAB66A6F8}" dt="2025-04-11T16:07:55.266" v="150" actId="21"/>
          <ac:spMkLst>
            <pc:docMk/>
            <pc:sldMk cId="2473001937" sldId="434"/>
            <ac:spMk id="5" creationId="{E5BD7D79-72DB-B233-CF55-C211EF085921}"/>
          </ac:spMkLst>
        </pc:spChg>
        <pc:spChg chg="add del mod">
          <ac:chgData name="Whitney Wells" userId="290bf797-631f-4326-8f13-57dcb461ce44" providerId="ADAL" clId="{1C966575-DB6E-4348-BA73-B65DAB66A6F8}" dt="2025-04-11T16:21:47.284" v="160"/>
          <ac:spMkLst>
            <pc:docMk/>
            <pc:sldMk cId="2473001937" sldId="434"/>
            <ac:spMk id="6" creationId="{9EDD1284-9BB4-C100-8E98-EEADB2E63BCC}"/>
          </ac:spMkLst>
        </pc:spChg>
        <pc:spChg chg="del mod">
          <ac:chgData name="Whitney Wells" userId="290bf797-631f-4326-8f13-57dcb461ce44" providerId="ADAL" clId="{1C966575-DB6E-4348-BA73-B65DAB66A6F8}" dt="2025-04-11T16:08:29.995" v="154" actId="21"/>
          <ac:spMkLst>
            <pc:docMk/>
            <pc:sldMk cId="2473001937" sldId="434"/>
            <ac:spMk id="9" creationId="{BCAB3C1B-E922-3770-4587-42A22104257D}"/>
          </ac:spMkLst>
        </pc:spChg>
        <pc:spChg chg="add mod">
          <ac:chgData name="Whitney Wells" userId="290bf797-631f-4326-8f13-57dcb461ce44" providerId="ADAL" clId="{1C966575-DB6E-4348-BA73-B65DAB66A6F8}" dt="2025-04-11T16:22:53.511" v="169" actId="20577"/>
          <ac:spMkLst>
            <pc:docMk/>
            <pc:sldMk cId="2473001937" sldId="434"/>
            <ac:spMk id="13" creationId="{C43EE3A7-F61B-7359-EB2F-5E8F2157A428}"/>
          </ac:spMkLst>
        </pc:spChg>
        <pc:picChg chg="add del mod">
          <ac:chgData name="Whitney Wells" userId="290bf797-631f-4326-8f13-57dcb461ce44" providerId="ADAL" clId="{1C966575-DB6E-4348-BA73-B65DAB66A6F8}" dt="2025-04-11T16:21:53.137" v="161" actId="21"/>
          <ac:picMkLst>
            <pc:docMk/>
            <pc:sldMk cId="2473001937" sldId="434"/>
            <ac:picMk id="7" creationId="{C3D98C6D-6035-18C4-D2D3-CC3FE51171DB}"/>
          </ac:picMkLst>
        </pc:picChg>
        <pc:picChg chg="del mod">
          <ac:chgData name="Whitney Wells" userId="290bf797-631f-4326-8f13-57dcb461ce44" providerId="ADAL" clId="{1C966575-DB6E-4348-BA73-B65DAB66A6F8}" dt="2025-04-11T16:21:20.431" v="157" actId="21"/>
          <ac:picMkLst>
            <pc:docMk/>
            <pc:sldMk cId="2473001937" sldId="434"/>
            <ac:picMk id="8" creationId="{F0C32E53-578C-85B6-CE18-B1AC7254FD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4/11/25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4/11/25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3</a:t>
            </a:fld>
            <a:endParaRPr lang="en-US"/>
          </a:p>
        </p:txBody>
      </p:sp>
    </p:spTree>
    <p:extLst>
      <p:ext uri="{BB962C8B-B14F-4D97-AF65-F5344CB8AC3E}">
        <p14:creationId xmlns:p14="http://schemas.microsoft.com/office/powerpoint/2010/main" val="284461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4</a:t>
            </a:fld>
            <a:endParaRPr lang="en-US"/>
          </a:p>
        </p:txBody>
      </p:sp>
    </p:spTree>
    <p:extLst>
      <p:ext uri="{BB962C8B-B14F-4D97-AF65-F5344CB8AC3E}">
        <p14:creationId xmlns:p14="http://schemas.microsoft.com/office/powerpoint/2010/main" val="394830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Harvard 69%</a:t>
            </a:r>
          </a:p>
        </p:txBody>
      </p:sp>
      <p:sp>
        <p:nvSpPr>
          <p:cNvPr id="4" name="Slide Number Placeholder 3"/>
          <p:cNvSpPr>
            <a:spLocks noGrp="1"/>
          </p:cNvSpPr>
          <p:nvPr>
            <p:ph type="sldNum" sz="quarter" idx="5"/>
          </p:nvPr>
        </p:nvSpPr>
        <p:spPr/>
        <p:txBody>
          <a:bodyPr/>
          <a:lstStyle/>
          <a:p>
            <a:fld id="{29BF22EF-CF13-4EA3-BA93-BBE40C153887}" type="slidenum">
              <a:rPr lang="en-US" smtClean="0"/>
              <a:t>5</a:t>
            </a:fld>
            <a:endParaRPr lang="en-US"/>
          </a:p>
        </p:txBody>
      </p:sp>
    </p:spTree>
    <p:extLst>
      <p:ext uri="{BB962C8B-B14F-4D97-AF65-F5344CB8AC3E}">
        <p14:creationId xmlns:p14="http://schemas.microsoft.com/office/powerpoint/2010/main" val="221593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F22EF-CF13-4EA3-BA93-BBE40C1538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75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6285" marR="527050" lvl="1" indent="-287020" defTabSz="914400" eaLnBrk="1" fontAlgn="auto" latinLnBrk="0" hangingPunct="1">
              <a:lnSpc>
                <a:spcPts val="2390"/>
              </a:lnSpc>
              <a:spcBef>
                <a:spcPts val="5"/>
              </a:spcBef>
              <a:spcAft>
                <a:spcPts val="0"/>
              </a:spcAft>
              <a:buClrTx/>
              <a:buSzTx/>
              <a:buFontTx/>
              <a:buChar char="–"/>
              <a:tabLst>
                <a:tab pos="756285" algn="l"/>
              </a:tabLst>
              <a:defRPr/>
            </a:pPr>
            <a:r>
              <a:rPr kumimoji="0" lang="en-US" sz="1200" b="0" i="0" u="none" strike="noStrike" kern="0" cap="none" spc="0" normalizeH="0" baseline="0" noProof="0" dirty="0">
                <a:ln>
                  <a:noFill/>
                </a:ln>
                <a:solidFill>
                  <a:sysClr val="windowText" lastClr="000000"/>
                </a:solidFill>
                <a:effectLst/>
                <a:uLnTx/>
                <a:uFillTx/>
                <a:latin typeface="Arial"/>
                <a:cs typeface="Arial"/>
              </a:rPr>
              <a:t>Calculations</a:t>
            </a:r>
            <a:r>
              <a:rPr kumimoji="0" lang="en-US" sz="1200" b="0" i="0" u="none" strike="noStrike" kern="0" cap="none" spc="-1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are</a:t>
            </a:r>
            <a:r>
              <a:rPr kumimoji="0" lang="en-US" sz="1200" b="0" i="0" u="none" strike="noStrike" kern="0" cap="none" spc="-10"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based</a:t>
            </a:r>
            <a:r>
              <a:rPr lang="en-US" sz="1200" kern="0" spc="-10" dirty="0">
                <a:solidFill>
                  <a:sysClr val="windowText" lastClr="000000"/>
                </a:solidFill>
                <a:latin typeface="Arial"/>
                <a:cs typeface="Arial"/>
              </a:rPr>
              <a:t> allowable</a:t>
            </a:r>
            <a:r>
              <a:rPr kumimoji="0" lang="en-US" sz="1200" b="1" i="0" u="none" strike="noStrike" kern="0" cap="none" spc="12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expenses</a:t>
            </a:r>
            <a:r>
              <a:rPr kumimoji="0" lang="en-US" sz="1200" b="0" i="0" u="none" strike="noStrike" kern="0" cap="none" spc="-10"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posted</a:t>
            </a:r>
            <a:r>
              <a:rPr kumimoji="0" lang="en-US" sz="1200" b="0" i="0" u="none" strike="noStrike" kern="0" cap="none" spc="-10"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to</a:t>
            </a:r>
            <a:r>
              <a:rPr kumimoji="0" lang="en-US" sz="1200" b="0" i="0" u="none" strike="noStrike" kern="0" cap="none" spc="-10"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the</a:t>
            </a:r>
            <a:r>
              <a:rPr kumimoji="0" lang="en-US" sz="1200" b="0" i="0" u="none" strike="noStrike" kern="0" cap="none" spc="-10" normalizeH="0" baseline="0" noProof="0" dirty="0">
                <a:ln>
                  <a:noFill/>
                </a:ln>
                <a:solidFill>
                  <a:sysClr val="windowText" lastClr="000000"/>
                </a:solidFill>
                <a:effectLst/>
                <a:uLnTx/>
                <a:uFillTx/>
                <a:latin typeface="Arial"/>
                <a:cs typeface="Arial"/>
              </a:rPr>
              <a:t> grant account</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a:p>
            <a:pPr marL="756285" marR="0" lvl="1" indent="-286385" defTabSz="914400" eaLnBrk="1" fontAlgn="auto" latinLnBrk="0" hangingPunct="1">
              <a:lnSpc>
                <a:spcPct val="100000"/>
              </a:lnSpc>
              <a:spcBef>
                <a:spcPts val="400"/>
              </a:spcBef>
              <a:spcAft>
                <a:spcPts val="0"/>
              </a:spcAft>
              <a:buClrTx/>
              <a:buSzTx/>
              <a:buFontTx/>
              <a:buChar char="–"/>
              <a:tabLst>
                <a:tab pos="756285" algn="l"/>
              </a:tabLst>
              <a:defRPr/>
            </a:pPr>
            <a:r>
              <a:rPr kumimoji="0" lang="en-US" sz="1200" b="0" i="0" u="none" strike="noStrike" kern="0" cap="none" spc="0" normalizeH="0" baseline="0" noProof="0" dirty="0">
                <a:ln>
                  <a:noFill/>
                </a:ln>
                <a:solidFill>
                  <a:sysClr val="windowText" lastClr="000000"/>
                </a:solidFill>
                <a:effectLst/>
                <a:uLnTx/>
                <a:uFillTx/>
                <a:latin typeface="Arial"/>
                <a:cs typeface="Arial"/>
              </a:rPr>
              <a:t>Cost</a:t>
            </a:r>
            <a:r>
              <a:rPr kumimoji="0" lang="en-US" sz="1200" b="0" i="0" u="none" strike="noStrike" kern="0" cap="none" spc="-10"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transfers</a:t>
            </a:r>
            <a:r>
              <a:rPr kumimoji="0" lang="en-US" sz="1200" b="0" i="0" u="none" strike="noStrike" kern="0" cap="none" spc="-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and</a:t>
            </a:r>
            <a:r>
              <a:rPr kumimoji="0" lang="en-US" sz="1200" b="0" i="0" u="none" strike="noStrike" kern="0" cap="none" spc="-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adjustments</a:t>
            </a:r>
            <a:r>
              <a:rPr kumimoji="0" lang="en-US" sz="1200" b="0" i="0" u="none" strike="noStrike" kern="0" cap="none" spc="-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may</a:t>
            </a:r>
            <a:r>
              <a:rPr kumimoji="0" lang="en-US" sz="1200" b="0" i="0" u="none" strike="noStrike" kern="0" cap="none" spc="-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require</a:t>
            </a:r>
            <a:r>
              <a:rPr kumimoji="0" lang="en-US" sz="1200" b="0" i="0" u="none" strike="noStrike" kern="0" cap="none" spc="-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adjustments</a:t>
            </a:r>
            <a:r>
              <a:rPr kumimoji="0" lang="en-US" sz="1200" b="0" i="0" u="none" strike="noStrike" kern="0" cap="none" spc="-5" normalizeH="0" baseline="0" noProof="0" dirty="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to</a:t>
            </a:r>
            <a:r>
              <a:rPr kumimoji="0" lang="en-US" sz="1200" b="0" i="0" u="none" strike="noStrike" kern="0" cap="none" spc="-5" normalizeH="0" baseline="0" noProof="0" dirty="0">
                <a:ln>
                  <a:noFill/>
                </a:ln>
                <a:solidFill>
                  <a:sysClr val="windowText" lastClr="000000"/>
                </a:solidFill>
                <a:effectLst/>
                <a:uLnTx/>
                <a:uFillTx/>
                <a:latin typeface="Arial"/>
                <a:cs typeface="Arial"/>
              </a:rPr>
              <a:t> </a:t>
            </a:r>
            <a:r>
              <a:rPr kumimoji="0" lang="en-US" sz="1200" b="0" i="0" u="none" strike="noStrike" kern="0" cap="none" spc="-10" normalizeH="0" baseline="0" noProof="0" dirty="0" err="1">
                <a:ln>
                  <a:noFill/>
                </a:ln>
                <a:solidFill>
                  <a:sysClr val="windowText" lastClr="000000"/>
                </a:solidFill>
                <a:effectLst/>
                <a:uLnTx/>
                <a:uFillTx/>
                <a:latin typeface="Arial"/>
                <a:cs typeface="Arial"/>
              </a:rPr>
              <a:t>indirects</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a:p>
            <a:pPr marL="756285" marR="0" lvl="1" indent="-286385" defTabSz="914400" eaLnBrk="1" fontAlgn="auto" latinLnBrk="0" hangingPunct="1">
              <a:lnSpc>
                <a:spcPct val="100000"/>
              </a:lnSpc>
              <a:spcBef>
                <a:spcPts val="500"/>
              </a:spcBef>
              <a:spcAft>
                <a:spcPts val="0"/>
              </a:spcAft>
              <a:buClrTx/>
              <a:buSzTx/>
              <a:buFont typeface="Arial"/>
              <a:buChar char="–"/>
              <a:tabLst>
                <a:tab pos="756285" algn="l"/>
              </a:tabLst>
              <a:defRPr/>
            </a:pPr>
            <a:r>
              <a:rPr kumimoji="0" lang="en-US" sz="1200" b="1" i="0" u="sng" strike="noStrike" kern="0" cap="none" spc="-85" normalizeH="0" baseline="0" noProof="0" dirty="0">
                <a:ln>
                  <a:noFill/>
                </a:ln>
                <a:solidFill>
                  <a:sysClr val="windowText" lastClr="000000"/>
                </a:solidFill>
                <a:effectLst/>
                <a:uLnTx/>
                <a:uFill>
                  <a:solidFill>
                    <a:srgbClr val="000000"/>
                  </a:solidFill>
                </a:uFill>
                <a:latin typeface="Arial"/>
                <a:cs typeface="Arial"/>
              </a:rPr>
              <a:t>Indirect</a:t>
            </a:r>
            <a:r>
              <a:rPr kumimoji="0" lang="en-US" sz="1200" b="1" i="0" u="sng" strike="noStrike" kern="0" cap="none" spc="-55" normalizeH="0" baseline="0" noProof="0" dirty="0">
                <a:ln>
                  <a:noFill/>
                </a:ln>
                <a:solidFill>
                  <a:sysClr val="windowText" lastClr="000000"/>
                </a:solidFill>
                <a:effectLst/>
                <a:uLnTx/>
                <a:uFill>
                  <a:solidFill>
                    <a:srgbClr val="000000"/>
                  </a:solidFill>
                </a:uFill>
                <a:latin typeface="Arial"/>
                <a:cs typeface="Arial"/>
              </a:rPr>
              <a:t> </a:t>
            </a:r>
            <a:r>
              <a:rPr kumimoji="0" lang="en-US" sz="1200" b="1" i="0" u="sng" strike="noStrike" kern="0" cap="none" spc="-60" normalizeH="0" baseline="0" noProof="0" dirty="0">
                <a:ln>
                  <a:noFill/>
                </a:ln>
                <a:solidFill>
                  <a:sysClr val="windowText" lastClr="000000"/>
                </a:solidFill>
                <a:effectLst/>
                <a:uLnTx/>
                <a:uFill>
                  <a:solidFill>
                    <a:srgbClr val="000000"/>
                  </a:solidFill>
                </a:uFill>
                <a:latin typeface="Arial"/>
                <a:cs typeface="Arial"/>
              </a:rPr>
              <a:t>revenue</a:t>
            </a:r>
            <a:r>
              <a:rPr kumimoji="0" lang="en-US" sz="1200" b="1" i="0" u="sng" strike="noStrike" kern="0" cap="none" spc="-75" normalizeH="0" baseline="0" noProof="0" dirty="0">
                <a:ln>
                  <a:noFill/>
                </a:ln>
                <a:solidFill>
                  <a:sysClr val="windowText" lastClr="000000"/>
                </a:solidFill>
                <a:effectLst/>
                <a:uLnTx/>
                <a:uFill>
                  <a:solidFill>
                    <a:srgbClr val="000000"/>
                  </a:solidFill>
                </a:uFill>
                <a:latin typeface="Arial"/>
                <a:cs typeface="Arial"/>
              </a:rPr>
              <a:t> </a:t>
            </a:r>
            <a:r>
              <a:rPr kumimoji="0" lang="en-US" sz="1200" b="1" i="0" u="sng" strike="noStrike" kern="0" cap="none" spc="-90" normalizeH="0" baseline="0" noProof="0" dirty="0">
                <a:ln>
                  <a:noFill/>
                </a:ln>
                <a:solidFill>
                  <a:sysClr val="windowText" lastClr="000000"/>
                </a:solidFill>
                <a:effectLst/>
                <a:uLnTx/>
                <a:uFill>
                  <a:solidFill>
                    <a:srgbClr val="000000"/>
                  </a:solidFill>
                </a:uFill>
                <a:latin typeface="Arial"/>
                <a:cs typeface="Arial"/>
              </a:rPr>
              <a:t>is</a:t>
            </a:r>
            <a:r>
              <a:rPr kumimoji="0" lang="en-US" sz="1200" b="1" i="0" u="sng" strike="noStrike" kern="0" cap="none" spc="-50" normalizeH="0" baseline="0" noProof="0" dirty="0">
                <a:ln>
                  <a:noFill/>
                </a:ln>
                <a:solidFill>
                  <a:sysClr val="windowText" lastClr="000000"/>
                </a:solidFill>
                <a:effectLst/>
                <a:uLnTx/>
                <a:uFill>
                  <a:solidFill>
                    <a:srgbClr val="000000"/>
                  </a:solidFill>
                </a:uFill>
                <a:latin typeface="Arial"/>
                <a:cs typeface="Arial"/>
              </a:rPr>
              <a:t> </a:t>
            </a:r>
            <a:r>
              <a:rPr kumimoji="0" lang="en-US" sz="1200" b="1" i="0" u="sng" strike="noStrike" kern="0" cap="none" spc="-110" normalizeH="0" baseline="0" noProof="0" dirty="0">
                <a:ln>
                  <a:noFill/>
                </a:ln>
                <a:solidFill>
                  <a:sysClr val="windowText" lastClr="000000"/>
                </a:solidFill>
                <a:effectLst/>
                <a:uLnTx/>
                <a:uFill>
                  <a:solidFill>
                    <a:srgbClr val="000000"/>
                  </a:solidFill>
                </a:uFill>
                <a:latin typeface="Arial"/>
                <a:cs typeface="Arial"/>
              </a:rPr>
              <a:t>only</a:t>
            </a:r>
            <a:r>
              <a:rPr kumimoji="0" lang="en-US" sz="12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lang="en-US" sz="1200" b="1" i="0" u="sng" strike="noStrike" kern="0" cap="none" spc="-45" normalizeH="0" baseline="0" noProof="0" dirty="0">
                <a:ln>
                  <a:noFill/>
                </a:ln>
                <a:solidFill>
                  <a:sysClr val="windowText" lastClr="000000"/>
                </a:solidFill>
                <a:effectLst/>
                <a:uLnTx/>
                <a:uFill>
                  <a:solidFill>
                    <a:srgbClr val="000000"/>
                  </a:solidFill>
                </a:uFill>
                <a:latin typeface="Arial"/>
                <a:cs typeface="Arial"/>
              </a:rPr>
              <a:t>earned</a:t>
            </a:r>
            <a:r>
              <a:rPr kumimoji="0" lang="en-US" sz="1200" b="1" i="0" u="sng" strike="noStrike" kern="0" cap="none" spc="-95" normalizeH="0" baseline="0" noProof="0" dirty="0">
                <a:ln>
                  <a:noFill/>
                </a:ln>
                <a:solidFill>
                  <a:sysClr val="windowText" lastClr="000000"/>
                </a:solidFill>
                <a:effectLst/>
                <a:uLnTx/>
                <a:uFill>
                  <a:solidFill>
                    <a:srgbClr val="000000"/>
                  </a:solidFill>
                </a:uFill>
                <a:latin typeface="Arial"/>
                <a:cs typeface="Arial"/>
              </a:rPr>
              <a:t> </a:t>
            </a:r>
            <a:r>
              <a:rPr kumimoji="0" lang="en-US" sz="12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as</a:t>
            </a:r>
            <a:r>
              <a:rPr kumimoji="0" lang="en-US" sz="1200" b="1" i="0" u="sng" strike="noStrike" kern="0" cap="none" spc="-95" normalizeH="0" baseline="0" noProof="0" dirty="0">
                <a:ln>
                  <a:noFill/>
                </a:ln>
                <a:solidFill>
                  <a:sysClr val="windowText" lastClr="000000"/>
                </a:solidFill>
                <a:effectLst/>
                <a:uLnTx/>
                <a:uFill>
                  <a:solidFill>
                    <a:srgbClr val="000000"/>
                  </a:solidFill>
                </a:uFill>
                <a:latin typeface="Arial"/>
                <a:cs typeface="Arial"/>
              </a:rPr>
              <a:t> </a:t>
            </a:r>
            <a:r>
              <a:rPr kumimoji="0" lang="en-US" sz="12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expenses </a:t>
            </a:r>
            <a:r>
              <a:rPr kumimoji="0" lang="en-US" sz="12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are</a:t>
            </a:r>
            <a:r>
              <a:rPr kumimoji="0" lang="en-US" sz="1200" b="1" i="0" u="sng" strike="noStrike" kern="0" cap="none" spc="-65" normalizeH="0" baseline="0" noProof="0" dirty="0">
                <a:ln>
                  <a:noFill/>
                </a:ln>
                <a:solidFill>
                  <a:sysClr val="windowText" lastClr="000000"/>
                </a:solidFill>
                <a:effectLst/>
                <a:uLnTx/>
                <a:uFill>
                  <a:solidFill>
                    <a:srgbClr val="000000"/>
                  </a:solidFill>
                </a:uFill>
                <a:latin typeface="Arial"/>
                <a:cs typeface="Arial"/>
              </a:rPr>
              <a:t> </a:t>
            </a:r>
            <a:r>
              <a:rPr kumimoji="0" lang="en-US" sz="12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incurre</a:t>
            </a:r>
            <a:r>
              <a:rPr kumimoji="0" lang="en-US" sz="1200" b="1" i="0" u="none" strike="noStrike" kern="0" cap="none" spc="-10" normalizeH="0" baseline="0" noProof="0" dirty="0">
                <a:ln>
                  <a:noFill/>
                </a:ln>
                <a:solidFill>
                  <a:sysClr val="windowText" lastClr="000000"/>
                </a:solidFill>
                <a:effectLst/>
                <a:uLnTx/>
                <a:uFillTx/>
                <a:latin typeface="Arial"/>
                <a:cs typeface="Arial"/>
              </a:rPr>
              <a:t>d</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9</a:t>
            </a:fld>
            <a:endParaRPr lang="en-US"/>
          </a:p>
        </p:txBody>
      </p:sp>
    </p:spTree>
    <p:extLst>
      <p:ext uri="{BB962C8B-B14F-4D97-AF65-F5344CB8AC3E}">
        <p14:creationId xmlns:p14="http://schemas.microsoft.com/office/powerpoint/2010/main" val="194505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10</a:t>
            </a:fld>
            <a:endParaRPr lang="en-US"/>
          </a:p>
        </p:txBody>
      </p:sp>
    </p:spTree>
    <p:extLst>
      <p:ext uri="{BB962C8B-B14F-4D97-AF65-F5344CB8AC3E}">
        <p14:creationId xmlns:p14="http://schemas.microsoft.com/office/powerpoint/2010/main" val="293183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22EF-CF13-4EA3-BA93-BBE40C153887}" type="slidenum">
              <a:rPr lang="en-US" smtClean="0"/>
              <a:t>11</a:t>
            </a:fld>
            <a:endParaRPr lang="en-US"/>
          </a:p>
        </p:txBody>
      </p:sp>
    </p:spTree>
    <p:extLst>
      <p:ext uri="{BB962C8B-B14F-4D97-AF65-F5344CB8AC3E}">
        <p14:creationId xmlns:p14="http://schemas.microsoft.com/office/powerpoint/2010/main" val="2352991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C8102E"/>
                </a:solidFill>
              </a:defRPr>
            </a:lvl1pPr>
          </a:lstStyle>
          <a:p>
            <a:r>
              <a:rPr lang="en-US"/>
              <a:t>Click here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529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26940" y="1967292"/>
            <a:ext cx="3801745" cy="3750945"/>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2389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lvl1pPr>
            <a:lvl5pPr>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5715297" y="6518274"/>
            <a:ext cx="1257628" cy="320676"/>
          </a:xfrm>
          <a:prstGeom prst="rect">
            <a:avLst/>
          </a:prstGeom>
        </p:spPr>
        <p:txBody>
          <a:bodyPr/>
          <a:lstStyle/>
          <a:p>
            <a:fld id="{ACE8E6F9-5516-480F-9EE7-1E40B4E1AEC1}" type="datetimeFigureOut">
              <a:rPr lang="en-US" smtClean="0"/>
              <a:t>4/11/25</a:t>
            </a:fld>
            <a:endParaRPr lang="en-US"/>
          </a:p>
        </p:txBody>
      </p:sp>
      <p:sp>
        <p:nvSpPr>
          <p:cNvPr id="6" name="Slide Number Placeholder 5"/>
          <p:cNvSpPr>
            <a:spLocks noGrp="1"/>
          </p:cNvSpPr>
          <p:nvPr>
            <p:ph type="sldNum" sz="quarter" idx="12"/>
          </p:nvPr>
        </p:nvSpPr>
        <p:spPr>
          <a:xfrm>
            <a:off x="7144420" y="6518274"/>
            <a:ext cx="857475" cy="320676"/>
          </a:xfrm>
          <a:prstGeom prst="rect">
            <a:avLst/>
          </a:prstGeom>
        </p:spPr>
        <p:txBody>
          <a:bodyPr/>
          <a:lstStyle/>
          <a:p>
            <a:fld id="{08EFC23A-28F4-4609-AD7C-A1DF4113D378}" type="slidenum">
              <a:rPr lang="en-US" smtClean="0"/>
              <a:t>‹#›</a:t>
            </a:fld>
            <a:endParaRPr lang="en-US"/>
          </a:p>
        </p:txBody>
      </p:sp>
    </p:spTree>
    <p:custDataLst>
      <p:tags r:id="rId1"/>
    </p:custDataLst>
    <p:extLst>
      <p:ext uri="{BB962C8B-B14F-4D97-AF65-F5344CB8AC3E}">
        <p14:creationId xmlns:p14="http://schemas.microsoft.com/office/powerpoint/2010/main" val="3431378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8D9A-2689-D089-28C7-3EBC375F1FE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42E812-E74D-A3B0-18B6-7C14DE2058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58E4E07-C131-C40B-10A9-F277D18010C4}"/>
              </a:ext>
            </a:extLst>
          </p:cNvPr>
          <p:cNvSpPr>
            <a:spLocks noGrp="1"/>
          </p:cNvSpPr>
          <p:nvPr>
            <p:ph type="dt" sz="half" idx="10"/>
          </p:nvPr>
        </p:nvSpPr>
        <p:spPr/>
        <p:txBody>
          <a:bodyPr/>
          <a:lstStyle/>
          <a:p>
            <a:fld id="{E2FEE4B5-1320-4274-A154-7E5CDE51DB66}" type="datetimeFigureOut">
              <a:rPr lang="en-US" smtClean="0"/>
              <a:t>4/11/25</a:t>
            </a:fld>
            <a:endParaRPr lang="en-US"/>
          </a:p>
        </p:txBody>
      </p:sp>
      <p:sp>
        <p:nvSpPr>
          <p:cNvPr id="5" name="Footer Placeholder 4">
            <a:extLst>
              <a:ext uri="{FF2B5EF4-FFF2-40B4-BE49-F238E27FC236}">
                <a16:creationId xmlns:a16="http://schemas.microsoft.com/office/drawing/2014/main" id="{C475B238-315D-C1E3-0C10-F4B02315C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825B4-FC10-D60B-AAD1-1CBF63A0789F}"/>
              </a:ext>
            </a:extLst>
          </p:cNvPr>
          <p:cNvSpPr>
            <a:spLocks noGrp="1"/>
          </p:cNvSpPr>
          <p:nvPr>
            <p:ph type="sldNum" sz="quarter" idx="12"/>
          </p:nvPr>
        </p:nvSpPr>
        <p:spPr/>
        <p:txBody>
          <a:bodyPr/>
          <a:lstStyle/>
          <a:p>
            <a:fld id="{4B7CB655-DEBE-42EC-A7A4-A02011043ACA}" type="slidenum">
              <a:rPr lang="en-US" smtClean="0"/>
              <a:t>‹#›</a:t>
            </a:fld>
            <a:endParaRPr lang="en-US"/>
          </a:p>
        </p:txBody>
      </p:sp>
      <p:sp>
        <p:nvSpPr>
          <p:cNvPr id="7" name="Rectangle 6">
            <a:extLst>
              <a:ext uri="{FF2B5EF4-FFF2-40B4-BE49-F238E27FC236}">
                <a16:creationId xmlns:a16="http://schemas.microsoft.com/office/drawing/2014/main" id="{BA5F242F-8860-4ABF-06F9-A492DE70DB53}"/>
              </a:ext>
            </a:extLst>
          </p:cNvPr>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014022B0-A9FC-4471-C88F-EDC70FFA1496}"/>
              </a:ext>
            </a:extLst>
          </p:cNvPr>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pic>
        <p:nvPicPr>
          <p:cNvPr id="9" name="Picture 8">
            <a:extLst>
              <a:ext uri="{FF2B5EF4-FFF2-40B4-BE49-F238E27FC236}">
                <a16:creationId xmlns:a16="http://schemas.microsoft.com/office/drawing/2014/main" id="{06A8CF43-2FA6-6A5E-AC08-57D856B9F8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Tree>
    <p:extLst>
      <p:ext uri="{BB962C8B-B14F-4D97-AF65-F5344CB8AC3E}">
        <p14:creationId xmlns:p14="http://schemas.microsoft.com/office/powerpoint/2010/main" val="90369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D4A0-FD84-A5DC-0C4F-9B0261F45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52DCD-058D-5C3A-F64B-2C1035AC8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92858-EFE4-31CC-3FC8-38AF1ABA5E5D}"/>
              </a:ext>
            </a:extLst>
          </p:cNvPr>
          <p:cNvSpPr>
            <a:spLocks noGrp="1"/>
          </p:cNvSpPr>
          <p:nvPr>
            <p:ph type="dt" sz="half" idx="10"/>
          </p:nvPr>
        </p:nvSpPr>
        <p:spPr/>
        <p:txBody>
          <a:bodyPr/>
          <a:lstStyle/>
          <a:p>
            <a:fld id="{176A6A54-2A6B-4242-B691-C4DE4231F394}" type="datetimeFigureOut">
              <a:rPr lang="en-US" smtClean="0"/>
              <a:t>4/11/25</a:t>
            </a:fld>
            <a:endParaRPr lang="en-US"/>
          </a:p>
        </p:txBody>
      </p:sp>
      <p:sp>
        <p:nvSpPr>
          <p:cNvPr id="5" name="Footer Placeholder 4">
            <a:extLst>
              <a:ext uri="{FF2B5EF4-FFF2-40B4-BE49-F238E27FC236}">
                <a16:creationId xmlns:a16="http://schemas.microsoft.com/office/drawing/2014/main" id="{5AAF58A6-D303-A92A-0F8B-338C4E48A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7CD48-14AD-03CE-28C3-1ACFDCA0020D}"/>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966662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6A9F-5C2A-289B-0A50-4F77BA8F03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FA23E7-2121-4F2A-DEF4-4FF651EC7887}"/>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F22F9-4360-F419-4507-2A9860A0FC45}"/>
              </a:ext>
            </a:extLst>
          </p:cNvPr>
          <p:cNvSpPr>
            <a:spLocks noGrp="1"/>
          </p:cNvSpPr>
          <p:nvPr>
            <p:ph type="dt" sz="half" idx="10"/>
          </p:nvPr>
        </p:nvSpPr>
        <p:spPr/>
        <p:txBody>
          <a:bodyPr/>
          <a:lstStyle/>
          <a:p>
            <a:fld id="{176A6A54-2A6B-4242-B691-C4DE4231F394}" type="datetimeFigureOut">
              <a:rPr lang="en-US" smtClean="0"/>
              <a:pPr/>
              <a:t>4/11/25</a:t>
            </a:fld>
            <a:endParaRPr lang="en-US"/>
          </a:p>
        </p:txBody>
      </p:sp>
      <p:sp>
        <p:nvSpPr>
          <p:cNvPr id="5" name="Footer Placeholder 4">
            <a:extLst>
              <a:ext uri="{FF2B5EF4-FFF2-40B4-BE49-F238E27FC236}">
                <a16:creationId xmlns:a16="http://schemas.microsoft.com/office/drawing/2014/main" id="{4B3B5FD4-EAC8-967E-239D-377C2B162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DCC0A-955F-CFD6-134C-0E301BB188F8}"/>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2419208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FB0E-192E-A4BE-7B37-1253EE390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7E228-2473-AB9B-C420-82A94C283D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A9C9C-CA12-0251-4804-ED9B6F1E6FB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47FA2-0AEA-6E06-4B3B-FEE679A4F7EE}"/>
              </a:ext>
            </a:extLst>
          </p:cNvPr>
          <p:cNvSpPr>
            <a:spLocks noGrp="1"/>
          </p:cNvSpPr>
          <p:nvPr>
            <p:ph type="dt" sz="half" idx="10"/>
          </p:nvPr>
        </p:nvSpPr>
        <p:spPr/>
        <p:txBody>
          <a:bodyPr/>
          <a:lstStyle/>
          <a:p>
            <a:fld id="{176A6A54-2A6B-4242-B691-C4DE4231F394}" type="datetimeFigureOut">
              <a:rPr lang="en-US" smtClean="0"/>
              <a:t>4/11/25</a:t>
            </a:fld>
            <a:endParaRPr lang="en-US"/>
          </a:p>
        </p:txBody>
      </p:sp>
      <p:sp>
        <p:nvSpPr>
          <p:cNvPr id="6" name="Footer Placeholder 5">
            <a:extLst>
              <a:ext uri="{FF2B5EF4-FFF2-40B4-BE49-F238E27FC236}">
                <a16:creationId xmlns:a16="http://schemas.microsoft.com/office/drawing/2014/main" id="{AAB97433-99BC-A0AD-A5DE-60DC96F12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DB216-05FC-B7EC-5C07-98124C6FE168}"/>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21090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5836-A6DD-E356-927C-B2D2D8C89F9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6EE78F-D524-A5D7-0923-CB837EAB07B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1E7D6A-3FD0-11C4-7A79-44E413AEEBD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A6E56E-9175-AFF6-C378-D7D928B1BCF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A99C46-E450-D8FD-F8AA-FCA5D29B655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3D309D-5709-1414-EB13-C12C8FA7A134}"/>
              </a:ext>
            </a:extLst>
          </p:cNvPr>
          <p:cNvSpPr>
            <a:spLocks noGrp="1"/>
          </p:cNvSpPr>
          <p:nvPr>
            <p:ph type="dt" sz="half" idx="10"/>
          </p:nvPr>
        </p:nvSpPr>
        <p:spPr/>
        <p:txBody>
          <a:bodyPr/>
          <a:lstStyle/>
          <a:p>
            <a:fld id="{176A6A54-2A6B-4242-B691-C4DE4231F394}" type="datetimeFigureOut">
              <a:rPr lang="en-US" smtClean="0"/>
              <a:t>4/11/25</a:t>
            </a:fld>
            <a:endParaRPr lang="en-US"/>
          </a:p>
        </p:txBody>
      </p:sp>
      <p:sp>
        <p:nvSpPr>
          <p:cNvPr id="8" name="Footer Placeholder 7">
            <a:extLst>
              <a:ext uri="{FF2B5EF4-FFF2-40B4-BE49-F238E27FC236}">
                <a16:creationId xmlns:a16="http://schemas.microsoft.com/office/drawing/2014/main" id="{719C2221-FD6E-E42A-954D-15B2CA776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EFDA32-F593-7023-2566-5BDDB760B213}"/>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1028402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CF1B-8A2D-582E-1C0D-0628CA93A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1963B-0EE9-0E07-4288-AE4BB3C99E42}"/>
              </a:ext>
            </a:extLst>
          </p:cNvPr>
          <p:cNvSpPr>
            <a:spLocks noGrp="1"/>
          </p:cNvSpPr>
          <p:nvPr>
            <p:ph type="dt" sz="half" idx="10"/>
          </p:nvPr>
        </p:nvSpPr>
        <p:spPr/>
        <p:txBody>
          <a:bodyPr/>
          <a:lstStyle/>
          <a:p>
            <a:fld id="{176A6A54-2A6B-4242-B691-C4DE4231F394}" type="datetimeFigureOut">
              <a:rPr lang="en-US" smtClean="0"/>
              <a:t>4/11/25</a:t>
            </a:fld>
            <a:endParaRPr lang="en-US"/>
          </a:p>
        </p:txBody>
      </p:sp>
      <p:sp>
        <p:nvSpPr>
          <p:cNvPr id="4" name="Footer Placeholder 3">
            <a:extLst>
              <a:ext uri="{FF2B5EF4-FFF2-40B4-BE49-F238E27FC236}">
                <a16:creationId xmlns:a16="http://schemas.microsoft.com/office/drawing/2014/main" id="{40F58CBE-3D74-3961-A921-D764612FD7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E6B06-236A-5905-70DE-7F957C6E85AE}"/>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1727054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424EA-0046-D255-E39A-1C01912AFD98}"/>
              </a:ext>
            </a:extLst>
          </p:cNvPr>
          <p:cNvSpPr>
            <a:spLocks noGrp="1"/>
          </p:cNvSpPr>
          <p:nvPr>
            <p:ph type="dt" sz="half" idx="10"/>
          </p:nvPr>
        </p:nvSpPr>
        <p:spPr/>
        <p:txBody>
          <a:bodyPr/>
          <a:lstStyle/>
          <a:p>
            <a:fld id="{176A6A54-2A6B-4242-B691-C4DE4231F394}" type="datetimeFigureOut">
              <a:rPr lang="en-US" smtClean="0"/>
              <a:t>4/11/25</a:t>
            </a:fld>
            <a:endParaRPr lang="en-US"/>
          </a:p>
        </p:txBody>
      </p:sp>
      <p:sp>
        <p:nvSpPr>
          <p:cNvPr id="3" name="Footer Placeholder 2">
            <a:extLst>
              <a:ext uri="{FF2B5EF4-FFF2-40B4-BE49-F238E27FC236}">
                <a16:creationId xmlns:a16="http://schemas.microsoft.com/office/drawing/2014/main" id="{AEC846C7-568E-21D8-061C-CDC63ADCC3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EAF810-9C84-1439-A493-A7138E9C02FF}"/>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1988800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C268-0477-2BF7-FDFE-93E6A288BD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651921-BDDC-F282-AB47-DA6921A3D0B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256E49-9570-9A6D-CC1A-B8220BAF72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009B30-F9BE-3F0A-7A8D-F98952503F6E}"/>
              </a:ext>
            </a:extLst>
          </p:cNvPr>
          <p:cNvSpPr>
            <a:spLocks noGrp="1"/>
          </p:cNvSpPr>
          <p:nvPr>
            <p:ph type="dt" sz="half" idx="10"/>
          </p:nvPr>
        </p:nvSpPr>
        <p:spPr/>
        <p:txBody>
          <a:bodyPr/>
          <a:lstStyle/>
          <a:p>
            <a:fld id="{176A6A54-2A6B-4242-B691-C4DE4231F394}" type="datetimeFigureOut">
              <a:rPr lang="en-US" smtClean="0"/>
              <a:pPr/>
              <a:t>4/11/25</a:t>
            </a:fld>
            <a:endParaRPr lang="en-US"/>
          </a:p>
        </p:txBody>
      </p:sp>
      <p:sp>
        <p:nvSpPr>
          <p:cNvPr id="6" name="Footer Placeholder 5">
            <a:extLst>
              <a:ext uri="{FF2B5EF4-FFF2-40B4-BE49-F238E27FC236}">
                <a16:creationId xmlns:a16="http://schemas.microsoft.com/office/drawing/2014/main" id="{179AE3B1-2286-9FF1-0098-BFC460D69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F96B2-8289-3A84-32C0-1405DB759C15}"/>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3812215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4/11/25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8282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239A-ECC6-7AAE-16F5-56EF939696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111D4B-7C0B-D699-28BE-D8F1DFDA1B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47E7CC8-D5DF-8EED-AB20-B9C3E63437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8CA89A-4C22-2B35-AF1E-75DFF983DB32}"/>
              </a:ext>
            </a:extLst>
          </p:cNvPr>
          <p:cNvSpPr>
            <a:spLocks noGrp="1"/>
          </p:cNvSpPr>
          <p:nvPr>
            <p:ph type="dt" sz="half" idx="10"/>
          </p:nvPr>
        </p:nvSpPr>
        <p:spPr/>
        <p:txBody>
          <a:bodyPr/>
          <a:lstStyle/>
          <a:p>
            <a:fld id="{176A6A54-2A6B-4242-B691-C4DE4231F394}" type="datetimeFigureOut">
              <a:rPr lang="en-US" smtClean="0"/>
              <a:pPr/>
              <a:t>4/11/25</a:t>
            </a:fld>
            <a:endParaRPr lang="en-US"/>
          </a:p>
        </p:txBody>
      </p:sp>
      <p:sp>
        <p:nvSpPr>
          <p:cNvPr id="6" name="Footer Placeholder 5">
            <a:extLst>
              <a:ext uri="{FF2B5EF4-FFF2-40B4-BE49-F238E27FC236}">
                <a16:creationId xmlns:a16="http://schemas.microsoft.com/office/drawing/2014/main" id="{D3C0AC49-D289-94A7-B0C0-E2C85DD72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CD12C-A798-B7F7-B082-91781CC08B4F}"/>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2271924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8D11-7F4C-95FD-3E2C-C44CE19E0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AB8D61-15C2-3F42-B3D3-6D0DF7850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B2233-FC43-BA2E-B38A-FA40FD55D7B5}"/>
              </a:ext>
            </a:extLst>
          </p:cNvPr>
          <p:cNvSpPr>
            <a:spLocks noGrp="1"/>
          </p:cNvSpPr>
          <p:nvPr>
            <p:ph type="dt" sz="half" idx="10"/>
          </p:nvPr>
        </p:nvSpPr>
        <p:spPr/>
        <p:txBody>
          <a:bodyPr/>
          <a:lstStyle/>
          <a:p>
            <a:fld id="{176A6A54-2A6B-4242-B691-C4DE4231F394}" type="datetimeFigureOut">
              <a:rPr lang="en-US" smtClean="0"/>
              <a:pPr/>
              <a:t>4/11/25</a:t>
            </a:fld>
            <a:endParaRPr lang="en-US"/>
          </a:p>
        </p:txBody>
      </p:sp>
      <p:sp>
        <p:nvSpPr>
          <p:cNvPr id="5" name="Footer Placeholder 4">
            <a:extLst>
              <a:ext uri="{FF2B5EF4-FFF2-40B4-BE49-F238E27FC236}">
                <a16:creationId xmlns:a16="http://schemas.microsoft.com/office/drawing/2014/main" id="{67377F71-45FE-854E-48AA-1F167614B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F04B3-AAB2-60C0-811F-41635EED1417}"/>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2688538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699EA-7368-5D53-E248-E774FF1875B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66186-6909-D9F0-3745-16E0F3E0D8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1609B-EF3D-76EF-A69B-DD2C485A450C}"/>
              </a:ext>
            </a:extLst>
          </p:cNvPr>
          <p:cNvSpPr>
            <a:spLocks noGrp="1"/>
          </p:cNvSpPr>
          <p:nvPr>
            <p:ph type="dt" sz="half" idx="10"/>
          </p:nvPr>
        </p:nvSpPr>
        <p:spPr/>
        <p:txBody>
          <a:bodyPr/>
          <a:lstStyle/>
          <a:p>
            <a:fld id="{176A6A54-2A6B-4242-B691-C4DE4231F394}" type="datetimeFigureOut">
              <a:rPr lang="en-US" smtClean="0"/>
              <a:pPr/>
              <a:t>4/11/25</a:t>
            </a:fld>
            <a:endParaRPr lang="en-US"/>
          </a:p>
        </p:txBody>
      </p:sp>
      <p:sp>
        <p:nvSpPr>
          <p:cNvPr id="5" name="Footer Placeholder 4">
            <a:extLst>
              <a:ext uri="{FF2B5EF4-FFF2-40B4-BE49-F238E27FC236}">
                <a16:creationId xmlns:a16="http://schemas.microsoft.com/office/drawing/2014/main" id="{6D99BC5B-8715-E757-3FA4-75898F944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7A53E-A44C-0490-E0C7-71993F4F65A1}"/>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85256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570223" y="2430271"/>
            <a:ext cx="2160270" cy="574039"/>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3143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3392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26940" y="1967292"/>
            <a:ext cx="3801745" cy="3750945"/>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1893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156959"/>
            <a:ext cx="9144000" cy="701040"/>
          </a:xfrm>
          <a:prstGeom prst="rect">
            <a:avLst/>
          </a:prstGeom>
        </p:spPr>
      </p:pic>
      <p:sp>
        <p:nvSpPr>
          <p:cNvPr id="17" name="bg object 17"/>
          <p:cNvSpPr/>
          <p:nvPr/>
        </p:nvSpPr>
        <p:spPr>
          <a:xfrm>
            <a:off x="0" y="6248399"/>
            <a:ext cx="9144000" cy="609600"/>
          </a:xfrm>
          <a:custGeom>
            <a:avLst/>
            <a:gdLst/>
            <a:ahLst/>
            <a:cxnLst/>
            <a:rect l="l" t="t" r="r" b="b"/>
            <a:pathLst>
              <a:path w="9144000" h="609600">
                <a:moveTo>
                  <a:pt x="9144000" y="0"/>
                </a:moveTo>
                <a:lnTo>
                  <a:pt x="0" y="0"/>
                </a:lnTo>
                <a:lnTo>
                  <a:pt x="0" y="609600"/>
                </a:lnTo>
                <a:lnTo>
                  <a:pt x="9144000" y="609600"/>
                </a:lnTo>
                <a:lnTo>
                  <a:pt x="9144000" y="0"/>
                </a:lnTo>
                <a:close/>
              </a:path>
            </a:pathLst>
          </a:custGeom>
          <a:solidFill>
            <a:srgbClr val="000000"/>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0" y="0"/>
            <a:ext cx="9144000" cy="1310639"/>
          </a:xfrm>
          <a:prstGeom prst="rect">
            <a:avLst/>
          </a:prstGeom>
        </p:spPr>
      </p:pic>
      <p:sp>
        <p:nvSpPr>
          <p:cNvPr id="19" name="bg object 19"/>
          <p:cNvSpPr/>
          <p:nvPr/>
        </p:nvSpPr>
        <p:spPr>
          <a:xfrm>
            <a:off x="0" y="0"/>
            <a:ext cx="9144000" cy="1219200"/>
          </a:xfrm>
          <a:custGeom>
            <a:avLst/>
            <a:gdLst/>
            <a:ahLst/>
            <a:cxnLst/>
            <a:rect l="l" t="t" r="r" b="b"/>
            <a:pathLst>
              <a:path w="9144000" h="1219200">
                <a:moveTo>
                  <a:pt x="9144000" y="0"/>
                </a:moveTo>
                <a:lnTo>
                  <a:pt x="0" y="0"/>
                </a:lnTo>
                <a:lnTo>
                  <a:pt x="0" y="1219200"/>
                </a:lnTo>
                <a:lnTo>
                  <a:pt x="9144000" y="1219200"/>
                </a:lnTo>
                <a:lnTo>
                  <a:pt x="9144000" y="0"/>
                </a:lnTo>
                <a:close/>
              </a:path>
            </a:pathLst>
          </a:custGeom>
          <a:solidFill>
            <a:srgbClr val="C7102D"/>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8077200" y="481584"/>
            <a:ext cx="678179" cy="1181099"/>
          </a:xfrm>
          <a:prstGeom prst="rect">
            <a:avLst/>
          </a:prstGeom>
        </p:spPr>
      </p:pic>
      <p:pic>
        <p:nvPicPr>
          <p:cNvPr id="21" name="bg object 21"/>
          <p:cNvPicPr/>
          <p:nvPr/>
        </p:nvPicPr>
        <p:blipFill>
          <a:blip r:embed="rId5" cstate="print"/>
          <a:stretch>
            <a:fillRect/>
          </a:stretch>
        </p:blipFill>
        <p:spPr>
          <a:xfrm>
            <a:off x="228600" y="1712503"/>
            <a:ext cx="8381999" cy="4084792"/>
          </a:xfrm>
          <a:prstGeom prst="rect">
            <a:avLst/>
          </a:prstGeom>
        </p:spPr>
      </p:pic>
      <p:pic>
        <p:nvPicPr>
          <p:cNvPr id="22" name="bg object 22"/>
          <p:cNvPicPr/>
          <p:nvPr/>
        </p:nvPicPr>
        <p:blipFill>
          <a:blip r:embed="rId6" cstate="print"/>
          <a:stretch>
            <a:fillRect/>
          </a:stretch>
        </p:blipFill>
        <p:spPr>
          <a:xfrm>
            <a:off x="1214628" y="2228088"/>
            <a:ext cx="3401567" cy="315467"/>
          </a:xfrm>
          <a:prstGeom prst="rect">
            <a:avLst/>
          </a:prstGeom>
        </p:spPr>
      </p:pic>
      <p:sp>
        <p:nvSpPr>
          <p:cNvPr id="23" name="bg object 23"/>
          <p:cNvSpPr/>
          <p:nvPr/>
        </p:nvSpPr>
        <p:spPr>
          <a:xfrm>
            <a:off x="1467612" y="2362962"/>
            <a:ext cx="3105150" cy="0"/>
          </a:xfrm>
          <a:custGeom>
            <a:avLst/>
            <a:gdLst/>
            <a:ahLst/>
            <a:cxnLst/>
            <a:rect l="l" t="t" r="r" b="b"/>
            <a:pathLst>
              <a:path w="3105150">
                <a:moveTo>
                  <a:pt x="3105150" y="0"/>
                </a:moveTo>
                <a:lnTo>
                  <a:pt x="0" y="0"/>
                </a:lnTo>
              </a:path>
            </a:pathLst>
          </a:custGeom>
          <a:ln w="38100">
            <a:solidFill>
              <a:srgbClr val="C0504D"/>
            </a:solidFill>
          </a:ln>
        </p:spPr>
        <p:txBody>
          <a:bodyPr wrap="square" lIns="0" tIns="0" rIns="0" bIns="0" rtlCol="0"/>
          <a:lstStyle/>
          <a:p>
            <a:endParaRPr/>
          </a:p>
        </p:txBody>
      </p:sp>
      <p:sp>
        <p:nvSpPr>
          <p:cNvPr id="24" name="bg object 24"/>
          <p:cNvSpPr/>
          <p:nvPr/>
        </p:nvSpPr>
        <p:spPr>
          <a:xfrm>
            <a:off x="1372359" y="2305808"/>
            <a:ext cx="114300" cy="114300"/>
          </a:xfrm>
          <a:custGeom>
            <a:avLst/>
            <a:gdLst/>
            <a:ahLst/>
            <a:cxnLst/>
            <a:rect l="l" t="t" r="r" b="b"/>
            <a:pathLst>
              <a:path w="114300" h="114300">
                <a:moveTo>
                  <a:pt x="114300" y="0"/>
                </a:moveTo>
                <a:lnTo>
                  <a:pt x="0" y="57150"/>
                </a:lnTo>
                <a:lnTo>
                  <a:pt x="114300" y="114300"/>
                </a:lnTo>
                <a:lnTo>
                  <a:pt x="114300" y="0"/>
                </a:lnTo>
                <a:close/>
              </a:path>
            </a:pathLst>
          </a:custGeom>
          <a:solidFill>
            <a:srgbClr val="C0504D"/>
          </a:solidFill>
        </p:spPr>
        <p:txBody>
          <a:bodyPr wrap="square" lIns="0" tIns="0" rIns="0" bIns="0" rtlCol="0"/>
          <a:lstStyle/>
          <a:p>
            <a:endParaRPr/>
          </a:p>
        </p:txBody>
      </p:sp>
      <p:sp>
        <p:nvSpPr>
          <p:cNvPr id="25" name="bg object 25"/>
          <p:cNvSpPr/>
          <p:nvPr/>
        </p:nvSpPr>
        <p:spPr>
          <a:xfrm>
            <a:off x="762" y="4572761"/>
            <a:ext cx="8686800" cy="1143000"/>
          </a:xfrm>
          <a:custGeom>
            <a:avLst/>
            <a:gdLst/>
            <a:ahLst/>
            <a:cxnLst/>
            <a:rect l="l" t="t" r="r" b="b"/>
            <a:pathLst>
              <a:path w="8686800" h="1143000">
                <a:moveTo>
                  <a:pt x="0" y="571500"/>
                </a:moveTo>
                <a:lnTo>
                  <a:pt x="10905" y="530685"/>
                </a:lnTo>
                <a:lnTo>
                  <a:pt x="43132" y="490645"/>
                </a:lnTo>
                <a:lnTo>
                  <a:pt x="80851" y="461182"/>
                </a:lnTo>
                <a:lnTo>
                  <a:pt x="129841" y="432249"/>
                </a:lnTo>
                <a:lnTo>
                  <a:pt x="168608" y="413276"/>
                </a:lnTo>
                <a:lnTo>
                  <a:pt x="212155" y="394569"/>
                </a:lnTo>
                <a:lnTo>
                  <a:pt x="260388" y="376140"/>
                </a:lnTo>
                <a:lnTo>
                  <a:pt x="313217" y="358001"/>
                </a:lnTo>
                <a:lnTo>
                  <a:pt x="370549" y="340165"/>
                </a:lnTo>
                <a:lnTo>
                  <a:pt x="432293" y="322644"/>
                </a:lnTo>
                <a:lnTo>
                  <a:pt x="498357" y="305449"/>
                </a:lnTo>
                <a:lnTo>
                  <a:pt x="568648" y="288593"/>
                </a:lnTo>
                <a:lnTo>
                  <a:pt x="643075" y="272087"/>
                </a:lnTo>
                <a:lnTo>
                  <a:pt x="681811" y="263970"/>
                </a:lnTo>
                <a:lnTo>
                  <a:pt x="721546" y="255945"/>
                </a:lnTo>
                <a:lnTo>
                  <a:pt x="762270" y="248013"/>
                </a:lnTo>
                <a:lnTo>
                  <a:pt x="803970" y="240177"/>
                </a:lnTo>
                <a:lnTo>
                  <a:pt x="846635" y="232438"/>
                </a:lnTo>
                <a:lnTo>
                  <a:pt x="890253" y="224797"/>
                </a:lnTo>
                <a:lnTo>
                  <a:pt x="934814" y="217255"/>
                </a:lnTo>
                <a:lnTo>
                  <a:pt x="980306" y="209815"/>
                </a:lnTo>
                <a:lnTo>
                  <a:pt x="1026716" y="202478"/>
                </a:lnTo>
                <a:lnTo>
                  <a:pt x="1074034" y="195245"/>
                </a:lnTo>
                <a:lnTo>
                  <a:pt x="1122249" y="188118"/>
                </a:lnTo>
                <a:lnTo>
                  <a:pt x="1171348" y="181098"/>
                </a:lnTo>
                <a:lnTo>
                  <a:pt x="1221320" y="174188"/>
                </a:lnTo>
                <a:lnTo>
                  <a:pt x="1272154" y="167387"/>
                </a:lnTo>
                <a:lnTo>
                  <a:pt x="1323838" y="160698"/>
                </a:lnTo>
                <a:lnTo>
                  <a:pt x="1376361" y="154123"/>
                </a:lnTo>
                <a:lnTo>
                  <a:pt x="1429711" y="147663"/>
                </a:lnTo>
                <a:lnTo>
                  <a:pt x="1483877" y="141319"/>
                </a:lnTo>
                <a:lnTo>
                  <a:pt x="1538847" y="135093"/>
                </a:lnTo>
                <a:lnTo>
                  <a:pt x="1594610" y="128986"/>
                </a:lnTo>
                <a:lnTo>
                  <a:pt x="1651155" y="123001"/>
                </a:lnTo>
                <a:lnTo>
                  <a:pt x="1708469" y="117137"/>
                </a:lnTo>
                <a:lnTo>
                  <a:pt x="1766541" y="111398"/>
                </a:lnTo>
                <a:lnTo>
                  <a:pt x="1825361" y="105784"/>
                </a:lnTo>
                <a:lnTo>
                  <a:pt x="1884916" y="100297"/>
                </a:lnTo>
                <a:lnTo>
                  <a:pt x="1945195" y="94939"/>
                </a:lnTo>
                <a:lnTo>
                  <a:pt x="2006186" y="89711"/>
                </a:lnTo>
                <a:lnTo>
                  <a:pt x="2067878" y="84614"/>
                </a:lnTo>
                <a:lnTo>
                  <a:pt x="2130259" y="79650"/>
                </a:lnTo>
                <a:lnTo>
                  <a:pt x="2193319" y="74821"/>
                </a:lnTo>
                <a:lnTo>
                  <a:pt x="2257045" y="70128"/>
                </a:lnTo>
                <a:lnTo>
                  <a:pt x="2321426" y="65572"/>
                </a:lnTo>
                <a:lnTo>
                  <a:pt x="2386451" y="61156"/>
                </a:lnTo>
                <a:lnTo>
                  <a:pt x="2452107" y="56880"/>
                </a:lnTo>
                <a:lnTo>
                  <a:pt x="2518384" y="52746"/>
                </a:lnTo>
                <a:lnTo>
                  <a:pt x="2585270" y="48756"/>
                </a:lnTo>
                <a:lnTo>
                  <a:pt x="2652754" y="44910"/>
                </a:lnTo>
                <a:lnTo>
                  <a:pt x="2720824" y="41212"/>
                </a:lnTo>
                <a:lnTo>
                  <a:pt x="2789469" y="37662"/>
                </a:lnTo>
                <a:lnTo>
                  <a:pt x="2858676" y="34261"/>
                </a:lnTo>
                <a:lnTo>
                  <a:pt x="2928435" y="31011"/>
                </a:lnTo>
                <a:lnTo>
                  <a:pt x="2998735" y="27914"/>
                </a:lnTo>
                <a:lnTo>
                  <a:pt x="3069563" y="24972"/>
                </a:lnTo>
                <a:lnTo>
                  <a:pt x="3140908" y="22185"/>
                </a:lnTo>
                <a:lnTo>
                  <a:pt x="3212759" y="19555"/>
                </a:lnTo>
                <a:lnTo>
                  <a:pt x="3285104" y="17084"/>
                </a:lnTo>
                <a:lnTo>
                  <a:pt x="3357932" y="14773"/>
                </a:lnTo>
                <a:lnTo>
                  <a:pt x="3431232" y="12624"/>
                </a:lnTo>
                <a:lnTo>
                  <a:pt x="3504991" y="10638"/>
                </a:lnTo>
                <a:lnTo>
                  <a:pt x="3579198" y="8817"/>
                </a:lnTo>
                <a:lnTo>
                  <a:pt x="3653842" y="7162"/>
                </a:lnTo>
                <a:lnTo>
                  <a:pt x="3728911" y="5675"/>
                </a:lnTo>
                <a:lnTo>
                  <a:pt x="3804394" y="4357"/>
                </a:lnTo>
                <a:lnTo>
                  <a:pt x="3880280" y="3210"/>
                </a:lnTo>
                <a:lnTo>
                  <a:pt x="3956556" y="2235"/>
                </a:lnTo>
                <a:lnTo>
                  <a:pt x="4033212" y="1434"/>
                </a:lnTo>
                <a:lnTo>
                  <a:pt x="4110236" y="809"/>
                </a:lnTo>
                <a:lnTo>
                  <a:pt x="4187616" y="360"/>
                </a:lnTo>
                <a:lnTo>
                  <a:pt x="4265341" y="90"/>
                </a:lnTo>
                <a:lnTo>
                  <a:pt x="4343400" y="0"/>
                </a:lnTo>
                <a:lnTo>
                  <a:pt x="4421458" y="90"/>
                </a:lnTo>
                <a:lnTo>
                  <a:pt x="4499183" y="360"/>
                </a:lnTo>
                <a:lnTo>
                  <a:pt x="4576563" y="809"/>
                </a:lnTo>
                <a:lnTo>
                  <a:pt x="4653587" y="1434"/>
                </a:lnTo>
                <a:lnTo>
                  <a:pt x="4730243" y="2235"/>
                </a:lnTo>
                <a:lnTo>
                  <a:pt x="4806519" y="3210"/>
                </a:lnTo>
                <a:lnTo>
                  <a:pt x="4882405" y="4357"/>
                </a:lnTo>
                <a:lnTo>
                  <a:pt x="4957888" y="5675"/>
                </a:lnTo>
                <a:lnTo>
                  <a:pt x="5032957" y="7162"/>
                </a:lnTo>
                <a:lnTo>
                  <a:pt x="5107601" y="8817"/>
                </a:lnTo>
                <a:lnTo>
                  <a:pt x="5181808" y="10638"/>
                </a:lnTo>
                <a:lnTo>
                  <a:pt x="5255567" y="12624"/>
                </a:lnTo>
                <a:lnTo>
                  <a:pt x="5328867" y="14773"/>
                </a:lnTo>
                <a:lnTo>
                  <a:pt x="5401695" y="17084"/>
                </a:lnTo>
                <a:lnTo>
                  <a:pt x="5474040" y="19555"/>
                </a:lnTo>
                <a:lnTo>
                  <a:pt x="5545891" y="22185"/>
                </a:lnTo>
                <a:lnTo>
                  <a:pt x="5617236" y="24972"/>
                </a:lnTo>
                <a:lnTo>
                  <a:pt x="5688064" y="27914"/>
                </a:lnTo>
                <a:lnTo>
                  <a:pt x="5758364" y="31011"/>
                </a:lnTo>
                <a:lnTo>
                  <a:pt x="5828123" y="34261"/>
                </a:lnTo>
                <a:lnTo>
                  <a:pt x="5897330" y="37662"/>
                </a:lnTo>
                <a:lnTo>
                  <a:pt x="5965975" y="41212"/>
                </a:lnTo>
                <a:lnTo>
                  <a:pt x="6034045" y="44910"/>
                </a:lnTo>
                <a:lnTo>
                  <a:pt x="6101529" y="48756"/>
                </a:lnTo>
                <a:lnTo>
                  <a:pt x="6168415" y="52746"/>
                </a:lnTo>
                <a:lnTo>
                  <a:pt x="6234692" y="56880"/>
                </a:lnTo>
                <a:lnTo>
                  <a:pt x="6300348" y="61156"/>
                </a:lnTo>
                <a:lnTo>
                  <a:pt x="6365373" y="65572"/>
                </a:lnTo>
                <a:lnTo>
                  <a:pt x="6429754" y="70128"/>
                </a:lnTo>
                <a:lnTo>
                  <a:pt x="6493480" y="74821"/>
                </a:lnTo>
                <a:lnTo>
                  <a:pt x="6556540" y="79650"/>
                </a:lnTo>
                <a:lnTo>
                  <a:pt x="6618921" y="84614"/>
                </a:lnTo>
                <a:lnTo>
                  <a:pt x="6680613" y="89711"/>
                </a:lnTo>
                <a:lnTo>
                  <a:pt x="6741604" y="94939"/>
                </a:lnTo>
                <a:lnTo>
                  <a:pt x="6801883" y="100297"/>
                </a:lnTo>
                <a:lnTo>
                  <a:pt x="6861438" y="105784"/>
                </a:lnTo>
                <a:lnTo>
                  <a:pt x="6920258" y="111398"/>
                </a:lnTo>
                <a:lnTo>
                  <a:pt x="6978330" y="117137"/>
                </a:lnTo>
                <a:lnTo>
                  <a:pt x="7035644" y="123001"/>
                </a:lnTo>
                <a:lnTo>
                  <a:pt x="7092189" y="128986"/>
                </a:lnTo>
                <a:lnTo>
                  <a:pt x="7147952" y="135093"/>
                </a:lnTo>
                <a:lnTo>
                  <a:pt x="7202922" y="141319"/>
                </a:lnTo>
                <a:lnTo>
                  <a:pt x="7257088" y="147663"/>
                </a:lnTo>
                <a:lnTo>
                  <a:pt x="7310438" y="154123"/>
                </a:lnTo>
                <a:lnTo>
                  <a:pt x="7362961" y="160698"/>
                </a:lnTo>
                <a:lnTo>
                  <a:pt x="7414645" y="167387"/>
                </a:lnTo>
                <a:lnTo>
                  <a:pt x="7465479" y="174188"/>
                </a:lnTo>
                <a:lnTo>
                  <a:pt x="7515451" y="181098"/>
                </a:lnTo>
                <a:lnTo>
                  <a:pt x="7564550" y="188118"/>
                </a:lnTo>
                <a:lnTo>
                  <a:pt x="7612765" y="195245"/>
                </a:lnTo>
                <a:lnTo>
                  <a:pt x="7660083" y="202478"/>
                </a:lnTo>
                <a:lnTo>
                  <a:pt x="7706493" y="209815"/>
                </a:lnTo>
                <a:lnTo>
                  <a:pt x="7751985" y="217255"/>
                </a:lnTo>
                <a:lnTo>
                  <a:pt x="7796546" y="224797"/>
                </a:lnTo>
                <a:lnTo>
                  <a:pt x="7840164" y="232438"/>
                </a:lnTo>
                <a:lnTo>
                  <a:pt x="7882829" y="240177"/>
                </a:lnTo>
                <a:lnTo>
                  <a:pt x="7924529" y="248013"/>
                </a:lnTo>
                <a:lnTo>
                  <a:pt x="7965253" y="255945"/>
                </a:lnTo>
                <a:lnTo>
                  <a:pt x="8004988" y="263970"/>
                </a:lnTo>
                <a:lnTo>
                  <a:pt x="8043724" y="272087"/>
                </a:lnTo>
                <a:lnTo>
                  <a:pt x="8081449" y="280296"/>
                </a:lnTo>
                <a:lnTo>
                  <a:pt x="8153819" y="296978"/>
                </a:lnTo>
                <a:lnTo>
                  <a:pt x="8222008" y="314005"/>
                </a:lnTo>
                <a:lnTo>
                  <a:pt x="8285923" y="331365"/>
                </a:lnTo>
                <a:lnTo>
                  <a:pt x="8345473" y="349045"/>
                </a:lnTo>
                <a:lnTo>
                  <a:pt x="8400565" y="367034"/>
                </a:lnTo>
                <a:lnTo>
                  <a:pt x="8451108" y="385319"/>
                </a:lnTo>
                <a:lnTo>
                  <a:pt x="8497009" y="403888"/>
                </a:lnTo>
                <a:lnTo>
                  <a:pt x="8538178" y="422730"/>
                </a:lnTo>
                <a:lnTo>
                  <a:pt x="8574521" y="441832"/>
                </a:lnTo>
                <a:lnTo>
                  <a:pt x="8619788" y="470946"/>
                </a:lnTo>
                <a:lnTo>
                  <a:pt x="8653683" y="500577"/>
                </a:lnTo>
                <a:lnTo>
                  <a:pt x="8680648" y="540820"/>
                </a:lnTo>
                <a:lnTo>
                  <a:pt x="8686800" y="571500"/>
                </a:lnTo>
                <a:lnTo>
                  <a:pt x="8686112" y="581770"/>
                </a:lnTo>
                <a:lnTo>
                  <a:pt x="8669807" y="622400"/>
                </a:lnTo>
                <a:lnTo>
                  <a:pt x="8643667" y="652354"/>
                </a:lnTo>
                <a:lnTo>
                  <a:pt x="8605948" y="681817"/>
                </a:lnTo>
                <a:lnTo>
                  <a:pt x="8556958" y="710750"/>
                </a:lnTo>
                <a:lnTo>
                  <a:pt x="8518191" y="729723"/>
                </a:lnTo>
                <a:lnTo>
                  <a:pt x="8474644" y="748430"/>
                </a:lnTo>
                <a:lnTo>
                  <a:pt x="8426411" y="766859"/>
                </a:lnTo>
                <a:lnTo>
                  <a:pt x="8373582" y="784998"/>
                </a:lnTo>
                <a:lnTo>
                  <a:pt x="8316250" y="802834"/>
                </a:lnTo>
                <a:lnTo>
                  <a:pt x="8254506" y="820355"/>
                </a:lnTo>
                <a:lnTo>
                  <a:pt x="8188442" y="837550"/>
                </a:lnTo>
                <a:lnTo>
                  <a:pt x="8118151" y="854406"/>
                </a:lnTo>
                <a:lnTo>
                  <a:pt x="8043724" y="870912"/>
                </a:lnTo>
                <a:lnTo>
                  <a:pt x="8004988" y="879029"/>
                </a:lnTo>
                <a:lnTo>
                  <a:pt x="7965253" y="887054"/>
                </a:lnTo>
                <a:lnTo>
                  <a:pt x="7924529" y="894986"/>
                </a:lnTo>
                <a:lnTo>
                  <a:pt x="7882829" y="902822"/>
                </a:lnTo>
                <a:lnTo>
                  <a:pt x="7840164" y="910561"/>
                </a:lnTo>
                <a:lnTo>
                  <a:pt x="7796546" y="918202"/>
                </a:lnTo>
                <a:lnTo>
                  <a:pt x="7751985" y="925744"/>
                </a:lnTo>
                <a:lnTo>
                  <a:pt x="7706493" y="933184"/>
                </a:lnTo>
                <a:lnTo>
                  <a:pt x="7660083" y="940521"/>
                </a:lnTo>
                <a:lnTo>
                  <a:pt x="7612765" y="947754"/>
                </a:lnTo>
                <a:lnTo>
                  <a:pt x="7564550" y="954881"/>
                </a:lnTo>
                <a:lnTo>
                  <a:pt x="7515451" y="961901"/>
                </a:lnTo>
                <a:lnTo>
                  <a:pt x="7465479" y="968811"/>
                </a:lnTo>
                <a:lnTo>
                  <a:pt x="7414645" y="975612"/>
                </a:lnTo>
                <a:lnTo>
                  <a:pt x="7362961" y="982301"/>
                </a:lnTo>
                <a:lnTo>
                  <a:pt x="7310438" y="988876"/>
                </a:lnTo>
                <a:lnTo>
                  <a:pt x="7257088" y="995336"/>
                </a:lnTo>
                <a:lnTo>
                  <a:pt x="7202922" y="1001680"/>
                </a:lnTo>
                <a:lnTo>
                  <a:pt x="7147952" y="1007906"/>
                </a:lnTo>
                <a:lnTo>
                  <a:pt x="7092189" y="1014013"/>
                </a:lnTo>
                <a:lnTo>
                  <a:pt x="7035644" y="1019998"/>
                </a:lnTo>
                <a:lnTo>
                  <a:pt x="6978330" y="1025862"/>
                </a:lnTo>
                <a:lnTo>
                  <a:pt x="6920258" y="1031601"/>
                </a:lnTo>
                <a:lnTo>
                  <a:pt x="6861438" y="1037215"/>
                </a:lnTo>
                <a:lnTo>
                  <a:pt x="6801883" y="1042702"/>
                </a:lnTo>
                <a:lnTo>
                  <a:pt x="6741604" y="1048060"/>
                </a:lnTo>
                <a:lnTo>
                  <a:pt x="6680613" y="1053288"/>
                </a:lnTo>
                <a:lnTo>
                  <a:pt x="6618921" y="1058385"/>
                </a:lnTo>
                <a:lnTo>
                  <a:pt x="6556540" y="1063349"/>
                </a:lnTo>
                <a:lnTo>
                  <a:pt x="6493480" y="1068178"/>
                </a:lnTo>
                <a:lnTo>
                  <a:pt x="6429754" y="1072871"/>
                </a:lnTo>
                <a:lnTo>
                  <a:pt x="6365373" y="1077427"/>
                </a:lnTo>
                <a:lnTo>
                  <a:pt x="6300348" y="1081843"/>
                </a:lnTo>
                <a:lnTo>
                  <a:pt x="6234692" y="1086119"/>
                </a:lnTo>
                <a:lnTo>
                  <a:pt x="6168415" y="1090253"/>
                </a:lnTo>
                <a:lnTo>
                  <a:pt x="6101529" y="1094243"/>
                </a:lnTo>
                <a:lnTo>
                  <a:pt x="6034045" y="1098089"/>
                </a:lnTo>
                <a:lnTo>
                  <a:pt x="5965975" y="1101787"/>
                </a:lnTo>
                <a:lnTo>
                  <a:pt x="5897330" y="1105337"/>
                </a:lnTo>
                <a:lnTo>
                  <a:pt x="5828123" y="1108738"/>
                </a:lnTo>
                <a:lnTo>
                  <a:pt x="5758364" y="1111988"/>
                </a:lnTo>
                <a:lnTo>
                  <a:pt x="5688064" y="1115085"/>
                </a:lnTo>
                <a:lnTo>
                  <a:pt x="5617236" y="1118027"/>
                </a:lnTo>
                <a:lnTo>
                  <a:pt x="5545891" y="1120814"/>
                </a:lnTo>
                <a:lnTo>
                  <a:pt x="5474040" y="1123444"/>
                </a:lnTo>
                <a:lnTo>
                  <a:pt x="5401695" y="1125915"/>
                </a:lnTo>
                <a:lnTo>
                  <a:pt x="5328867" y="1128226"/>
                </a:lnTo>
                <a:lnTo>
                  <a:pt x="5255567" y="1130375"/>
                </a:lnTo>
                <a:lnTo>
                  <a:pt x="5181808" y="1132361"/>
                </a:lnTo>
                <a:lnTo>
                  <a:pt x="5107601" y="1134182"/>
                </a:lnTo>
                <a:lnTo>
                  <a:pt x="5032957" y="1135837"/>
                </a:lnTo>
                <a:lnTo>
                  <a:pt x="4957888" y="1137324"/>
                </a:lnTo>
                <a:lnTo>
                  <a:pt x="4882405" y="1138642"/>
                </a:lnTo>
                <a:lnTo>
                  <a:pt x="4806519" y="1139789"/>
                </a:lnTo>
                <a:lnTo>
                  <a:pt x="4730243" y="1140764"/>
                </a:lnTo>
                <a:lnTo>
                  <a:pt x="4653587" y="1141565"/>
                </a:lnTo>
                <a:lnTo>
                  <a:pt x="4576563" y="1142190"/>
                </a:lnTo>
                <a:lnTo>
                  <a:pt x="4499183" y="1142639"/>
                </a:lnTo>
                <a:lnTo>
                  <a:pt x="4421458" y="1142909"/>
                </a:lnTo>
                <a:lnTo>
                  <a:pt x="4343400" y="1143000"/>
                </a:lnTo>
                <a:lnTo>
                  <a:pt x="4265341" y="1142909"/>
                </a:lnTo>
                <a:lnTo>
                  <a:pt x="4187616" y="1142639"/>
                </a:lnTo>
                <a:lnTo>
                  <a:pt x="4110236" y="1142190"/>
                </a:lnTo>
                <a:lnTo>
                  <a:pt x="4033212" y="1141565"/>
                </a:lnTo>
                <a:lnTo>
                  <a:pt x="3956556" y="1140764"/>
                </a:lnTo>
                <a:lnTo>
                  <a:pt x="3880280" y="1139789"/>
                </a:lnTo>
                <a:lnTo>
                  <a:pt x="3804394" y="1138642"/>
                </a:lnTo>
                <a:lnTo>
                  <a:pt x="3728911" y="1137324"/>
                </a:lnTo>
                <a:lnTo>
                  <a:pt x="3653842" y="1135837"/>
                </a:lnTo>
                <a:lnTo>
                  <a:pt x="3579198" y="1134182"/>
                </a:lnTo>
                <a:lnTo>
                  <a:pt x="3504991" y="1132361"/>
                </a:lnTo>
                <a:lnTo>
                  <a:pt x="3431232" y="1130375"/>
                </a:lnTo>
                <a:lnTo>
                  <a:pt x="3357932" y="1128226"/>
                </a:lnTo>
                <a:lnTo>
                  <a:pt x="3285104" y="1125915"/>
                </a:lnTo>
                <a:lnTo>
                  <a:pt x="3212759" y="1123444"/>
                </a:lnTo>
                <a:lnTo>
                  <a:pt x="3140908" y="1120814"/>
                </a:lnTo>
                <a:lnTo>
                  <a:pt x="3069563" y="1118027"/>
                </a:lnTo>
                <a:lnTo>
                  <a:pt x="2998735" y="1115085"/>
                </a:lnTo>
                <a:lnTo>
                  <a:pt x="2928435" y="1111988"/>
                </a:lnTo>
                <a:lnTo>
                  <a:pt x="2858676" y="1108738"/>
                </a:lnTo>
                <a:lnTo>
                  <a:pt x="2789469" y="1105337"/>
                </a:lnTo>
                <a:lnTo>
                  <a:pt x="2720824" y="1101787"/>
                </a:lnTo>
                <a:lnTo>
                  <a:pt x="2652754" y="1098089"/>
                </a:lnTo>
                <a:lnTo>
                  <a:pt x="2585270" y="1094243"/>
                </a:lnTo>
                <a:lnTo>
                  <a:pt x="2518384" y="1090253"/>
                </a:lnTo>
                <a:lnTo>
                  <a:pt x="2452107" y="1086119"/>
                </a:lnTo>
                <a:lnTo>
                  <a:pt x="2386451" y="1081843"/>
                </a:lnTo>
                <a:lnTo>
                  <a:pt x="2321426" y="1077427"/>
                </a:lnTo>
                <a:lnTo>
                  <a:pt x="2257045" y="1072871"/>
                </a:lnTo>
                <a:lnTo>
                  <a:pt x="2193319" y="1068178"/>
                </a:lnTo>
                <a:lnTo>
                  <a:pt x="2130259" y="1063349"/>
                </a:lnTo>
                <a:lnTo>
                  <a:pt x="2067878" y="1058385"/>
                </a:lnTo>
                <a:lnTo>
                  <a:pt x="2006186" y="1053288"/>
                </a:lnTo>
                <a:lnTo>
                  <a:pt x="1945195" y="1048060"/>
                </a:lnTo>
                <a:lnTo>
                  <a:pt x="1884916" y="1042702"/>
                </a:lnTo>
                <a:lnTo>
                  <a:pt x="1825361" y="1037215"/>
                </a:lnTo>
                <a:lnTo>
                  <a:pt x="1766541" y="1031601"/>
                </a:lnTo>
                <a:lnTo>
                  <a:pt x="1708469" y="1025862"/>
                </a:lnTo>
                <a:lnTo>
                  <a:pt x="1651155" y="1019998"/>
                </a:lnTo>
                <a:lnTo>
                  <a:pt x="1594610" y="1014013"/>
                </a:lnTo>
                <a:lnTo>
                  <a:pt x="1538847" y="1007906"/>
                </a:lnTo>
                <a:lnTo>
                  <a:pt x="1483877" y="1001680"/>
                </a:lnTo>
                <a:lnTo>
                  <a:pt x="1429711" y="995336"/>
                </a:lnTo>
                <a:lnTo>
                  <a:pt x="1376361" y="988876"/>
                </a:lnTo>
                <a:lnTo>
                  <a:pt x="1323838" y="982301"/>
                </a:lnTo>
                <a:lnTo>
                  <a:pt x="1272154" y="975612"/>
                </a:lnTo>
                <a:lnTo>
                  <a:pt x="1221320" y="968811"/>
                </a:lnTo>
                <a:lnTo>
                  <a:pt x="1171348" y="961901"/>
                </a:lnTo>
                <a:lnTo>
                  <a:pt x="1122249" y="954881"/>
                </a:lnTo>
                <a:lnTo>
                  <a:pt x="1074034" y="947754"/>
                </a:lnTo>
                <a:lnTo>
                  <a:pt x="1026716" y="940521"/>
                </a:lnTo>
                <a:lnTo>
                  <a:pt x="980306" y="933184"/>
                </a:lnTo>
                <a:lnTo>
                  <a:pt x="934814" y="925744"/>
                </a:lnTo>
                <a:lnTo>
                  <a:pt x="890253" y="918202"/>
                </a:lnTo>
                <a:lnTo>
                  <a:pt x="846635" y="910561"/>
                </a:lnTo>
                <a:lnTo>
                  <a:pt x="803970" y="902822"/>
                </a:lnTo>
                <a:lnTo>
                  <a:pt x="762270" y="894986"/>
                </a:lnTo>
                <a:lnTo>
                  <a:pt x="721546" y="887054"/>
                </a:lnTo>
                <a:lnTo>
                  <a:pt x="681811" y="879029"/>
                </a:lnTo>
                <a:lnTo>
                  <a:pt x="643075" y="870912"/>
                </a:lnTo>
                <a:lnTo>
                  <a:pt x="605350" y="862703"/>
                </a:lnTo>
                <a:lnTo>
                  <a:pt x="532980" y="846021"/>
                </a:lnTo>
                <a:lnTo>
                  <a:pt x="464791" y="828994"/>
                </a:lnTo>
                <a:lnTo>
                  <a:pt x="400876" y="811634"/>
                </a:lnTo>
                <a:lnTo>
                  <a:pt x="341326" y="793954"/>
                </a:lnTo>
                <a:lnTo>
                  <a:pt x="286234" y="775965"/>
                </a:lnTo>
                <a:lnTo>
                  <a:pt x="235691" y="757680"/>
                </a:lnTo>
                <a:lnTo>
                  <a:pt x="189790" y="739111"/>
                </a:lnTo>
                <a:lnTo>
                  <a:pt x="148621" y="720269"/>
                </a:lnTo>
                <a:lnTo>
                  <a:pt x="112278" y="701167"/>
                </a:lnTo>
                <a:lnTo>
                  <a:pt x="67011" y="672053"/>
                </a:lnTo>
                <a:lnTo>
                  <a:pt x="33116" y="642422"/>
                </a:lnTo>
                <a:lnTo>
                  <a:pt x="6151" y="602179"/>
                </a:lnTo>
                <a:lnTo>
                  <a:pt x="0" y="571500"/>
                </a:lnTo>
                <a:close/>
              </a:path>
            </a:pathLst>
          </a:custGeom>
          <a:ln w="25400">
            <a:solidFill>
              <a:srgbClr val="AE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6311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156959"/>
            <a:ext cx="9144000" cy="701040"/>
          </a:xfrm>
          <a:prstGeom prst="rect">
            <a:avLst/>
          </a:prstGeom>
        </p:spPr>
      </p:pic>
      <p:sp>
        <p:nvSpPr>
          <p:cNvPr id="17" name="bg object 17"/>
          <p:cNvSpPr/>
          <p:nvPr/>
        </p:nvSpPr>
        <p:spPr>
          <a:xfrm>
            <a:off x="0" y="6248399"/>
            <a:ext cx="9144000" cy="609600"/>
          </a:xfrm>
          <a:custGeom>
            <a:avLst/>
            <a:gdLst/>
            <a:ahLst/>
            <a:cxnLst/>
            <a:rect l="l" t="t" r="r" b="b"/>
            <a:pathLst>
              <a:path w="9144000" h="609600">
                <a:moveTo>
                  <a:pt x="9144000" y="0"/>
                </a:moveTo>
                <a:lnTo>
                  <a:pt x="0" y="0"/>
                </a:lnTo>
                <a:lnTo>
                  <a:pt x="0" y="609600"/>
                </a:lnTo>
                <a:lnTo>
                  <a:pt x="9144000" y="609600"/>
                </a:lnTo>
                <a:lnTo>
                  <a:pt x="9144000" y="0"/>
                </a:lnTo>
                <a:close/>
              </a:path>
            </a:pathLst>
          </a:custGeom>
          <a:solidFill>
            <a:srgbClr val="00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8768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4/11/25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a:t>Sub-Header Text goes here</a:t>
            </a:r>
          </a:p>
        </p:txBody>
      </p:sp>
    </p:spTree>
    <p:extLst>
      <p:ext uri="{BB962C8B-B14F-4D97-AF65-F5344CB8AC3E}">
        <p14:creationId xmlns:p14="http://schemas.microsoft.com/office/powerpoint/2010/main" val="3295786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4/11/25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4/11/25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4/11/25</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4/11/25</a:t>
            </a:fld>
            <a:endParaRPr lang="en-US"/>
          </a:p>
        </p:txBody>
      </p:sp>
      <p:sp>
        <p:nvSpPr>
          <p:cNvPr id="4" name="Footer Placeholder 3"/>
          <p:cNvSpPr>
            <a:spLocks noGrp="1"/>
          </p:cNvSpPr>
          <p:nvPr>
            <p:ph type="ftr" sz="quarter" idx="11"/>
          </p:nvPr>
        </p:nvSpPr>
        <p:spPr>
          <a:xfrm>
            <a:off x="3124200" y="64008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4/11/25</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D7F5-4844-1F05-BEA3-3EB66815F9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1F3A3-151A-62CF-B53B-C5EEC0B39B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C5B35-D839-9033-B4E2-31448E16D7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C46E5-201D-C2E6-CF1D-7E4D16FF33BE}"/>
              </a:ext>
            </a:extLst>
          </p:cNvPr>
          <p:cNvSpPr>
            <a:spLocks noGrp="1"/>
          </p:cNvSpPr>
          <p:nvPr>
            <p:ph type="dt" sz="half" idx="10"/>
          </p:nvPr>
        </p:nvSpPr>
        <p:spPr/>
        <p:txBody>
          <a:bodyPr/>
          <a:lstStyle/>
          <a:p>
            <a:fld id="{176A6A54-2A6B-4242-B691-C4DE4231F394}" type="datetimeFigureOut">
              <a:rPr lang="en-US" smtClean="0"/>
              <a:pPr/>
              <a:t>4/11/25</a:t>
            </a:fld>
            <a:endParaRPr lang="en-US"/>
          </a:p>
        </p:txBody>
      </p:sp>
      <p:sp>
        <p:nvSpPr>
          <p:cNvPr id="6" name="Slide Number Placeholder 5">
            <a:extLst>
              <a:ext uri="{FF2B5EF4-FFF2-40B4-BE49-F238E27FC236}">
                <a16:creationId xmlns:a16="http://schemas.microsoft.com/office/drawing/2014/main" id="{9FF80ACE-DB02-D71B-787C-C95DC7EC9A81}"/>
              </a:ext>
            </a:extLst>
          </p:cNvPr>
          <p:cNvSpPr>
            <a:spLocks noGrp="1"/>
          </p:cNvSpPr>
          <p:nvPr>
            <p:ph type="sldNum" sz="quarter" idx="11"/>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1256808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1000" y="6340475"/>
            <a:ext cx="11430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4/11/25</a:t>
            </a:fld>
            <a:endParaRPr lang="en-US"/>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 id="2147483718" r:id="rId9"/>
    <p:sldLayoutId id="2147483731" r:id="rId1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sz="4000" b="1" kern="1200">
          <a:solidFill>
            <a:schemeClr val="bg1"/>
          </a:solidFill>
          <a:latin typeface="Myriad Pro" panose="020B0503030403020204" pitchFamily="34"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1" y="0"/>
            <a:ext cx="9144000"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3" name="Rectangle 12"/>
          <p:cNvSpPr/>
          <p:nvPr/>
        </p:nvSpPr>
        <p:spPr>
          <a:xfrm>
            <a:off x="1" y="0"/>
            <a:ext cx="9143999"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bwMode="white">
          <a:xfrm>
            <a:off x="1142108" y="274638"/>
            <a:ext cx="6859787" cy="10969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8" y="1905000"/>
            <a:ext cx="6859787"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6" name="Rectangle 12">
            <a:extLst>
              <a:ext uri="{FF2B5EF4-FFF2-40B4-BE49-F238E27FC236}">
                <a16:creationId xmlns:a16="http://schemas.microsoft.com/office/drawing/2014/main" id="{FA9CC860-E1BD-454A-8B69-2B5CD8D5D078}"/>
              </a:ext>
            </a:extLst>
          </p:cNvPr>
          <p:cNvSpPr/>
          <p:nvPr/>
        </p:nvSpPr>
        <p:spPr>
          <a:xfrm flipV="1">
            <a:off x="1" y="6096000"/>
            <a:ext cx="9143999"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7" name="Rectangle 12">
            <a:extLst>
              <a:ext uri="{FF2B5EF4-FFF2-40B4-BE49-F238E27FC236}">
                <a16:creationId xmlns:a16="http://schemas.microsoft.com/office/drawing/2014/main" id="{95B45D05-BDA8-4927-A3B3-7C98A4D79B5D}"/>
              </a:ext>
            </a:extLst>
          </p:cNvPr>
          <p:cNvSpPr/>
          <p:nvPr/>
        </p:nvSpPr>
        <p:spPr>
          <a:xfrm flipV="1">
            <a:off x="3" y="6158960"/>
            <a:ext cx="9143999"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8" name="Date Placeholder 1">
            <a:extLst>
              <a:ext uri="{FF2B5EF4-FFF2-40B4-BE49-F238E27FC236}">
                <a16:creationId xmlns:a16="http://schemas.microsoft.com/office/drawing/2014/main" id="{7090E1D7-62BF-4C75-8147-C2CA7E84BD34}"/>
              </a:ext>
            </a:extLst>
          </p:cNvPr>
          <p:cNvSpPr>
            <a:spLocks noGrp="1"/>
          </p:cNvSpPr>
          <p:nvPr>
            <p:ph type="dt" sz="half" idx="2"/>
          </p:nvPr>
        </p:nvSpPr>
        <p:spPr bwMode="white">
          <a:xfrm>
            <a:off x="6801429" y="6472713"/>
            <a:ext cx="1257628" cy="320676"/>
          </a:xfrm>
          <a:prstGeom prst="rect">
            <a:avLst/>
          </a:prstGeom>
        </p:spPr>
        <p:txBody>
          <a:bodyPr/>
          <a:lstStyle>
            <a:lvl1pPr algn="r">
              <a:defRPr sz="825">
                <a:solidFill>
                  <a:schemeClr val="tx1"/>
                </a:solidFill>
              </a:defRPr>
            </a:lvl1pPr>
          </a:lstStyle>
          <a:p>
            <a:fld id="{14F042A8-43C1-4815-A5CF-022104463224}" type="datetimeFigureOut">
              <a:rPr lang="en-US" smtClean="0"/>
              <a:pPr/>
              <a:t>4/11/25</a:t>
            </a:fld>
            <a:endParaRPr lang="en-US"/>
          </a:p>
        </p:txBody>
      </p:sp>
      <p:sp>
        <p:nvSpPr>
          <p:cNvPr id="29" name="Slide Number Placeholder 3">
            <a:extLst>
              <a:ext uri="{FF2B5EF4-FFF2-40B4-BE49-F238E27FC236}">
                <a16:creationId xmlns:a16="http://schemas.microsoft.com/office/drawing/2014/main" id="{7B77A6E8-D4D4-4B81-ABDC-DCACEC57E0E9}"/>
              </a:ext>
            </a:extLst>
          </p:cNvPr>
          <p:cNvSpPr>
            <a:spLocks noGrp="1"/>
          </p:cNvSpPr>
          <p:nvPr>
            <p:ph type="sldNum" sz="quarter" idx="4"/>
          </p:nvPr>
        </p:nvSpPr>
        <p:spPr bwMode="white">
          <a:xfrm>
            <a:off x="8230551" y="6472713"/>
            <a:ext cx="857475" cy="320676"/>
          </a:xfrm>
          <a:prstGeom prst="rect">
            <a:avLst/>
          </a:prstGeom>
        </p:spPr>
        <p:txBody>
          <a:bodyPr/>
          <a:lstStyle>
            <a:lvl1pPr algn="r">
              <a:defRPr sz="825">
                <a:solidFill>
                  <a:schemeClr val="tx1"/>
                </a:solidFill>
              </a:defRPr>
            </a:lvl1pPr>
          </a:lstStyle>
          <a:p>
            <a:fld id="{5382E9EE-A870-438B-947A-FF671DFAFC96}" type="slidenum">
              <a:rPr lang="en-US" smtClean="0"/>
              <a:pPr/>
              <a:t>‹#›</a:t>
            </a:fld>
            <a:endParaRPr lang="en-US"/>
          </a:p>
        </p:txBody>
      </p:sp>
      <p:pic>
        <p:nvPicPr>
          <p:cNvPr id="30" name="Picture 29" descr="Logo&#10;&#10;Description automatically generated with medium confidence">
            <a:extLst>
              <a:ext uri="{FF2B5EF4-FFF2-40B4-BE49-F238E27FC236}">
                <a16:creationId xmlns:a16="http://schemas.microsoft.com/office/drawing/2014/main" id="{5B9FB151-C0D2-48A3-B8CD-E1D8B6992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38" y="6391679"/>
            <a:ext cx="436604" cy="390123"/>
          </a:xfrm>
          <a:prstGeom prst="rect">
            <a:avLst/>
          </a:prstGeom>
        </p:spPr>
      </p:pic>
    </p:spTree>
    <p:custDataLst>
      <p:tags r:id="rId3"/>
    </p:custDataLst>
    <p:extLst>
      <p:ext uri="{BB962C8B-B14F-4D97-AF65-F5344CB8AC3E}">
        <p14:creationId xmlns:p14="http://schemas.microsoft.com/office/powerpoint/2010/main" val="2229876495"/>
      </p:ext>
    </p:extLst>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108000"/>
        </a:lnSpc>
        <a:spcBef>
          <a:spcPts val="1800"/>
        </a:spcBef>
        <a:spcAft>
          <a:spcPts val="1200"/>
        </a:spcAft>
        <a:buSzPct val="100000"/>
        <a:buFont typeface="Arial" pitchFamily="34" charset="0"/>
        <a:buChar char="▪"/>
        <a:defRPr sz="1800" kern="1200">
          <a:solidFill>
            <a:schemeClr val="tx2"/>
          </a:solidFill>
          <a:latin typeface="+mn-lt"/>
          <a:ea typeface="+mn-ea"/>
          <a:cs typeface="+mn-cs"/>
        </a:defRPr>
      </a:lvl1pPr>
      <a:lvl2pPr marL="502920" indent="-223838" algn="l" defTabSz="914400" rtl="0" eaLnBrk="1" latinLnBrk="0" hangingPunct="1">
        <a:lnSpc>
          <a:spcPct val="108000"/>
        </a:lnSpc>
        <a:spcBef>
          <a:spcPts val="1000"/>
        </a:spcBef>
        <a:spcAft>
          <a:spcPts val="1200"/>
        </a:spcAft>
        <a:buSzPct val="90000"/>
        <a:buFont typeface="Arial" pitchFamily="34" charset="0"/>
        <a:buChar char="–"/>
        <a:defRPr sz="1800" kern="1200">
          <a:solidFill>
            <a:schemeClr val="tx2"/>
          </a:solidFill>
          <a:latin typeface="+mn-lt"/>
          <a:ea typeface="+mn-ea"/>
          <a:cs typeface="+mn-cs"/>
        </a:defRPr>
      </a:lvl2pPr>
      <a:lvl3pPr marL="685800" indent="-182880" algn="l" defTabSz="914400" rtl="0" eaLnBrk="1" latinLnBrk="0" hangingPunct="1">
        <a:lnSpc>
          <a:spcPct val="108000"/>
        </a:lnSpc>
        <a:spcBef>
          <a:spcPts val="800"/>
        </a:spcBef>
        <a:spcAft>
          <a:spcPts val="1200"/>
        </a:spcAft>
        <a:buSzPct val="100000"/>
        <a:buFont typeface="Arial" pitchFamily="34" charset="0"/>
        <a:buChar char="▪"/>
        <a:defRPr sz="1600" kern="1200">
          <a:solidFill>
            <a:schemeClr val="tx2"/>
          </a:solidFill>
          <a:latin typeface="+mn-lt"/>
          <a:ea typeface="+mn-ea"/>
          <a:cs typeface="+mn-cs"/>
        </a:defRPr>
      </a:lvl3pPr>
      <a:lvl4pPr marL="868680" indent="-182880" algn="l" defTabSz="914400" rtl="0" eaLnBrk="1" latinLnBrk="0" hangingPunct="1">
        <a:lnSpc>
          <a:spcPct val="108000"/>
        </a:lnSpc>
        <a:spcBef>
          <a:spcPts val="600"/>
        </a:spcBef>
        <a:spcAft>
          <a:spcPts val="1200"/>
        </a:spcAft>
        <a:buSzPct val="90000"/>
        <a:buFont typeface="Arial" pitchFamily="34" charset="0"/>
        <a:buChar char="–"/>
        <a:defRPr sz="1400" kern="1200">
          <a:solidFill>
            <a:schemeClr val="tx2"/>
          </a:solidFill>
          <a:latin typeface="+mn-lt"/>
          <a:ea typeface="+mn-ea"/>
          <a:cs typeface="+mn-cs"/>
        </a:defRPr>
      </a:lvl4pPr>
      <a:lvl5pPr marL="1051560" indent="-182880" algn="l" defTabSz="914400" rtl="0" eaLnBrk="1" latinLnBrk="0" hangingPunct="1">
        <a:lnSpc>
          <a:spcPct val="108000"/>
        </a:lnSpc>
        <a:spcBef>
          <a:spcPts val="600"/>
        </a:spcBef>
        <a:spcAft>
          <a:spcPts val="1200"/>
        </a:spcAft>
        <a:buSzPct val="100000"/>
        <a:buFont typeface="Arial" pitchFamily="34" charset="0"/>
        <a:buChar char="▪"/>
        <a:defRPr sz="1400" kern="1200">
          <a:solidFill>
            <a:schemeClr val="tx2"/>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CB5F3-CC9E-18E8-8497-45DAF8915F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AD79C8-98E9-6673-B2AE-3E9242E089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2AEB7-FC02-6C5A-A91A-ACFFFED908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76A6A54-2A6B-4242-B691-C4DE4231F394}" type="datetimeFigureOut">
              <a:rPr lang="en-US" smtClean="0"/>
              <a:pPr/>
              <a:t>4/11/25</a:t>
            </a:fld>
            <a:endParaRPr lang="en-US"/>
          </a:p>
        </p:txBody>
      </p:sp>
      <p:sp>
        <p:nvSpPr>
          <p:cNvPr id="5" name="Footer Placeholder 4">
            <a:extLst>
              <a:ext uri="{FF2B5EF4-FFF2-40B4-BE49-F238E27FC236}">
                <a16:creationId xmlns:a16="http://schemas.microsoft.com/office/drawing/2014/main" id="{F77D4772-BD10-7AB7-9704-B7505CB40B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9026BC-222E-DC0E-0D46-6F42555BD3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2FED1A7-FB98-43FD-AA3D-E7C3EC56B298}" type="slidenum">
              <a:rPr lang="en-US" smtClean="0"/>
              <a:pPr/>
              <a:t>‹#›</a:t>
            </a:fld>
            <a:endParaRPr lang="en-US"/>
          </a:p>
        </p:txBody>
      </p:sp>
      <p:sp>
        <p:nvSpPr>
          <p:cNvPr id="7" name="Rectangle 6">
            <a:extLst>
              <a:ext uri="{FF2B5EF4-FFF2-40B4-BE49-F238E27FC236}">
                <a16:creationId xmlns:a16="http://schemas.microsoft.com/office/drawing/2014/main" id="{0162AE79-1E26-5E7E-BF17-F52A4B8C2E2E}"/>
              </a:ext>
            </a:extLst>
          </p:cNvPr>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4B3C1E7D-5AF7-D76F-D764-D88253226E81}"/>
              </a:ext>
            </a:extLst>
          </p:cNvPr>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pic>
        <p:nvPicPr>
          <p:cNvPr id="9" name="Picture 8">
            <a:extLst>
              <a:ext uri="{FF2B5EF4-FFF2-40B4-BE49-F238E27FC236}">
                <a16:creationId xmlns:a16="http://schemas.microsoft.com/office/drawing/2014/main" id="{C439503E-D872-B941-1F48-3E386425C95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27713591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156959"/>
            <a:ext cx="9144000" cy="701040"/>
          </a:xfrm>
          <a:prstGeom prst="rect">
            <a:avLst/>
          </a:prstGeom>
        </p:spPr>
      </p:pic>
      <p:sp>
        <p:nvSpPr>
          <p:cNvPr id="17" name="bg object 17"/>
          <p:cNvSpPr/>
          <p:nvPr/>
        </p:nvSpPr>
        <p:spPr>
          <a:xfrm>
            <a:off x="0" y="6248399"/>
            <a:ext cx="9144000" cy="609600"/>
          </a:xfrm>
          <a:custGeom>
            <a:avLst/>
            <a:gdLst/>
            <a:ahLst/>
            <a:cxnLst/>
            <a:rect l="l" t="t" r="r" b="b"/>
            <a:pathLst>
              <a:path w="9144000" h="609600">
                <a:moveTo>
                  <a:pt x="9144000" y="0"/>
                </a:moveTo>
                <a:lnTo>
                  <a:pt x="0" y="0"/>
                </a:lnTo>
                <a:lnTo>
                  <a:pt x="0" y="609600"/>
                </a:lnTo>
                <a:lnTo>
                  <a:pt x="9144000" y="609600"/>
                </a:lnTo>
                <a:lnTo>
                  <a:pt x="9144000" y="0"/>
                </a:lnTo>
                <a:close/>
              </a:path>
            </a:pathLst>
          </a:custGeom>
          <a:solidFill>
            <a:srgbClr val="000000"/>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0" y="0"/>
            <a:ext cx="9144000" cy="1310639"/>
          </a:xfrm>
          <a:prstGeom prst="rect">
            <a:avLst/>
          </a:prstGeom>
        </p:spPr>
      </p:pic>
      <p:sp>
        <p:nvSpPr>
          <p:cNvPr id="19" name="bg object 19"/>
          <p:cNvSpPr/>
          <p:nvPr/>
        </p:nvSpPr>
        <p:spPr>
          <a:xfrm>
            <a:off x="0" y="0"/>
            <a:ext cx="9144000" cy="1219200"/>
          </a:xfrm>
          <a:custGeom>
            <a:avLst/>
            <a:gdLst/>
            <a:ahLst/>
            <a:cxnLst/>
            <a:rect l="l" t="t" r="r" b="b"/>
            <a:pathLst>
              <a:path w="9144000" h="1219200">
                <a:moveTo>
                  <a:pt x="9144000" y="0"/>
                </a:moveTo>
                <a:lnTo>
                  <a:pt x="0" y="0"/>
                </a:lnTo>
                <a:lnTo>
                  <a:pt x="0" y="1219200"/>
                </a:lnTo>
                <a:lnTo>
                  <a:pt x="9144000" y="1219200"/>
                </a:lnTo>
                <a:lnTo>
                  <a:pt x="9144000" y="0"/>
                </a:lnTo>
                <a:close/>
              </a:path>
            </a:pathLst>
          </a:custGeom>
          <a:solidFill>
            <a:srgbClr val="C7102D"/>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8077200" y="481584"/>
            <a:ext cx="678179" cy="1181099"/>
          </a:xfrm>
          <a:prstGeom prst="rect">
            <a:avLst/>
          </a:prstGeom>
        </p:spPr>
      </p:pic>
      <p:sp>
        <p:nvSpPr>
          <p:cNvPr id="2" name="Holder 2"/>
          <p:cNvSpPr>
            <a:spLocks noGrp="1"/>
          </p:cNvSpPr>
          <p:nvPr>
            <p:ph type="title"/>
          </p:nvPr>
        </p:nvSpPr>
        <p:spPr>
          <a:xfrm>
            <a:off x="231140" y="104647"/>
            <a:ext cx="7850505" cy="1122680"/>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a:xfrm>
            <a:off x="631190" y="2592070"/>
            <a:ext cx="6170930" cy="29978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4/11/25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50264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4.png"/><Relationship Id="rId7"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hyperlink" Target="https://www.niu.edu/spa/awards/post-award-financial/budget.shtml"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niu.edu/policies/policy-documents/indirect-cost-distribution.shtml" TargetMode="External"/><Relationship Id="rId2" Type="http://schemas.openxmlformats.org/officeDocument/2006/relationships/hyperlink" Target="https://www.niu.edu/policies/policy-documents/budgeting-indirect-costs.shtml" TargetMode="External"/><Relationship Id="rId1" Type="http://schemas.openxmlformats.org/officeDocument/2006/relationships/slideLayout" Target="../slideLayouts/slideLayout13.xml"/><Relationship Id="rId5" Type="http://schemas.openxmlformats.org/officeDocument/2006/relationships/hyperlink" Target="https://www.niu.edu/spa/_pdf/rate-agreement.pdf" TargetMode="External"/><Relationship Id="rId4" Type="http://schemas.openxmlformats.org/officeDocument/2006/relationships/hyperlink" Target="https://www.niu.edu/spa/proposals/budgeting-f-and-a.s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nSVmBJ78PNI?t=1"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niu.edu/spa/_pdf/rate-agreement.pdf"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8C97C969-B2B4-FC37-0475-758F0D8ED246}"/>
              </a:ext>
            </a:extLst>
          </p:cNvPr>
          <p:cNvSpPr txBox="1">
            <a:spLocks noGrp="1"/>
          </p:cNvSpPr>
          <p:nvPr>
            <p:ph type="title" idx="4294967295"/>
          </p:nvPr>
        </p:nvSpPr>
        <p:spPr>
          <a:xfrm>
            <a:off x="2073728" y="3316765"/>
            <a:ext cx="499654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Monday Money Matters &amp; More</a:t>
            </a:r>
          </a:p>
        </p:txBody>
      </p:sp>
      <p:sp>
        <p:nvSpPr>
          <p:cNvPr id="4" name="Subtitle 3"/>
          <p:cNvSpPr>
            <a:spLocks noGrp="1"/>
          </p:cNvSpPr>
          <p:nvPr>
            <p:ph type="subTitle" idx="1"/>
          </p:nvPr>
        </p:nvSpPr>
        <p:spPr>
          <a:xfrm>
            <a:off x="457200" y="5492061"/>
            <a:ext cx="8229600" cy="804862"/>
          </a:xfrm>
        </p:spPr>
        <p:txBody>
          <a:bodyPr>
            <a:noAutofit/>
          </a:bodyPr>
          <a:lstStyle/>
          <a:p>
            <a:r>
              <a:rPr lang="en-US" sz="2700" dirty="0"/>
              <a:t> Indirect Costs</a:t>
            </a:r>
            <a:endParaRPr lang="en-US" sz="2700" baseline="0" dirty="0"/>
          </a:p>
        </p:txBody>
      </p:sp>
      <p:sp>
        <p:nvSpPr>
          <p:cNvPr id="2" name="object 2">
            <a:extLst>
              <a:ext uri="{FF2B5EF4-FFF2-40B4-BE49-F238E27FC236}">
                <a16:creationId xmlns:a16="http://schemas.microsoft.com/office/drawing/2014/main" id="{36DAEE85-BD0A-F1D4-D9B0-06F210847B4E}"/>
              </a:ext>
            </a:extLst>
          </p:cNvPr>
          <p:cNvSpPr txBox="1">
            <a:spLocks/>
          </p:cNvSpPr>
          <p:nvPr/>
        </p:nvSpPr>
        <p:spPr>
          <a:xfrm>
            <a:off x="231140" y="104647"/>
            <a:ext cx="7850505" cy="1122680"/>
          </a:xfrm>
          <a:prstGeom prst="rect">
            <a:avLst/>
          </a:prstGeom>
        </p:spPr>
        <p:txBody>
          <a:bodyPr vert="horz" wrap="square" lIns="0" tIns="281559" rIns="0" bIns="0" rtlCol="0" anchor="b">
            <a:spAutoFit/>
          </a:bodyPr>
          <a:lstStyle>
            <a:lvl1pPr algn="ctr" defTabSz="914400" rtl="0" eaLnBrk="1" latinLnBrk="0" hangingPunct="1">
              <a:spcBef>
                <a:spcPct val="0"/>
              </a:spcBef>
              <a:buNone/>
              <a:defRPr sz="3600" b="1" kern="1200">
                <a:solidFill>
                  <a:srgbClr val="C8102E"/>
                </a:solidFill>
                <a:latin typeface="Myriad Pro" panose="020B0503030403020204" pitchFamily="34" charset="0"/>
                <a:ea typeface="Roboto Slab" pitchFamily="2" charset="0"/>
                <a:cs typeface="Arial" pitchFamily="34" charset="0"/>
              </a:defRPr>
            </a:lvl1pPr>
          </a:lstStyle>
          <a:p>
            <a:pPr marL="12700">
              <a:spcBef>
                <a:spcPts val="105"/>
              </a:spcBef>
            </a:pPr>
            <a:r>
              <a:rPr lang="en-US" sz="3200" spc="-95"/>
              <a:t>Two</a:t>
            </a:r>
            <a:r>
              <a:rPr lang="en-US" sz="3200" spc="-100"/>
              <a:t> </a:t>
            </a:r>
            <a:r>
              <a:rPr lang="en-US" sz="3200" spc="-85"/>
              <a:t>Types </a:t>
            </a:r>
            <a:r>
              <a:rPr lang="en-US" sz="3200" spc="-145"/>
              <a:t>of</a:t>
            </a:r>
            <a:r>
              <a:rPr lang="en-US" sz="3200" spc="-75"/>
              <a:t> </a:t>
            </a:r>
            <a:r>
              <a:rPr lang="en-US" sz="3200" spc="-125"/>
              <a:t>Costs</a:t>
            </a:r>
            <a:r>
              <a:rPr lang="en-US" sz="3200" spc="-85"/>
              <a:t> </a:t>
            </a:r>
            <a:r>
              <a:rPr lang="en-US" sz="3200" spc="-140"/>
              <a:t>on</a:t>
            </a:r>
            <a:r>
              <a:rPr lang="en-US" sz="3200" spc="-80"/>
              <a:t> </a:t>
            </a:r>
            <a:r>
              <a:rPr lang="en-US" sz="3200" spc="-150"/>
              <a:t>Sponsored</a:t>
            </a:r>
            <a:r>
              <a:rPr lang="en-US" sz="3200" spc="-70"/>
              <a:t> </a:t>
            </a:r>
            <a:r>
              <a:rPr lang="en-US" sz="3200" spc="-85"/>
              <a:t>Projects</a:t>
            </a:r>
            <a:endParaRPr lang="en-US" sz="3200" dirty="0"/>
          </a:p>
        </p:txBody>
      </p:sp>
    </p:spTree>
    <p:extLst>
      <p:ext uri="{BB962C8B-B14F-4D97-AF65-F5344CB8AC3E}">
        <p14:creationId xmlns:p14="http://schemas.microsoft.com/office/powerpoint/2010/main" val="1133663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9C57A-64D7-3BF3-FDD3-5BBC8DA29C33}"/>
              </a:ext>
            </a:extLst>
          </p:cNvPr>
          <p:cNvSpPr>
            <a:spLocks noGrp="1"/>
          </p:cNvSpPr>
          <p:nvPr>
            <p:ph type="title"/>
          </p:nvPr>
        </p:nvSpPr>
        <p:spPr>
          <a:xfrm>
            <a:off x="397240" y="0"/>
            <a:ext cx="7886700" cy="1325563"/>
          </a:xfrm>
        </p:spPr>
        <p:txBody>
          <a:bodyPr>
            <a:normAutofit/>
          </a:bodyPr>
          <a:lstStyle/>
          <a:p>
            <a:r>
              <a:rPr lang="en-US" sz="4000" b="1" dirty="0">
                <a:solidFill>
                  <a:schemeClr val="bg1"/>
                </a:solidFill>
                <a:latin typeface="Myriad Pro" panose="020B0503030403020204" charset="0"/>
              </a:rPr>
              <a:t>NIU Indirect Cost Allocation</a:t>
            </a:r>
          </a:p>
        </p:txBody>
      </p:sp>
      <p:sp>
        <p:nvSpPr>
          <p:cNvPr id="12" name="numbering hotspot">
            <a:extLst>
              <a:ext uri="{FF2B5EF4-FFF2-40B4-BE49-F238E27FC236}">
                <a16:creationId xmlns:a16="http://schemas.microsoft.com/office/drawing/2014/main" id="{C54533AC-FFB8-5DD9-F8C6-5C5BBA85ECAA}"/>
              </a:ext>
              <a:ext uri="{C183D7F6-B498-43B3-948B-1728B52AA6E4}">
                <adec:decorative xmlns:adec="http://schemas.microsoft.com/office/drawing/2017/decorative" val="1"/>
              </a:ext>
            </a:extLst>
          </p:cNvPr>
          <p:cNvSpPr/>
          <p:nvPr/>
        </p:nvSpPr>
        <p:spPr>
          <a:xfrm>
            <a:off x="989351" y="3429000"/>
            <a:ext cx="4279692" cy="513413"/>
          </a:xfrm>
          <a:prstGeom prst="rect">
            <a:avLst/>
          </a:prstGeom>
          <a:solidFill>
            <a:schemeClr val="bg1">
              <a:alpha val="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se window hotspot">
            <a:extLst>
              <a:ext uri="{FF2B5EF4-FFF2-40B4-BE49-F238E27FC236}">
                <a16:creationId xmlns:a16="http://schemas.microsoft.com/office/drawing/2014/main" id="{331C6C54-CEDF-F40C-B299-F00D7D1747D6}"/>
              </a:ext>
              <a:ext uri="{C183D7F6-B498-43B3-948B-1728B52AA6E4}">
                <adec:decorative xmlns:adec="http://schemas.microsoft.com/office/drawing/2017/decorative" val="1"/>
              </a:ext>
            </a:extLst>
          </p:cNvPr>
          <p:cNvSpPr/>
          <p:nvPr/>
        </p:nvSpPr>
        <p:spPr>
          <a:xfrm>
            <a:off x="6498235" y="1291652"/>
            <a:ext cx="820005" cy="664572"/>
          </a:xfrm>
          <a:prstGeom prst="mathMultiply">
            <a:avLst/>
          </a:prstGeom>
          <a:solidFill>
            <a:schemeClr val="accent1">
              <a:alpha val="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2216C90-404D-D224-AE3C-BFCC0C8D0C76}"/>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838200" y="1465796"/>
            <a:ext cx="7185097" cy="4649180"/>
          </a:xfrm>
        </p:spPr>
      </p:pic>
    </p:spTree>
    <p:extLst>
      <p:ext uri="{BB962C8B-B14F-4D97-AF65-F5344CB8AC3E}">
        <p14:creationId xmlns:p14="http://schemas.microsoft.com/office/powerpoint/2010/main" val="2221020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D5CB82-F365-0E8D-5CEC-0EA2F56B0E78}"/>
              </a:ext>
            </a:extLst>
          </p:cNvPr>
          <p:cNvSpPr>
            <a:spLocks noGrp="1"/>
          </p:cNvSpPr>
          <p:nvPr>
            <p:ph type="title"/>
          </p:nvPr>
        </p:nvSpPr>
        <p:spPr>
          <a:xfrm>
            <a:off x="218095" y="411908"/>
            <a:ext cx="7886700" cy="1325563"/>
          </a:xfrm>
        </p:spPr>
        <p:txBody>
          <a:bodyPr>
            <a:normAutofit/>
          </a:bodyPr>
          <a:lstStyle/>
          <a:p>
            <a:r>
              <a:rPr lang="en-US" sz="3600" dirty="0" err="1"/>
              <a:t>Indirects</a:t>
            </a:r>
            <a:r>
              <a:rPr lang="en-US" sz="3600" dirty="0"/>
              <a:t> on Financial Reports</a:t>
            </a:r>
            <a:endParaRPr lang="en-US" sz="3600" b="1" dirty="0">
              <a:solidFill>
                <a:schemeClr val="bg1"/>
              </a:solidFill>
            </a:endParaRPr>
          </a:p>
        </p:txBody>
      </p:sp>
      <p:pic>
        <p:nvPicPr>
          <p:cNvPr id="4" name="Lady">
            <a:extLst>
              <a:ext uri="{FF2B5EF4-FFF2-40B4-BE49-F238E27FC236}">
                <a16:creationId xmlns:a16="http://schemas.microsoft.com/office/drawing/2014/main" id="{543D3924-AC56-508C-E3D7-975B06F64A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1231" y="2995561"/>
            <a:ext cx="3725056" cy="1876123"/>
          </a:xfrm>
          <a:prstGeom prst="rect">
            <a:avLst/>
          </a:prstGeom>
        </p:spPr>
      </p:pic>
      <p:grpSp>
        <p:nvGrpSpPr>
          <p:cNvPr id="7" name="Group 6">
            <a:extLst>
              <a:ext uri="{FF2B5EF4-FFF2-40B4-BE49-F238E27FC236}">
                <a16:creationId xmlns:a16="http://schemas.microsoft.com/office/drawing/2014/main" id="{23DAC8A0-4A07-068F-CD6F-C40CCEA4EB35}"/>
              </a:ext>
              <a:ext uri="{C183D7F6-B498-43B3-948B-1728B52AA6E4}">
                <adec:decorative xmlns:adec="http://schemas.microsoft.com/office/drawing/2017/decorative" val="1"/>
              </a:ext>
            </a:extLst>
          </p:cNvPr>
          <p:cNvGrpSpPr/>
          <p:nvPr/>
        </p:nvGrpSpPr>
        <p:grpSpPr>
          <a:xfrm>
            <a:off x="3026671" y="2919451"/>
            <a:ext cx="4804702" cy="2120637"/>
            <a:chOff x="4106287" y="2919450"/>
            <a:chExt cx="4804702" cy="2120637"/>
          </a:xfrm>
        </p:grpSpPr>
        <p:pic>
          <p:nvPicPr>
            <p:cNvPr id="5" name="aCCESS TO BUDGET">
              <a:extLst>
                <a:ext uri="{FF2B5EF4-FFF2-40B4-BE49-F238E27FC236}">
                  <a16:creationId xmlns:a16="http://schemas.microsoft.com/office/drawing/2014/main" id="{1C3EF1AC-C891-0FCF-7613-F0D71EDB7F66}"/>
                </a:ext>
              </a:extLst>
            </p:cNvPr>
            <p:cNvPicPr>
              <a:picLocks noChangeAspect="1"/>
            </p:cNvPicPr>
            <p:nvPr/>
          </p:nvPicPr>
          <p:blipFill>
            <a:blip r:embed="rId4"/>
            <a:stretch>
              <a:fillRect/>
            </a:stretch>
          </p:blipFill>
          <p:spPr>
            <a:xfrm>
              <a:off x="4106287" y="2919450"/>
              <a:ext cx="4804702" cy="2120637"/>
            </a:xfrm>
            <a:prstGeom prst="rect">
              <a:avLst/>
            </a:prstGeom>
            <a:ln>
              <a:noFill/>
            </a:ln>
          </p:spPr>
        </p:pic>
        <p:sp>
          <p:nvSpPr>
            <p:cNvPr id="6" name="TextBox 5">
              <a:extLst>
                <a:ext uri="{FF2B5EF4-FFF2-40B4-BE49-F238E27FC236}">
                  <a16:creationId xmlns:a16="http://schemas.microsoft.com/office/drawing/2014/main" id="{B711D9E4-4954-0E3A-3A86-72A23A8C85AD}"/>
                </a:ext>
              </a:extLst>
            </p:cNvPr>
            <p:cNvSpPr txBox="1"/>
            <p:nvPr/>
          </p:nvSpPr>
          <p:spPr>
            <a:xfrm>
              <a:off x="5330456" y="4347583"/>
              <a:ext cx="3298371" cy="584775"/>
            </a:xfrm>
            <a:prstGeom prst="rect">
              <a:avLst/>
            </a:prstGeom>
            <a:noFill/>
          </p:spPr>
          <p:txBody>
            <a:bodyPr wrap="square" rtlCol="0">
              <a:spAutoFit/>
            </a:bodyPr>
            <a:lstStyle/>
            <a:p>
              <a:r>
                <a:rPr lang="en-US" sz="1600" dirty="0">
                  <a:solidFill>
                    <a:srgbClr val="467886"/>
                  </a:solidFill>
                  <a:hlinkClick r:id="rId5">
                    <a:extLst>
                      <a:ext uri="{A12FA001-AC4F-418D-AE19-62706E023703}">
                        <ahyp:hlinkClr xmlns:ahyp="http://schemas.microsoft.com/office/drawing/2018/hyperlinkcolor" val="tx"/>
                      </a:ext>
                    </a:extLst>
                  </a:hlinkClick>
                </a:rPr>
                <a:t>https://www.niu.edu/spa/awards/post-award-financial/budget.shtml</a:t>
              </a:r>
              <a:endParaRPr lang="en-US" sz="1600" dirty="0"/>
            </a:p>
          </p:txBody>
        </p:sp>
      </p:grpSp>
      <p:pic>
        <p:nvPicPr>
          <p:cNvPr id="9" name="Picture 8">
            <a:extLst>
              <a:ext uri="{FF2B5EF4-FFF2-40B4-BE49-F238E27FC236}">
                <a16:creationId xmlns:a16="http://schemas.microsoft.com/office/drawing/2014/main" id="{B1FE77F9-26DB-8984-D1B6-8AC9D8F2DB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7779" y="1634924"/>
            <a:ext cx="7997016" cy="4587144"/>
          </a:xfrm>
          <a:prstGeom prst="rect">
            <a:avLst/>
          </a:prstGeom>
        </p:spPr>
      </p:pic>
      <p:graphicFrame>
        <p:nvGraphicFramePr>
          <p:cNvPr id="10" name="Object 9">
            <a:hlinkClick r:id="" action="ppaction://ole?verb=0"/>
            <a:extLst>
              <a:ext uri="{FF2B5EF4-FFF2-40B4-BE49-F238E27FC236}">
                <a16:creationId xmlns:a16="http://schemas.microsoft.com/office/drawing/2014/main" id="{C8F69A49-FA49-E65A-247D-41BF192BC2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6201815"/>
              </p:ext>
            </p:extLst>
          </p:nvPr>
        </p:nvGraphicFramePr>
        <p:xfrm>
          <a:off x="8145236" y="541561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7" imgW="914400" imgH="806501" progId="Acrobat.Document.DC">
                  <p:embed/>
                </p:oleObj>
              </mc:Choice>
              <mc:Fallback>
                <p:oleObj name="Acrobat Document" showAsIcon="1" r:id="rId7" imgW="914400" imgH="806501" progId="Acrobat.Document.DC">
                  <p:embed/>
                  <p:pic>
                    <p:nvPicPr>
                      <p:cNvPr id="10" name="Object 9">
                        <a:hlinkClick r:id="" action="ppaction://ole?verb=0"/>
                        <a:extLst>
                          <a:ext uri="{FF2B5EF4-FFF2-40B4-BE49-F238E27FC236}">
                            <a16:creationId xmlns:a16="http://schemas.microsoft.com/office/drawing/2014/main" id="{C8F69A49-FA49-E65A-247D-41BF192BC21B}"/>
                          </a:ext>
                          <a:ext uri="{C183D7F6-B498-43B3-948B-1728B52AA6E4}">
                            <adec:decorative xmlns:adec="http://schemas.microsoft.com/office/drawing/2017/decorative" val="1"/>
                          </a:ext>
                        </a:extLst>
                      </p:cNvPr>
                      <p:cNvPicPr/>
                      <p:nvPr/>
                    </p:nvPicPr>
                    <p:blipFill>
                      <a:blip r:embed="rId8"/>
                      <a:stretch>
                        <a:fillRect/>
                      </a:stretch>
                    </p:blipFill>
                    <p:spPr>
                      <a:xfrm>
                        <a:off x="8145236" y="541561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0036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14476"/>
            <a:ext cx="7886700" cy="810863"/>
          </a:xfrm>
          <a:prstGeom prst="rect">
            <a:avLst/>
          </a:prstGeom>
        </p:spPr>
        <p:txBody>
          <a:bodyPr vert="horz" wrap="square" lIns="0" tIns="254381" rIns="0" bIns="0" rtlCol="0">
            <a:spAutoFit/>
          </a:bodyPr>
          <a:lstStyle/>
          <a:p>
            <a:pPr marL="317500">
              <a:lnSpc>
                <a:spcPct val="100000"/>
              </a:lnSpc>
              <a:spcBef>
                <a:spcPts val="95"/>
              </a:spcBef>
            </a:pPr>
            <a:r>
              <a:rPr sz="3600" b="1" spc="-150" dirty="0">
                <a:solidFill>
                  <a:schemeClr val="bg1"/>
                </a:solidFill>
                <a:latin typeface="Arial" panose="020B0604020202020204" pitchFamily="34" charset="0"/>
                <a:cs typeface="Arial" panose="020B0604020202020204" pitchFamily="34" charset="0"/>
              </a:rPr>
              <a:t>Resources</a:t>
            </a:r>
          </a:p>
        </p:txBody>
      </p:sp>
      <p:sp>
        <p:nvSpPr>
          <p:cNvPr id="2" name="object 2"/>
          <p:cNvSpPr txBox="1"/>
          <p:nvPr/>
        </p:nvSpPr>
        <p:spPr>
          <a:xfrm>
            <a:off x="561340" y="2000402"/>
            <a:ext cx="7573009" cy="2073910"/>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5600" algn="l"/>
              </a:tabLst>
            </a:pPr>
            <a:r>
              <a:rPr sz="2800" u="sng" dirty="0">
                <a:uFill>
                  <a:solidFill>
                    <a:srgbClr val="0000FF"/>
                  </a:solidFill>
                </a:uFill>
                <a:latin typeface="Arial"/>
                <a:cs typeface="Arial"/>
                <a:hlinkClick r:id="rId2">
                  <a:extLst>
                    <a:ext uri="{A12FA001-AC4F-418D-AE19-62706E023703}">
                      <ahyp:hlinkClr xmlns:ahyp="http://schemas.microsoft.com/office/drawing/2018/hyperlinkcolor" val="tx"/>
                    </a:ext>
                  </a:extLst>
                </a:hlinkClick>
              </a:rPr>
              <a:t>Budgeting</a:t>
            </a:r>
            <a:r>
              <a:rPr sz="2800" u="sng" spc="-114" dirty="0">
                <a:uFill>
                  <a:solidFill>
                    <a:srgbClr val="0000FF"/>
                  </a:solidFill>
                </a:uFill>
                <a:latin typeface="Arial"/>
                <a:cs typeface="Arial"/>
                <a:hlinkClick r:id="rId2">
                  <a:extLst>
                    <a:ext uri="{A12FA001-AC4F-418D-AE19-62706E023703}">
                      <ahyp:hlinkClr xmlns:ahyp="http://schemas.microsoft.com/office/drawing/2018/hyperlinkcolor" val="tx"/>
                    </a:ext>
                  </a:extLst>
                </a:hlinkClick>
              </a:rPr>
              <a:t> </a:t>
            </a:r>
            <a:r>
              <a:rPr sz="2800" u="sng" dirty="0">
                <a:uFill>
                  <a:solidFill>
                    <a:srgbClr val="0000FF"/>
                  </a:solidFill>
                </a:uFill>
                <a:latin typeface="Arial"/>
                <a:cs typeface="Arial"/>
                <a:hlinkClick r:id="rId2">
                  <a:extLst>
                    <a:ext uri="{A12FA001-AC4F-418D-AE19-62706E023703}">
                      <ahyp:hlinkClr xmlns:ahyp="http://schemas.microsoft.com/office/drawing/2018/hyperlinkcolor" val="tx"/>
                    </a:ext>
                  </a:extLst>
                </a:hlinkClick>
              </a:rPr>
              <a:t>Indirect</a:t>
            </a:r>
            <a:r>
              <a:rPr sz="2800" u="sng" spc="-110" dirty="0">
                <a:uFill>
                  <a:solidFill>
                    <a:srgbClr val="0000FF"/>
                  </a:solidFill>
                </a:uFill>
                <a:latin typeface="Arial"/>
                <a:cs typeface="Arial"/>
                <a:hlinkClick r:id="rId2">
                  <a:extLst>
                    <a:ext uri="{A12FA001-AC4F-418D-AE19-62706E023703}">
                      <ahyp:hlinkClr xmlns:ahyp="http://schemas.microsoft.com/office/drawing/2018/hyperlinkcolor" val="tx"/>
                    </a:ext>
                  </a:extLst>
                </a:hlinkClick>
              </a:rPr>
              <a:t> </a:t>
            </a:r>
            <a:r>
              <a:rPr sz="2800" u="sng" dirty="0">
                <a:uFill>
                  <a:solidFill>
                    <a:srgbClr val="0000FF"/>
                  </a:solidFill>
                </a:uFill>
                <a:latin typeface="Arial"/>
                <a:cs typeface="Arial"/>
                <a:hlinkClick r:id="rId2">
                  <a:extLst>
                    <a:ext uri="{A12FA001-AC4F-418D-AE19-62706E023703}">
                      <ahyp:hlinkClr xmlns:ahyp="http://schemas.microsoft.com/office/drawing/2018/hyperlinkcolor" val="tx"/>
                    </a:ext>
                  </a:extLst>
                </a:hlinkClick>
              </a:rPr>
              <a:t>Costs</a:t>
            </a:r>
            <a:r>
              <a:rPr sz="2800" u="sng" spc="-114" dirty="0">
                <a:uFill>
                  <a:solidFill>
                    <a:srgbClr val="0000FF"/>
                  </a:solidFill>
                </a:uFill>
                <a:latin typeface="Arial"/>
                <a:cs typeface="Arial"/>
                <a:hlinkClick r:id="rId2">
                  <a:extLst>
                    <a:ext uri="{A12FA001-AC4F-418D-AE19-62706E023703}">
                      <ahyp:hlinkClr xmlns:ahyp="http://schemas.microsoft.com/office/drawing/2018/hyperlinkcolor" val="tx"/>
                    </a:ext>
                  </a:extLst>
                </a:hlinkClick>
              </a:rPr>
              <a:t> </a:t>
            </a:r>
            <a:r>
              <a:rPr sz="2800" u="sng" spc="-10" dirty="0">
                <a:uFill>
                  <a:solidFill>
                    <a:srgbClr val="0000FF"/>
                  </a:solidFill>
                </a:uFill>
                <a:latin typeface="Arial"/>
                <a:cs typeface="Arial"/>
                <a:hlinkClick r:id="rId2">
                  <a:extLst>
                    <a:ext uri="{A12FA001-AC4F-418D-AE19-62706E023703}">
                      <ahyp:hlinkClr xmlns:ahyp="http://schemas.microsoft.com/office/drawing/2018/hyperlinkcolor" val="tx"/>
                    </a:ext>
                  </a:extLst>
                </a:hlinkClick>
              </a:rPr>
              <a:t>Poli</a:t>
            </a:r>
            <a:r>
              <a:rPr sz="2800" u="none" spc="-10" dirty="0">
                <a:latin typeface="Arial"/>
                <a:cs typeface="Arial"/>
              </a:rPr>
              <a:t>cy</a:t>
            </a:r>
            <a:endParaRPr sz="2800" dirty="0">
              <a:latin typeface="Arial"/>
              <a:cs typeface="Arial"/>
            </a:endParaRPr>
          </a:p>
          <a:p>
            <a:pPr marL="355600" indent="-342900">
              <a:lnSpc>
                <a:spcPct val="100000"/>
              </a:lnSpc>
              <a:spcBef>
                <a:spcPts val="675"/>
              </a:spcBef>
              <a:buClr>
                <a:srgbClr val="000000"/>
              </a:buClr>
              <a:buChar char="•"/>
              <a:tabLst>
                <a:tab pos="355600" algn="l"/>
              </a:tabLst>
            </a:pPr>
            <a:r>
              <a:rPr sz="2800" u="sng" dirty="0">
                <a:uFill>
                  <a:solidFill>
                    <a:srgbClr val="0000FF"/>
                  </a:solidFill>
                </a:uFill>
                <a:latin typeface="Arial"/>
                <a:cs typeface="Arial"/>
                <a:hlinkClick r:id="rId3">
                  <a:extLst>
                    <a:ext uri="{A12FA001-AC4F-418D-AE19-62706E023703}">
                      <ahyp:hlinkClr xmlns:ahyp="http://schemas.microsoft.com/office/drawing/2018/hyperlinkcolor" val="tx"/>
                    </a:ext>
                  </a:extLst>
                </a:hlinkClick>
              </a:rPr>
              <a:t>Indirect</a:t>
            </a:r>
            <a:r>
              <a:rPr sz="2800" u="sng" spc="-75" dirty="0">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2800" u="sng" dirty="0">
                <a:uFill>
                  <a:solidFill>
                    <a:srgbClr val="0000FF"/>
                  </a:solidFill>
                </a:uFill>
                <a:latin typeface="Arial"/>
                <a:cs typeface="Arial"/>
                <a:hlinkClick r:id="rId3">
                  <a:extLst>
                    <a:ext uri="{A12FA001-AC4F-418D-AE19-62706E023703}">
                      <ahyp:hlinkClr xmlns:ahyp="http://schemas.microsoft.com/office/drawing/2018/hyperlinkcolor" val="tx"/>
                    </a:ext>
                  </a:extLst>
                </a:hlinkClick>
              </a:rPr>
              <a:t>Cost</a:t>
            </a:r>
            <a:r>
              <a:rPr sz="2800" u="sng" spc="-75" dirty="0">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2800" u="sng" spc="-10" dirty="0">
                <a:uFill>
                  <a:solidFill>
                    <a:srgbClr val="0000FF"/>
                  </a:solidFill>
                </a:uFill>
                <a:latin typeface="Arial"/>
                <a:cs typeface="Arial"/>
                <a:hlinkClick r:id="rId3">
                  <a:extLst>
                    <a:ext uri="{A12FA001-AC4F-418D-AE19-62706E023703}">
                      <ahyp:hlinkClr xmlns:ahyp="http://schemas.microsoft.com/office/drawing/2018/hyperlinkcolor" val="tx"/>
                    </a:ext>
                  </a:extLst>
                </a:hlinkClick>
              </a:rPr>
              <a:t>Distribution</a:t>
            </a:r>
            <a:r>
              <a:rPr sz="2800" u="sng" spc="-75" dirty="0">
                <a:uFill>
                  <a:solidFill>
                    <a:srgbClr val="0000FF"/>
                  </a:solidFill>
                </a:uFill>
                <a:latin typeface="Arial"/>
                <a:cs typeface="Arial"/>
                <a:hlinkClick r:id="rId3">
                  <a:extLst>
                    <a:ext uri="{A12FA001-AC4F-418D-AE19-62706E023703}">
                      <ahyp:hlinkClr xmlns:ahyp="http://schemas.microsoft.com/office/drawing/2018/hyperlinkcolor" val="tx"/>
                    </a:ext>
                  </a:extLst>
                </a:hlinkClick>
              </a:rPr>
              <a:t> </a:t>
            </a:r>
            <a:r>
              <a:rPr sz="2800" u="sng" spc="-10" dirty="0">
                <a:uFill>
                  <a:solidFill>
                    <a:srgbClr val="0000FF"/>
                  </a:solidFill>
                </a:uFill>
                <a:latin typeface="Arial"/>
                <a:cs typeface="Arial"/>
                <a:hlinkClick r:id="rId3">
                  <a:extLst>
                    <a:ext uri="{A12FA001-AC4F-418D-AE19-62706E023703}">
                      <ahyp:hlinkClr xmlns:ahyp="http://schemas.microsoft.com/office/drawing/2018/hyperlinkcolor" val="tx"/>
                    </a:ext>
                  </a:extLst>
                </a:hlinkClick>
              </a:rPr>
              <a:t>Polic</a:t>
            </a:r>
            <a:r>
              <a:rPr sz="2800" u="none" spc="-10" dirty="0">
                <a:latin typeface="Arial"/>
                <a:cs typeface="Arial"/>
              </a:rPr>
              <a:t>y</a:t>
            </a:r>
            <a:endParaRPr sz="2800" dirty="0">
              <a:latin typeface="Arial"/>
              <a:cs typeface="Arial"/>
            </a:endParaRPr>
          </a:p>
          <a:p>
            <a:pPr marL="355600" indent="-342900">
              <a:lnSpc>
                <a:spcPct val="100000"/>
              </a:lnSpc>
              <a:spcBef>
                <a:spcPts val="670"/>
              </a:spcBef>
              <a:buClr>
                <a:srgbClr val="000000"/>
              </a:buClr>
              <a:buChar char="•"/>
              <a:tabLst>
                <a:tab pos="355600" algn="l"/>
              </a:tabLst>
            </a:pPr>
            <a:r>
              <a:rPr lang="en-US" sz="2800" u="sng" dirty="0">
                <a:uFill>
                  <a:solidFill>
                    <a:srgbClr val="0000FF"/>
                  </a:solidFill>
                </a:uFill>
                <a:latin typeface="Arial"/>
                <a:cs typeface="Arial"/>
                <a:hlinkClick r:id="rId4">
                  <a:extLst>
                    <a:ext uri="{A12FA001-AC4F-418D-AE19-62706E023703}">
                      <ahyp:hlinkClr xmlns:ahyp="http://schemas.microsoft.com/office/drawing/2018/hyperlinkcolor" val="tx"/>
                    </a:ext>
                  </a:extLst>
                </a:hlinkClick>
              </a:rPr>
              <a:t>SPA</a:t>
            </a:r>
            <a:r>
              <a:rPr lang="en-US" sz="2800" u="sng" spc="-75" dirty="0">
                <a:uFill>
                  <a:solidFill>
                    <a:srgbClr val="0000FF"/>
                  </a:solidFill>
                </a:uFill>
                <a:latin typeface="Arial"/>
                <a:cs typeface="Arial"/>
                <a:hlinkClick r:id="rId4">
                  <a:extLst>
                    <a:ext uri="{A12FA001-AC4F-418D-AE19-62706E023703}">
                      <ahyp:hlinkClr xmlns:ahyp="http://schemas.microsoft.com/office/drawing/2018/hyperlinkcolor" val="tx"/>
                    </a:ext>
                  </a:extLst>
                </a:hlinkClick>
              </a:rPr>
              <a:t> </a:t>
            </a:r>
            <a:r>
              <a:rPr lang="en-US" sz="2800" u="sng" dirty="0">
                <a:uFill>
                  <a:solidFill>
                    <a:srgbClr val="0000FF"/>
                  </a:solidFill>
                </a:uFill>
                <a:latin typeface="Arial"/>
                <a:cs typeface="Arial"/>
                <a:hlinkClick r:id="rId4">
                  <a:extLst>
                    <a:ext uri="{A12FA001-AC4F-418D-AE19-62706E023703}">
                      <ahyp:hlinkClr xmlns:ahyp="http://schemas.microsoft.com/office/drawing/2018/hyperlinkcolor" val="tx"/>
                    </a:ext>
                  </a:extLst>
                </a:hlinkClick>
              </a:rPr>
              <a:t>Budgeting</a:t>
            </a:r>
            <a:r>
              <a:rPr lang="en-US" sz="2800" u="sng" spc="-70" dirty="0">
                <a:uFill>
                  <a:solidFill>
                    <a:srgbClr val="0000FF"/>
                  </a:solidFill>
                </a:uFill>
                <a:latin typeface="Arial"/>
                <a:cs typeface="Arial"/>
                <a:hlinkClick r:id="rId4">
                  <a:extLst>
                    <a:ext uri="{A12FA001-AC4F-418D-AE19-62706E023703}">
                      <ahyp:hlinkClr xmlns:ahyp="http://schemas.microsoft.com/office/drawing/2018/hyperlinkcolor" val="tx"/>
                    </a:ext>
                  </a:extLst>
                </a:hlinkClick>
              </a:rPr>
              <a:t> </a:t>
            </a:r>
            <a:r>
              <a:rPr lang="en-US" sz="2800" u="sng" dirty="0">
                <a:uFill>
                  <a:solidFill>
                    <a:srgbClr val="0000FF"/>
                  </a:solidFill>
                </a:uFill>
                <a:latin typeface="Arial"/>
                <a:cs typeface="Arial"/>
                <a:hlinkClick r:id="rId4">
                  <a:extLst>
                    <a:ext uri="{A12FA001-AC4F-418D-AE19-62706E023703}">
                      <ahyp:hlinkClr xmlns:ahyp="http://schemas.microsoft.com/office/drawing/2018/hyperlinkcolor" val="tx"/>
                    </a:ext>
                  </a:extLst>
                </a:hlinkClick>
              </a:rPr>
              <a:t>F&amp;A</a:t>
            </a:r>
            <a:r>
              <a:rPr lang="en-US" sz="2800" u="sng" spc="-75" dirty="0">
                <a:uFill>
                  <a:solidFill>
                    <a:srgbClr val="0000FF"/>
                  </a:solidFill>
                </a:uFill>
                <a:latin typeface="Arial"/>
                <a:cs typeface="Arial"/>
                <a:hlinkClick r:id="rId4">
                  <a:extLst>
                    <a:ext uri="{A12FA001-AC4F-418D-AE19-62706E023703}">
                      <ahyp:hlinkClr xmlns:ahyp="http://schemas.microsoft.com/office/drawing/2018/hyperlinkcolor" val="tx"/>
                    </a:ext>
                  </a:extLst>
                </a:hlinkClick>
              </a:rPr>
              <a:t> </a:t>
            </a:r>
            <a:r>
              <a:rPr lang="en-US" sz="2800" u="sng" spc="-10" dirty="0">
                <a:uFill>
                  <a:solidFill>
                    <a:srgbClr val="0000FF"/>
                  </a:solidFill>
                </a:uFill>
                <a:latin typeface="Arial"/>
                <a:cs typeface="Arial"/>
                <a:hlinkClick r:id="rId4">
                  <a:extLst>
                    <a:ext uri="{A12FA001-AC4F-418D-AE19-62706E023703}">
                      <ahyp:hlinkClr xmlns:ahyp="http://schemas.microsoft.com/office/drawing/2018/hyperlinkcolor" val="tx"/>
                    </a:ext>
                  </a:extLst>
                </a:hlinkClick>
              </a:rPr>
              <a:t>Guidan</a:t>
            </a:r>
            <a:r>
              <a:rPr lang="en-US" sz="2800" u="none" spc="-10" dirty="0">
                <a:latin typeface="Arial"/>
                <a:cs typeface="Arial"/>
              </a:rPr>
              <a:t>ce</a:t>
            </a:r>
            <a:endParaRPr lang="en-US" sz="2800" dirty="0">
              <a:latin typeface="Arial"/>
              <a:cs typeface="Arial"/>
            </a:endParaRPr>
          </a:p>
          <a:p>
            <a:pPr marL="355600" indent="-342900">
              <a:lnSpc>
                <a:spcPct val="100000"/>
              </a:lnSpc>
              <a:spcBef>
                <a:spcPts val="670"/>
              </a:spcBef>
              <a:buClr>
                <a:srgbClr val="000000"/>
              </a:buClr>
              <a:buChar char="•"/>
              <a:tabLst>
                <a:tab pos="355600" algn="l"/>
              </a:tabLst>
            </a:pPr>
            <a:r>
              <a:rPr sz="2800" u="sng"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NIU</a:t>
            </a:r>
            <a:r>
              <a:rPr sz="2800" u="sng" spc="-95"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 </a:t>
            </a:r>
            <a:r>
              <a:rPr sz="2800" u="sng"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Negotiated</a:t>
            </a:r>
            <a:r>
              <a:rPr sz="2800" u="sng" spc="-95"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 </a:t>
            </a:r>
            <a:r>
              <a:rPr sz="2800" u="sng"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Indirect</a:t>
            </a:r>
            <a:r>
              <a:rPr sz="2800" u="sng" spc="-95"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 </a:t>
            </a:r>
            <a:r>
              <a:rPr sz="2800" u="sng"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Cost</a:t>
            </a:r>
            <a:r>
              <a:rPr sz="2800" u="sng" spc="-95"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 </a:t>
            </a:r>
            <a:r>
              <a:rPr sz="2800" u="sng"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Rate</a:t>
            </a:r>
            <a:r>
              <a:rPr sz="2800" u="sng" spc="-95"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 </a:t>
            </a:r>
            <a:r>
              <a:rPr sz="2800" u="sng" spc="-10" dirty="0">
                <a:uFill>
                  <a:solidFill>
                    <a:srgbClr val="0000FF"/>
                  </a:solidFill>
                </a:uFill>
                <a:latin typeface="Arial"/>
                <a:cs typeface="Arial"/>
                <a:hlinkClick r:id="rId5">
                  <a:extLst>
                    <a:ext uri="{A12FA001-AC4F-418D-AE19-62706E023703}">
                      <ahyp:hlinkClr xmlns:ahyp="http://schemas.microsoft.com/office/drawing/2018/hyperlinkcolor" val="tx"/>
                    </a:ext>
                  </a:extLst>
                </a:hlinkClick>
              </a:rPr>
              <a:t>Agreem</a:t>
            </a:r>
            <a:r>
              <a:rPr sz="2800" u="none" spc="-10" dirty="0">
                <a:latin typeface="Arial"/>
                <a:cs typeface="Arial"/>
              </a:rPr>
              <a:t>ent</a:t>
            </a:r>
            <a:endParaRPr sz="280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369AFF-390E-17DC-9F97-3901E7FC15E2}"/>
              </a:ext>
            </a:extLst>
          </p:cNvPr>
          <p:cNvSpPr>
            <a:spLocks noGrp="1"/>
          </p:cNvSpPr>
          <p:nvPr>
            <p:ph type="title"/>
          </p:nvPr>
        </p:nvSpPr>
        <p:spPr>
          <a:xfrm>
            <a:off x="204108" y="-92074"/>
            <a:ext cx="7886700" cy="1325563"/>
          </a:xfrm>
        </p:spPr>
        <p:txBody>
          <a:bodyPr>
            <a:normAutofit/>
          </a:bodyPr>
          <a:lstStyle/>
          <a:p>
            <a:r>
              <a:rPr lang="en-US" sz="3600" b="1" dirty="0">
                <a:solidFill>
                  <a:schemeClr val="bg1"/>
                </a:solidFill>
                <a:latin typeface="Myriad Pro" panose="020B0503030403020204" charset="0"/>
              </a:rPr>
              <a:t>Questions?</a:t>
            </a:r>
          </a:p>
        </p:txBody>
      </p:sp>
      <p:pic>
        <p:nvPicPr>
          <p:cNvPr id="9218" name="Picture 2" descr="4,704 Any Questions Images, Stock Photos, 3D objects, &amp; Vectors |  Shutterstock">
            <a:extLst>
              <a:ext uri="{FF2B5EF4-FFF2-40B4-BE49-F238E27FC236}">
                <a16:creationId xmlns:a16="http://schemas.microsoft.com/office/drawing/2014/main" id="{4277DF5E-F287-C7D7-3CFB-440445E3CB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44386" y="1677875"/>
            <a:ext cx="6275614" cy="41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29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561" y="184034"/>
            <a:ext cx="7899527" cy="776751"/>
          </a:xfrm>
          <a:prstGeom prst="rect">
            <a:avLst/>
          </a:prstGeom>
        </p:spPr>
        <p:txBody>
          <a:bodyPr vert="horz" wrap="square" lIns="0" tIns="281559" rIns="0" bIns="0" rtlCol="0">
            <a:spAutoFit/>
          </a:bodyPr>
          <a:lstStyle/>
          <a:p>
            <a:pPr marL="12700">
              <a:lnSpc>
                <a:spcPct val="100000"/>
              </a:lnSpc>
              <a:spcBef>
                <a:spcPts val="105"/>
              </a:spcBef>
            </a:pPr>
            <a:r>
              <a:rPr sz="3200" spc="-95" dirty="0"/>
              <a:t>Two</a:t>
            </a:r>
            <a:r>
              <a:rPr sz="3200" spc="-100" dirty="0"/>
              <a:t> </a:t>
            </a:r>
            <a:r>
              <a:rPr sz="3200" spc="-85" dirty="0"/>
              <a:t>Types </a:t>
            </a:r>
            <a:r>
              <a:rPr sz="3200" spc="-145" dirty="0"/>
              <a:t>of</a:t>
            </a:r>
            <a:r>
              <a:rPr sz="3200" spc="-75" dirty="0"/>
              <a:t> </a:t>
            </a:r>
            <a:r>
              <a:rPr sz="3200" spc="-125" dirty="0"/>
              <a:t>Costs</a:t>
            </a:r>
            <a:r>
              <a:rPr sz="3200" spc="-85" dirty="0"/>
              <a:t> </a:t>
            </a:r>
            <a:r>
              <a:rPr sz="3200" spc="-140" dirty="0"/>
              <a:t>on</a:t>
            </a:r>
            <a:r>
              <a:rPr sz="3200" spc="-80" dirty="0"/>
              <a:t> </a:t>
            </a:r>
            <a:r>
              <a:rPr sz="3200" spc="-150" dirty="0"/>
              <a:t>Sponsored</a:t>
            </a:r>
            <a:r>
              <a:rPr sz="3200" spc="-70" dirty="0"/>
              <a:t> </a:t>
            </a:r>
            <a:r>
              <a:rPr sz="3200" spc="-85" dirty="0"/>
              <a:t>Projects</a:t>
            </a:r>
            <a:endParaRPr sz="3200" dirty="0"/>
          </a:p>
        </p:txBody>
      </p:sp>
      <p:sp>
        <p:nvSpPr>
          <p:cNvPr id="3" name="object 3" descr="Direct Costs"/>
          <p:cNvSpPr/>
          <p:nvPr/>
        </p:nvSpPr>
        <p:spPr>
          <a:xfrm>
            <a:off x="457962" y="1411986"/>
            <a:ext cx="3845560" cy="640080"/>
          </a:xfrm>
          <a:custGeom>
            <a:avLst/>
            <a:gdLst/>
            <a:ahLst/>
            <a:cxnLst/>
            <a:rect l="l" t="t" r="r" b="b"/>
            <a:pathLst>
              <a:path w="3845560" h="640080">
                <a:moveTo>
                  <a:pt x="0" y="0"/>
                </a:moveTo>
                <a:lnTo>
                  <a:pt x="3845052" y="0"/>
                </a:lnTo>
                <a:lnTo>
                  <a:pt x="3845052" y="640079"/>
                </a:lnTo>
                <a:lnTo>
                  <a:pt x="0" y="640079"/>
                </a:lnTo>
                <a:lnTo>
                  <a:pt x="0" y="0"/>
                </a:lnTo>
                <a:close/>
              </a:path>
            </a:pathLst>
          </a:custGeom>
          <a:ln w="25399">
            <a:solidFill>
              <a:srgbClr val="000000"/>
            </a:solidFill>
          </a:ln>
        </p:spPr>
        <p:txBody>
          <a:bodyPr wrap="square" lIns="0" tIns="0" rIns="0" bIns="0" rtlCol="0"/>
          <a:lstStyle/>
          <a:p>
            <a:endParaRPr/>
          </a:p>
        </p:txBody>
      </p:sp>
      <p:sp>
        <p:nvSpPr>
          <p:cNvPr id="4" name="object 4"/>
          <p:cNvSpPr txBox="1"/>
          <p:nvPr/>
        </p:nvSpPr>
        <p:spPr>
          <a:xfrm>
            <a:off x="470662" y="1542690"/>
            <a:ext cx="3820160" cy="452120"/>
          </a:xfrm>
          <a:prstGeom prst="rect">
            <a:avLst/>
          </a:prstGeom>
          <a:solidFill>
            <a:schemeClr val="bg1">
              <a:lumMod val="85000"/>
            </a:schemeClr>
          </a:solidFill>
        </p:spPr>
        <p:txBody>
          <a:bodyPr vert="horz" wrap="square" lIns="0" tIns="12065" rIns="0" bIns="0" rtlCol="0">
            <a:spAutoFit/>
          </a:bodyPr>
          <a:lstStyle/>
          <a:p>
            <a:pPr algn="ctr">
              <a:lnSpc>
                <a:spcPct val="100000"/>
              </a:lnSpc>
              <a:spcBef>
                <a:spcPts val="95"/>
              </a:spcBef>
            </a:pPr>
            <a:r>
              <a:rPr sz="2800" b="1" spc="-10" dirty="0">
                <a:solidFill>
                  <a:srgbClr val="C7102D"/>
                </a:solidFill>
                <a:latin typeface="Calibri"/>
                <a:cs typeface="Calibri"/>
              </a:rPr>
              <a:t>Direct</a:t>
            </a:r>
            <a:endParaRPr sz="28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457962" y="2088642"/>
            <a:ext cx="3845560" cy="3952240"/>
          </a:xfrm>
          <a:custGeom>
            <a:avLst/>
            <a:gdLst/>
            <a:ahLst/>
            <a:cxnLst/>
            <a:rect l="l" t="t" r="r" b="b"/>
            <a:pathLst>
              <a:path w="3845560" h="3952240">
                <a:moveTo>
                  <a:pt x="0" y="0"/>
                </a:moveTo>
                <a:lnTo>
                  <a:pt x="3845052" y="0"/>
                </a:lnTo>
                <a:lnTo>
                  <a:pt x="3845052" y="3951732"/>
                </a:lnTo>
                <a:lnTo>
                  <a:pt x="0" y="3951732"/>
                </a:lnTo>
                <a:lnTo>
                  <a:pt x="0" y="0"/>
                </a:lnTo>
                <a:close/>
              </a:path>
            </a:pathLst>
          </a:custGeom>
          <a:ln w="25400">
            <a:solidFill>
              <a:srgbClr val="C0504D"/>
            </a:solidFill>
          </a:ln>
        </p:spPr>
        <p:txBody>
          <a:bodyPr wrap="square" lIns="0" tIns="0" rIns="0" bIns="0" rtlCol="0"/>
          <a:lstStyle/>
          <a:p>
            <a:endParaRPr/>
          </a:p>
        </p:txBody>
      </p:sp>
      <p:sp>
        <p:nvSpPr>
          <p:cNvPr id="6" name="object 6" descr="Explanation of direct costs."/>
          <p:cNvSpPr txBox="1"/>
          <p:nvPr/>
        </p:nvSpPr>
        <p:spPr>
          <a:xfrm>
            <a:off x="470662" y="2768282"/>
            <a:ext cx="3820160" cy="1812035"/>
          </a:xfrm>
          <a:prstGeom prst="rect">
            <a:avLst/>
          </a:prstGeom>
        </p:spPr>
        <p:txBody>
          <a:bodyPr vert="horz" wrap="square" lIns="0" tIns="13335" rIns="0" bIns="0" rtlCol="0">
            <a:spAutoFit/>
          </a:bodyPr>
          <a:lstStyle/>
          <a:p>
            <a:pPr marL="363220" marR="44450" indent="-285750">
              <a:lnSpc>
                <a:spcPct val="108000"/>
              </a:lnSpc>
              <a:spcBef>
                <a:spcPts val="105"/>
              </a:spcBef>
              <a:buFont typeface="Arial" panose="020B0604020202020204" pitchFamily="34" charset="0"/>
              <a:buChar char="•"/>
            </a:pPr>
            <a:r>
              <a:rPr lang="en-US" sz="1800" dirty="0">
                <a:latin typeface="Arial"/>
                <a:cs typeface="Arial"/>
              </a:rPr>
              <a:t>Expenditures directly tied to a specific project or activity</a:t>
            </a:r>
          </a:p>
          <a:p>
            <a:pPr marL="77470" marR="44450">
              <a:lnSpc>
                <a:spcPct val="108000"/>
              </a:lnSpc>
              <a:spcBef>
                <a:spcPts val="105"/>
              </a:spcBef>
            </a:pPr>
            <a:endParaRPr lang="en-US" sz="1800" dirty="0">
              <a:latin typeface="Arial"/>
              <a:cs typeface="Arial"/>
            </a:endParaRPr>
          </a:p>
          <a:p>
            <a:pPr marL="363220" marR="44450" indent="-285750">
              <a:lnSpc>
                <a:spcPct val="108000"/>
              </a:lnSpc>
              <a:spcBef>
                <a:spcPts val="105"/>
              </a:spcBef>
              <a:buFont typeface="Arial" panose="020B0604020202020204" pitchFamily="34" charset="0"/>
              <a:buChar char="•"/>
            </a:pPr>
            <a:r>
              <a:rPr lang="en-US" dirty="0">
                <a:latin typeface="Arial"/>
                <a:cs typeface="Arial"/>
              </a:rPr>
              <a:t>Similar costs must be consistently categorized as direct or indirect.</a:t>
            </a:r>
            <a:endParaRPr lang="en-US" sz="1800" dirty="0">
              <a:latin typeface="Arial"/>
              <a:cs typeface="Arial"/>
            </a:endParaRPr>
          </a:p>
        </p:txBody>
      </p:sp>
      <p:sp>
        <p:nvSpPr>
          <p:cNvPr id="7" name="object 7" descr="Indirect Costs"/>
          <p:cNvSpPr/>
          <p:nvPr/>
        </p:nvSpPr>
        <p:spPr>
          <a:xfrm>
            <a:off x="4409694" y="1411986"/>
            <a:ext cx="3668395" cy="640080"/>
          </a:xfrm>
          <a:custGeom>
            <a:avLst/>
            <a:gdLst/>
            <a:ahLst/>
            <a:cxnLst/>
            <a:rect l="l" t="t" r="r" b="b"/>
            <a:pathLst>
              <a:path w="3668395" h="640080">
                <a:moveTo>
                  <a:pt x="0" y="0"/>
                </a:moveTo>
                <a:lnTo>
                  <a:pt x="3668267" y="0"/>
                </a:lnTo>
                <a:lnTo>
                  <a:pt x="3668267" y="640079"/>
                </a:lnTo>
                <a:lnTo>
                  <a:pt x="0" y="640079"/>
                </a:lnTo>
                <a:lnTo>
                  <a:pt x="0" y="0"/>
                </a:lnTo>
                <a:close/>
              </a:path>
            </a:pathLst>
          </a:custGeom>
          <a:ln w="25400">
            <a:solidFill>
              <a:srgbClr val="000000"/>
            </a:solidFill>
          </a:ln>
        </p:spPr>
        <p:txBody>
          <a:bodyPr wrap="square" lIns="0" tIns="0" rIns="0" bIns="0" rtlCol="0"/>
          <a:lstStyle/>
          <a:p>
            <a:endParaRPr/>
          </a:p>
        </p:txBody>
      </p:sp>
      <p:sp>
        <p:nvSpPr>
          <p:cNvPr id="8" name="object 8"/>
          <p:cNvSpPr txBox="1"/>
          <p:nvPr/>
        </p:nvSpPr>
        <p:spPr>
          <a:xfrm>
            <a:off x="4422394" y="1510170"/>
            <a:ext cx="3642995" cy="443711"/>
          </a:xfrm>
          <a:prstGeom prst="rect">
            <a:avLst/>
          </a:prstGeom>
          <a:solidFill>
            <a:schemeClr val="bg1">
              <a:lumMod val="85000"/>
            </a:schemeClr>
          </a:solidFill>
        </p:spPr>
        <p:txBody>
          <a:bodyPr vert="horz" wrap="square" lIns="0" tIns="12700" rIns="0" bIns="0" rtlCol="0">
            <a:spAutoFit/>
          </a:bodyPr>
          <a:lstStyle/>
          <a:p>
            <a:pPr algn="ctr">
              <a:lnSpc>
                <a:spcPct val="100000"/>
              </a:lnSpc>
              <a:spcBef>
                <a:spcPts val="100"/>
              </a:spcBef>
            </a:pPr>
            <a:r>
              <a:rPr sz="2800" b="1" spc="-10" dirty="0">
                <a:solidFill>
                  <a:srgbClr val="C7102D"/>
                </a:solidFill>
                <a:latin typeface="Calibri"/>
                <a:cs typeface="Calibri"/>
              </a:rPr>
              <a:t>Indire</a:t>
            </a:r>
            <a:r>
              <a:rPr lang="en-US" sz="2800" b="1" spc="-10" dirty="0">
                <a:solidFill>
                  <a:srgbClr val="C7102D"/>
                </a:solidFill>
                <a:latin typeface="Calibri"/>
                <a:cs typeface="Calibri"/>
              </a:rPr>
              <a:t>ct</a:t>
            </a:r>
            <a:endParaRPr sz="2400" dirty="0">
              <a:latin typeface="Calibri"/>
              <a:cs typeface="Calibri"/>
            </a:endParaRPr>
          </a:p>
        </p:txBody>
      </p:sp>
      <p:sp>
        <p:nvSpPr>
          <p:cNvPr id="9" name="object 9" descr="Explanation of Indirect Costs"/>
          <p:cNvSpPr/>
          <p:nvPr/>
        </p:nvSpPr>
        <p:spPr>
          <a:xfrm>
            <a:off x="4409694" y="2088642"/>
            <a:ext cx="3668395" cy="3952240"/>
          </a:xfrm>
          <a:custGeom>
            <a:avLst/>
            <a:gdLst/>
            <a:ahLst/>
            <a:cxnLst/>
            <a:rect l="l" t="t" r="r" b="b"/>
            <a:pathLst>
              <a:path w="3668395" h="3952240">
                <a:moveTo>
                  <a:pt x="0" y="0"/>
                </a:moveTo>
                <a:lnTo>
                  <a:pt x="3668267" y="0"/>
                </a:lnTo>
                <a:lnTo>
                  <a:pt x="3668267" y="3951732"/>
                </a:lnTo>
                <a:lnTo>
                  <a:pt x="0" y="3951732"/>
                </a:lnTo>
                <a:lnTo>
                  <a:pt x="0" y="0"/>
                </a:lnTo>
                <a:close/>
              </a:path>
            </a:pathLst>
          </a:custGeom>
          <a:ln w="25400">
            <a:solidFill>
              <a:srgbClr val="C0504D"/>
            </a:solidFill>
          </a:ln>
        </p:spPr>
        <p:txBody>
          <a:bodyPr wrap="square" lIns="0" tIns="0" rIns="0" bIns="0" rtlCol="0"/>
          <a:lstStyle/>
          <a:p>
            <a:endParaRPr/>
          </a:p>
        </p:txBody>
      </p:sp>
      <p:sp>
        <p:nvSpPr>
          <p:cNvPr id="10" name="object 10"/>
          <p:cNvSpPr txBox="1"/>
          <p:nvPr/>
        </p:nvSpPr>
        <p:spPr>
          <a:xfrm>
            <a:off x="4422394" y="2768282"/>
            <a:ext cx="3642995" cy="2416944"/>
          </a:xfrm>
          <a:prstGeom prst="rect">
            <a:avLst/>
          </a:prstGeom>
        </p:spPr>
        <p:txBody>
          <a:bodyPr vert="horz" wrap="square" lIns="0" tIns="13335" rIns="0" bIns="0" rtlCol="0">
            <a:spAutoFit/>
          </a:bodyPr>
          <a:lstStyle/>
          <a:p>
            <a:pPr marL="363220" marR="144780" indent="-285750">
              <a:lnSpc>
                <a:spcPct val="108000"/>
              </a:lnSpc>
              <a:spcBef>
                <a:spcPts val="105"/>
              </a:spcBef>
              <a:buFont typeface="Arial" panose="020B0604020202020204" pitchFamily="34" charset="0"/>
              <a:buChar char="•"/>
            </a:pPr>
            <a:r>
              <a:rPr lang="en-US" dirty="0">
                <a:latin typeface="Arial" panose="020B0604020202020204" pitchFamily="34" charset="0"/>
                <a:cs typeface="Arial" panose="020B0604020202020204" pitchFamily="34" charset="0"/>
              </a:rPr>
              <a:t>Also known as Facilities &amp; Administrative (F&amp;A) Costs or Overhead</a:t>
            </a:r>
          </a:p>
          <a:p>
            <a:pPr marL="363220" marR="144780" indent="-285750">
              <a:lnSpc>
                <a:spcPct val="108000"/>
              </a:lnSpc>
              <a:spcBef>
                <a:spcPts val="105"/>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63220" marR="144780" indent="-285750">
              <a:lnSpc>
                <a:spcPct val="108000"/>
              </a:lnSpc>
              <a:spcBef>
                <a:spcPts val="105"/>
              </a:spcBef>
              <a:buFont typeface="Arial" panose="020B0604020202020204" pitchFamily="34" charset="0"/>
              <a:buChar char="•"/>
            </a:pPr>
            <a:r>
              <a:rPr lang="en-US" dirty="0">
                <a:latin typeface="Arial" panose="020B0604020202020204" pitchFamily="34" charset="0"/>
                <a:cs typeface="Arial" panose="020B0604020202020204" pitchFamily="34" charset="0"/>
              </a:rPr>
              <a:t>Costs not directly linked to a specific project but necessary for the university’s general operations and activities.</a:t>
            </a:r>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8C2C-68A5-59E8-F534-D468ED0EA761}"/>
              </a:ext>
              <a:ext uri="{C183D7F6-B498-43B3-948B-1728B52AA6E4}">
                <adec:decorative xmlns:adec="http://schemas.microsoft.com/office/drawing/2017/decorative" val="1"/>
              </a:ext>
            </a:extLst>
          </p:cNvPr>
          <p:cNvSpPr>
            <a:spLocks noGrp="1"/>
          </p:cNvSpPr>
          <p:nvPr>
            <p:ph type="title"/>
          </p:nvPr>
        </p:nvSpPr>
        <p:spPr>
          <a:xfrm>
            <a:off x="0" y="137786"/>
            <a:ext cx="4459266" cy="471815"/>
          </a:xfrm>
        </p:spPr>
        <p:txBody>
          <a:bodyPr anchor="ctr">
            <a:normAutofit fontScale="90000"/>
          </a:bodyPr>
          <a:lstStyle/>
          <a:p>
            <a:r>
              <a:rPr lang="en-US" dirty="0"/>
              <a:t> Costs of Federally Sponsored Research</a:t>
            </a:r>
          </a:p>
        </p:txBody>
      </p:sp>
      <p:grpSp>
        <p:nvGrpSpPr>
          <p:cNvPr id="3" name="object 2" descr="Costs of Federally Sponsored Research. The total cost of federally sponsored research includes a combination of both direct and facilities and administrative (F&amp;A) costs. Both types of expenditures are a key to an institution’s ability to conduct cutting-edge research. F&amp;A consists of the construction and maintenance costs of laboratories and high-tech facilities; energy and utility expenses; and safety, security, and other government-mandated expenses. These costs are real and research cannot be conducted without them.&#10;&#13;&#10;Direct cost- These expenses solely cover research and include lab supplies and equipment; salaries and stipends for researchers and graduate students; and travel costs for conducting and sharing research.&#13;&#10;&#13;&#10;No federal funds used- Upkeep of any building space not used directly for federally funded research, such as classrooms or lobbies is not covered by F&amp;A reimbursement.&#13;&#10;&#13;&#10;F&amp;A cost- Personnel in support of research, including security, financial, administrative, technical, maintenance, and janitorial staff. Radiation and chemical safety, including safety training and hazardous waste disposal. Secure data storage, internet, telecommunications and high-speed data processing. Utilities- ventilation, heat, air conditioning, water, and lighting. Library and research facilities. Advanced research lab equipment. Cost of federal, state, and local regulatory compliance, including human and animal safety review boards.&#13;&#10;">
            <a:extLst>
              <a:ext uri="{FF2B5EF4-FFF2-40B4-BE49-F238E27FC236}">
                <a16:creationId xmlns:a16="http://schemas.microsoft.com/office/drawing/2014/main" id="{5760D3E7-9DA0-8026-D644-4EFC87D82B5B}"/>
              </a:ext>
              <a:ext uri="{C183D7F6-B498-43B3-948B-1728B52AA6E4}">
                <adec:decorative xmlns:adec="http://schemas.microsoft.com/office/drawing/2017/decorative" val="0"/>
              </a:ext>
            </a:extLst>
          </p:cNvPr>
          <p:cNvGrpSpPr/>
          <p:nvPr/>
        </p:nvGrpSpPr>
        <p:grpSpPr>
          <a:xfrm>
            <a:off x="0" y="0"/>
            <a:ext cx="9144000" cy="6720214"/>
            <a:chOff x="0" y="0"/>
            <a:chExt cx="9144000" cy="6248400"/>
          </a:xfrm>
        </p:grpSpPr>
        <p:pic>
          <p:nvPicPr>
            <p:cNvPr id="5" name="object 3">
              <a:extLst>
                <a:ext uri="{FF2B5EF4-FFF2-40B4-BE49-F238E27FC236}">
                  <a16:creationId xmlns:a16="http://schemas.microsoft.com/office/drawing/2014/main" id="{DC064911-D761-CF12-909F-AF1DD3297385}"/>
                </a:ext>
              </a:extLst>
            </p:cNvPr>
            <p:cNvPicPr/>
            <p:nvPr/>
          </p:nvPicPr>
          <p:blipFill>
            <a:blip r:embed="rId3" cstate="print"/>
            <a:stretch>
              <a:fillRect/>
            </a:stretch>
          </p:blipFill>
          <p:spPr>
            <a:xfrm>
              <a:off x="0" y="0"/>
              <a:ext cx="9144000" cy="1310639"/>
            </a:xfrm>
            <a:prstGeom prst="rect">
              <a:avLst/>
            </a:prstGeom>
          </p:spPr>
        </p:pic>
        <p:sp>
          <p:nvSpPr>
            <p:cNvPr id="6" name="object 4">
              <a:extLst>
                <a:ext uri="{FF2B5EF4-FFF2-40B4-BE49-F238E27FC236}">
                  <a16:creationId xmlns:a16="http://schemas.microsoft.com/office/drawing/2014/main" id="{5139920A-6D4A-AF64-7522-E842805CCD5D}"/>
                </a:ext>
              </a:extLst>
            </p:cNvPr>
            <p:cNvSpPr/>
            <p:nvPr/>
          </p:nvSpPr>
          <p:spPr>
            <a:xfrm>
              <a:off x="0" y="0"/>
              <a:ext cx="9144000" cy="1219200"/>
            </a:xfrm>
            <a:custGeom>
              <a:avLst/>
              <a:gdLst/>
              <a:ahLst/>
              <a:cxnLst/>
              <a:rect l="l" t="t" r="r" b="b"/>
              <a:pathLst>
                <a:path w="9144000" h="1219200">
                  <a:moveTo>
                    <a:pt x="9144000" y="0"/>
                  </a:moveTo>
                  <a:lnTo>
                    <a:pt x="0" y="0"/>
                  </a:lnTo>
                  <a:lnTo>
                    <a:pt x="0" y="1219200"/>
                  </a:lnTo>
                  <a:lnTo>
                    <a:pt x="9144000" y="1219200"/>
                  </a:lnTo>
                  <a:lnTo>
                    <a:pt x="9144000" y="0"/>
                  </a:lnTo>
                  <a:close/>
                </a:path>
              </a:pathLst>
            </a:custGeom>
            <a:solidFill>
              <a:srgbClr val="C7102D"/>
            </a:solidFill>
          </p:spPr>
          <p:txBody>
            <a:bodyPr wrap="square" lIns="0" tIns="0" rIns="0" bIns="0" rtlCol="0"/>
            <a:lstStyle/>
            <a:p>
              <a:endParaRPr/>
            </a:p>
          </p:txBody>
        </p:sp>
        <p:pic>
          <p:nvPicPr>
            <p:cNvPr id="9" name="object 5">
              <a:extLst>
                <a:ext uri="{FF2B5EF4-FFF2-40B4-BE49-F238E27FC236}">
                  <a16:creationId xmlns:a16="http://schemas.microsoft.com/office/drawing/2014/main" id="{EA792805-55CD-C85A-4625-FB2B57DD2B39}"/>
                </a:ext>
              </a:extLst>
            </p:cNvPr>
            <p:cNvPicPr/>
            <p:nvPr/>
          </p:nvPicPr>
          <p:blipFill>
            <a:blip r:embed="rId4" cstate="print"/>
            <a:stretch>
              <a:fillRect/>
            </a:stretch>
          </p:blipFill>
          <p:spPr>
            <a:xfrm>
              <a:off x="8077200" y="481584"/>
              <a:ext cx="678179" cy="1181099"/>
            </a:xfrm>
            <a:prstGeom prst="rect">
              <a:avLst/>
            </a:prstGeom>
          </p:spPr>
        </p:pic>
        <p:pic>
          <p:nvPicPr>
            <p:cNvPr id="10" name="object 6">
              <a:extLst>
                <a:ext uri="{FF2B5EF4-FFF2-40B4-BE49-F238E27FC236}">
                  <a16:creationId xmlns:a16="http://schemas.microsoft.com/office/drawing/2014/main" id="{8CE3B099-D6B1-112A-2165-84DE6B260C30}"/>
                </a:ext>
              </a:extLst>
            </p:cNvPr>
            <p:cNvPicPr/>
            <p:nvPr/>
          </p:nvPicPr>
          <p:blipFill>
            <a:blip r:embed="rId5" cstate="print"/>
            <a:stretch>
              <a:fillRect/>
            </a:stretch>
          </p:blipFill>
          <p:spPr>
            <a:xfrm>
              <a:off x="0" y="0"/>
              <a:ext cx="9143999" cy="6248399"/>
            </a:xfrm>
            <a:prstGeom prst="rect">
              <a:avLst/>
            </a:prstGeom>
          </p:spPr>
        </p:pic>
      </p:grpSp>
    </p:spTree>
    <p:extLst>
      <p:ext uri="{BB962C8B-B14F-4D97-AF65-F5344CB8AC3E}">
        <p14:creationId xmlns:p14="http://schemas.microsoft.com/office/powerpoint/2010/main" val="33361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674E-1DC2-A8C5-467F-EDB49D7250E3}"/>
              </a:ext>
            </a:extLst>
          </p:cNvPr>
          <p:cNvSpPr>
            <a:spLocks noGrp="1"/>
          </p:cNvSpPr>
          <p:nvPr>
            <p:ph type="title"/>
          </p:nvPr>
        </p:nvSpPr>
        <p:spPr>
          <a:xfrm>
            <a:off x="147708" y="0"/>
            <a:ext cx="7886700" cy="1325563"/>
          </a:xfrm>
        </p:spPr>
        <p:txBody>
          <a:bodyPr anchor="ctr">
            <a:normAutofit/>
          </a:bodyPr>
          <a:lstStyle/>
          <a:p>
            <a:r>
              <a:rPr lang="en-US" sz="3600" b="1" dirty="0">
                <a:solidFill>
                  <a:schemeClr val="bg1"/>
                </a:solidFill>
                <a:latin typeface="Myriad Pro" panose="020B0503030403020204" charset="0"/>
              </a:rPr>
              <a:t>How are Indirect Costs Rates Established?</a:t>
            </a:r>
          </a:p>
        </p:txBody>
      </p:sp>
      <p:pic>
        <p:nvPicPr>
          <p:cNvPr id="25" name="Picture 24" descr="Video describing how indirect cost rates are established.">
            <a:hlinkClick r:id="rId3"/>
            <a:extLst>
              <a:ext uri="{FF2B5EF4-FFF2-40B4-BE49-F238E27FC236}">
                <a16:creationId xmlns:a16="http://schemas.microsoft.com/office/drawing/2014/main" id="{56406E83-3CA2-9069-2673-EB89B8E4D787}"/>
              </a:ext>
            </a:extLst>
          </p:cNvPr>
          <p:cNvPicPr>
            <a:picLocks noChangeAspect="1"/>
          </p:cNvPicPr>
          <p:nvPr/>
        </p:nvPicPr>
        <p:blipFill>
          <a:blip r:embed="rId4"/>
          <a:stretch>
            <a:fillRect/>
          </a:stretch>
        </p:blipFill>
        <p:spPr>
          <a:xfrm>
            <a:off x="1320633" y="1793778"/>
            <a:ext cx="6502734" cy="3778444"/>
          </a:xfrm>
          <a:prstGeom prst="rect">
            <a:avLst/>
          </a:prstGeom>
        </p:spPr>
      </p:pic>
    </p:spTree>
    <p:extLst>
      <p:ext uri="{BB962C8B-B14F-4D97-AF65-F5344CB8AC3E}">
        <p14:creationId xmlns:p14="http://schemas.microsoft.com/office/powerpoint/2010/main" val="3543643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54381" rIns="0" bIns="0" rtlCol="0">
            <a:spAutoFit/>
          </a:bodyPr>
          <a:lstStyle/>
          <a:p>
            <a:pPr marL="317500">
              <a:lnSpc>
                <a:spcPct val="100000"/>
              </a:lnSpc>
              <a:spcBef>
                <a:spcPts val="95"/>
              </a:spcBef>
            </a:pPr>
            <a:r>
              <a:rPr spc="-170" dirty="0"/>
              <a:t>Indirect</a:t>
            </a:r>
            <a:r>
              <a:rPr spc="-100" dirty="0"/>
              <a:t> </a:t>
            </a:r>
            <a:r>
              <a:rPr spc="-150" dirty="0"/>
              <a:t>Cost</a:t>
            </a:r>
            <a:r>
              <a:rPr spc="-100" dirty="0"/>
              <a:t> </a:t>
            </a:r>
            <a:r>
              <a:rPr spc="-165" dirty="0"/>
              <a:t>Basics</a:t>
            </a:r>
          </a:p>
        </p:txBody>
      </p:sp>
      <p:sp>
        <p:nvSpPr>
          <p:cNvPr id="2" name="object 2">
            <a:hlinkClick r:id="rId3"/>
          </p:cNvPr>
          <p:cNvSpPr txBox="1"/>
          <p:nvPr/>
        </p:nvSpPr>
        <p:spPr>
          <a:xfrm>
            <a:off x="55877" y="1509775"/>
            <a:ext cx="8773161" cy="1645322"/>
          </a:xfrm>
          <a:prstGeom prst="rect">
            <a:avLst/>
          </a:prstGeom>
        </p:spPr>
        <p:txBody>
          <a:bodyPr vert="horz" wrap="square" lIns="0" tIns="49530" rIns="0" bIns="0" rtlCol="0">
            <a:spAutoFit/>
          </a:bodyPr>
          <a:lstStyle/>
          <a:p>
            <a:pPr marL="355600" marR="344805" lvl="0" indent="-343535" defTabSz="914400" eaLnBrk="1" fontAlgn="auto" latinLnBrk="0" hangingPunct="1">
              <a:lnSpc>
                <a:spcPts val="2380"/>
              </a:lnSpc>
              <a:spcBef>
                <a:spcPts val="390"/>
              </a:spcBef>
              <a:spcAft>
                <a:spcPts val="0"/>
              </a:spcAft>
              <a:buClrTx/>
              <a:buSzTx/>
              <a:buFont typeface="Arial"/>
              <a:buChar char="•"/>
              <a:tabLst>
                <a:tab pos="355600" algn="l"/>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Indirect cost rates are based on NIU’s federally negotiated indirect cost rate agreement (NICRA) with the Federal Government. Rates as of July 1, 2024</a:t>
            </a:r>
          </a:p>
          <a:p>
            <a:pPr marL="274320" marR="344805" lvl="0" indent="-343535" defTabSz="914400" eaLnBrk="1" fontAlgn="auto" latinLnBrk="0" hangingPunct="1">
              <a:lnSpc>
                <a:spcPts val="2380"/>
              </a:lnSpc>
              <a:spcAft>
                <a:spcPts val="0"/>
              </a:spcAft>
              <a:buClrTx/>
              <a:buSzTx/>
              <a:buFont typeface="Arial"/>
              <a:buChar char="•"/>
              <a:tabLst>
                <a:tab pos="355600" algn="l"/>
              </a:tabLst>
              <a:defRPr/>
            </a:pPr>
            <a:endParaRPr kumimoji="0" lang="en-US" sz="800" b="0" i="0" u="none" strike="noStrike" kern="0" cap="none" spc="0" normalizeH="0" baseline="0" noProof="0" dirty="0">
              <a:ln>
                <a:noFill/>
              </a:ln>
              <a:solidFill>
                <a:sysClr val="windowText" lastClr="000000"/>
              </a:solidFill>
              <a:effectLst/>
              <a:uLnTx/>
              <a:uFillTx/>
              <a:latin typeface="Arial"/>
              <a:cs typeface="Arial"/>
            </a:endParaRPr>
          </a:p>
          <a:p>
            <a:pPr marL="469900" marR="0" lvl="2" defTabSz="914400" eaLnBrk="1" fontAlgn="auto" latinLnBrk="0" hangingPunct="1">
              <a:lnSpc>
                <a:spcPct val="100000"/>
              </a:lnSpc>
              <a:spcBef>
                <a:spcPts val="225"/>
              </a:spcBef>
              <a:spcAft>
                <a:spcPts val="0"/>
              </a:spcAft>
              <a:buClrTx/>
              <a:buSzTx/>
              <a:tabLst>
                <a:tab pos="756285" algn="l"/>
              </a:tabLst>
              <a:defRPr/>
            </a:pPr>
            <a:endParaRPr kumimoji="0" sz="2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6" name="Table 5">
            <a:extLst>
              <a:ext uri="{FF2B5EF4-FFF2-40B4-BE49-F238E27FC236}">
                <a16:creationId xmlns:a16="http://schemas.microsoft.com/office/drawing/2014/main" id="{3A14FE40-A563-20B2-E2BE-FE903A4FB86D}"/>
              </a:ext>
            </a:extLst>
          </p:cNvPr>
          <p:cNvGraphicFramePr>
            <a:graphicFrameLocks noGrp="1"/>
          </p:cNvGraphicFramePr>
          <p:nvPr>
            <p:extLst>
              <p:ext uri="{D42A27DB-BD31-4B8C-83A1-F6EECF244321}">
                <p14:modId xmlns:p14="http://schemas.microsoft.com/office/powerpoint/2010/main" val="3375746511"/>
              </p:ext>
            </p:extLst>
          </p:nvPr>
        </p:nvGraphicFramePr>
        <p:xfrm>
          <a:off x="185418" y="2559904"/>
          <a:ext cx="8514081" cy="2286000"/>
        </p:xfrm>
        <a:graphic>
          <a:graphicData uri="http://schemas.openxmlformats.org/drawingml/2006/table">
            <a:tbl>
              <a:tblPr firstRow="1" bandRow="1">
                <a:tableStyleId>{5C22544A-7EE6-4342-B048-85BDC9FD1C3A}</a:tableStyleId>
              </a:tblPr>
              <a:tblGrid>
                <a:gridCol w="1170687">
                  <a:extLst>
                    <a:ext uri="{9D8B030D-6E8A-4147-A177-3AD203B41FA5}">
                      <a16:colId xmlns:a16="http://schemas.microsoft.com/office/drawing/2014/main" val="499270580"/>
                    </a:ext>
                  </a:extLst>
                </a:gridCol>
                <a:gridCol w="7343394">
                  <a:extLst>
                    <a:ext uri="{9D8B030D-6E8A-4147-A177-3AD203B41FA5}">
                      <a16:colId xmlns:a16="http://schemas.microsoft.com/office/drawing/2014/main" val="4275914560"/>
                    </a:ext>
                  </a:extLst>
                </a:gridCol>
              </a:tblGrid>
              <a:tr h="370840">
                <a:tc>
                  <a:txBody>
                    <a:bodyPr/>
                    <a:lstStyle/>
                    <a:p>
                      <a:r>
                        <a:rPr lang="en-US" sz="2000" dirty="0"/>
                        <a:t>RATE</a:t>
                      </a:r>
                    </a:p>
                  </a:txBody>
                  <a:tcPr/>
                </a:tc>
                <a:tc>
                  <a:txBody>
                    <a:bodyPr/>
                    <a:lstStyle/>
                    <a:p>
                      <a:r>
                        <a:rPr lang="en-US" sz="2000" dirty="0"/>
                        <a:t>PROJECT TYPE</a:t>
                      </a:r>
                    </a:p>
                  </a:txBody>
                  <a:tcPr/>
                </a:tc>
                <a:extLst>
                  <a:ext uri="{0D108BD9-81ED-4DB2-BD59-A6C34878D82A}">
                    <a16:rowId xmlns:a16="http://schemas.microsoft.com/office/drawing/2014/main" val="2270654185"/>
                  </a:ext>
                </a:extLst>
              </a:tr>
              <a:tr h="370840">
                <a:tc>
                  <a:txBody>
                    <a:bodyPr/>
                    <a:lstStyle/>
                    <a:p>
                      <a:r>
                        <a:rPr lang="en-US" sz="2000" b="1" dirty="0"/>
                        <a:t>52%</a:t>
                      </a:r>
                    </a:p>
                  </a:txBody>
                  <a:tcPr/>
                </a:tc>
                <a:tc>
                  <a:txBody>
                    <a:bodyPr/>
                    <a:lstStyle/>
                    <a:p>
                      <a:r>
                        <a:rPr lang="en-US" sz="2000" dirty="0"/>
                        <a:t>On Campus -  Research</a:t>
                      </a:r>
                    </a:p>
                  </a:txBody>
                  <a:tcPr/>
                </a:tc>
                <a:extLst>
                  <a:ext uri="{0D108BD9-81ED-4DB2-BD59-A6C34878D82A}">
                    <a16:rowId xmlns:a16="http://schemas.microsoft.com/office/drawing/2014/main" val="1343968134"/>
                  </a:ext>
                </a:extLst>
              </a:tr>
              <a:tr h="370840">
                <a:tc>
                  <a:txBody>
                    <a:bodyPr/>
                    <a:lstStyle/>
                    <a:p>
                      <a:r>
                        <a:rPr lang="en-US" sz="2000" b="1" dirty="0"/>
                        <a:t>52%</a:t>
                      </a:r>
                    </a:p>
                  </a:txBody>
                  <a:tcPr/>
                </a:tc>
                <a:tc>
                  <a:txBody>
                    <a:bodyPr/>
                    <a:lstStyle/>
                    <a:p>
                      <a:r>
                        <a:rPr lang="en-US" sz="2000" dirty="0"/>
                        <a:t>On Campus -  Instruction</a:t>
                      </a:r>
                    </a:p>
                  </a:txBody>
                  <a:tcPr/>
                </a:tc>
                <a:extLst>
                  <a:ext uri="{0D108BD9-81ED-4DB2-BD59-A6C34878D82A}">
                    <a16:rowId xmlns:a16="http://schemas.microsoft.com/office/drawing/2014/main" val="3261938773"/>
                  </a:ext>
                </a:extLst>
              </a:tr>
              <a:tr h="370840">
                <a:tc>
                  <a:txBody>
                    <a:bodyPr/>
                    <a:lstStyle/>
                    <a:p>
                      <a:r>
                        <a:rPr lang="en-US" sz="2000" b="1" dirty="0"/>
                        <a:t>37%</a:t>
                      </a:r>
                    </a:p>
                  </a:txBody>
                  <a:tcPr/>
                </a:tc>
                <a:tc>
                  <a:txBody>
                    <a:bodyPr/>
                    <a:lstStyle/>
                    <a:p>
                      <a:r>
                        <a:rPr lang="en-US" sz="2000" dirty="0"/>
                        <a:t>On Campus – Other sponsored activity (service projects, technical testing) </a:t>
                      </a:r>
                    </a:p>
                  </a:txBody>
                  <a:tcPr/>
                </a:tc>
                <a:extLst>
                  <a:ext uri="{0D108BD9-81ED-4DB2-BD59-A6C34878D82A}">
                    <a16:rowId xmlns:a16="http://schemas.microsoft.com/office/drawing/2014/main" val="1424724150"/>
                  </a:ext>
                </a:extLst>
              </a:tr>
              <a:tr h="370840">
                <a:tc>
                  <a:txBody>
                    <a:bodyPr/>
                    <a:lstStyle/>
                    <a:p>
                      <a:r>
                        <a:rPr lang="en-US" sz="2000" b="1" dirty="0"/>
                        <a:t>26%</a:t>
                      </a:r>
                    </a:p>
                  </a:txBody>
                  <a:tcPr/>
                </a:tc>
                <a:tc>
                  <a:txBody>
                    <a:bodyPr/>
                    <a:lstStyle/>
                    <a:p>
                      <a:r>
                        <a:rPr lang="en-US" sz="2000" dirty="0"/>
                        <a:t>All Off Campus Projects</a:t>
                      </a:r>
                    </a:p>
                  </a:txBody>
                  <a:tcPr/>
                </a:tc>
                <a:extLst>
                  <a:ext uri="{0D108BD9-81ED-4DB2-BD59-A6C34878D82A}">
                    <a16:rowId xmlns:a16="http://schemas.microsoft.com/office/drawing/2014/main" val="3002375712"/>
                  </a:ext>
                </a:extLst>
              </a:tr>
            </a:tbl>
          </a:graphicData>
        </a:graphic>
      </p:graphicFrame>
      <p:sp>
        <p:nvSpPr>
          <p:cNvPr id="10" name="TextBox 9">
            <a:extLst>
              <a:ext uri="{FF2B5EF4-FFF2-40B4-BE49-F238E27FC236}">
                <a16:creationId xmlns:a16="http://schemas.microsoft.com/office/drawing/2014/main" id="{C27350DB-AFF4-E5A5-B5D8-65A0D28C4988}"/>
              </a:ext>
            </a:extLst>
          </p:cNvPr>
          <p:cNvSpPr txBox="1"/>
          <p:nvPr/>
        </p:nvSpPr>
        <p:spPr>
          <a:xfrm>
            <a:off x="185418" y="4671117"/>
            <a:ext cx="8773160" cy="677108"/>
          </a:xfrm>
          <a:prstGeom prst="rect">
            <a:avLst/>
          </a:prstGeom>
          <a:noFill/>
        </p:spPr>
        <p:txBody>
          <a:bodyPr wrap="square" rtlCol="0">
            <a:spAutoFit/>
          </a:bodyPr>
          <a:lstStyle/>
          <a:p>
            <a:endParaRPr lang="en-US" dirty="0"/>
          </a:p>
          <a:p>
            <a:r>
              <a:rPr lang="en-US" dirty="0"/>
              <a:t> </a:t>
            </a:r>
            <a:r>
              <a:rPr lang="en-US" sz="2000" dirty="0"/>
              <a:t>15%   De Minimis Rate -Grantees with out a federally negotiated indirect costs rate</a:t>
            </a:r>
            <a:endParaRPr lang="en-US" dirty="0"/>
          </a:p>
        </p:txBody>
      </p:sp>
      <p:sp>
        <p:nvSpPr>
          <p:cNvPr id="11" name="TextBox 10">
            <a:extLst>
              <a:ext uri="{FF2B5EF4-FFF2-40B4-BE49-F238E27FC236}">
                <a16:creationId xmlns:a16="http://schemas.microsoft.com/office/drawing/2014/main" id="{A0BF4322-97F4-986E-0775-71F9A3924D7E}"/>
              </a:ext>
            </a:extLst>
          </p:cNvPr>
          <p:cNvSpPr txBox="1"/>
          <p:nvPr/>
        </p:nvSpPr>
        <p:spPr>
          <a:xfrm>
            <a:off x="231140" y="5462681"/>
            <a:ext cx="868172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Rates are typically negotiated every 4 years. Rates can be extended up to 4yrs if no significant changes occur in the intuitions cost structure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5BE2E8D-4425-28B3-3DFC-3BBF7E2C1D26}"/>
              </a:ext>
            </a:extLst>
          </p:cNvPr>
          <p:cNvSpPr>
            <a:spLocks noGrp="1"/>
          </p:cNvSpPr>
          <p:nvPr>
            <p:ph type="title"/>
          </p:nvPr>
        </p:nvSpPr>
        <p:spPr>
          <a:xfrm>
            <a:off x="128588" y="-47625"/>
            <a:ext cx="7886700" cy="1325563"/>
          </a:xfrm>
        </p:spPr>
        <p:txBody>
          <a:bodyPr/>
          <a:lstStyle/>
          <a:p>
            <a:r>
              <a:rPr lang="en-US" b="1" dirty="0">
                <a:solidFill>
                  <a:schemeClr val="bg1"/>
                </a:solidFill>
                <a:latin typeface="Myriad Pro" panose="020B0503030403020204" charset="0"/>
              </a:rPr>
              <a:t>F&amp;A/Indirect Costs </a:t>
            </a:r>
          </a:p>
        </p:txBody>
      </p:sp>
      <p:sp>
        <p:nvSpPr>
          <p:cNvPr id="4" name="TextBox 3">
            <a:extLst>
              <a:ext uri="{FF2B5EF4-FFF2-40B4-BE49-F238E27FC236}">
                <a16:creationId xmlns:a16="http://schemas.microsoft.com/office/drawing/2014/main" id="{AAD039DE-F467-1429-DE50-7951632DDA21}"/>
              </a:ext>
              <a:ext uri="{C183D7F6-B498-43B3-948B-1728B52AA6E4}">
                <adec:decorative xmlns:adec="http://schemas.microsoft.com/office/drawing/2017/decorative" val="1"/>
              </a:ext>
            </a:extLst>
          </p:cNvPr>
          <p:cNvSpPr txBox="1"/>
          <p:nvPr/>
        </p:nvSpPr>
        <p:spPr>
          <a:xfrm>
            <a:off x="4114800" y="2960914"/>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312350C2-FC0F-9676-DB1A-DD023199F0D2}"/>
              </a:ext>
            </a:extLst>
          </p:cNvPr>
          <p:cNvSpPr txBox="1"/>
          <p:nvPr/>
        </p:nvSpPr>
        <p:spPr>
          <a:xfrm>
            <a:off x="395627" y="1351508"/>
            <a:ext cx="7886700" cy="501675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Not all cost categories are eligible for indirect cost recovery.</a:t>
            </a:r>
          </a:p>
          <a:p>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Arial" panose="020B0604020202020204" pitchFamily="34" charset="0"/>
                <a:cs typeface="Arial" panose="020B0604020202020204" pitchFamily="34" charset="0"/>
              </a:rPr>
              <a:t>Budget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Categories Without IDC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Equipment over $5,000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Capital expenditures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Charge for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Rental Costs –off site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Scholarships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Fellowships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Tuition Remission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Participant Support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Subaward Costs &gt;25k</a:t>
            </a:r>
          </a:p>
        </p:txBody>
      </p:sp>
      <p:pic>
        <p:nvPicPr>
          <p:cNvPr id="4098" name="Picture 2" descr="CFDA New Clinical Exemption Catalog Issued">
            <a:extLst>
              <a:ext uri="{FF2B5EF4-FFF2-40B4-BE49-F238E27FC236}">
                <a16:creationId xmlns:a16="http://schemas.microsoft.com/office/drawing/2014/main" id="{F93D9C19-82CA-DAA3-C39A-A9DF4A3BE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973" y="3124200"/>
            <a:ext cx="3200400" cy="196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23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E726-2ABF-4F69-0B82-ECDD4404CF43}"/>
              </a:ext>
            </a:extLst>
          </p:cNvPr>
          <p:cNvSpPr>
            <a:spLocks noGrp="1"/>
          </p:cNvSpPr>
          <p:nvPr>
            <p:ph type="title"/>
          </p:nvPr>
        </p:nvSpPr>
        <p:spPr>
          <a:xfrm>
            <a:off x="273050" y="-5248"/>
            <a:ext cx="7886700" cy="1325563"/>
          </a:xfrm>
        </p:spPr>
        <p:txBody>
          <a:bodyPr/>
          <a:lstStyle/>
          <a:p>
            <a:r>
              <a:rPr lang="en-US" sz="3200" b="1" dirty="0">
                <a:solidFill>
                  <a:schemeClr val="bg1"/>
                </a:solidFill>
                <a:latin typeface="Arial" panose="020B0604020202020204" pitchFamily="34" charset="0"/>
                <a:cs typeface="Arial" panose="020B0604020202020204" pitchFamily="34" charset="0"/>
              </a:rPr>
              <a:t>Modified Total Direct Costs</a:t>
            </a:r>
            <a:endParaRPr lang="en-US"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2BD7942-C518-591F-66F7-C23E30E47627}"/>
              </a:ext>
            </a:extLst>
          </p:cNvPr>
          <p:cNvSpPr txBox="1"/>
          <p:nvPr/>
        </p:nvSpPr>
        <p:spPr>
          <a:xfrm>
            <a:off x="184149" y="1112581"/>
            <a:ext cx="7226300" cy="1415772"/>
          </a:xfrm>
          <a:prstGeom prst="rect">
            <a:avLst/>
          </a:prstGeom>
          <a:noFill/>
        </p:spPr>
        <p:txBody>
          <a:bodyPr wrap="square" rtlCol="0">
            <a:spAutoFit/>
          </a:bodyPr>
          <a:lstStyle/>
          <a:p>
            <a:endParaRPr lang="en-US" sz="1400" dirty="0"/>
          </a:p>
          <a:p>
            <a:pPr marL="342900" indent="-342900">
              <a:buFont typeface="Arial" panose="020B0604020202020204" pitchFamily="34" charset="0"/>
              <a:buChar char="•"/>
            </a:pPr>
            <a:r>
              <a:rPr lang="en-US" sz="2400" dirty="0"/>
              <a:t>MTDC base refers to the total direct costs that are eligible for indirect cost recovery, excluding specific category.</a:t>
            </a:r>
          </a:p>
        </p:txBody>
      </p:sp>
      <p:sp>
        <p:nvSpPr>
          <p:cNvPr id="10" name="TextBox 9">
            <a:extLst>
              <a:ext uri="{FF2B5EF4-FFF2-40B4-BE49-F238E27FC236}">
                <a16:creationId xmlns:a16="http://schemas.microsoft.com/office/drawing/2014/main" id="{C197755E-055C-A995-247D-3AC8AF1EFB6B}"/>
              </a:ext>
            </a:extLst>
          </p:cNvPr>
          <p:cNvSpPr txBox="1"/>
          <p:nvPr/>
        </p:nvSpPr>
        <p:spPr>
          <a:xfrm>
            <a:off x="6670676" y="5745419"/>
            <a:ext cx="22352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MTDC Base</a:t>
            </a:r>
          </a:p>
        </p:txBody>
      </p:sp>
      <p:sp>
        <p:nvSpPr>
          <p:cNvPr id="13" name="Content Placeholder 12">
            <a:extLst>
              <a:ext uri="{FF2B5EF4-FFF2-40B4-BE49-F238E27FC236}">
                <a16:creationId xmlns:a16="http://schemas.microsoft.com/office/drawing/2014/main" id="{C43EE3A7-F61B-7359-EB2F-5E8F2157A428}"/>
              </a:ext>
            </a:extLst>
          </p:cNvPr>
          <p:cNvSpPr>
            <a:spLocks noGrp="1"/>
          </p:cNvSpPr>
          <p:nvPr>
            <p:ph idx="1"/>
          </p:nvPr>
        </p:nvSpPr>
        <p:spPr>
          <a:xfrm>
            <a:off x="501650" y="2934753"/>
            <a:ext cx="7886700" cy="3648610"/>
          </a:xfrm>
        </p:spPr>
        <p:txBody>
          <a:bodyPr/>
          <a:lstStyle/>
          <a:p>
            <a:r>
              <a:rPr lang="en-US" sz="2400" kern="100" dirty="0">
                <a:effectLst/>
                <a:latin typeface="Aptos" panose="020B0004020202020204" pitchFamily="34" charset="0"/>
                <a:ea typeface="Aptos" panose="020B0004020202020204" pitchFamily="34" charset="0"/>
                <a:cs typeface="Times New Roman" panose="02020603050405020304" pitchFamily="18" charset="0"/>
              </a:rPr>
              <a:t>MTDC Example: A budget broken down as follows for a one-year project. What is the MTDC Base? Costs are; personnel ($37,000), travel ($3,000), equipment ($10,000), research subject compensation($750), materials/supplies ($5,000) and tuition ($8,500) for a total of $64,250. Subtract equipment and tuition costs and the MTDC is $45,750.</a:t>
            </a:r>
          </a:p>
          <a:p>
            <a:endParaRPr lang="en-US" dirty="0"/>
          </a:p>
        </p:txBody>
      </p:sp>
    </p:spTree>
    <p:extLst>
      <p:ext uri="{BB962C8B-B14F-4D97-AF65-F5344CB8AC3E}">
        <p14:creationId xmlns:p14="http://schemas.microsoft.com/office/powerpoint/2010/main" val="247300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24102"/>
            <a:ext cx="8328660" cy="4733347"/>
          </a:xfrm>
          <a:prstGeom prst="rect">
            <a:avLst/>
          </a:prstGeom>
        </p:spPr>
        <p:txBody>
          <a:bodyPr vert="horz" wrap="square" lIns="0" tIns="97790" rIns="0" bIns="0" rtlCol="0">
            <a:spAutoFit/>
          </a:bodyPr>
          <a:lstStyle/>
          <a:p>
            <a:pPr marL="12700">
              <a:lnSpc>
                <a:spcPct val="100000"/>
              </a:lnSpc>
              <a:spcBef>
                <a:spcPts val="770"/>
              </a:spcBef>
              <a:tabLst>
                <a:tab pos="354965" algn="l"/>
              </a:tabLst>
            </a:pPr>
            <a:endParaRPr lang="en-US" sz="2800" dirty="0"/>
          </a:p>
          <a:p>
            <a:pPr marL="12700">
              <a:lnSpc>
                <a:spcPct val="100000"/>
              </a:lnSpc>
              <a:spcBef>
                <a:spcPts val="770"/>
              </a:spcBef>
              <a:tabLst>
                <a:tab pos="354965" algn="l"/>
              </a:tabLst>
            </a:pPr>
            <a:r>
              <a:rPr lang="en-US" sz="2800" b="1" dirty="0"/>
              <a:t>Sponsors may disallow indirect costs or set a lower rate</a:t>
            </a:r>
          </a:p>
          <a:p>
            <a:pPr marL="12700">
              <a:lnSpc>
                <a:spcPct val="100000"/>
              </a:lnSpc>
              <a:spcBef>
                <a:spcPts val="770"/>
              </a:spcBef>
              <a:tabLst>
                <a:tab pos="354965" algn="l"/>
              </a:tabLst>
            </a:pPr>
            <a:endParaRPr lang="en-US" sz="2400" dirty="0"/>
          </a:p>
          <a:p>
            <a:pPr marL="12700">
              <a:lnSpc>
                <a:spcPct val="100000"/>
              </a:lnSpc>
              <a:spcBef>
                <a:spcPts val="770"/>
              </a:spcBef>
              <a:tabLst>
                <a:tab pos="354965" algn="l"/>
              </a:tabLst>
            </a:pPr>
            <a:r>
              <a:rPr lang="en-US" sz="2800" dirty="0"/>
              <a:t> </a:t>
            </a:r>
            <a:r>
              <a:rPr sz="2400" dirty="0">
                <a:latin typeface="Arial"/>
                <a:cs typeface="Arial"/>
              </a:rPr>
              <a:t>Federal</a:t>
            </a:r>
            <a:r>
              <a:rPr sz="2400" spc="-140" dirty="0">
                <a:latin typeface="Arial"/>
                <a:cs typeface="Arial"/>
              </a:rPr>
              <a:t> </a:t>
            </a:r>
            <a:r>
              <a:rPr sz="2400" dirty="0">
                <a:latin typeface="Arial"/>
                <a:cs typeface="Arial"/>
              </a:rPr>
              <a:t>Training</a:t>
            </a:r>
            <a:r>
              <a:rPr sz="2400" spc="-135" dirty="0">
                <a:latin typeface="Arial"/>
                <a:cs typeface="Arial"/>
              </a:rPr>
              <a:t> </a:t>
            </a:r>
            <a:r>
              <a:rPr sz="2400" spc="-10" dirty="0">
                <a:latin typeface="Arial"/>
                <a:cs typeface="Arial"/>
              </a:rPr>
              <a:t>Grants</a:t>
            </a:r>
            <a:endParaRPr sz="2400" dirty="0">
              <a:latin typeface="Arial"/>
              <a:cs typeface="Arial"/>
            </a:endParaRPr>
          </a:p>
          <a:p>
            <a:pPr marL="755650" lvl="1" indent="-285750">
              <a:lnSpc>
                <a:spcPct val="100000"/>
              </a:lnSpc>
              <a:spcBef>
                <a:spcPts val="675"/>
              </a:spcBef>
              <a:buChar char="–"/>
              <a:tabLst>
                <a:tab pos="755650" algn="l"/>
              </a:tabLst>
            </a:pPr>
            <a:r>
              <a:rPr sz="2400" dirty="0">
                <a:latin typeface="Arial"/>
                <a:cs typeface="Arial"/>
              </a:rPr>
              <a:t>8%</a:t>
            </a:r>
            <a:r>
              <a:rPr sz="2400" spc="-95" dirty="0">
                <a:latin typeface="Arial"/>
                <a:cs typeface="Arial"/>
              </a:rPr>
              <a:t> </a:t>
            </a:r>
            <a:r>
              <a:rPr sz="2400" dirty="0">
                <a:latin typeface="Arial"/>
                <a:cs typeface="Arial"/>
              </a:rPr>
              <a:t>Modified</a:t>
            </a:r>
            <a:r>
              <a:rPr sz="2400" spc="-90" dirty="0">
                <a:latin typeface="Arial"/>
                <a:cs typeface="Arial"/>
              </a:rPr>
              <a:t> </a:t>
            </a:r>
            <a:r>
              <a:rPr sz="2400" dirty="0">
                <a:latin typeface="Arial"/>
                <a:cs typeface="Arial"/>
              </a:rPr>
              <a:t>Total</a:t>
            </a:r>
            <a:r>
              <a:rPr sz="2400" spc="-90" dirty="0">
                <a:latin typeface="Arial"/>
                <a:cs typeface="Arial"/>
              </a:rPr>
              <a:t> </a:t>
            </a:r>
            <a:r>
              <a:rPr sz="2400" dirty="0">
                <a:latin typeface="Arial"/>
                <a:cs typeface="Arial"/>
              </a:rPr>
              <a:t>Direct</a:t>
            </a:r>
            <a:r>
              <a:rPr sz="2400" spc="-90" dirty="0">
                <a:latin typeface="Arial"/>
                <a:cs typeface="Arial"/>
              </a:rPr>
              <a:t> </a:t>
            </a:r>
            <a:r>
              <a:rPr sz="2400" spc="-10" dirty="0">
                <a:latin typeface="Arial"/>
                <a:cs typeface="Arial"/>
              </a:rPr>
              <a:t>Costs</a:t>
            </a:r>
            <a:endParaRPr sz="2400" dirty="0">
              <a:latin typeface="Arial"/>
              <a:cs typeface="Arial"/>
            </a:endParaRPr>
          </a:p>
          <a:p>
            <a:pPr marL="355600" marR="5080" indent="-342900">
              <a:lnSpc>
                <a:spcPct val="100000"/>
              </a:lnSpc>
              <a:spcBef>
                <a:spcPts val="670"/>
              </a:spcBef>
              <a:buChar char="•"/>
              <a:tabLst>
                <a:tab pos="355600" algn="l"/>
              </a:tabLst>
            </a:pPr>
            <a:r>
              <a:rPr sz="2400" dirty="0">
                <a:latin typeface="Arial"/>
                <a:cs typeface="Arial"/>
              </a:rPr>
              <a:t>U.S.</a:t>
            </a:r>
            <a:r>
              <a:rPr sz="2400" spc="-105" dirty="0">
                <a:latin typeface="Arial"/>
                <a:cs typeface="Arial"/>
              </a:rPr>
              <a:t> </a:t>
            </a:r>
            <a:r>
              <a:rPr sz="2400" dirty="0">
                <a:latin typeface="Arial"/>
                <a:cs typeface="Arial"/>
              </a:rPr>
              <a:t>Department</a:t>
            </a:r>
            <a:r>
              <a:rPr sz="2400" spc="-105" dirty="0">
                <a:latin typeface="Arial"/>
                <a:cs typeface="Arial"/>
              </a:rPr>
              <a:t> </a:t>
            </a:r>
            <a:r>
              <a:rPr sz="2400" dirty="0">
                <a:latin typeface="Arial"/>
                <a:cs typeface="Arial"/>
              </a:rPr>
              <a:t>of</a:t>
            </a:r>
            <a:r>
              <a:rPr sz="2400" spc="-105" dirty="0">
                <a:latin typeface="Arial"/>
                <a:cs typeface="Arial"/>
              </a:rPr>
              <a:t> </a:t>
            </a:r>
            <a:r>
              <a:rPr sz="2400" dirty="0">
                <a:latin typeface="Arial"/>
                <a:cs typeface="Arial"/>
              </a:rPr>
              <a:t>Agriculture</a:t>
            </a:r>
            <a:r>
              <a:rPr sz="2400" spc="-100" dirty="0">
                <a:latin typeface="Arial"/>
                <a:cs typeface="Arial"/>
              </a:rPr>
              <a:t> </a:t>
            </a:r>
            <a:r>
              <a:rPr sz="2400" dirty="0">
                <a:latin typeface="Arial"/>
                <a:cs typeface="Arial"/>
              </a:rPr>
              <a:t>National</a:t>
            </a:r>
            <a:r>
              <a:rPr sz="2400" spc="-105" dirty="0">
                <a:latin typeface="Arial"/>
                <a:cs typeface="Arial"/>
              </a:rPr>
              <a:t> </a:t>
            </a:r>
            <a:r>
              <a:rPr sz="2400" spc="-10" dirty="0">
                <a:latin typeface="Arial"/>
                <a:cs typeface="Arial"/>
              </a:rPr>
              <a:t>Institutes </a:t>
            </a:r>
            <a:r>
              <a:rPr sz="2400" dirty="0">
                <a:latin typeface="Arial"/>
                <a:cs typeface="Arial"/>
              </a:rPr>
              <a:t>of</a:t>
            </a:r>
            <a:r>
              <a:rPr sz="2400" spc="-95" dirty="0">
                <a:latin typeface="Arial"/>
                <a:cs typeface="Arial"/>
              </a:rPr>
              <a:t> </a:t>
            </a:r>
            <a:r>
              <a:rPr sz="2400" dirty="0">
                <a:latin typeface="Arial"/>
                <a:cs typeface="Arial"/>
              </a:rPr>
              <a:t>Food</a:t>
            </a:r>
            <a:r>
              <a:rPr sz="2400" spc="-90" dirty="0">
                <a:latin typeface="Arial"/>
                <a:cs typeface="Arial"/>
              </a:rPr>
              <a:t> </a:t>
            </a:r>
            <a:r>
              <a:rPr sz="2400" dirty="0">
                <a:latin typeface="Arial"/>
                <a:cs typeface="Arial"/>
              </a:rPr>
              <a:t>and</a:t>
            </a:r>
            <a:r>
              <a:rPr sz="2400" spc="-90" dirty="0">
                <a:latin typeface="Arial"/>
                <a:cs typeface="Arial"/>
              </a:rPr>
              <a:t> </a:t>
            </a:r>
            <a:r>
              <a:rPr sz="2400" dirty="0">
                <a:latin typeface="Arial"/>
                <a:cs typeface="Arial"/>
              </a:rPr>
              <a:t>Agriculture</a:t>
            </a:r>
            <a:r>
              <a:rPr sz="2400" spc="-90" dirty="0">
                <a:latin typeface="Arial"/>
                <a:cs typeface="Arial"/>
              </a:rPr>
              <a:t> </a:t>
            </a:r>
            <a:r>
              <a:rPr sz="2400" spc="-10" dirty="0">
                <a:latin typeface="Arial"/>
                <a:cs typeface="Arial"/>
              </a:rPr>
              <a:t>(NIFA)</a:t>
            </a:r>
            <a:endParaRPr sz="2400" dirty="0">
              <a:latin typeface="Arial"/>
              <a:cs typeface="Arial"/>
            </a:endParaRPr>
          </a:p>
          <a:p>
            <a:pPr marL="755650" lvl="1" indent="-285750">
              <a:lnSpc>
                <a:spcPct val="100000"/>
              </a:lnSpc>
              <a:spcBef>
                <a:spcPts val="670"/>
              </a:spcBef>
              <a:buChar char="–"/>
              <a:tabLst>
                <a:tab pos="755650" algn="l"/>
              </a:tabLst>
            </a:pPr>
            <a:r>
              <a:rPr sz="2400" dirty="0">
                <a:latin typeface="Arial"/>
                <a:cs typeface="Arial"/>
              </a:rPr>
              <a:t>30%</a:t>
            </a:r>
            <a:r>
              <a:rPr sz="2400" spc="-85" dirty="0">
                <a:latin typeface="Arial"/>
                <a:cs typeface="Arial"/>
              </a:rPr>
              <a:t> </a:t>
            </a:r>
            <a:r>
              <a:rPr sz="2400" dirty="0">
                <a:latin typeface="Arial"/>
                <a:cs typeface="Arial"/>
              </a:rPr>
              <a:t>Total</a:t>
            </a:r>
            <a:r>
              <a:rPr sz="2400" spc="-85" dirty="0">
                <a:latin typeface="Arial"/>
                <a:cs typeface="Arial"/>
              </a:rPr>
              <a:t> </a:t>
            </a:r>
            <a:r>
              <a:rPr sz="2400" dirty="0">
                <a:latin typeface="Arial"/>
                <a:cs typeface="Arial"/>
              </a:rPr>
              <a:t>Project</a:t>
            </a:r>
            <a:r>
              <a:rPr sz="2400" spc="-85" dirty="0">
                <a:latin typeface="Arial"/>
                <a:cs typeface="Arial"/>
              </a:rPr>
              <a:t> </a:t>
            </a:r>
            <a:r>
              <a:rPr sz="2400" spc="-10" dirty="0">
                <a:latin typeface="Arial"/>
                <a:cs typeface="Arial"/>
              </a:rPr>
              <a:t>Costs</a:t>
            </a:r>
            <a:endParaRPr sz="2400" dirty="0">
              <a:latin typeface="Arial"/>
              <a:cs typeface="Arial"/>
            </a:endParaRPr>
          </a:p>
          <a:p>
            <a:pPr marL="354965" indent="-342265">
              <a:lnSpc>
                <a:spcPct val="100000"/>
              </a:lnSpc>
              <a:spcBef>
                <a:spcPts val="675"/>
              </a:spcBef>
              <a:buChar char="•"/>
              <a:tabLst>
                <a:tab pos="354965" algn="l"/>
              </a:tabLst>
            </a:pPr>
            <a:r>
              <a:rPr sz="2400" dirty="0">
                <a:latin typeface="Arial"/>
                <a:cs typeface="Arial"/>
              </a:rPr>
              <a:t>Robert</a:t>
            </a:r>
            <a:r>
              <a:rPr sz="2400" spc="-110" dirty="0">
                <a:latin typeface="Arial"/>
                <a:cs typeface="Arial"/>
              </a:rPr>
              <a:t> </a:t>
            </a:r>
            <a:r>
              <a:rPr sz="2400" dirty="0">
                <a:latin typeface="Arial"/>
                <a:cs typeface="Arial"/>
              </a:rPr>
              <a:t>Wood</a:t>
            </a:r>
            <a:r>
              <a:rPr sz="2400" spc="-110" dirty="0">
                <a:latin typeface="Arial"/>
                <a:cs typeface="Arial"/>
              </a:rPr>
              <a:t> </a:t>
            </a:r>
            <a:r>
              <a:rPr sz="2400" dirty="0">
                <a:latin typeface="Arial"/>
                <a:cs typeface="Arial"/>
              </a:rPr>
              <a:t>Johnson</a:t>
            </a:r>
            <a:r>
              <a:rPr sz="2400" spc="-105" dirty="0">
                <a:latin typeface="Arial"/>
                <a:cs typeface="Arial"/>
              </a:rPr>
              <a:t> </a:t>
            </a:r>
            <a:r>
              <a:rPr sz="2400" spc="-10" dirty="0">
                <a:latin typeface="Arial"/>
                <a:cs typeface="Arial"/>
              </a:rPr>
              <a:t>Foundation</a:t>
            </a:r>
            <a:endParaRPr sz="2400" dirty="0">
              <a:latin typeface="Arial"/>
              <a:cs typeface="Arial"/>
            </a:endParaRPr>
          </a:p>
          <a:p>
            <a:pPr marL="755650" lvl="1" indent="-285750">
              <a:lnSpc>
                <a:spcPct val="100000"/>
              </a:lnSpc>
              <a:spcBef>
                <a:spcPts val="670"/>
              </a:spcBef>
              <a:buChar char="–"/>
              <a:tabLst>
                <a:tab pos="755650" algn="l"/>
              </a:tabLst>
            </a:pPr>
            <a:r>
              <a:rPr sz="2400" dirty="0">
                <a:latin typeface="Arial"/>
                <a:cs typeface="Arial"/>
              </a:rPr>
              <a:t>12%</a:t>
            </a:r>
            <a:r>
              <a:rPr sz="2400" spc="-80" dirty="0">
                <a:latin typeface="Arial"/>
                <a:cs typeface="Arial"/>
              </a:rPr>
              <a:t> </a:t>
            </a:r>
            <a:r>
              <a:rPr sz="2400" dirty="0">
                <a:latin typeface="Arial"/>
                <a:cs typeface="Arial"/>
              </a:rPr>
              <a:t>Total</a:t>
            </a:r>
            <a:r>
              <a:rPr sz="2400" spc="-80" dirty="0">
                <a:latin typeface="Arial"/>
                <a:cs typeface="Arial"/>
              </a:rPr>
              <a:t> </a:t>
            </a:r>
            <a:r>
              <a:rPr sz="2400" dirty="0">
                <a:latin typeface="Arial"/>
                <a:cs typeface="Arial"/>
              </a:rPr>
              <a:t>Direct</a:t>
            </a:r>
            <a:r>
              <a:rPr sz="2400" spc="-80" dirty="0">
                <a:latin typeface="Arial"/>
                <a:cs typeface="Arial"/>
              </a:rPr>
              <a:t> </a:t>
            </a:r>
            <a:r>
              <a:rPr sz="2400" spc="-10" dirty="0">
                <a:latin typeface="Arial"/>
                <a:cs typeface="Arial"/>
              </a:rPr>
              <a:t>Costs</a:t>
            </a:r>
            <a:endParaRPr sz="24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17500" marR="5080">
              <a:lnSpc>
                <a:spcPct val="100000"/>
              </a:lnSpc>
              <a:spcBef>
                <a:spcPts val="100"/>
              </a:spcBef>
            </a:pPr>
            <a:r>
              <a:rPr sz="3600" spc="-114" dirty="0"/>
              <a:t>Examples</a:t>
            </a:r>
            <a:r>
              <a:rPr sz="3600" spc="-85" dirty="0"/>
              <a:t> </a:t>
            </a:r>
            <a:r>
              <a:rPr sz="3600" spc="-165" dirty="0"/>
              <a:t>of</a:t>
            </a:r>
            <a:r>
              <a:rPr sz="3600" spc="-85" dirty="0"/>
              <a:t> </a:t>
            </a:r>
            <a:r>
              <a:rPr sz="3600" spc="-155" dirty="0"/>
              <a:t>Program/Sponsor </a:t>
            </a:r>
            <a:r>
              <a:rPr sz="3600" spc="-95" dirty="0"/>
              <a:t>Restrictions</a:t>
            </a:r>
            <a:endParaRP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0" y="-56913"/>
            <a:ext cx="7850505" cy="872418"/>
          </a:xfrm>
          <a:prstGeom prst="rect">
            <a:avLst/>
          </a:prstGeom>
        </p:spPr>
        <p:txBody>
          <a:bodyPr vert="horz" wrap="square" lIns="0" tIns="254381" rIns="0" bIns="0" rtlCol="0">
            <a:spAutoFit/>
          </a:bodyPr>
          <a:lstStyle/>
          <a:p>
            <a:pPr marL="317500">
              <a:lnSpc>
                <a:spcPct val="100000"/>
              </a:lnSpc>
              <a:spcBef>
                <a:spcPts val="95"/>
              </a:spcBef>
            </a:pPr>
            <a:r>
              <a:rPr spc="-170" dirty="0"/>
              <a:t>Indirect</a:t>
            </a:r>
            <a:r>
              <a:rPr spc="-100" dirty="0"/>
              <a:t> </a:t>
            </a:r>
            <a:r>
              <a:rPr spc="-150" dirty="0" err="1"/>
              <a:t>C</a:t>
            </a:r>
            <a:r>
              <a:rPr lang="en-US" spc="-150" dirty="0" err="1"/>
              <a:t>alcuations</a:t>
            </a:r>
            <a:endParaRPr spc="-165" dirty="0"/>
          </a:p>
        </p:txBody>
      </p:sp>
      <p:sp>
        <p:nvSpPr>
          <p:cNvPr id="2" name="object 2"/>
          <p:cNvSpPr txBox="1"/>
          <p:nvPr/>
        </p:nvSpPr>
        <p:spPr>
          <a:xfrm>
            <a:off x="127000" y="1444513"/>
            <a:ext cx="9017000" cy="3209212"/>
          </a:xfrm>
          <a:prstGeom prst="rect">
            <a:avLst/>
          </a:prstGeom>
        </p:spPr>
        <p:txBody>
          <a:bodyPr vert="horz" wrap="square" lIns="0" tIns="13335" rIns="0" bIns="0" rtlCol="0">
            <a:spAutoFit/>
          </a:bodyPr>
          <a:lstStyle/>
          <a:p>
            <a:pPr marL="355600" marR="5080" lvl="0" indent="-342900" defTabSz="914400" eaLnBrk="1" fontAlgn="auto" latinLnBrk="0" hangingPunct="1">
              <a:lnSpc>
                <a:spcPct val="100000"/>
              </a:lnSpc>
              <a:spcBef>
                <a:spcPts val="105"/>
              </a:spcBef>
              <a:spcAft>
                <a:spcPts val="0"/>
              </a:spcAft>
              <a:buClrTx/>
              <a:buSzTx/>
              <a:buFont typeface="Arial"/>
              <a:buChar char="•"/>
              <a:tabLst>
                <a:tab pos="355600" algn="l"/>
              </a:tabLst>
              <a:defRPr/>
            </a:pPr>
            <a:r>
              <a:rPr lang="en-US" sz="2400" kern="0" dirty="0">
                <a:solidFill>
                  <a:sysClr val="windowText" lastClr="000000"/>
                </a:solidFill>
                <a:latin typeface="Arial"/>
                <a:cs typeface="Arial"/>
              </a:rPr>
              <a:t>The Post Award Team in SPA</a:t>
            </a:r>
            <a:r>
              <a:rPr kumimoji="0" sz="2400" b="0" i="0" u="none" strike="noStrike" kern="0" cap="none" spc="-1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calculates</a:t>
            </a:r>
            <a:r>
              <a:rPr kumimoji="0" sz="2400" b="0" i="0" u="none" strike="noStrike" kern="0" cap="none" spc="-1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and</a:t>
            </a:r>
            <a:r>
              <a:rPr kumimoji="0" sz="2400" b="0" i="0" u="none" strike="noStrike" kern="0" cap="none" spc="-1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distributes</a:t>
            </a:r>
            <a:r>
              <a:rPr kumimoji="0" sz="2400" b="0" i="0" u="none" strike="noStrike" kern="0" cap="none" spc="-1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err="1">
                <a:ln>
                  <a:noFill/>
                </a:ln>
                <a:solidFill>
                  <a:sysClr val="windowText" lastClr="000000"/>
                </a:solidFill>
                <a:effectLst/>
                <a:uLnTx/>
                <a:uFillTx/>
                <a:latin typeface="Arial"/>
                <a:cs typeface="Arial"/>
              </a:rPr>
              <a:t>indirect</a:t>
            </a:r>
            <a:r>
              <a:rPr kumimoji="0" lang="en-US" sz="2400" b="0" i="0" u="none" strike="noStrike" kern="0" cap="none" spc="0" normalizeH="0" baseline="0" noProof="0" dirty="0" err="1">
                <a:ln>
                  <a:noFill/>
                </a:ln>
                <a:solidFill>
                  <a:sysClr val="windowText" lastClr="000000"/>
                </a:solidFill>
                <a:effectLst/>
                <a:uLnTx/>
                <a:uFillTx/>
                <a:latin typeface="Arial"/>
                <a:cs typeface="Arial"/>
              </a:rPr>
              <a:t>s</a:t>
            </a:r>
            <a:r>
              <a:rPr kumimoji="0" sz="2400" b="0" i="0" u="none" strike="noStrike" kern="0" cap="none" spc="-10" normalizeH="0" baseline="0" noProof="0" dirty="0">
                <a:ln>
                  <a:noFill/>
                </a:ln>
                <a:solidFill>
                  <a:sysClr val="windowText" lastClr="000000"/>
                </a:solidFill>
                <a:effectLst/>
                <a:uLnTx/>
                <a:uFillTx/>
                <a:latin typeface="Arial"/>
                <a:cs typeface="Arial"/>
              </a:rPr>
              <a:t> </a:t>
            </a:r>
            <a:r>
              <a:rPr lang="en-US" sz="2400" kern="0" spc="-10" dirty="0">
                <a:solidFill>
                  <a:sysClr val="windowText" lastClr="000000"/>
                </a:solidFill>
                <a:latin typeface="Arial"/>
                <a:cs typeface="Arial"/>
              </a:rPr>
              <a:t>monthly. </a:t>
            </a:r>
          </a:p>
          <a:p>
            <a:pPr marL="812800" marR="5080" lvl="1" indent="-342900">
              <a:spcBef>
                <a:spcPts val="105"/>
              </a:spcBef>
              <a:buFont typeface="Arial"/>
              <a:buChar char="•"/>
              <a:tabLst>
                <a:tab pos="355600" algn="l"/>
              </a:tabLst>
            </a:pPr>
            <a:r>
              <a:rPr lang="en-US" sz="2000" kern="0" spc="-10" dirty="0">
                <a:solidFill>
                  <a:sysClr val="windowText" lastClr="000000"/>
                </a:solidFill>
                <a:latin typeface="Arial"/>
                <a:cs typeface="Arial"/>
              </a:rPr>
              <a:t>Calculations are based on allowable grant expenses </a:t>
            </a:r>
            <a:r>
              <a:rPr lang="en-US" sz="2000" u="sng" kern="0" spc="-10" dirty="0">
                <a:solidFill>
                  <a:sysClr val="windowText" lastClr="000000"/>
                </a:solidFill>
                <a:latin typeface="Arial"/>
                <a:cs typeface="Arial"/>
              </a:rPr>
              <a:t>posted</a:t>
            </a:r>
            <a:r>
              <a:rPr lang="en-US" sz="2000" kern="0" spc="-10" dirty="0">
                <a:solidFill>
                  <a:sysClr val="windowText" lastClr="000000"/>
                </a:solidFill>
                <a:latin typeface="Arial"/>
                <a:cs typeface="Arial"/>
              </a:rPr>
              <a:t> to the grant</a:t>
            </a:r>
          </a:p>
          <a:p>
            <a:pPr marL="812800" marR="5080" lvl="1" indent="-342900">
              <a:spcBef>
                <a:spcPts val="105"/>
              </a:spcBef>
              <a:buFont typeface="Arial"/>
              <a:buChar char="•"/>
              <a:tabLst>
                <a:tab pos="355600" algn="l"/>
              </a:tabLst>
            </a:pPr>
            <a:r>
              <a:rPr lang="en-US" sz="2000" kern="0" spc="-10" dirty="0">
                <a:solidFill>
                  <a:sysClr val="windowText" lastClr="000000"/>
                </a:solidFill>
                <a:latin typeface="Arial"/>
                <a:cs typeface="Arial"/>
              </a:rPr>
              <a:t>Proper direct charging is essential </a:t>
            </a:r>
          </a:p>
          <a:p>
            <a:pPr marL="812800" marR="5080" lvl="1" indent="-342900">
              <a:spcBef>
                <a:spcPts val="105"/>
              </a:spcBef>
              <a:buFont typeface="Arial"/>
              <a:buChar char="•"/>
              <a:tabLst>
                <a:tab pos="355600" algn="l"/>
              </a:tabLst>
            </a:pPr>
            <a:r>
              <a:rPr lang="en-US" sz="2000" kern="0" spc="-10" dirty="0">
                <a:solidFill>
                  <a:sysClr val="windowText" lastClr="000000"/>
                </a:solidFill>
                <a:latin typeface="Arial"/>
                <a:cs typeface="Arial"/>
              </a:rPr>
              <a:t>Cost transfers or adjustments may impact </a:t>
            </a:r>
            <a:r>
              <a:rPr lang="en-US" sz="2000" kern="0" spc="-10" dirty="0" err="1">
                <a:solidFill>
                  <a:sysClr val="windowText" lastClr="000000"/>
                </a:solidFill>
                <a:latin typeface="Arial"/>
                <a:cs typeface="Arial"/>
              </a:rPr>
              <a:t>indirects</a:t>
            </a:r>
            <a:endParaRPr lang="en-US" sz="2000" kern="0" spc="-10" dirty="0">
              <a:solidFill>
                <a:sysClr val="windowText" lastClr="000000"/>
              </a:solidFill>
              <a:latin typeface="Arial"/>
              <a:cs typeface="Arial"/>
            </a:endParaRPr>
          </a:p>
          <a:p>
            <a:pPr marL="812800" marR="5080" lvl="1" indent="-342900">
              <a:spcBef>
                <a:spcPts val="105"/>
              </a:spcBef>
              <a:buFont typeface="Arial"/>
              <a:buChar char="•"/>
              <a:tabLst>
                <a:tab pos="355600" algn="l"/>
              </a:tabLst>
            </a:pPr>
            <a:r>
              <a:rPr lang="en-US" sz="2000" kern="0" spc="-10" dirty="0" err="1">
                <a:solidFill>
                  <a:sysClr val="windowText" lastClr="000000"/>
                </a:solidFill>
                <a:latin typeface="Arial"/>
                <a:cs typeface="Arial"/>
              </a:rPr>
              <a:t>Indirects</a:t>
            </a:r>
            <a:r>
              <a:rPr lang="en-US" sz="2000" kern="0" spc="-10" dirty="0">
                <a:solidFill>
                  <a:sysClr val="windowText" lastClr="000000"/>
                </a:solidFill>
                <a:latin typeface="Arial"/>
                <a:cs typeface="Arial"/>
              </a:rPr>
              <a:t> are earned as expenses are incurred. </a:t>
            </a:r>
          </a:p>
          <a:p>
            <a:pPr marL="927100" marR="5080" lvl="2">
              <a:spcBef>
                <a:spcPts val="105"/>
              </a:spcBef>
              <a:tabLst>
                <a:tab pos="355600" algn="l"/>
              </a:tabLst>
            </a:pPr>
            <a:r>
              <a:rPr lang="en-US" sz="2000" b="1" kern="0" spc="-10" dirty="0">
                <a:solidFill>
                  <a:sysClr val="windowText" lastClr="000000"/>
                </a:solidFill>
                <a:latin typeface="Arial"/>
                <a:cs typeface="Arial"/>
              </a:rPr>
              <a:t>No expenditure  =  No </a:t>
            </a:r>
            <a:r>
              <a:rPr lang="en-US" sz="2000" b="1" kern="0" spc="-10" dirty="0" err="1">
                <a:solidFill>
                  <a:sysClr val="windowText" lastClr="000000"/>
                </a:solidFill>
                <a:latin typeface="Arial"/>
                <a:cs typeface="Arial"/>
              </a:rPr>
              <a:t>Indirects</a:t>
            </a:r>
            <a:r>
              <a:rPr lang="en-US" sz="2000" b="1" kern="0" spc="-10" dirty="0">
                <a:solidFill>
                  <a:sysClr val="windowText" lastClr="000000"/>
                </a:solidFill>
                <a:latin typeface="Arial"/>
                <a:cs typeface="Arial"/>
              </a:rPr>
              <a:t> </a:t>
            </a:r>
          </a:p>
          <a:p>
            <a:pPr marL="355600" marR="5080" lvl="0" indent="-342900" defTabSz="914400" eaLnBrk="1" fontAlgn="auto" latinLnBrk="0" hangingPunct="1">
              <a:lnSpc>
                <a:spcPct val="100000"/>
              </a:lnSpc>
              <a:spcBef>
                <a:spcPts val="105"/>
              </a:spcBef>
              <a:spcAft>
                <a:spcPts val="0"/>
              </a:spcAft>
              <a:buClrTx/>
              <a:buSzTx/>
              <a:buFont typeface="Arial"/>
              <a:buChar char="•"/>
              <a:tabLst>
                <a:tab pos="355600" algn="l"/>
              </a:tabLst>
              <a:defRPr/>
            </a:pPr>
            <a:endParaRPr kumimoji="0" lang="en-US" sz="2000" b="0" i="0" u="none" strike="noStrike" kern="0" cap="none" spc="-1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055"/>
              </a:spcBef>
              <a:spcAft>
                <a:spcPts val="0"/>
              </a:spcAft>
              <a:buClrTx/>
              <a:buSzTx/>
              <a:buFont typeface="Arial"/>
              <a:buChar char="•"/>
              <a:tabLst/>
              <a:defRPr/>
            </a:pPr>
            <a:endParaRPr kumimoji="0" sz="5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155"/>
              </a:spcBef>
              <a:spcAft>
                <a:spcPts val="0"/>
              </a:spcAft>
              <a:buClrTx/>
              <a:buSzTx/>
              <a:buFont typeface="Arial"/>
              <a:buChar char="•"/>
              <a:tabLst/>
              <a:defRPr/>
            </a:pP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7" name="TextBox 6">
            <a:extLst>
              <a:ext uri="{FF2B5EF4-FFF2-40B4-BE49-F238E27FC236}">
                <a16:creationId xmlns:a16="http://schemas.microsoft.com/office/drawing/2014/main" id="{9D1188DB-60F2-3618-1BB5-B05D124CF534}"/>
              </a:ext>
            </a:extLst>
          </p:cNvPr>
          <p:cNvSpPr txBox="1"/>
          <p:nvPr/>
        </p:nvSpPr>
        <p:spPr>
          <a:xfrm>
            <a:off x="0" y="4170196"/>
            <a:ext cx="60198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Indirect costs for departments and centers are typically distributed to the college, which then allocates them to local accounts.</a:t>
            </a:r>
          </a:p>
        </p:txBody>
      </p:sp>
      <p:pic>
        <p:nvPicPr>
          <p:cNvPr id="5" name="Picture 4">
            <a:extLst>
              <a:ext uri="{FF2B5EF4-FFF2-40B4-BE49-F238E27FC236}">
                <a16:creationId xmlns:a16="http://schemas.microsoft.com/office/drawing/2014/main" id="{EE2E6140-AD44-5E38-CB13-FE4AA7F096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19800" y="4170196"/>
            <a:ext cx="3124200" cy="205876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RAI Basics Intensive Training Theme">
  <a:themeElements>
    <a:clrScheme name="SRAI Basics Training Intensive">
      <a:dk1>
        <a:sysClr val="windowText" lastClr="000000"/>
      </a:dk1>
      <a:lt1>
        <a:sysClr val="window" lastClr="FFFFFF"/>
      </a:lt1>
      <a:dk2>
        <a:srgbClr val="364652"/>
      </a:dk2>
      <a:lt2>
        <a:srgbClr val="F0EFEF"/>
      </a:lt2>
      <a:accent1>
        <a:srgbClr val="00549B"/>
      </a:accent1>
      <a:accent2>
        <a:srgbClr val="0092B3"/>
      </a:accent2>
      <a:accent3>
        <a:srgbClr val="099541"/>
      </a:accent3>
      <a:accent4>
        <a:srgbClr val="F16823"/>
      </a:accent4>
      <a:accent5>
        <a:srgbClr val="EFC818"/>
      </a:accent5>
      <a:accent6>
        <a:srgbClr val="F6AA1C"/>
      </a:accent6>
      <a:hlink>
        <a:srgbClr val="0000FF"/>
      </a:hlink>
      <a:folHlink>
        <a:srgbClr val="800080"/>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lnSpc>
            <a:spcPct val="108000"/>
          </a:lnSpc>
          <a:spcAft>
            <a:spcPts val="600"/>
          </a:spcAft>
          <a:defRPr dirty="0"/>
        </a:defPPr>
      </a:lstStyle>
    </a:txDef>
  </a:objectDefaults>
  <a:extraClrSchemeLst/>
  <a:extLst>
    <a:ext uri="{05A4C25C-085E-4340-85A3-A5531E510DB2}">
      <thm15:themeFamily xmlns:thm15="http://schemas.microsoft.com/office/thememl/2012/main" name="SRAI Basics Intensive Training Theme" id="{F3365B2C-0287-4E04-9F52-0E4FAA8A339A}" vid="{16C6EC3D-5BEE-42A2-8508-5D66EA6A6A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EAB2B429D6484DB1B769E4EEFADB6F" ma:contentTypeVersion="23" ma:contentTypeDescription="Create a new document." ma:contentTypeScope="" ma:versionID="023f2545c4637a7e2470703bec1d5f57">
  <xsd:schema xmlns:xsd="http://www.w3.org/2001/XMLSchema" xmlns:xs="http://www.w3.org/2001/XMLSchema" xmlns:p="http://schemas.microsoft.com/office/2006/metadata/properties" xmlns:ns2="73ae2cbc-24dd-4a43-8e1c-1254becf6c1e" xmlns:ns3="77749ab8-783a-4444-879a-67849cad3526" targetNamespace="http://schemas.microsoft.com/office/2006/metadata/properties" ma:root="true" ma:fieldsID="722892ea2c9e1bb76521136f0fd37f41" ns2:_="" ns3:_="">
    <xsd:import namespace="73ae2cbc-24dd-4a43-8e1c-1254becf6c1e"/>
    <xsd:import namespace="77749ab8-783a-4444-879a-67849cad35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stafftraining" minOccurs="0"/>
                <xsd:element ref="ns3:Ericsfavorite"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c7cfe9bed2e8473fbdeccc662489e6c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2cbc-24dd-4a43-8e1c-1254becf6c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2950086c-4479-47d7-94f0-2c57f15e9dd1}" ma:internalName="TaxCatchAll" ma:showField="CatchAllData" ma:web="73ae2cbc-24dd-4a43-8e1c-1254becf6c1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749ab8-783a-4444-879a-67849cad352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stafftraining" ma:index="21" nillable="true" ma:displayName="staff training" ma:description="These documents are tagged to be used in new employee training" ma:format="Dropdown" ma:internalName="stafftraining">
      <xsd:simpleType>
        <xsd:restriction base="dms:Text">
          <xsd:maxLength value="255"/>
        </xsd:restriction>
      </xsd:simpleType>
    </xsd:element>
    <xsd:element name="Ericsfavorite" ma:index="22" nillable="true" ma:displayName="Eric's favorite" ma:default="1" ma:description="testing" ma:format="Dropdown" ma:internalName="Ericsfavorite">
      <xsd:simpleType>
        <xsd:restriction base="dms:Boolea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9a63e50-2334-4bb1-ad09-e05728c0527c"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c7cfe9bed2e8473fbdeccc662489e6cc" ma:index="30" nillable="true" ma:taxonomy="true" ma:internalName="c7cfe9bed2e8473fbdeccc662489e6cc" ma:taxonomyFieldName="Pets" ma:displayName="Pets" ma:default="" ma:fieldId="{c7cfe9be-d2e8-473f-bdec-cc662489e6cc}" ma:sspId="f9a63e50-2334-4bb1-ad09-e05728c0527c" ma:termSetId="b54a99a7-22c9-4626-b4c4-3b412f2287bb" ma:anchorId="02c74b2f-65d4-4f65-9a26-d35af9376692"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ricsfavorite xmlns="77749ab8-783a-4444-879a-67849cad3526">true</Ericsfavorite>
    <_Flow_SignoffStatus xmlns="77749ab8-783a-4444-879a-67849cad3526" xsi:nil="true"/>
    <c7cfe9bed2e8473fbdeccc662489e6cc xmlns="77749ab8-783a-4444-879a-67849cad3526">
      <Terms xmlns="http://schemas.microsoft.com/office/infopath/2007/PartnerControls"/>
    </c7cfe9bed2e8473fbdeccc662489e6cc>
    <stafftraining xmlns="77749ab8-783a-4444-879a-67849cad3526" xsi:nil="true"/>
    <lcf76f155ced4ddcb4097134ff3c332f xmlns="77749ab8-783a-4444-879a-67849cad3526">
      <Terms xmlns="http://schemas.microsoft.com/office/infopath/2007/PartnerControls"/>
    </lcf76f155ced4ddcb4097134ff3c332f>
    <TaxCatchAll xmlns="73ae2cbc-24dd-4a43-8e1c-1254becf6c1e" xsi:nil="true"/>
  </documentManagement>
</p:properties>
</file>

<file path=customXml/itemProps1.xml><?xml version="1.0" encoding="utf-8"?>
<ds:datastoreItem xmlns:ds="http://schemas.openxmlformats.org/officeDocument/2006/customXml" ds:itemID="{1F90A452-3166-473E-8259-9DCD5BFF4EAD}">
  <ds:schemaRefs>
    <ds:schemaRef ds:uri="http://schemas.microsoft.com/sharepoint/v3/contenttype/forms"/>
  </ds:schemaRefs>
</ds:datastoreItem>
</file>

<file path=customXml/itemProps2.xml><?xml version="1.0" encoding="utf-8"?>
<ds:datastoreItem xmlns:ds="http://schemas.openxmlformats.org/officeDocument/2006/customXml" ds:itemID="{6ACF986C-D25F-4E42-B7FE-200011A7CF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e2cbc-24dd-4a43-8e1c-1254becf6c1e"/>
    <ds:schemaRef ds:uri="77749ab8-783a-4444-879a-67849cad3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DE8953-90F2-4042-AFFC-A6A2339BEF92}">
  <ds:schemaRefs>
    <ds:schemaRef ds:uri="http://purl.org/dc/elements/1.1/"/>
    <ds:schemaRef ds:uri="http://schemas.openxmlformats.org/package/2006/metadata/core-properties"/>
    <ds:schemaRef ds:uri="http://www.w3.org/XML/1998/namespace"/>
    <ds:schemaRef ds:uri="77749ab8-783a-4444-879a-67849cad3526"/>
    <ds:schemaRef ds:uri="http://schemas.microsoft.com/office/2006/documentManagement/types"/>
    <ds:schemaRef ds:uri="73ae2cbc-24dd-4a43-8e1c-1254becf6c1e"/>
    <ds:schemaRef ds:uri="http://purl.org/dc/terms/"/>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14725</TotalTime>
  <Words>559</Words>
  <Application>Microsoft Macintosh PowerPoint</Application>
  <PresentationFormat>On-screen Show (4:3)</PresentationFormat>
  <Paragraphs>86</Paragraphs>
  <Slides>13</Slides>
  <Notes>7</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4" baseType="lpstr">
      <vt:lpstr>Aptos Display</vt:lpstr>
      <vt:lpstr>Aptos</vt:lpstr>
      <vt:lpstr>Arial</vt:lpstr>
      <vt:lpstr>Euphemia</vt:lpstr>
      <vt:lpstr>Calibri</vt:lpstr>
      <vt:lpstr>Myriad Pro</vt:lpstr>
      <vt:lpstr>1_Office Theme</vt:lpstr>
      <vt:lpstr>1_SRAI Basics Intensive Training Theme</vt:lpstr>
      <vt:lpstr>Office Theme</vt:lpstr>
      <vt:lpstr>2_Office Theme</vt:lpstr>
      <vt:lpstr>Acrobat Document</vt:lpstr>
      <vt:lpstr>Monday Money Matters &amp; More</vt:lpstr>
      <vt:lpstr>Two Types of Costs on Sponsored Projects</vt:lpstr>
      <vt:lpstr> Costs of Federally Sponsored Research</vt:lpstr>
      <vt:lpstr>How are Indirect Costs Rates Established?</vt:lpstr>
      <vt:lpstr>Indirect Cost Basics</vt:lpstr>
      <vt:lpstr>F&amp;A/Indirect Costs </vt:lpstr>
      <vt:lpstr>Modified Total Direct Costs</vt:lpstr>
      <vt:lpstr>Examples of Program/Sponsor Restrictions</vt:lpstr>
      <vt:lpstr>Indirect Calcuations</vt:lpstr>
      <vt:lpstr>NIU Indirect Cost Allocation</vt:lpstr>
      <vt:lpstr>Indirects on Financial Reports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Programs Administration</dc:title>
  <dc:creator>Dara Little</dc:creator>
  <cp:lastModifiedBy>Whitney Wells</cp:lastModifiedBy>
  <cp:revision>15</cp:revision>
  <dcterms:created xsi:type="dcterms:W3CDTF">2020-10-11T01:09:23Z</dcterms:created>
  <dcterms:modified xsi:type="dcterms:W3CDTF">2025-04-11T16:45:22Z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0x01010016EAB2B429D6484DB1B769E4EEFADB6F</vt:lpwstr>
  </property>
  <property fmtid="{D5CDD505-2E9C-101B-9397-08002B2CF9AE}" pid="3" name="Pets">
    <vt:lpwstr/>
  </property>
  <property fmtid="{D5CDD505-2E9C-101B-9397-08002B2CF9AE}" pid="4" name="MediaServiceImageTags">
    <vt:lpwstr/>
  </property>
</Properties>
</file>