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4"/>
    <p:sldMasterId id="2147483706" r:id="rId5"/>
  </p:sldMasterIdLst>
  <p:notesMasterIdLst>
    <p:notesMasterId r:id="rId17"/>
  </p:notesMasterIdLst>
  <p:handoutMasterIdLst>
    <p:handoutMasterId r:id="rId18"/>
  </p:handoutMasterIdLst>
  <p:sldIdLst>
    <p:sldId id="271" r:id="rId6"/>
    <p:sldId id="278" r:id="rId7"/>
    <p:sldId id="277" r:id="rId8"/>
    <p:sldId id="274" r:id="rId9"/>
    <p:sldId id="272" r:id="rId10"/>
    <p:sldId id="427" r:id="rId11"/>
    <p:sldId id="285" r:id="rId12"/>
    <p:sldId id="287" r:id="rId13"/>
    <p:sldId id="282" r:id="rId14"/>
    <p:sldId id="291" r:id="rId15"/>
    <p:sldId id="426" r:id="rId16"/>
  </p:sldIdLst>
  <p:sldSz cx="9144000" cy="6858000" type="screen4x3"/>
  <p:notesSz cx="6858000" cy="9144000"/>
  <p:embeddedFontLst>
    <p:embeddedFont>
      <p:font typeface="Euphemia" panose="020B0503040102020104" pitchFamily="34" charset="0"/>
      <p:regular r:id="rId19"/>
    </p:embeddedFont>
    <p:embeddedFont>
      <p:font typeface="Myriad Pro" panose="020B050303040302020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733841-1A9F-F01C-3714-3A1AA1984ED4}" name="Stephanie Arnold" initials="SA" userId="S::A1946152@mail.niu.edu::bd0f4d8d-b6ed-400a-aa64-e0c868424a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ra Little" initials="DL" lastIdx="1" clrIdx="0">
    <p:extLst>
      <p:ext uri="{19B8F6BF-5375-455C-9EA6-DF929625EA0E}">
        <p15:presenceInfo xmlns:p15="http://schemas.microsoft.com/office/powerpoint/2012/main" userId="Dara Litt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FFFF66"/>
    <a:srgbClr val="4F81BD"/>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60" autoAdjust="0"/>
    <p:restoredTop sz="84858" autoAdjust="0"/>
  </p:normalViewPr>
  <p:slideViewPr>
    <p:cSldViewPr snapToGrid="0">
      <p:cViewPr varScale="1">
        <p:scale>
          <a:sx n="60" d="100"/>
          <a:sy n="60" d="100"/>
        </p:scale>
        <p:origin x="624" y="78"/>
      </p:cViewPr>
      <p:guideLst>
        <p:guide orient="horz"/>
        <p:guide pos="2880"/>
      </p:guideLst>
    </p:cSldViewPr>
  </p:slideViewPr>
  <p:outlineViewPr>
    <p:cViewPr>
      <p:scale>
        <a:sx n="33" d="100"/>
        <a:sy n="33" d="100"/>
      </p:scale>
      <p:origin x="0" y="-4026"/>
    </p:cViewPr>
  </p:outlineViewPr>
  <p:notesTextViewPr>
    <p:cViewPr>
      <p:scale>
        <a:sx n="1" d="1"/>
        <a:sy n="1" d="1"/>
      </p:scale>
      <p:origin x="0" y="0"/>
    </p:cViewPr>
  </p:notesTextViewPr>
  <p:sorterViewPr>
    <p:cViewPr>
      <p:scale>
        <a:sx n="100" d="100"/>
        <a:sy n="100" d="100"/>
      </p:scale>
      <p:origin x="0" y="-8324"/>
    </p:cViewPr>
  </p:sorterViewPr>
  <p:notesViewPr>
    <p:cSldViewPr snapToGrid="0">
      <p:cViewPr>
        <p:scale>
          <a:sx n="1" d="2"/>
          <a:sy n="1" d="2"/>
        </p:scale>
        <p:origin x="2708"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Wells" userId="290bf797-631f-4326-8f13-57dcb461ce44" providerId="ADAL" clId="{52DBFF1D-75A2-4DF5-9FB9-34E3D2A64F45}"/>
    <pc:docChg chg="undo custSel modSld">
      <pc:chgData name="Whitney Wells" userId="290bf797-631f-4326-8f13-57dcb461ce44" providerId="ADAL" clId="{52DBFF1D-75A2-4DF5-9FB9-34E3D2A64F45}" dt="2025-04-10T12:53:33.770" v="15" actId="1076"/>
      <pc:docMkLst>
        <pc:docMk/>
      </pc:docMkLst>
      <pc:sldChg chg="modSp mod">
        <pc:chgData name="Whitney Wells" userId="290bf797-631f-4326-8f13-57dcb461ce44" providerId="ADAL" clId="{52DBFF1D-75A2-4DF5-9FB9-34E3D2A64F45}" dt="2025-04-10T12:53:33.770" v="15" actId="1076"/>
        <pc:sldMkLst>
          <pc:docMk/>
          <pc:sldMk cId="2548778804" sldId="277"/>
        </pc:sldMkLst>
        <pc:spChg chg="mod">
          <ac:chgData name="Whitney Wells" userId="290bf797-631f-4326-8f13-57dcb461ce44" providerId="ADAL" clId="{52DBFF1D-75A2-4DF5-9FB9-34E3D2A64F45}" dt="2025-04-10T12:53:32.583" v="13" actId="1076"/>
          <ac:spMkLst>
            <pc:docMk/>
            <pc:sldMk cId="2548778804" sldId="277"/>
            <ac:spMk id="9" creationId="{0085B4A2-FEA2-B9F3-AB98-7A9023B23557}"/>
          </ac:spMkLst>
        </pc:spChg>
        <pc:spChg chg="mod">
          <ac:chgData name="Whitney Wells" userId="290bf797-631f-4326-8f13-57dcb461ce44" providerId="ADAL" clId="{52DBFF1D-75A2-4DF5-9FB9-34E3D2A64F45}" dt="2025-04-10T12:53:33.215" v="14" actId="1076"/>
          <ac:spMkLst>
            <pc:docMk/>
            <pc:sldMk cId="2548778804" sldId="277"/>
            <ac:spMk id="10" creationId="{A581C8DA-DC56-3EEB-5438-322DD6837E03}"/>
          </ac:spMkLst>
        </pc:spChg>
        <pc:spChg chg="mod">
          <ac:chgData name="Whitney Wells" userId="290bf797-631f-4326-8f13-57dcb461ce44" providerId="ADAL" clId="{52DBFF1D-75A2-4DF5-9FB9-34E3D2A64F45}" dt="2025-04-10T12:53:33.770" v="15" actId="1076"/>
          <ac:spMkLst>
            <pc:docMk/>
            <pc:sldMk cId="2548778804" sldId="277"/>
            <ac:spMk id="21" creationId="{1B5918DC-C5E8-42F0-F516-8CF5B8B2689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59A4F-399A-46F4-892F-06ADA4E00C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C1EC67C-5CAA-46ED-B042-D23F079930A3}">
      <dgm:prSet phldrT="[Text]"/>
      <dgm:spPr>
        <a:solidFill>
          <a:schemeClr val="tx1"/>
        </a:solidFill>
      </dgm:spPr>
      <dgm:t>
        <a:bodyPr/>
        <a:lstStyle/>
        <a:p>
          <a:r>
            <a:rPr lang="en-US" dirty="0"/>
            <a:t>Department hired GA</a:t>
          </a:r>
        </a:p>
      </dgm:t>
    </dgm:pt>
    <dgm:pt modelId="{681AD75E-9DD5-4327-93A4-10B9506CCC41}" type="parTrans" cxnId="{A18FBEE7-79FD-4D3A-A961-A7375468674B}">
      <dgm:prSet/>
      <dgm:spPr/>
      <dgm:t>
        <a:bodyPr/>
        <a:lstStyle/>
        <a:p>
          <a:endParaRPr lang="en-US"/>
        </a:p>
      </dgm:t>
    </dgm:pt>
    <dgm:pt modelId="{12BCD493-B0B6-457C-84F8-76AEB520774D}" type="sibTrans" cxnId="{A18FBEE7-79FD-4D3A-A961-A7375468674B}">
      <dgm:prSet/>
      <dgm:spPr/>
      <dgm:t>
        <a:bodyPr/>
        <a:lstStyle/>
        <a:p>
          <a:endParaRPr lang="en-US"/>
        </a:p>
      </dgm:t>
    </dgm:pt>
    <dgm:pt modelId="{C9F757A4-F19B-40CA-93E2-DD9BACFD0C7A}">
      <dgm:prSet phldrT="[Text]"/>
      <dgm:spPr/>
      <dgm:t>
        <a:bodyPr/>
        <a:lstStyle/>
        <a:p>
          <a:r>
            <a:rPr lang="en-US" dirty="0"/>
            <a:t>Tuition  absorbed by NIU.</a:t>
          </a:r>
        </a:p>
      </dgm:t>
    </dgm:pt>
    <dgm:pt modelId="{E261852E-D3C5-4D65-BF06-D552A65FCE54}" type="parTrans" cxnId="{EC47EEE2-AFC1-4922-8A5B-A7F4B27D85DA}">
      <dgm:prSet/>
      <dgm:spPr/>
      <dgm:t>
        <a:bodyPr/>
        <a:lstStyle/>
        <a:p>
          <a:endParaRPr lang="en-US"/>
        </a:p>
      </dgm:t>
    </dgm:pt>
    <dgm:pt modelId="{71DD283A-DF03-40A1-8395-6992C965F641}" type="sibTrans" cxnId="{EC47EEE2-AFC1-4922-8A5B-A7F4B27D85DA}">
      <dgm:prSet/>
      <dgm:spPr/>
      <dgm:t>
        <a:bodyPr/>
        <a:lstStyle/>
        <a:p>
          <a:endParaRPr lang="en-US"/>
        </a:p>
      </dgm:t>
    </dgm:pt>
    <dgm:pt modelId="{93D3D739-2D9A-4574-8D71-42A517C81374}">
      <dgm:prSet phldrT="[Text]"/>
      <dgm:spPr>
        <a:solidFill>
          <a:schemeClr val="tx1"/>
        </a:solidFill>
      </dgm:spPr>
      <dgm:t>
        <a:bodyPr/>
        <a:lstStyle/>
        <a:p>
          <a:r>
            <a:rPr lang="en-US" dirty="0"/>
            <a:t>Grant hired GA</a:t>
          </a:r>
        </a:p>
      </dgm:t>
    </dgm:pt>
    <dgm:pt modelId="{EFEA5F96-309A-4E03-9409-B8028D821B50}" type="parTrans" cxnId="{3A62CA38-C0BE-4A9C-90CD-419F74BB5DA1}">
      <dgm:prSet/>
      <dgm:spPr/>
      <dgm:t>
        <a:bodyPr/>
        <a:lstStyle/>
        <a:p>
          <a:endParaRPr lang="en-US"/>
        </a:p>
      </dgm:t>
    </dgm:pt>
    <dgm:pt modelId="{252977C3-654F-43E5-8C0F-0A877F46DA05}" type="sibTrans" cxnId="{3A62CA38-C0BE-4A9C-90CD-419F74BB5DA1}">
      <dgm:prSet/>
      <dgm:spPr/>
      <dgm:t>
        <a:bodyPr/>
        <a:lstStyle/>
        <a:p>
          <a:endParaRPr lang="en-US"/>
        </a:p>
      </dgm:t>
    </dgm:pt>
    <dgm:pt modelId="{EDA0066E-BD20-4139-AD3D-95DBF29BAA9E}">
      <dgm:prSet phldrT="[Text]"/>
      <dgm:spPr/>
      <dgm:t>
        <a:bodyPr/>
        <a:lstStyle/>
        <a:p>
          <a:r>
            <a:rPr lang="en-US" dirty="0"/>
            <a:t>Tuition paid for by the grant (Tuition Remission).</a:t>
          </a:r>
        </a:p>
      </dgm:t>
    </dgm:pt>
    <dgm:pt modelId="{CBCFC770-4779-4B74-9CEC-D0851248C488}" type="parTrans" cxnId="{D612E90C-3E53-410F-9A0A-A3C5CF79BF4F}">
      <dgm:prSet/>
      <dgm:spPr/>
      <dgm:t>
        <a:bodyPr/>
        <a:lstStyle/>
        <a:p>
          <a:endParaRPr lang="en-US"/>
        </a:p>
      </dgm:t>
    </dgm:pt>
    <dgm:pt modelId="{C0442C15-D5FE-48BC-97CB-44986ED7ACFD}" type="sibTrans" cxnId="{D612E90C-3E53-410F-9A0A-A3C5CF79BF4F}">
      <dgm:prSet/>
      <dgm:spPr/>
      <dgm:t>
        <a:bodyPr/>
        <a:lstStyle/>
        <a:p>
          <a:endParaRPr lang="en-US"/>
        </a:p>
      </dgm:t>
    </dgm:pt>
    <dgm:pt modelId="{63AC3B2B-3392-4B3E-A9E1-AEF6B8347A30}">
      <dgm:prSet phldrT="[Text]"/>
      <dgm:spPr>
        <a:solidFill>
          <a:schemeClr val="tx1"/>
        </a:solidFill>
      </dgm:spPr>
      <dgm:t>
        <a:bodyPr/>
        <a:lstStyle/>
        <a:p>
          <a:r>
            <a:rPr lang="en-US" dirty="0"/>
            <a:t>Participant Training Grant</a:t>
          </a:r>
        </a:p>
      </dgm:t>
    </dgm:pt>
    <dgm:pt modelId="{F30B40C0-19C5-494C-A5D0-B6B783FA0CB0}" type="parTrans" cxnId="{E0181F55-495D-4A57-9510-C2A2D7D31FCD}">
      <dgm:prSet/>
      <dgm:spPr/>
      <dgm:t>
        <a:bodyPr/>
        <a:lstStyle/>
        <a:p>
          <a:endParaRPr lang="en-US"/>
        </a:p>
      </dgm:t>
    </dgm:pt>
    <dgm:pt modelId="{EE183815-213B-4927-ABA1-C3856ADE6962}" type="sibTrans" cxnId="{E0181F55-495D-4A57-9510-C2A2D7D31FCD}">
      <dgm:prSet/>
      <dgm:spPr/>
      <dgm:t>
        <a:bodyPr/>
        <a:lstStyle/>
        <a:p>
          <a:endParaRPr lang="en-US"/>
        </a:p>
      </dgm:t>
    </dgm:pt>
    <dgm:pt modelId="{54E9B8A4-33BE-4F3B-BA9E-9E3E7F347403}">
      <dgm:prSet phldrT="[Text]"/>
      <dgm:spPr/>
      <dgm:t>
        <a:bodyPr/>
        <a:lstStyle/>
        <a:p>
          <a:r>
            <a:rPr lang="en-US" dirty="0"/>
            <a:t>Not hired as a GA, they are paid with a stipend.</a:t>
          </a:r>
        </a:p>
      </dgm:t>
    </dgm:pt>
    <dgm:pt modelId="{69D3F39E-68A2-4A6A-AA1B-FA0B7C544D54}" type="parTrans" cxnId="{22B15363-3A09-4751-8EC8-2B47BBF2296C}">
      <dgm:prSet/>
      <dgm:spPr/>
      <dgm:t>
        <a:bodyPr/>
        <a:lstStyle/>
        <a:p>
          <a:endParaRPr lang="en-US"/>
        </a:p>
      </dgm:t>
    </dgm:pt>
    <dgm:pt modelId="{9B233116-EF35-4ACD-B359-AA16E6B4A853}" type="sibTrans" cxnId="{22B15363-3A09-4751-8EC8-2B47BBF2296C}">
      <dgm:prSet/>
      <dgm:spPr/>
      <dgm:t>
        <a:bodyPr/>
        <a:lstStyle/>
        <a:p>
          <a:endParaRPr lang="en-US"/>
        </a:p>
      </dgm:t>
    </dgm:pt>
    <dgm:pt modelId="{EF862726-0018-4901-96F4-86FD991D83F9}">
      <dgm:prSet phldrT="[Text]"/>
      <dgm:spPr/>
      <dgm:t>
        <a:bodyPr/>
        <a:lstStyle/>
        <a:p>
          <a:r>
            <a:rPr lang="en-US" dirty="0"/>
            <a:t>Tuition absorbed by NIU.</a:t>
          </a:r>
        </a:p>
      </dgm:t>
    </dgm:pt>
    <dgm:pt modelId="{1D2322CE-D48D-4CD4-95DD-1E7A2F24FA45}" type="parTrans" cxnId="{215CC582-88D8-4187-AF62-30F1805A9B99}">
      <dgm:prSet/>
      <dgm:spPr/>
      <dgm:t>
        <a:bodyPr/>
        <a:lstStyle/>
        <a:p>
          <a:endParaRPr lang="en-US"/>
        </a:p>
      </dgm:t>
    </dgm:pt>
    <dgm:pt modelId="{E5531ED8-8266-4CF4-98CD-AE51DD8C595C}" type="sibTrans" cxnId="{215CC582-88D8-4187-AF62-30F1805A9B99}">
      <dgm:prSet/>
      <dgm:spPr/>
      <dgm:t>
        <a:bodyPr/>
        <a:lstStyle/>
        <a:p>
          <a:endParaRPr lang="en-US"/>
        </a:p>
      </dgm:t>
    </dgm:pt>
    <dgm:pt modelId="{AA4FC91C-B340-4A42-918F-E382F57E0638}" type="pres">
      <dgm:prSet presAssocID="{13B59A4F-399A-46F4-892F-06ADA4E00CC5}" presName="Name0" presStyleCnt="0">
        <dgm:presLayoutVars>
          <dgm:dir/>
          <dgm:animLvl val="lvl"/>
          <dgm:resizeHandles val="exact"/>
        </dgm:presLayoutVars>
      </dgm:prSet>
      <dgm:spPr/>
    </dgm:pt>
    <dgm:pt modelId="{C6B7715D-4EE6-481D-9BB2-9E83ECF392DD}" type="pres">
      <dgm:prSet presAssocID="{7C1EC67C-5CAA-46ED-B042-D23F079930A3}" presName="composite" presStyleCnt="0"/>
      <dgm:spPr/>
    </dgm:pt>
    <dgm:pt modelId="{8FDB7484-6D94-401D-B2E7-5BF0F34A2B6D}" type="pres">
      <dgm:prSet presAssocID="{7C1EC67C-5CAA-46ED-B042-D23F079930A3}" presName="parTx" presStyleLbl="alignNode1" presStyleIdx="0" presStyleCnt="3">
        <dgm:presLayoutVars>
          <dgm:chMax val="0"/>
          <dgm:chPref val="0"/>
          <dgm:bulletEnabled val="1"/>
        </dgm:presLayoutVars>
      </dgm:prSet>
      <dgm:spPr/>
    </dgm:pt>
    <dgm:pt modelId="{ED075D3F-8D84-4BFF-BA11-742F5D277307}" type="pres">
      <dgm:prSet presAssocID="{7C1EC67C-5CAA-46ED-B042-D23F079930A3}" presName="desTx" presStyleLbl="alignAccFollowNode1" presStyleIdx="0" presStyleCnt="3" custLinFactNeighborX="-103" custLinFactNeighborY="629">
        <dgm:presLayoutVars>
          <dgm:bulletEnabled val="1"/>
        </dgm:presLayoutVars>
      </dgm:prSet>
      <dgm:spPr/>
    </dgm:pt>
    <dgm:pt modelId="{7F1B775B-0858-47D4-B1A7-D8A544BE8A85}" type="pres">
      <dgm:prSet presAssocID="{12BCD493-B0B6-457C-84F8-76AEB520774D}" presName="space" presStyleCnt="0"/>
      <dgm:spPr/>
    </dgm:pt>
    <dgm:pt modelId="{8AFDBB1E-A4E7-4998-8064-223CD200333E}" type="pres">
      <dgm:prSet presAssocID="{93D3D739-2D9A-4574-8D71-42A517C81374}" presName="composite" presStyleCnt="0"/>
      <dgm:spPr/>
    </dgm:pt>
    <dgm:pt modelId="{D6BD908E-A8A7-4B26-9362-F1D27FE2BAE2}" type="pres">
      <dgm:prSet presAssocID="{93D3D739-2D9A-4574-8D71-42A517C81374}" presName="parTx" presStyleLbl="alignNode1" presStyleIdx="1" presStyleCnt="3">
        <dgm:presLayoutVars>
          <dgm:chMax val="0"/>
          <dgm:chPref val="0"/>
          <dgm:bulletEnabled val="1"/>
        </dgm:presLayoutVars>
      </dgm:prSet>
      <dgm:spPr/>
    </dgm:pt>
    <dgm:pt modelId="{8727C908-C9DC-410E-BFC2-4EC67474665A}" type="pres">
      <dgm:prSet presAssocID="{93D3D739-2D9A-4574-8D71-42A517C81374}" presName="desTx" presStyleLbl="alignAccFollowNode1" presStyleIdx="1" presStyleCnt="3">
        <dgm:presLayoutVars>
          <dgm:bulletEnabled val="1"/>
        </dgm:presLayoutVars>
      </dgm:prSet>
      <dgm:spPr/>
    </dgm:pt>
    <dgm:pt modelId="{E9F574C0-3B76-41BB-8B23-2AD04B4E948F}" type="pres">
      <dgm:prSet presAssocID="{252977C3-654F-43E5-8C0F-0A877F46DA05}" presName="space" presStyleCnt="0"/>
      <dgm:spPr/>
    </dgm:pt>
    <dgm:pt modelId="{85C40269-C60B-4812-AC29-7DD452E513F6}" type="pres">
      <dgm:prSet presAssocID="{63AC3B2B-3392-4B3E-A9E1-AEF6B8347A30}" presName="composite" presStyleCnt="0"/>
      <dgm:spPr/>
    </dgm:pt>
    <dgm:pt modelId="{014CD9D6-A136-45A5-A41E-0CC037953B59}" type="pres">
      <dgm:prSet presAssocID="{63AC3B2B-3392-4B3E-A9E1-AEF6B8347A30}" presName="parTx" presStyleLbl="alignNode1" presStyleIdx="2" presStyleCnt="3">
        <dgm:presLayoutVars>
          <dgm:chMax val="0"/>
          <dgm:chPref val="0"/>
          <dgm:bulletEnabled val="1"/>
        </dgm:presLayoutVars>
      </dgm:prSet>
      <dgm:spPr/>
    </dgm:pt>
    <dgm:pt modelId="{2E6F0443-1DC5-43BB-93E4-F80F89BCBCA8}" type="pres">
      <dgm:prSet presAssocID="{63AC3B2B-3392-4B3E-A9E1-AEF6B8347A30}" presName="desTx" presStyleLbl="alignAccFollowNode1" presStyleIdx="2" presStyleCnt="3">
        <dgm:presLayoutVars>
          <dgm:bulletEnabled val="1"/>
        </dgm:presLayoutVars>
      </dgm:prSet>
      <dgm:spPr/>
    </dgm:pt>
  </dgm:ptLst>
  <dgm:cxnLst>
    <dgm:cxn modelId="{A0172405-2AD4-4CBD-B8A7-E1CF0701537B}" type="presOf" srcId="{C9F757A4-F19B-40CA-93E2-DD9BACFD0C7A}" destId="{ED075D3F-8D84-4BFF-BA11-742F5D277307}" srcOrd="0" destOrd="0" presId="urn:microsoft.com/office/officeart/2005/8/layout/hList1"/>
    <dgm:cxn modelId="{D612E90C-3E53-410F-9A0A-A3C5CF79BF4F}" srcId="{93D3D739-2D9A-4574-8D71-42A517C81374}" destId="{EDA0066E-BD20-4139-AD3D-95DBF29BAA9E}" srcOrd="0" destOrd="0" parTransId="{CBCFC770-4779-4B74-9CEC-D0851248C488}" sibTransId="{C0442C15-D5FE-48BC-97CB-44986ED7ACFD}"/>
    <dgm:cxn modelId="{3A62CA38-C0BE-4A9C-90CD-419F74BB5DA1}" srcId="{13B59A4F-399A-46F4-892F-06ADA4E00CC5}" destId="{93D3D739-2D9A-4574-8D71-42A517C81374}" srcOrd="1" destOrd="0" parTransId="{EFEA5F96-309A-4E03-9409-B8028D821B50}" sibTransId="{252977C3-654F-43E5-8C0F-0A877F46DA05}"/>
    <dgm:cxn modelId="{44B3455C-4C1C-41FE-AD8C-F7FBB35F14B3}" type="presOf" srcId="{13B59A4F-399A-46F4-892F-06ADA4E00CC5}" destId="{AA4FC91C-B340-4A42-918F-E382F57E0638}" srcOrd="0" destOrd="0" presId="urn:microsoft.com/office/officeart/2005/8/layout/hList1"/>
    <dgm:cxn modelId="{E8122B43-52BB-4F97-B317-4F63085507E3}" type="presOf" srcId="{EDA0066E-BD20-4139-AD3D-95DBF29BAA9E}" destId="{8727C908-C9DC-410E-BFC2-4EC67474665A}" srcOrd="0" destOrd="0" presId="urn:microsoft.com/office/officeart/2005/8/layout/hList1"/>
    <dgm:cxn modelId="{22B15363-3A09-4751-8EC8-2B47BBF2296C}" srcId="{63AC3B2B-3392-4B3E-A9E1-AEF6B8347A30}" destId="{54E9B8A4-33BE-4F3B-BA9E-9E3E7F347403}" srcOrd="0" destOrd="0" parTransId="{69D3F39E-68A2-4A6A-AA1B-FA0B7C544D54}" sibTransId="{9B233116-EF35-4ACD-B359-AA16E6B4A853}"/>
    <dgm:cxn modelId="{98668B49-5943-4E00-82CC-B9215075CE92}" type="presOf" srcId="{EF862726-0018-4901-96F4-86FD991D83F9}" destId="{2E6F0443-1DC5-43BB-93E4-F80F89BCBCA8}" srcOrd="0" destOrd="1" presId="urn:microsoft.com/office/officeart/2005/8/layout/hList1"/>
    <dgm:cxn modelId="{4B77B771-D378-4CAD-A607-C534BD8A9419}" type="presOf" srcId="{93D3D739-2D9A-4574-8D71-42A517C81374}" destId="{D6BD908E-A8A7-4B26-9362-F1D27FE2BAE2}" srcOrd="0" destOrd="0" presId="urn:microsoft.com/office/officeart/2005/8/layout/hList1"/>
    <dgm:cxn modelId="{E0181F55-495D-4A57-9510-C2A2D7D31FCD}" srcId="{13B59A4F-399A-46F4-892F-06ADA4E00CC5}" destId="{63AC3B2B-3392-4B3E-A9E1-AEF6B8347A30}" srcOrd="2" destOrd="0" parTransId="{F30B40C0-19C5-494C-A5D0-B6B783FA0CB0}" sibTransId="{EE183815-213B-4927-ABA1-C3856ADE6962}"/>
    <dgm:cxn modelId="{215CC582-88D8-4187-AF62-30F1805A9B99}" srcId="{63AC3B2B-3392-4B3E-A9E1-AEF6B8347A30}" destId="{EF862726-0018-4901-96F4-86FD991D83F9}" srcOrd="1" destOrd="0" parTransId="{1D2322CE-D48D-4CD4-95DD-1E7A2F24FA45}" sibTransId="{E5531ED8-8266-4CF4-98CD-AE51DD8C595C}"/>
    <dgm:cxn modelId="{CD69248E-CD49-4F44-AD5F-20C5BE13A4E3}" type="presOf" srcId="{7C1EC67C-5CAA-46ED-B042-D23F079930A3}" destId="{8FDB7484-6D94-401D-B2E7-5BF0F34A2B6D}" srcOrd="0" destOrd="0" presId="urn:microsoft.com/office/officeart/2005/8/layout/hList1"/>
    <dgm:cxn modelId="{8633F5C0-08DD-4DD2-9B6A-F162990D1020}" type="presOf" srcId="{63AC3B2B-3392-4B3E-A9E1-AEF6B8347A30}" destId="{014CD9D6-A136-45A5-A41E-0CC037953B59}" srcOrd="0" destOrd="0" presId="urn:microsoft.com/office/officeart/2005/8/layout/hList1"/>
    <dgm:cxn modelId="{9303B2C6-49E8-4EAF-8626-539C477F92DF}" type="presOf" srcId="{54E9B8A4-33BE-4F3B-BA9E-9E3E7F347403}" destId="{2E6F0443-1DC5-43BB-93E4-F80F89BCBCA8}" srcOrd="0" destOrd="0" presId="urn:microsoft.com/office/officeart/2005/8/layout/hList1"/>
    <dgm:cxn modelId="{EC47EEE2-AFC1-4922-8A5B-A7F4B27D85DA}" srcId="{7C1EC67C-5CAA-46ED-B042-D23F079930A3}" destId="{C9F757A4-F19B-40CA-93E2-DD9BACFD0C7A}" srcOrd="0" destOrd="0" parTransId="{E261852E-D3C5-4D65-BF06-D552A65FCE54}" sibTransId="{71DD283A-DF03-40A1-8395-6992C965F641}"/>
    <dgm:cxn modelId="{A18FBEE7-79FD-4D3A-A961-A7375468674B}" srcId="{13B59A4F-399A-46F4-892F-06ADA4E00CC5}" destId="{7C1EC67C-5CAA-46ED-B042-D23F079930A3}" srcOrd="0" destOrd="0" parTransId="{681AD75E-9DD5-4327-93A4-10B9506CCC41}" sibTransId="{12BCD493-B0B6-457C-84F8-76AEB520774D}"/>
    <dgm:cxn modelId="{171B6CE4-B0C7-41FF-84E0-5E9F01EC5169}" type="presParOf" srcId="{AA4FC91C-B340-4A42-918F-E382F57E0638}" destId="{C6B7715D-4EE6-481D-9BB2-9E83ECF392DD}" srcOrd="0" destOrd="0" presId="urn:microsoft.com/office/officeart/2005/8/layout/hList1"/>
    <dgm:cxn modelId="{31A4B017-E908-44E3-9F9D-8F0FF47B302A}" type="presParOf" srcId="{C6B7715D-4EE6-481D-9BB2-9E83ECF392DD}" destId="{8FDB7484-6D94-401D-B2E7-5BF0F34A2B6D}" srcOrd="0" destOrd="0" presId="urn:microsoft.com/office/officeart/2005/8/layout/hList1"/>
    <dgm:cxn modelId="{BFDBE46A-6A60-4F62-B37A-0CC4C05C0796}" type="presParOf" srcId="{C6B7715D-4EE6-481D-9BB2-9E83ECF392DD}" destId="{ED075D3F-8D84-4BFF-BA11-742F5D277307}" srcOrd="1" destOrd="0" presId="urn:microsoft.com/office/officeart/2005/8/layout/hList1"/>
    <dgm:cxn modelId="{3F0EC48A-813A-4891-8AE2-175E01AA0D9E}" type="presParOf" srcId="{AA4FC91C-B340-4A42-918F-E382F57E0638}" destId="{7F1B775B-0858-47D4-B1A7-D8A544BE8A85}" srcOrd="1" destOrd="0" presId="urn:microsoft.com/office/officeart/2005/8/layout/hList1"/>
    <dgm:cxn modelId="{0B008AB2-5C36-4AA1-85F9-F30C0A03D8BC}" type="presParOf" srcId="{AA4FC91C-B340-4A42-918F-E382F57E0638}" destId="{8AFDBB1E-A4E7-4998-8064-223CD200333E}" srcOrd="2" destOrd="0" presId="urn:microsoft.com/office/officeart/2005/8/layout/hList1"/>
    <dgm:cxn modelId="{8029CEDA-71E7-4129-83E7-77597DCE78EA}" type="presParOf" srcId="{8AFDBB1E-A4E7-4998-8064-223CD200333E}" destId="{D6BD908E-A8A7-4B26-9362-F1D27FE2BAE2}" srcOrd="0" destOrd="0" presId="urn:microsoft.com/office/officeart/2005/8/layout/hList1"/>
    <dgm:cxn modelId="{DF18818E-4DE4-42E2-85E9-4CFC0693CCD3}" type="presParOf" srcId="{8AFDBB1E-A4E7-4998-8064-223CD200333E}" destId="{8727C908-C9DC-410E-BFC2-4EC67474665A}" srcOrd="1" destOrd="0" presId="urn:microsoft.com/office/officeart/2005/8/layout/hList1"/>
    <dgm:cxn modelId="{DD05F5A3-EE46-4A65-AA2F-03331DE177DF}" type="presParOf" srcId="{AA4FC91C-B340-4A42-918F-E382F57E0638}" destId="{E9F574C0-3B76-41BB-8B23-2AD04B4E948F}" srcOrd="3" destOrd="0" presId="urn:microsoft.com/office/officeart/2005/8/layout/hList1"/>
    <dgm:cxn modelId="{1F48C6CD-9D5A-4C13-94DB-B359950754EF}" type="presParOf" srcId="{AA4FC91C-B340-4A42-918F-E382F57E0638}" destId="{85C40269-C60B-4812-AC29-7DD452E513F6}" srcOrd="4" destOrd="0" presId="urn:microsoft.com/office/officeart/2005/8/layout/hList1"/>
    <dgm:cxn modelId="{D099EE8A-64B0-4FC7-8D3D-7A92BA036E8B}" type="presParOf" srcId="{85C40269-C60B-4812-AC29-7DD452E513F6}" destId="{014CD9D6-A136-45A5-A41E-0CC037953B59}" srcOrd="0" destOrd="0" presId="urn:microsoft.com/office/officeart/2005/8/layout/hList1"/>
    <dgm:cxn modelId="{427D6464-FD41-4F03-90FA-51572F005405}" type="presParOf" srcId="{85C40269-C60B-4812-AC29-7DD452E513F6}" destId="{2E6F0443-1DC5-43BB-93E4-F80F89BCBCA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59A4F-399A-46F4-892F-06ADA4E00C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C1EC67C-5CAA-46ED-B042-D23F079930A3}">
      <dgm:prSet phldrT="[Text]"/>
      <dgm:spPr>
        <a:solidFill>
          <a:schemeClr val="tx1"/>
        </a:solidFill>
      </dgm:spPr>
      <dgm:t>
        <a:bodyPr/>
        <a:lstStyle/>
        <a:p>
          <a:r>
            <a:rPr lang="en-US" dirty="0"/>
            <a:t>Tuition Waiver	</a:t>
          </a:r>
        </a:p>
      </dgm:t>
    </dgm:pt>
    <dgm:pt modelId="{681AD75E-9DD5-4327-93A4-10B9506CCC41}" type="parTrans" cxnId="{A18FBEE7-79FD-4D3A-A961-A7375468674B}">
      <dgm:prSet/>
      <dgm:spPr/>
      <dgm:t>
        <a:bodyPr/>
        <a:lstStyle/>
        <a:p>
          <a:endParaRPr lang="en-US"/>
        </a:p>
      </dgm:t>
    </dgm:pt>
    <dgm:pt modelId="{12BCD493-B0B6-457C-84F8-76AEB520774D}" type="sibTrans" cxnId="{A18FBEE7-79FD-4D3A-A961-A7375468674B}">
      <dgm:prSet/>
      <dgm:spPr/>
      <dgm:t>
        <a:bodyPr/>
        <a:lstStyle/>
        <a:p>
          <a:endParaRPr lang="en-US"/>
        </a:p>
      </dgm:t>
    </dgm:pt>
    <dgm:pt modelId="{C9F757A4-F19B-40CA-93E2-DD9BACFD0C7A}">
      <dgm:prSet phldrT="[Text]"/>
      <dgm:spPr/>
      <dgm:t>
        <a:bodyPr/>
        <a:lstStyle/>
        <a:p>
          <a:r>
            <a:rPr lang="en-US" dirty="0"/>
            <a:t>Approved during proposal stage of the grant.</a:t>
          </a:r>
        </a:p>
      </dgm:t>
    </dgm:pt>
    <dgm:pt modelId="{E261852E-D3C5-4D65-BF06-D552A65FCE54}" type="parTrans" cxnId="{EC47EEE2-AFC1-4922-8A5B-A7F4B27D85DA}">
      <dgm:prSet/>
      <dgm:spPr/>
      <dgm:t>
        <a:bodyPr/>
        <a:lstStyle/>
        <a:p>
          <a:endParaRPr lang="en-US"/>
        </a:p>
      </dgm:t>
    </dgm:pt>
    <dgm:pt modelId="{71DD283A-DF03-40A1-8395-6992C965F641}" type="sibTrans" cxnId="{EC47EEE2-AFC1-4922-8A5B-A7F4B27D85DA}">
      <dgm:prSet/>
      <dgm:spPr/>
      <dgm:t>
        <a:bodyPr/>
        <a:lstStyle/>
        <a:p>
          <a:endParaRPr lang="en-US"/>
        </a:p>
      </dgm:t>
    </dgm:pt>
    <dgm:pt modelId="{93D3D739-2D9A-4574-8D71-42A517C81374}">
      <dgm:prSet phldrT="[Text]"/>
      <dgm:spPr>
        <a:solidFill>
          <a:schemeClr val="tx1"/>
        </a:solidFill>
      </dgm:spPr>
      <dgm:t>
        <a:bodyPr/>
        <a:lstStyle/>
        <a:p>
          <a:r>
            <a:rPr lang="en-US" dirty="0"/>
            <a:t>Tuition Remission</a:t>
          </a:r>
        </a:p>
      </dgm:t>
    </dgm:pt>
    <dgm:pt modelId="{EFEA5F96-309A-4E03-9409-B8028D821B50}" type="parTrans" cxnId="{3A62CA38-C0BE-4A9C-90CD-419F74BB5DA1}">
      <dgm:prSet/>
      <dgm:spPr/>
      <dgm:t>
        <a:bodyPr/>
        <a:lstStyle/>
        <a:p>
          <a:endParaRPr lang="en-US"/>
        </a:p>
      </dgm:t>
    </dgm:pt>
    <dgm:pt modelId="{252977C3-654F-43E5-8C0F-0A877F46DA05}" type="sibTrans" cxnId="{3A62CA38-C0BE-4A9C-90CD-419F74BB5DA1}">
      <dgm:prSet/>
      <dgm:spPr/>
      <dgm:t>
        <a:bodyPr/>
        <a:lstStyle/>
        <a:p>
          <a:endParaRPr lang="en-US"/>
        </a:p>
      </dgm:t>
    </dgm:pt>
    <dgm:pt modelId="{EDA0066E-BD20-4139-AD3D-95DBF29BAA9E}">
      <dgm:prSet phldrT="[Text]"/>
      <dgm:spPr/>
      <dgm:t>
        <a:bodyPr/>
        <a:lstStyle/>
        <a:p>
          <a:r>
            <a:rPr lang="en-US" dirty="0"/>
            <a:t>Choose the correct Job Code. </a:t>
          </a:r>
        </a:p>
      </dgm:t>
    </dgm:pt>
    <dgm:pt modelId="{CBCFC770-4779-4B74-9CEC-D0851248C488}" type="parTrans" cxnId="{D612E90C-3E53-410F-9A0A-A3C5CF79BF4F}">
      <dgm:prSet/>
      <dgm:spPr/>
      <dgm:t>
        <a:bodyPr/>
        <a:lstStyle/>
        <a:p>
          <a:endParaRPr lang="en-US"/>
        </a:p>
      </dgm:t>
    </dgm:pt>
    <dgm:pt modelId="{C0442C15-D5FE-48BC-97CB-44986ED7ACFD}" type="sibTrans" cxnId="{D612E90C-3E53-410F-9A0A-A3C5CF79BF4F}">
      <dgm:prSet/>
      <dgm:spPr/>
      <dgm:t>
        <a:bodyPr/>
        <a:lstStyle/>
        <a:p>
          <a:endParaRPr lang="en-US"/>
        </a:p>
      </dgm:t>
    </dgm:pt>
    <dgm:pt modelId="{63AC3B2B-3392-4B3E-A9E1-AEF6B8347A30}">
      <dgm:prSet phldrT="[Text]"/>
      <dgm:spPr>
        <a:solidFill>
          <a:schemeClr val="tx1"/>
        </a:solidFill>
      </dgm:spPr>
      <dgm:t>
        <a:bodyPr/>
        <a:lstStyle/>
        <a:p>
          <a:r>
            <a:rPr lang="en-US" dirty="0"/>
            <a:t>Tuition Remission Waiver</a:t>
          </a:r>
        </a:p>
      </dgm:t>
    </dgm:pt>
    <dgm:pt modelId="{F30B40C0-19C5-494C-A5D0-B6B783FA0CB0}" type="parTrans" cxnId="{E0181F55-495D-4A57-9510-C2A2D7D31FCD}">
      <dgm:prSet/>
      <dgm:spPr/>
      <dgm:t>
        <a:bodyPr/>
        <a:lstStyle/>
        <a:p>
          <a:endParaRPr lang="en-US"/>
        </a:p>
      </dgm:t>
    </dgm:pt>
    <dgm:pt modelId="{EE183815-213B-4927-ABA1-C3856ADE6962}" type="sibTrans" cxnId="{E0181F55-495D-4A57-9510-C2A2D7D31FCD}">
      <dgm:prSet/>
      <dgm:spPr/>
      <dgm:t>
        <a:bodyPr/>
        <a:lstStyle/>
        <a:p>
          <a:endParaRPr lang="en-US"/>
        </a:p>
      </dgm:t>
    </dgm:pt>
    <dgm:pt modelId="{54E9B8A4-33BE-4F3B-BA9E-9E3E7F347403}">
      <dgm:prSet phldrT="[Text]"/>
      <dgm:spPr/>
      <dgm:t>
        <a:bodyPr/>
        <a:lstStyle/>
        <a:p>
          <a:r>
            <a:rPr lang="en-US" dirty="0"/>
            <a:t>Approved during proposal stage of a grant.</a:t>
          </a:r>
        </a:p>
      </dgm:t>
    </dgm:pt>
    <dgm:pt modelId="{69D3F39E-68A2-4A6A-AA1B-FA0B7C544D54}" type="parTrans" cxnId="{22B15363-3A09-4751-8EC8-2B47BBF2296C}">
      <dgm:prSet/>
      <dgm:spPr/>
      <dgm:t>
        <a:bodyPr/>
        <a:lstStyle/>
        <a:p>
          <a:endParaRPr lang="en-US"/>
        </a:p>
      </dgm:t>
    </dgm:pt>
    <dgm:pt modelId="{9B233116-EF35-4ACD-B359-AA16E6B4A853}" type="sibTrans" cxnId="{22B15363-3A09-4751-8EC8-2B47BBF2296C}">
      <dgm:prSet/>
      <dgm:spPr/>
      <dgm:t>
        <a:bodyPr/>
        <a:lstStyle/>
        <a:p>
          <a:endParaRPr lang="en-US"/>
        </a:p>
      </dgm:t>
    </dgm:pt>
    <dgm:pt modelId="{EBAF0A9E-0047-4844-8D5A-A1428CF65CE2}">
      <dgm:prSet phldrT="[Text]"/>
      <dgm:spPr/>
      <dgm:t>
        <a:bodyPr/>
        <a:lstStyle/>
        <a:p>
          <a:r>
            <a:rPr lang="en-US" dirty="0"/>
            <a:t>Scenarios where a Tuition Remission Waiver on a grant may be approved… </a:t>
          </a:r>
        </a:p>
      </dgm:t>
    </dgm:pt>
    <dgm:pt modelId="{508403A6-F9E1-420A-A4F9-313E118CBE44}" type="parTrans" cxnId="{350B45DB-C4FA-441A-968A-C8D5BF520A26}">
      <dgm:prSet/>
      <dgm:spPr/>
      <dgm:t>
        <a:bodyPr/>
        <a:lstStyle/>
        <a:p>
          <a:endParaRPr lang="en-US"/>
        </a:p>
      </dgm:t>
    </dgm:pt>
    <dgm:pt modelId="{6A38C9AD-3F47-4C6B-AD35-D126DE7BCDFA}" type="sibTrans" cxnId="{350B45DB-C4FA-441A-968A-C8D5BF520A26}">
      <dgm:prSet/>
      <dgm:spPr/>
      <dgm:t>
        <a:bodyPr/>
        <a:lstStyle/>
        <a:p>
          <a:endParaRPr lang="en-US"/>
        </a:p>
      </dgm:t>
    </dgm:pt>
    <dgm:pt modelId="{FB999311-8BB9-42BB-8D81-30145B2C8B49}">
      <dgm:prSet phldrT="[Text]"/>
      <dgm:spPr/>
      <dgm:t>
        <a:bodyPr/>
        <a:lstStyle/>
        <a:p>
          <a:r>
            <a:rPr lang="en-US" dirty="0"/>
            <a:t>Tuition Waiver form completed &amp; sent to GCA to process. </a:t>
          </a:r>
        </a:p>
      </dgm:t>
    </dgm:pt>
    <dgm:pt modelId="{07EEEF4B-45FF-4941-98D0-6936DDC8EB4D}" type="parTrans" cxnId="{0B669F36-1BD7-463A-89E0-D579560CD8A3}">
      <dgm:prSet/>
      <dgm:spPr/>
      <dgm:t>
        <a:bodyPr/>
        <a:lstStyle/>
        <a:p>
          <a:endParaRPr lang="en-US"/>
        </a:p>
      </dgm:t>
    </dgm:pt>
    <dgm:pt modelId="{E4699DF9-A2E2-4809-ADCA-05681208253D}" type="sibTrans" cxnId="{0B669F36-1BD7-463A-89E0-D579560CD8A3}">
      <dgm:prSet/>
      <dgm:spPr/>
      <dgm:t>
        <a:bodyPr/>
        <a:lstStyle/>
        <a:p>
          <a:endParaRPr lang="en-US"/>
        </a:p>
      </dgm:t>
    </dgm:pt>
    <dgm:pt modelId="{149056C4-12B1-4797-92E8-11CE349E6718}">
      <dgm:prSet phldrT="[Text]"/>
      <dgm:spPr/>
      <dgm:t>
        <a:bodyPr/>
        <a:lstStyle/>
        <a:p>
          <a:r>
            <a:rPr lang="en-US" dirty="0"/>
            <a:t>GCA submits for tuition to be charged to the grant.</a:t>
          </a:r>
        </a:p>
      </dgm:t>
    </dgm:pt>
    <dgm:pt modelId="{1CA96B47-56D7-4DB9-B0AF-A0CC9AE5859E}" type="parTrans" cxnId="{457616BD-4912-4E91-A2E1-F207E53FFA6D}">
      <dgm:prSet/>
      <dgm:spPr/>
      <dgm:t>
        <a:bodyPr/>
        <a:lstStyle/>
        <a:p>
          <a:endParaRPr lang="en-US"/>
        </a:p>
      </dgm:t>
    </dgm:pt>
    <dgm:pt modelId="{569A837B-658C-4EF8-A49B-242F907CF109}" type="sibTrans" cxnId="{457616BD-4912-4E91-A2E1-F207E53FFA6D}">
      <dgm:prSet/>
      <dgm:spPr/>
      <dgm:t>
        <a:bodyPr/>
        <a:lstStyle/>
        <a:p>
          <a:endParaRPr lang="en-US"/>
        </a:p>
      </dgm:t>
    </dgm:pt>
    <dgm:pt modelId="{4778DF2D-2D2F-46AC-8B7F-724D47815D25}">
      <dgm:prSet phldrT="[Text]"/>
      <dgm:spPr/>
      <dgm:t>
        <a:bodyPr/>
        <a:lstStyle/>
        <a:p>
          <a:r>
            <a:rPr lang="en-US" dirty="0"/>
            <a:t>Does not incur indirect costs.</a:t>
          </a:r>
        </a:p>
      </dgm:t>
    </dgm:pt>
    <dgm:pt modelId="{BE4EE3A9-1892-4C7E-A571-C679D6F21A69}" type="parTrans" cxnId="{49DC28F8-F508-43FD-9910-1305482A2A77}">
      <dgm:prSet/>
      <dgm:spPr/>
      <dgm:t>
        <a:bodyPr/>
        <a:lstStyle/>
        <a:p>
          <a:endParaRPr lang="en-US"/>
        </a:p>
      </dgm:t>
    </dgm:pt>
    <dgm:pt modelId="{FA929DB8-1D82-4396-BFDA-64E1CB0E4B3E}" type="sibTrans" cxnId="{49DC28F8-F508-43FD-9910-1305482A2A77}">
      <dgm:prSet/>
      <dgm:spPr/>
      <dgm:t>
        <a:bodyPr/>
        <a:lstStyle/>
        <a:p>
          <a:endParaRPr lang="en-US"/>
        </a:p>
      </dgm:t>
    </dgm:pt>
    <dgm:pt modelId="{B010974E-DDFB-4565-8EBB-AC0A7DDD8727}">
      <dgm:prSet phldrT="[Text]"/>
      <dgm:spPr/>
      <dgm:t>
        <a:bodyPr/>
        <a:lstStyle/>
        <a:p>
          <a:r>
            <a:rPr lang="en-US" dirty="0"/>
            <a:t>Coded to 860235 on Financial Summary Report (FSR). </a:t>
          </a:r>
        </a:p>
      </dgm:t>
    </dgm:pt>
    <dgm:pt modelId="{69C5FE1A-D4DA-4DD2-95FA-7DAD6483B218}" type="parTrans" cxnId="{33934E40-B7F5-41B2-A01B-9118D67B7014}">
      <dgm:prSet/>
      <dgm:spPr/>
      <dgm:t>
        <a:bodyPr/>
        <a:lstStyle/>
        <a:p>
          <a:endParaRPr lang="en-US"/>
        </a:p>
      </dgm:t>
    </dgm:pt>
    <dgm:pt modelId="{92100BF8-F7D2-4795-A9AA-4E05356BEF74}" type="sibTrans" cxnId="{33934E40-B7F5-41B2-A01B-9118D67B7014}">
      <dgm:prSet/>
      <dgm:spPr/>
      <dgm:t>
        <a:bodyPr/>
        <a:lstStyle/>
        <a:p>
          <a:endParaRPr lang="en-US"/>
        </a:p>
      </dgm:t>
    </dgm:pt>
    <dgm:pt modelId="{A40DA329-82BD-4D0E-8EA6-3CB0A83BBB57}">
      <dgm:prSet phldrT="[Text]"/>
      <dgm:spPr/>
      <dgm:t>
        <a:bodyPr/>
        <a:lstStyle/>
        <a:p>
          <a:endParaRPr lang="en-US" dirty="0"/>
        </a:p>
      </dgm:t>
    </dgm:pt>
    <dgm:pt modelId="{CB756625-090C-4F7E-88E5-74BC2AFD139E}" type="parTrans" cxnId="{09676B3B-0268-47B8-BD63-C72BAB22BDD6}">
      <dgm:prSet/>
      <dgm:spPr/>
      <dgm:t>
        <a:bodyPr/>
        <a:lstStyle/>
        <a:p>
          <a:endParaRPr lang="en-US"/>
        </a:p>
      </dgm:t>
    </dgm:pt>
    <dgm:pt modelId="{2FB6D96F-E826-40E3-B863-D55CE0746F4E}" type="sibTrans" cxnId="{09676B3B-0268-47B8-BD63-C72BAB22BDD6}">
      <dgm:prSet/>
      <dgm:spPr/>
      <dgm:t>
        <a:bodyPr/>
        <a:lstStyle/>
        <a:p>
          <a:endParaRPr lang="en-US"/>
        </a:p>
      </dgm:t>
    </dgm:pt>
    <dgm:pt modelId="{9CA0422A-9EC6-444F-A031-16C2F62C1B50}">
      <dgm:prSet phldrT="[Text]"/>
      <dgm:spPr/>
      <dgm:t>
        <a:bodyPr/>
        <a:lstStyle/>
        <a:p>
          <a:r>
            <a:rPr lang="en-US" dirty="0"/>
            <a:t>Tuition cost absorbed by NIU.</a:t>
          </a:r>
        </a:p>
      </dgm:t>
    </dgm:pt>
    <dgm:pt modelId="{60E0E4C8-4869-4FFB-9C55-8ECB55D824A0}" type="parTrans" cxnId="{939E667B-9ED9-4D47-AC9C-C1109F318DF6}">
      <dgm:prSet/>
      <dgm:spPr/>
      <dgm:t>
        <a:bodyPr/>
        <a:lstStyle/>
        <a:p>
          <a:endParaRPr lang="en-US"/>
        </a:p>
      </dgm:t>
    </dgm:pt>
    <dgm:pt modelId="{F3FF5E08-20E6-423F-AD83-51DFFBF22F49}" type="sibTrans" cxnId="{939E667B-9ED9-4D47-AC9C-C1109F318DF6}">
      <dgm:prSet/>
      <dgm:spPr/>
      <dgm:t>
        <a:bodyPr/>
        <a:lstStyle/>
        <a:p>
          <a:endParaRPr lang="en-US"/>
        </a:p>
      </dgm:t>
    </dgm:pt>
    <dgm:pt modelId="{AA4FC91C-B340-4A42-918F-E382F57E0638}" type="pres">
      <dgm:prSet presAssocID="{13B59A4F-399A-46F4-892F-06ADA4E00CC5}" presName="Name0" presStyleCnt="0">
        <dgm:presLayoutVars>
          <dgm:dir/>
          <dgm:animLvl val="lvl"/>
          <dgm:resizeHandles val="exact"/>
        </dgm:presLayoutVars>
      </dgm:prSet>
      <dgm:spPr/>
    </dgm:pt>
    <dgm:pt modelId="{C6B7715D-4EE6-481D-9BB2-9E83ECF392DD}" type="pres">
      <dgm:prSet presAssocID="{7C1EC67C-5CAA-46ED-B042-D23F079930A3}" presName="composite" presStyleCnt="0"/>
      <dgm:spPr/>
    </dgm:pt>
    <dgm:pt modelId="{8FDB7484-6D94-401D-B2E7-5BF0F34A2B6D}" type="pres">
      <dgm:prSet presAssocID="{7C1EC67C-5CAA-46ED-B042-D23F079930A3}" presName="parTx" presStyleLbl="alignNode1" presStyleIdx="0" presStyleCnt="3" custLinFactNeighborX="-103" custLinFactNeighborY="1819">
        <dgm:presLayoutVars>
          <dgm:chMax val="0"/>
          <dgm:chPref val="0"/>
          <dgm:bulletEnabled val="1"/>
        </dgm:presLayoutVars>
      </dgm:prSet>
      <dgm:spPr/>
    </dgm:pt>
    <dgm:pt modelId="{ED075D3F-8D84-4BFF-BA11-742F5D277307}" type="pres">
      <dgm:prSet presAssocID="{7C1EC67C-5CAA-46ED-B042-D23F079930A3}" presName="desTx" presStyleLbl="alignAccFollowNode1" presStyleIdx="0" presStyleCnt="3">
        <dgm:presLayoutVars>
          <dgm:bulletEnabled val="1"/>
        </dgm:presLayoutVars>
      </dgm:prSet>
      <dgm:spPr/>
    </dgm:pt>
    <dgm:pt modelId="{7F1B775B-0858-47D4-B1A7-D8A544BE8A85}" type="pres">
      <dgm:prSet presAssocID="{12BCD493-B0B6-457C-84F8-76AEB520774D}" presName="space" presStyleCnt="0"/>
      <dgm:spPr/>
    </dgm:pt>
    <dgm:pt modelId="{8AFDBB1E-A4E7-4998-8064-223CD200333E}" type="pres">
      <dgm:prSet presAssocID="{93D3D739-2D9A-4574-8D71-42A517C81374}" presName="composite" presStyleCnt="0"/>
      <dgm:spPr/>
    </dgm:pt>
    <dgm:pt modelId="{D6BD908E-A8A7-4B26-9362-F1D27FE2BAE2}" type="pres">
      <dgm:prSet presAssocID="{93D3D739-2D9A-4574-8D71-42A517C81374}" presName="parTx" presStyleLbl="alignNode1" presStyleIdx="1" presStyleCnt="3">
        <dgm:presLayoutVars>
          <dgm:chMax val="0"/>
          <dgm:chPref val="0"/>
          <dgm:bulletEnabled val="1"/>
        </dgm:presLayoutVars>
      </dgm:prSet>
      <dgm:spPr/>
    </dgm:pt>
    <dgm:pt modelId="{8727C908-C9DC-410E-BFC2-4EC67474665A}" type="pres">
      <dgm:prSet presAssocID="{93D3D739-2D9A-4574-8D71-42A517C81374}" presName="desTx" presStyleLbl="alignAccFollowNode1" presStyleIdx="1" presStyleCnt="3">
        <dgm:presLayoutVars>
          <dgm:bulletEnabled val="1"/>
        </dgm:presLayoutVars>
      </dgm:prSet>
      <dgm:spPr/>
    </dgm:pt>
    <dgm:pt modelId="{E9F574C0-3B76-41BB-8B23-2AD04B4E948F}" type="pres">
      <dgm:prSet presAssocID="{252977C3-654F-43E5-8C0F-0A877F46DA05}" presName="space" presStyleCnt="0"/>
      <dgm:spPr/>
    </dgm:pt>
    <dgm:pt modelId="{85C40269-C60B-4812-AC29-7DD452E513F6}" type="pres">
      <dgm:prSet presAssocID="{63AC3B2B-3392-4B3E-A9E1-AEF6B8347A30}" presName="composite" presStyleCnt="0"/>
      <dgm:spPr/>
    </dgm:pt>
    <dgm:pt modelId="{014CD9D6-A136-45A5-A41E-0CC037953B59}" type="pres">
      <dgm:prSet presAssocID="{63AC3B2B-3392-4B3E-A9E1-AEF6B8347A30}" presName="parTx" presStyleLbl="alignNode1" presStyleIdx="2" presStyleCnt="3">
        <dgm:presLayoutVars>
          <dgm:chMax val="0"/>
          <dgm:chPref val="0"/>
          <dgm:bulletEnabled val="1"/>
        </dgm:presLayoutVars>
      </dgm:prSet>
      <dgm:spPr/>
    </dgm:pt>
    <dgm:pt modelId="{2E6F0443-1DC5-43BB-93E4-F80F89BCBCA8}" type="pres">
      <dgm:prSet presAssocID="{63AC3B2B-3392-4B3E-A9E1-AEF6B8347A30}" presName="desTx" presStyleLbl="alignAccFollowNode1" presStyleIdx="2" presStyleCnt="3">
        <dgm:presLayoutVars>
          <dgm:bulletEnabled val="1"/>
        </dgm:presLayoutVars>
      </dgm:prSet>
      <dgm:spPr/>
    </dgm:pt>
  </dgm:ptLst>
  <dgm:cxnLst>
    <dgm:cxn modelId="{A0172405-2AD4-4CBD-B8A7-E1CF0701537B}" type="presOf" srcId="{C9F757A4-F19B-40CA-93E2-DD9BACFD0C7A}" destId="{ED075D3F-8D84-4BFF-BA11-742F5D277307}" srcOrd="0" destOrd="0" presId="urn:microsoft.com/office/officeart/2005/8/layout/hList1"/>
    <dgm:cxn modelId="{D612E90C-3E53-410F-9A0A-A3C5CF79BF4F}" srcId="{93D3D739-2D9A-4574-8D71-42A517C81374}" destId="{EDA0066E-BD20-4139-AD3D-95DBF29BAA9E}" srcOrd="0" destOrd="0" parTransId="{CBCFC770-4779-4B74-9CEC-D0851248C488}" sibTransId="{C0442C15-D5FE-48BC-97CB-44986ED7ACFD}"/>
    <dgm:cxn modelId="{0B669F36-1BD7-463A-89E0-D579560CD8A3}" srcId="{7C1EC67C-5CAA-46ED-B042-D23F079930A3}" destId="{FB999311-8BB9-42BB-8D81-30145B2C8B49}" srcOrd="1" destOrd="0" parTransId="{07EEEF4B-45FF-4941-98D0-6936DDC8EB4D}" sibTransId="{E4699DF9-A2E2-4809-ADCA-05681208253D}"/>
    <dgm:cxn modelId="{3A62CA38-C0BE-4A9C-90CD-419F74BB5DA1}" srcId="{13B59A4F-399A-46F4-892F-06ADA4E00CC5}" destId="{93D3D739-2D9A-4574-8D71-42A517C81374}" srcOrd="1" destOrd="0" parTransId="{EFEA5F96-309A-4E03-9409-B8028D821B50}" sibTransId="{252977C3-654F-43E5-8C0F-0A877F46DA05}"/>
    <dgm:cxn modelId="{09676B3B-0268-47B8-BD63-C72BAB22BDD6}" srcId="{63AC3B2B-3392-4B3E-A9E1-AEF6B8347A30}" destId="{A40DA329-82BD-4D0E-8EA6-3CB0A83BBB57}" srcOrd="3" destOrd="0" parTransId="{CB756625-090C-4F7E-88E5-74BC2AFD139E}" sibTransId="{2FB6D96F-E826-40E3-B863-D55CE0746F4E}"/>
    <dgm:cxn modelId="{33934E40-B7F5-41B2-A01B-9118D67B7014}" srcId="{93D3D739-2D9A-4574-8D71-42A517C81374}" destId="{B010974E-DDFB-4565-8EBB-AC0A7DDD8727}" srcOrd="3" destOrd="0" parTransId="{69C5FE1A-D4DA-4DD2-95FA-7DAD6483B218}" sibTransId="{92100BF8-F7D2-4795-A9AA-4E05356BEF74}"/>
    <dgm:cxn modelId="{44B3455C-4C1C-41FE-AD8C-F7FBB35F14B3}" type="presOf" srcId="{13B59A4F-399A-46F4-892F-06ADA4E00CC5}" destId="{AA4FC91C-B340-4A42-918F-E382F57E0638}" srcOrd="0" destOrd="0" presId="urn:microsoft.com/office/officeart/2005/8/layout/hList1"/>
    <dgm:cxn modelId="{E8122B43-52BB-4F97-B317-4F63085507E3}" type="presOf" srcId="{EDA0066E-BD20-4139-AD3D-95DBF29BAA9E}" destId="{8727C908-C9DC-410E-BFC2-4EC67474665A}" srcOrd="0" destOrd="0" presId="urn:microsoft.com/office/officeart/2005/8/layout/hList1"/>
    <dgm:cxn modelId="{22B15363-3A09-4751-8EC8-2B47BBF2296C}" srcId="{63AC3B2B-3392-4B3E-A9E1-AEF6B8347A30}" destId="{54E9B8A4-33BE-4F3B-BA9E-9E3E7F347403}" srcOrd="0" destOrd="0" parTransId="{69D3F39E-68A2-4A6A-AA1B-FA0B7C544D54}" sibTransId="{9B233116-EF35-4ACD-B359-AA16E6B4A853}"/>
    <dgm:cxn modelId="{4B77B771-D378-4CAD-A607-C534BD8A9419}" type="presOf" srcId="{93D3D739-2D9A-4574-8D71-42A517C81374}" destId="{D6BD908E-A8A7-4B26-9362-F1D27FE2BAE2}" srcOrd="0" destOrd="0" presId="urn:microsoft.com/office/officeart/2005/8/layout/hList1"/>
    <dgm:cxn modelId="{E0181F55-495D-4A57-9510-C2A2D7D31FCD}" srcId="{13B59A4F-399A-46F4-892F-06ADA4E00CC5}" destId="{63AC3B2B-3392-4B3E-A9E1-AEF6B8347A30}" srcOrd="2" destOrd="0" parTransId="{F30B40C0-19C5-494C-A5D0-B6B783FA0CB0}" sibTransId="{EE183815-213B-4927-ABA1-C3856ADE6962}"/>
    <dgm:cxn modelId="{939E667B-9ED9-4D47-AC9C-C1109F318DF6}" srcId="{63AC3B2B-3392-4B3E-A9E1-AEF6B8347A30}" destId="{9CA0422A-9EC6-444F-A031-16C2F62C1B50}" srcOrd="2" destOrd="0" parTransId="{60E0E4C8-4869-4FFB-9C55-8ECB55D824A0}" sibTransId="{F3FF5E08-20E6-423F-AD83-51DFFBF22F49}"/>
    <dgm:cxn modelId="{CD69248E-CD49-4F44-AD5F-20C5BE13A4E3}" type="presOf" srcId="{7C1EC67C-5CAA-46ED-B042-D23F079930A3}" destId="{8FDB7484-6D94-401D-B2E7-5BF0F34A2B6D}" srcOrd="0" destOrd="0" presId="urn:microsoft.com/office/officeart/2005/8/layout/hList1"/>
    <dgm:cxn modelId="{6A40909A-904E-4F10-A384-A0FFE1805CE4}" type="presOf" srcId="{A40DA329-82BD-4D0E-8EA6-3CB0A83BBB57}" destId="{2E6F0443-1DC5-43BB-93E4-F80F89BCBCA8}" srcOrd="0" destOrd="3" presId="urn:microsoft.com/office/officeart/2005/8/layout/hList1"/>
    <dgm:cxn modelId="{C1439AA5-A9E9-4C4E-85A5-FD46E41A1151}" type="presOf" srcId="{4778DF2D-2D2F-46AC-8B7F-724D47815D25}" destId="{8727C908-C9DC-410E-BFC2-4EC67474665A}" srcOrd="0" destOrd="2" presId="urn:microsoft.com/office/officeart/2005/8/layout/hList1"/>
    <dgm:cxn modelId="{766071B1-9D19-44D7-9241-A71E5B5095DC}" type="presOf" srcId="{EBAF0A9E-0047-4844-8D5A-A1428CF65CE2}" destId="{2E6F0443-1DC5-43BB-93E4-F80F89BCBCA8}" srcOrd="0" destOrd="1" presId="urn:microsoft.com/office/officeart/2005/8/layout/hList1"/>
    <dgm:cxn modelId="{1B9DB6B7-5A15-4931-87B2-1FF48F48D800}" type="presOf" srcId="{FB999311-8BB9-42BB-8D81-30145B2C8B49}" destId="{ED075D3F-8D84-4BFF-BA11-742F5D277307}" srcOrd="0" destOrd="1" presId="urn:microsoft.com/office/officeart/2005/8/layout/hList1"/>
    <dgm:cxn modelId="{457616BD-4912-4E91-A2E1-F207E53FFA6D}" srcId="{93D3D739-2D9A-4574-8D71-42A517C81374}" destId="{149056C4-12B1-4797-92E8-11CE349E6718}" srcOrd="1" destOrd="0" parTransId="{1CA96B47-56D7-4DB9-B0AF-A0CC9AE5859E}" sibTransId="{569A837B-658C-4EF8-A49B-242F907CF109}"/>
    <dgm:cxn modelId="{703430C0-491D-4AAB-8BB7-580A3B516D16}" type="presOf" srcId="{9CA0422A-9EC6-444F-A031-16C2F62C1B50}" destId="{2E6F0443-1DC5-43BB-93E4-F80F89BCBCA8}" srcOrd="0" destOrd="2" presId="urn:microsoft.com/office/officeart/2005/8/layout/hList1"/>
    <dgm:cxn modelId="{8633F5C0-08DD-4DD2-9B6A-F162990D1020}" type="presOf" srcId="{63AC3B2B-3392-4B3E-A9E1-AEF6B8347A30}" destId="{014CD9D6-A136-45A5-A41E-0CC037953B59}" srcOrd="0" destOrd="0" presId="urn:microsoft.com/office/officeart/2005/8/layout/hList1"/>
    <dgm:cxn modelId="{9303B2C6-49E8-4EAF-8626-539C477F92DF}" type="presOf" srcId="{54E9B8A4-33BE-4F3B-BA9E-9E3E7F347403}" destId="{2E6F0443-1DC5-43BB-93E4-F80F89BCBCA8}" srcOrd="0" destOrd="0" presId="urn:microsoft.com/office/officeart/2005/8/layout/hList1"/>
    <dgm:cxn modelId="{350B45DB-C4FA-441A-968A-C8D5BF520A26}" srcId="{63AC3B2B-3392-4B3E-A9E1-AEF6B8347A30}" destId="{EBAF0A9E-0047-4844-8D5A-A1428CF65CE2}" srcOrd="1" destOrd="0" parTransId="{508403A6-F9E1-420A-A4F9-313E118CBE44}" sibTransId="{6A38C9AD-3F47-4C6B-AD35-D126DE7BCDFA}"/>
    <dgm:cxn modelId="{AC6DEBE1-DFE8-4848-87B7-7BFA8FC2AC25}" type="presOf" srcId="{B010974E-DDFB-4565-8EBB-AC0A7DDD8727}" destId="{8727C908-C9DC-410E-BFC2-4EC67474665A}" srcOrd="0" destOrd="3" presId="urn:microsoft.com/office/officeart/2005/8/layout/hList1"/>
    <dgm:cxn modelId="{33AA94E2-23FF-4D72-AA70-02CA019186D1}" type="presOf" srcId="{149056C4-12B1-4797-92E8-11CE349E6718}" destId="{8727C908-C9DC-410E-BFC2-4EC67474665A}" srcOrd="0" destOrd="1" presId="urn:microsoft.com/office/officeart/2005/8/layout/hList1"/>
    <dgm:cxn modelId="{EC47EEE2-AFC1-4922-8A5B-A7F4B27D85DA}" srcId="{7C1EC67C-5CAA-46ED-B042-D23F079930A3}" destId="{C9F757A4-F19B-40CA-93E2-DD9BACFD0C7A}" srcOrd="0" destOrd="0" parTransId="{E261852E-D3C5-4D65-BF06-D552A65FCE54}" sibTransId="{71DD283A-DF03-40A1-8395-6992C965F641}"/>
    <dgm:cxn modelId="{A18FBEE7-79FD-4D3A-A961-A7375468674B}" srcId="{13B59A4F-399A-46F4-892F-06ADA4E00CC5}" destId="{7C1EC67C-5CAA-46ED-B042-D23F079930A3}" srcOrd="0" destOrd="0" parTransId="{681AD75E-9DD5-4327-93A4-10B9506CCC41}" sibTransId="{12BCD493-B0B6-457C-84F8-76AEB520774D}"/>
    <dgm:cxn modelId="{49DC28F8-F508-43FD-9910-1305482A2A77}" srcId="{93D3D739-2D9A-4574-8D71-42A517C81374}" destId="{4778DF2D-2D2F-46AC-8B7F-724D47815D25}" srcOrd="2" destOrd="0" parTransId="{BE4EE3A9-1892-4C7E-A571-C679D6F21A69}" sibTransId="{FA929DB8-1D82-4396-BFDA-64E1CB0E4B3E}"/>
    <dgm:cxn modelId="{171B6CE4-B0C7-41FF-84E0-5E9F01EC5169}" type="presParOf" srcId="{AA4FC91C-B340-4A42-918F-E382F57E0638}" destId="{C6B7715D-4EE6-481D-9BB2-9E83ECF392DD}" srcOrd="0" destOrd="0" presId="urn:microsoft.com/office/officeart/2005/8/layout/hList1"/>
    <dgm:cxn modelId="{31A4B017-E908-44E3-9F9D-8F0FF47B302A}" type="presParOf" srcId="{C6B7715D-4EE6-481D-9BB2-9E83ECF392DD}" destId="{8FDB7484-6D94-401D-B2E7-5BF0F34A2B6D}" srcOrd="0" destOrd="0" presId="urn:microsoft.com/office/officeart/2005/8/layout/hList1"/>
    <dgm:cxn modelId="{BFDBE46A-6A60-4F62-B37A-0CC4C05C0796}" type="presParOf" srcId="{C6B7715D-4EE6-481D-9BB2-9E83ECF392DD}" destId="{ED075D3F-8D84-4BFF-BA11-742F5D277307}" srcOrd="1" destOrd="0" presId="urn:microsoft.com/office/officeart/2005/8/layout/hList1"/>
    <dgm:cxn modelId="{3F0EC48A-813A-4891-8AE2-175E01AA0D9E}" type="presParOf" srcId="{AA4FC91C-B340-4A42-918F-E382F57E0638}" destId="{7F1B775B-0858-47D4-B1A7-D8A544BE8A85}" srcOrd="1" destOrd="0" presId="urn:microsoft.com/office/officeart/2005/8/layout/hList1"/>
    <dgm:cxn modelId="{0B008AB2-5C36-4AA1-85F9-F30C0A03D8BC}" type="presParOf" srcId="{AA4FC91C-B340-4A42-918F-E382F57E0638}" destId="{8AFDBB1E-A4E7-4998-8064-223CD200333E}" srcOrd="2" destOrd="0" presId="urn:microsoft.com/office/officeart/2005/8/layout/hList1"/>
    <dgm:cxn modelId="{8029CEDA-71E7-4129-83E7-77597DCE78EA}" type="presParOf" srcId="{8AFDBB1E-A4E7-4998-8064-223CD200333E}" destId="{D6BD908E-A8A7-4B26-9362-F1D27FE2BAE2}" srcOrd="0" destOrd="0" presId="urn:microsoft.com/office/officeart/2005/8/layout/hList1"/>
    <dgm:cxn modelId="{DF18818E-4DE4-42E2-85E9-4CFC0693CCD3}" type="presParOf" srcId="{8AFDBB1E-A4E7-4998-8064-223CD200333E}" destId="{8727C908-C9DC-410E-BFC2-4EC67474665A}" srcOrd="1" destOrd="0" presId="urn:microsoft.com/office/officeart/2005/8/layout/hList1"/>
    <dgm:cxn modelId="{DD05F5A3-EE46-4A65-AA2F-03331DE177DF}" type="presParOf" srcId="{AA4FC91C-B340-4A42-918F-E382F57E0638}" destId="{E9F574C0-3B76-41BB-8B23-2AD04B4E948F}" srcOrd="3" destOrd="0" presId="urn:microsoft.com/office/officeart/2005/8/layout/hList1"/>
    <dgm:cxn modelId="{1F48C6CD-9D5A-4C13-94DB-B359950754EF}" type="presParOf" srcId="{AA4FC91C-B340-4A42-918F-E382F57E0638}" destId="{85C40269-C60B-4812-AC29-7DD452E513F6}" srcOrd="4" destOrd="0" presId="urn:microsoft.com/office/officeart/2005/8/layout/hList1"/>
    <dgm:cxn modelId="{D099EE8A-64B0-4FC7-8D3D-7A92BA036E8B}" type="presParOf" srcId="{85C40269-C60B-4812-AC29-7DD452E513F6}" destId="{014CD9D6-A136-45A5-A41E-0CC037953B59}" srcOrd="0" destOrd="0" presId="urn:microsoft.com/office/officeart/2005/8/layout/hList1"/>
    <dgm:cxn modelId="{427D6464-FD41-4F03-90FA-51572F005405}" type="presParOf" srcId="{85C40269-C60B-4812-AC29-7DD452E513F6}" destId="{2E6F0443-1DC5-43BB-93E4-F80F89BCBCA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B7484-6D94-401D-B2E7-5BF0F34A2B6D}">
      <dsp:nvSpPr>
        <dsp:cNvPr id="0" name=""/>
        <dsp:cNvSpPr/>
      </dsp:nvSpPr>
      <dsp:spPr>
        <a:xfrm>
          <a:off x="2452" y="369618"/>
          <a:ext cx="2391370" cy="937071"/>
        </a:xfrm>
        <a:prstGeom prst="rect">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Department hired GA</a:t>
          </a:r>
        </a:p>
      </dsp:txBody>
      <dsp:txXfrm>
        <a:off x="2452" y="369618"/>
        <a:ext cx="2391370" cy="937071"/>
      </dsp:txXfrm>
    </dsp:sp>
    <dsp:sp modelId="{ED075D3F-8D84-4BFF-BA11-742F5D277307}">
      <dsp:nvSpPr>
        <dsp:cNvPr id="0" name=""/>
        <dsp:cNvSpPr/>
      </dsp:nvSpPr>
      <dsp:spPr>
        <a:xfrm>
          <a:off x="0" y="1325383"/>
          <a:ext cx="2391370" cy="297189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Tuition  absorbed by NIU.</a:t>
          </a:r>
        </a:p>
      </dsp:txBody>
      <dsp:txXfrm>
        <a:off x="0" y="1325383"/>
        <a:ext cx="2391370" cy="2971891"/>
      </dsp:txXfrm>
    </dsp:sp>
    <dsp:sp modelId="{D6BD908E-A8A7-4B26-9362-F1D27FE2BAE2}">
      <dsp:nvSpPr>
        <dsp:cNvPr id="0" name=""/>
        <dsp:cNvSpPr/>
      </dsp:nvSpPr>
      <dsp:spPr>
        <a:xfrm>
          <a:off x="2728614" y="369618"/>
          <a:ext cx="2391370" cy="937071"/>
        </a:xfrm>
        <a:prstGeom prst="rect">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Grant hired GA</a:t>
          </a:r>
        </a:p>
      </dsp:txBody>
      <dsp:txXfrm>
        <a:off x="2728614" y="369618"/>
        <a:ext cx="2391370" cy="937071"/>
      </dsp:txXfrm>
    </dsp:sp>
    <dsp:sp modelId="{8727C908-C9DC-410E-BFC2-4EC67474665A}">
      <dsp:nvSpPr>
        <dsp:cNvPr id="0" name=""/>
        <dsp:cNvSpPr/>
      </dsp:nvSpPr>
      <dsp:spPr>
        <a:xfrm>
          <a:off x="2728614" y="1306690"/>
          <a:ext cx="2391370" cy="297189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Tuition paid for by the grant (Tuition Remission).</a:t>
          </a:r>
        </a:p>
      </dsp:txBody>
      <dsp:txXfrm>
        <a:off x="2728614" y="1306690"/>
        <a:ext cx="2391370" cy="2971891"/>
      </dsp:txXfrm>
    </dsp:sp>
    <dsp:sp modelId="{014CD9D6-A136-45A5-A41E-0CC037953B59}">
      <dsp:nvSpPr>
        <dsp:cNvPr id="0" name=""/>
        <dsp:cNvSpPr/>
      </dsp:nvSpPr>
      <dsp:spPr>
        <a:xfrm>
          <a:off x="5454777" y="369618"/>
          <a:ext cx="2391370" cy="937071"/>
        </a:xfrm>
        <a:prstGeom prst="rect">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Participant Training Grant</a:t>
          </a:r>
        </a:p>
      </dsp:txBody>
      <dsp:txXfrm>
        <a:off x="5454777" y="369618"/>
        <a:ext cx="2391370" cy="937071"/>
      </dsp:txXfrm>
    </dsp:sp>
    <dsp:sp modelId="{2E6F0443-1DC5-43BB-93E4-F80F89BCBCA8}">
      <dsp:nvSpPr>
        <dsp:cNvPr id="0" name=""/>
        <dsp:cNvSpPr/>
      </dsp:nvSpPr>
      <dsp:spPr>
        <a:xfrm>
          <a:off x="5454777" y="1306690"/>
          <a:ext cx="2391370" cy="297189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Not hired as a GA, they are paid with a stipend.</a:t>
          </a:r>
        </a:p>
        <a:p>
          <a:pPr marL="228600" lvl="1" indent="-228600" algn="l" defTabSz="1155700">
            <a:lnSpc>
              <a:spcPct val="90000"/>
            </a:lnSpc>
            <a:spcBef>
              <a:spcPct val="0"/>
            </a:spcBef>
            <a:spcAft>
              <a:spcPct val="15000"/>
            </a:spcAft>
            <a:buChar char="•"/>
          </a:pPr>
          <a:r>
            <a:rPr lang="en-US" sz="2600" kern="1200" dirty="0"/>
            <a:t>Tuition absorbed by NIU.</a:t>
          </a:r>
        </a:p>
      </dsp:txBody>
      <dsp:txXfrm>
        <a:off x="5454777" y="1306690"/>
        <a:ext cx="2391370" cy="2971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B7484-6D94-401D-B2E7-5BF0F34A2B6D}">
      <dsp:nvSpPr>
        <dsp:cNvPr id="0" name=""/>
        <dsp:cNvSpPr/>
      </dsp:nvSpPr>
      <dsp:spPr>
        <a:xfrm>
          <a:off x="0" y="62600"/>
          <a:ext cx="2391370" cy="730597"/>
        </a:xfrm>
        <a:prstGeom prst="rect">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Tuition Waiver	</a:t>
          </a:r>
        </a:p>
      </dsp:txBody>
      <dsp:txXfrm>
        <a:off x="0" y="62600"/>
        <a:ext cx="2391370" cy="730597"/>
      </dsp:txXfrm>
    </dsp:sp>
    <dsp:sp modelId="{ED075D3F-8D84-4BFF-BA11-742F5D277307}">
      <dsp:nvSpPr>
        <dsp:cNvPr id="0" name=""/>
        <dsp:cNvSpPr/>
      </dsp:nvSpPr>
      <dsp:spPr>
        <a:xfrm>
          <a:off x="2452" y="779908"/>
          <a:ext cx="2391370" cy="38189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Approved during proposal stage of the grant.</a:t>
          </a:r>
        </a:p>
        <a:p>
          <a:pPr marL="228600" lvl="1" indent="-228600" algn="l" defTabSz="889000">
            <a:lnSpc>
              <a:spcPct val="90000"/>
            </a:lnSpc>
            <a:spcBef>
              <a:spcPct val="0"/>
            </a:spcBef>
            <a:spcAft>
              <a:spcPct val="15000"/>
            </a:spcAft>
            <a:buChar char="•"/>
          </a:pPr>
          <a:r>
            <a:rPr lang="en-US" sz="2000" kern="1200" dirty="0"/>
            <a:t>Tuition Waiver form completed &amp; sent to GCA to process. </a:t>
          </a:r>
        </a:p>
      </dsp:txBody>
      <dsp:txXfrm>
        <a:off x="2452" y="779908"/>
        <a:ext cx="2391370" cy="3818981"/>
      </dsp:txXfrm>
    </dsp:sp>
    <dsp:sp modelId="{D6BD908E-A8A7-4B26-9362-F1D27FE2BAE2}">
      <dsp:nvSpPr>
        <dsp:cNvPr id="0" name=""/>
        <dsp:cNvSpPr/>
      </dsp:nvSpPr>
      <dsp:spPr>
        <a:xfrm>
          <a:off x="2728614" y="49310"/>
          <a:ext cx="2391370" cy="730597"/>
        </a:xfrm>
        <a:prstGeom prst="rect">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Tuition Remission</a:t>
          </a:r>
        </a:p>
      </dsp:txBody>
      <dsp:txXfrm>
        <a:off x="2728614" y="49310"/>
        <a:ext cx="2391370" cy="730597"/>
      </dsp:txXfrm>
    </dsp:sp>
    <dsp:sp modelId="{8727C908-C9DC-410E-BFC2-4EC67474665A}">
      <dsp:nvSpPr>
        <dsp:cNvPr id="0" name=""/>
        <dsp:cNvSpPr/>
      </dsp:nvSpPr>
      <dsp:spPr>
        <a:xfrm>
          <a:off x="2728614" y="779908"/>
          <a:ext cx="2391370" cy="38189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Choose the correct Job Code. </a:t>
          </a:r>
        </a:p>
        <a:p>
          <a:pPr marL="228600" lvl="1" indent="-228600" algn="l" defTabSz="889000">
            <a:lnSpc>
              <a:spcPct val="90000"/>
            </a:lnSpc>
            <a:spcBef>
              <a:spcPct val="0"/>
            </a:spcBef>
            <a:spcAft>
              <a:spcPct val="15000"/>
            </a:spcAft>
            <a:buChar char="•"/>
          </a:pPr>
          <a:r>
            <a:rPr lang="en-US" sz="2000" kern="1200" dirty="0"/>
            <a:t>GCA submits for tuition to be charged to the grant.</a:t>
          </a:r>
        </a:p>
        <a:p>
          <a:pPr marL="228600" lvl="1" indent="-228600" algn="l" defTabSz="889000">
            <a:lnSpc>
              <a:spcPct val="90000"/>
            </a:lnSpc>
            <a:spcBef>
              <a:spcPct val="0"/>
            </a:spcBef>
            <a:spcAft>
              <a:spcPct val="15000"/>
            </a:spcAft>
            <a:buChar char="•"/>
          </a:pPr>
          <a:r>
            <a:rPr lang="en-US" sz="2000" kern="1200" dirty="0"/>
            <a:t>Does not incur indirect costs.</a:t>
          </a:r>
        </a:p>
        <a:p>
          <a:pPr marL="228600" lvl="1" indent="-228600" algn="l" defTabSz="889000">
            <a:lnSpc>
              <a:spcPct val="90000"/>
            </a:lnSpc>
            <a:spcBef>
              <a:spcPct val="0"/>
            </a:spcBef>
            <a:spcAft>
              <a:spcPct val="15000"/>
            </a:spcAft>
            <a:buChar char="•"/>
          </a:pPr>
          <a:r>
            <a:rPr lang="en-US" sz="2000" kern="1200" dirty="0"/>
            <a:t>Coded to 860235 on Financial Summary Report (FSR). </a:t>
          </a:r>
        </a:p>
      </dsp:txBody>
      <dsp:txXfrm>
        <a:off x="2728614" y="779908"/>
        <a:ext cx="2391370" cy="3818981"/>
      </dsp:txXfrm>
    </dsp:sp>
    <dsp:sp modelId="{014CD9D6-A136-45A5-A41E-0CC037953B59}">
      <dsp:nvSpPr>
        <dsp:cNvPr id="0" name=""/>
        <dsp:cNvSpPr/>
      </dsp:nvSpPr>
      <dsp:spPr>
        <a:xfrm>
          <a:off x="5454777" y="49310"/>
          <a:ext cx="2391370" cy="730597"/>
        </a:xfrm>
        <a:prstGeom prst="rect">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Tuition Remission Waiver</a:t>
          </a:r>
        </a:p>
      </dsp:txBody>
      <dsp:txXfrm>
        <a:off x="5454777" y="49310"/>
        <a:ext cx="2391370" cy="730597"/>
      </dsp:txXfrm>
    </dsp:sp>
    <dsp:sp modelId="{2E6F0443-1DC5-43BB-93E4-F80F89BCBCA8}">
      <dsp:nvSpPr>
        <dsp:cNvPr id="0" name=""/>
        <dsp:cNvSpPr/>
      </dsp:nvSpPr>
      <dsp:spPr>
        <a:xfrm>
          <a:off x="5454777" y="779908"/>
          <a:ext cx="2391370" cy="38189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Approved during proposal stage of a grant.</a:t>
          </a:r>
        </a:p>
        <a:p>
          <a:pPr marL="228600" lvl="1" indent="-228600" algn="l" defTabSz="889000">
            <a:lnSpc>
              <a:spcPct val="90000"/>
            </a:lnSpc>
            <a:spcBef>
              <a:spcPct val="0"/>
            </a:spcBef>
            <a:spcAft>
              <a:spcPct val="15000"/>
            </a:spcAft>
            <a:buChar char="•"/>
          </a:pPr>
          <a:r>
            <a:rPr lang="en-US" sz="2000" kern="1200" dirty="0"/>
            <a:t>Scenarios where a Tuition Remission Waiver on a grant may be approved… </a:t>
          </a:r>
        </a:p>
        <a:p>
          <a:pPr marL="228600" lvl="1" indent="-228600" algn="l" defTabSz="889000">
            <a:lnSpc>
              <a:spcPct val="90000"/>
            </a:lnSpc>
            <a:spcBef>
              <a:spcPct val="0"/>
            </a:spcBef>
            <a:spcAft>
              <a:spcPct val="15000"/>
            </a:spcAft>
            <a:buChar char="•"/>
          </a:pPr>
          <a:r>
            <a:rPr lang="en-US" sz="2000" kern="1200" dirty="0"/>
            <a:t>Tuition cost absorbed by NIU.</a:t>
          </a:r>
        </a:p>
        <a:p>
          <a:pPr marL="228600" lvl="1" indent="-228600" algn="l" defTabSz="889000">
            <a:lnSpc>
              <a:spcPct val="90000"/>
            </a:lnSpc>
            <a:spcBef>
              <a:spcPct val="0"/>
            </a:spcBef>
            <a:spcAft>
              <a:spcPct val="15000"/>
            </a:spcAft>
            <a:buChar char="•"/>
          </a:pPr>
          <a:endParaRPr lang="en-US" sz="2000" kern="1200" dirty="0"/>
        </a:p>
      </dsp:txBody>
      <dsp:txXfrm>
        <a:off x="5454777" y="779908"/>
        <a:ext cx="2391370" cy="38189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1A00E0-8A82-468F-9B2B-F8EB4AB6399D}" type="datetimeFigureOut">
              <a:rPr lang="en-US" smtClean="0"/>
              <a:t>4/11/2025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DC4D65-DA11-4126-9556-9310B8956503}" type="slidenum">
              <a:rPr lang="en-US" smtClean="0"/>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F7AD5-1E06-481F-9C05-C3A40CB42C63}" type="datetimeFigureOut">
              <a:rPr lang="en-US" smtClean="0"/>
              <a:t>4/11/2025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F22EF-CF13-4EA3-BA93-BBE40C153887}" type="slidenum">
              <a:rPr lang="en-US" smtClean="0"/>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*Today I am going to be discussing tuition waivers and tuition remission. I will give an overview of what each are, how they differ, and how they work.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Tuition remission for graduate assistants is a vital component of sponsored award budgets, it reflects the educational benefits associated with their research activities. Federal regulations governing sponsored programs acknowledge tuition remission as part of a student’s overall compensation package and sponsors expect budgets to include these costs. Tuition remission helps the university recoup waived tuition costs and invest in future research and education programs.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-Whenever a Graduate Assistant is hired they receive a tuition waiver from the university that is associated with that Assistantship. If a department hires a Graduate Assistant the tuition is waived and the university absorbs or covers those costs. When a grant hires a GA the grant covers the cost of the tuition, therefore helping the university recoup money. There are instances when permission may be received to waive this – a tuition remission waiver which I will discuss. There are also instances, mainly with training grants, where a student is not hired as a GA – they are a participant and are paid a stipend and receive a tuition waiver – again the university absorbs these costs.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2</a:t>
            </a:fld>
            <a:endParaRPr lang="en-US"/>
          </a:p>
        </p:txBody>
      </p:sp>
    </p:spTree>
    <p:extLst>
      <p:ext uri="{BB962C8B-B14F-4D97-AF65-F5344CB8AC3E}">
        <p14:creationId xmlns:p14="http://schemas.microsoft.com/office/powerpoint/2010/main" val="57938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we will go over how tuition waivers, tuition remission, and tuition remission waivers work and how they differ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*Tuition waiver – again this would be mostly for a training grant and would be when a student is participating in a project – not employed. This would be approved during the proposal stage. The PI completes the Grant-Participant Tuition Waiver Scholarship form and submits it to the Grants and Contracts Associate that manages the award who will then process it. Again this means that NIU is not collecting tuition for that student. Tuition Waivers can sometimes be used as Cost Share when Cost Share is required, which we will hear more about next.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*Tuition Remission – this is when a student is hired as a Graduate Assistant and the grant pays for the students tuition. When you submit paperwork to hire a student please be sure you choose the correct job code, tuition remission is only processed for Research Assistants – not for Teaching or Staff assistants at this time. Your GCA checks to see who is hired as Graduate Assistants on the grant each semester and submits a form to charge the grant for the GA’s tuition. This can be up to 9 credit hours for fall and spring and up to 6 for summer. Some things to note are that tuition remission does not incur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indirects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Also when looking at your Financial Summary Report (FSR) you will see the budgeted and expensed tuition remission under code 860235 labeled Institutional Support.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*Tuition Remission Waiver – This would be when you have Graduate Assistants budgeted on the project but do not budget tuition remission. This would need to be approved at the proposal stage and requires some extra approvals. Some instances when this would be approved would be – sponsor does not allow TR, the award is for a very small amount, or the project lasts for less than a full semester. Again, the university would then be absorbing or covering these costs unless they are used as cost share.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3</a:t>
            </a:fld>
            <a:endParaRPr lang="en-US"/>
          </a:p>
        </p:txBody>
      </p:sp>
    </p:spTree>
    <p:extLst>
      <p:ext uri="{BB962C8B-B14F-4D97-AF65-F5344CB8AC3E}">
        <p14:creationId xmlns:p14="http://schemas.microsoft.com/office/powerpoint/2010/main" val="252541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understand that projects don’t always go as planned and budgets can change. If you find yourself needing to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rebudget</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tuition remission keep in mind that SPA approval is always required for this. We may also need to do a formal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rebudget</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the sponsor. If a GA works on the grant during that semester their tuition needs to be charged to the grant. The only reason the position exists is because of the grant, so the grant should also cover the tuition. If you do end up rebudgeting tuition remission you have to keep in mind that because tuition remission does not incur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indirects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 impacts that budget and will decrease the amount you can spend on direct costs. If you had $1000 in tuition remission you have to take into account the </a:t>
            </a: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indirects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that would now need to be taken and do not get to spend that full amount.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4</a:t>
            </a:fld>
            <a:endParaRPr lang="en-US"/>
          </a:p>
        </p:txBody>
      </p:sp>
    </p:spTree>
    <p:extLst>
      <p:ext uri="{BB962C8B-B14F-4D97-AF65-F5344CB8AC3E}">
        <p14:creationId xmlns:p14="http://schemas.microsoft.com/office/powerpoint/2010/main" val="390731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F22EF-CF13-4EA3-BA93-BBE40C1538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19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6</a:t>
            </a:fld>
            <a:endParaRPr lang="en-US"/>
          </a:p>
        </p:txBody>
      </p:sp>
    </p:spTree>
    <p:extLst>
      <p:ext uri="{BB962C8B-B14F-4D97-AF65-F5344CB8AC3E}">
        <p14:creationId xmlns:p14="http://schemas.microsoft.com/office/powerpoint/2010/main" val="232473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7</a:t>
            </a:fld>
            <a:endParaRPr lang="en-US"/>
          </a:p>
        </p:txBody>
      </p:sp>
    </p:spTree>
    <p:extLst>
      <p:ext uri="{BB962C8B-B14F-4D97-AF65-F5344CB8AC3E}">
        <p14:creationId xmlns:p14="http://schemas.microsoft.com/office/powerpoint/2010/main" val="399211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8</a:t>
            </a:fld>
            <a:endParaRPr lang="en-US"/>
          </a:p>
        </p:txBody>
      </p:sp>
    </p:spTree>
    <p:extLst>
      <p:ext uri="{BB962C8B-B14F-4D97-AF65-F5344CB8AC3E}">
        <p14:creationId xmlns:p14="http://schemas.microsoft.com/office/powerpoint/2010/main" val="155166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9</a:t>
            </a:fld>
            <a:endParaRPr lang="en-US"/>
          </a:p>
        </p:txBody>
      </p:sp>
    </p:spTree>
    <p:extLst>
      <p:ext uri="{BB962C8B-B14F-4D97-AF65-F5344CB8AC3E}">
        <p14:creationId xmlns:p14="http://schemas.microsoft.com/office/powerpoint/2010/main" val="3620863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p:cNvSpPr/>
          <p:nvPr userDrawn="1"/>
        </p:nvSpPr>
        <p:spPr>
          <a:xfrm>
            <a:off x="0" y="0"/>
            <a:ext cx="9144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ctrTitle" hasCustomPrompt="1"/>
          </p:nvPr>
        </p:nvSpPr>
        <p:spPr>
          <a:xfrm>
            <a:off x="609600" y="3733800"/>
            <a:ext cx="7924800" cy="1219200"/>
          </a:xfrm>
        </p:spPr>
        <p:txBody>
          <a:bodyPr anchor="b"/>
          <a:lstStyle>
            <a:lvl1pPr algn="ctr">
              <a:defRPr sz="3600">
                <a:solidFill>
                  <a:srgbClr val="C8102E"/>
                </a:solidFill>
              </a:defRPr>
            </a:lvl1pPr>
          </a:lstStyle>
          <a:p>
            <a:r>
              <a:rPr lang="en-US"/>
              <a:t>Click here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272"/>
          <a:stretch/>
        </p:blipFill>
        <p:spPr>
          <a:xfrm>
            <a:off x="2922055" y="289525"/>
            <a:ext cx="3299890" cy="2682276"/>
          </a:xfrm>
          <a:prstGeom prst="rect">
            <a:avLst/>
          </a:prstGeom>
        </p:spPr>
      </p:pic>
      <p:sp>
        <p:nvSpPr>
          <p:cNvPr id="3" name="Subtitle 2"/>
          <p:cNvSpPr>
            <a:spLocks noGrp="1"/>
          </p:cNvSpPr>
          <p:nvPr>
            <p:ph type="subTitle" idx="1"/>
          </p:nvPr>
        </p:nvSpPr>
        <p:spPr>
          <a:xfrm>
            <a:off x="1219200" y="5134240"/>
            <a:ext cx="65532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95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defRPr/>
            </a:lvl1pPr>
            <a:lvl5pPr>
              <a:defRPr/>
            </a:lvl5pPr>
            <a:lvl6pP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5715297" y="6518274"/>
            <a:ext cx="1257628" cy="320676"/>
          </a:xfrm>
          <a:prstGeom prst="rect">
            <a:avLst/>
          </a:prstGeom>
        </p:spPr>
        <p:txBody>
          <a:bodyPr/>
          <a:lstStyle/>
          <a:p>
            <a:fld id="{ACE8E6F9-5516-480F-9EE7-1E40B4E1AEC1}" type="datetimeFigureOut">
              <a:rPr lang="en-US" smtClean="0"/>
              <a:t>4/11/2025</a:t>
            </a:fld>
            <a:endParaRPr lang="en-US"/>
          </a:p>
        </p:txBody>
      </p:sp>
      <p:sp>
        <p:nvSpPr>
          <p:cNvPr id="6" name="Slide Number Placeholder 5"/>
          <p:cNvSpPr>
            <a:spLocks noGrp="1"/>
          </p:cNvSpPr>
          <p:nvPr>
            <p:ph type="sldNum" sz="quarter" idx="12"/>
          </p:nvPr>
        </p:nvSpPr>
        <p:spPr>
          <a:xfrm>
            <a:off x="7144420" y="6518274"/>
            <a:ext cx="857475" cy="320676"/>
          </a:xfrm>
          <a:prstGeom prst="rect">
            <a:avLst/>
          </a:prstGeom>
        </p:spPr>
        <p:txBody>
          <a:bodyPr/>
          <a:lstStyle/>
          <a:p>
            <a:fld id="{08EFC23A-28F4-4609-AD7C-A1DF4113D378}" type="slidenum">
              <a:rPr lang="en-US" smtClean="0"/>
              <a:t>‹#›</a:t>
            </a:fld>
            <a:endParaRPr lang="en-US"/>
          </a:p>
        </p:txBody>
      </p:sp>
    </p:spTree>
    <p:custDataLst>
      <p:tags r:id="rId1"/>
    </p:custDataLst>
    <p:extLst>
      <p:ext uri="{BB962C8B-B14F-4D97-AF65-F5344CB8AC3E}">
        <p14:creationId xmlns:p14="http://schemas.microsoft.com/office/powerpoint/2010/main" val="343137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848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4/11/2025</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7" name="Title Placeholder 1"/>
          <p:cNvSpPr>
            <a:spLocks noGrp="1"/>
          </p:cNvSpPr>
          <p:nvPr>
            <p:ph type="title"/>
          </p:nvPr>
        </p:nvSpPr>
        <p:spPr>
          <a:xfrm>
            <a:off x="457200" y="152400"/>
            <a:ext cx="7543800"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82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760359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4/11/2025</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8" name="Text Placeholder 7"/>
          <p:cNvSpPr>
            <a:spLocks noGrp="1"/>
          </p:cNvSpPr>
          <p:nvPr>
            <p:ph type="body" sz="quarter" idx="13" hasCustomPrompt="1"/>
          </p:nvPr>
        </p:nvSpPr>
        <p:spPr>
          <a:xfrm>
            <a:off x="457200" y="1295400"/>
            <a:ext cx="7620000" cy="533400"/>
          </a:xfrm>
        </p:spPr>
        <p:txBody>
          <a:bodyPr/>
          <a:lstStyle>
            <a:lvl1pPr marL="0" indent="0">
              <a:buNone/>
              <a:defRPr b="1" baseline="0">
                <a:solidFill>
                  <a:srgbClr val="AF0000"/>
                </a:solidFill>
              </a:defRPr>
            </a:lvl1pPr>
          </a:lstStyle>
          <a:p>
            <a:pPr lvl="0"/>
            <a:r>
              <a:rPr lang="en-US"/>
              <a:t>Sub-Header Text goes here</a:t>
            </a:r>
          </a:p>
        </p:txBody>
      </p:sp>
    </p:spTree>
    <p:extLst>
      <p:ext uri="{BB962C8B-B14F-4D97-AF65-F5344CB8AC3E}">
        <p14:creationId xmlns:p14="http://schemas.microsoft.com/office/powerpoint/2010/main" val="329578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4/11/2025</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4/11/2025</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10" name="Content Placeholder 2"/>
          <p:cNvSpPr>
            <a:spLocks noGrp="1"/>
          </p:cNvSpPr>
          <p:nvPr>
            <p:ph sz="half" idx="13"/>
          </p:nvPr>
        </p:nvSpPr>
        <p:spPr>
          <a:xfrm>
            <a:off x="457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4"/>
          </p:nvPr>
        </p:nvSpPr>
        <p:spPr>
          <a:xfrm>
            <a:off x="4648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9200"/>
            <a:ext cx="384548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3845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6425" y="1219200"/>
            <a:ext cx="381317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425" y="1858962"/>
            <a:ext cx="3813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4/11/2025</a:t>
            </a:fld>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8110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t>4/11/2025</a:t>
            </a:fld>
            <a:endParaRPr lang="en-US"/>
          </a:p>
        </p:txBody>
      </p:sp>
      <p:sp>
        <p:nvSpPr>
          <p:cNvPr id="4" name="Footer Placeholder 3"/>
          <p:cNvSpPr>
            <a:spLocks noGrp="1"/>
          </p:cNvSpPr>
          <p:nvPr>
            <p:ph type="ftr" sz="quarter" idx="11"/>
          </p:nvPr>
        </p:nvSpPr>
        <p:spPr>
          <a:xfrm>
            <a:off x="3124200" y="64008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007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t>4/11/2025</a:t>
            </a:fld>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405300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D7F5-4844-1F05-BEA3-3EB66815F9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1F3A3-151A-62CF-B53B-C5EEC0B39B2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C5B35-D839-9033-B4E2-31448E16D7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C46E5-201D-C2E6-CF1D-7E4D16FF33BE}"/>
              </a:ext>
            </a:extLst>
          </p:cNvPr>
          <p:cNvSpPr>
            <a:spLocks noGrp="1"/>
          </p:cNvSpPr>
          <p:nvPr>
            <p:ph type="dt" sz="half" idx="10"/>
          </p:nvPr>
        </p:nvSpPr>
        <p:spPr/>
        <p:txBody>
          <a:bodyPr/>
          <a:lstStyle/>
          <a:p>
            <a:fld id="{176A6A54-2A6B-4242-B691-C4DE4231F394}" type="datetimeFigureOut">
              <a:rPr lang="en-US" smtClean="0"/>
              <a:pPr/>
              <a:t>4/11/2025</a:t>
            </a:fld>
            <a:endParaRPr lang="en-US"/>
          </a:p>
        </p:txBody>
      </p:sp>
      <p:sp>
        <p:nvSpPr>
          <p:cNvPr id="6" name="Slide Number Placeholder 5">
            <a:extLst>
              <a:ext uri="{FF2B5EF4-FFF2-40B4-BE49-F238E27FC236}">
                <a16:creationId xmlns:a16="http://schemas.microsoft.com/office/drawing/2014/main" id="{9FF80ACE-DB02-D71B-787C-C95DC7EC9A81}"/>
              </a:ext>
            </a:extLst>
          </p:cNvPr>
          <p:cNvSpPr>
            <a:spLocks noGrp="1"/>
          </p:cNvSpPr>
          <p:nvPr>
            <p:ph type="sldNum" sz="quarter" idx="11"/>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125680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p:cNvSpPr/>
          <p:nvPr userDrawn="1"/>
        </p:nvSpPr>
        <p:spPr>
          <a:xfrm>
            <a:off x="0" y="0"/>
            <a:ext cx="9144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Placeholder 1"/>
          <p:cNvSpPr>
            <a:spLocks noGrp="1"/>
          </p:cNvSpPr>
          <p:nvPr>
            <p:ph type="title"/>
          </p:nvPr>
        </p:nvSpPr>
        <p:spPr>
          <a:xfrm>
            <a:off x="457200" y="152400"/>
            <a:ext cx="7543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71600"/>
            <a:ext cx="82296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1000" y="6340475"/>
            <a:ext cx="1143000" cy="365125"/>
          </a:xfrm>
          <a:prstGeom prst="rect">
            <a:avLst/>
          </a:prstGeom>
        </p:spPr>
        <p:txBody>
          <a:bodyPr vert="horz" lIns="91440" tIns="45720" rIns="91440" bIns="45720" rtlCol="0" anchor="ctr"/>
          <a:lstStyle>
            <a:lvl1pPr algn="l">
              <a:defRPr sz="1200">
                <a:solidFill>
                  <a:schemeClr val="bg1"/>
                </a:solidFill>
              </a:defRPr>
            </a:lvl1pPr>
          </a:lstStyle>
          <a:p>
            <a:fld id="{176A6A54-2A6B-4242-B691-C4DE4231F394}" type="datetimeFigureOut">
              <a:rPr lang="en-US" smtClean="0"/>
              <a:pPr/>
              <a:t>4/11/2025</a:t>
            </a:fld>
            <a:endParaRPr lang="en-US"/>
          </a:p>
        </p:txBody>
      </p:sp>
      <p:sp>
        <p:nvSpPr>
          <p:cNvPr id="6" name="Slide Number Placeholder 5"/>
          <p:cNvSpPr>
            <a:spLocks noGrp="1"/>
          </p:cNvSpPr>
          <p:nvPr>
            <p:ph type="sldNum" sz="quarter" idx="4"/>
          </p:nvPr>
        </p:nvSpPr>
        <p:spPr>
          <a:xfrm>
            <a:off x="7391400" y="6324600"/>
            <a:ext cx="1371600" cy="365125"/>
          </a:xfrm>
          <a:prstGeom prst="rect">
            <a:avLst/>
          </a:prstGeom>
        </p:spPr>
        <p:txBody>
          <a:bodyPr vert="horz" lIns="91440" tIns="45720" rIns="91440" bIns="45720" rtlCol="0" anchor="ctr"/>
          <a:lstStyle>
            <a:lvl1pPr algn="r">
              <a:defRPr sz="1200">
                <a:solidFill>
                  <a:schemeClr val="bg1"/>
                </a:solidFill>
              </a:defRPr>
            </a:lvl1pPr>
          </a:lstStyle>
          <a:p>
            <a:fld id="{B2FED1A7-FB98-43FD-AA3D-E7C3EC56B298}" type="slidenum">
              <a:rPr lang="en-US" smtClean="0"/>
              <a:pPr/>
              <a:t>‹#›</a:t>
            </a:fld>
            <a:endParaRPr lang="en-US"/>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77200" y="481998"/>
            <a:ext cx="678610" cy="1180958"/>
          </a:xfrm>
          <a:prstGeom prst="rect">
            <a:avLst/>
          </a:prstGeom>
        </p:spPr>
      </p:pic>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 id="2147483718" r:id="rId9"/>
  </p:sldLayoutIdLst>
  <p:txStyles>
    <p:titleStyle>
      <a:lvl1pPr algn="l" defTabSz="914400" rtl="0" eaLnBrk="1" latinLnBrk="0" hangingPunct="1">
        <a:spcBef>
          <a:spcPct val="0"/>
        </a:spcBef>
        <a:buNone/>
        <a:defRPr sz="4000" b="1" kern="1200">
          <a:solidFill>
            <a:schemeClr val="bg1"/>
          </a:solidFill>
          <a:latin typeface="Myriad Pro" panose="020B0503030403020204" pitchFamily="34" charset="0"/>
          <a:ea typeface="Roboto Slab" pitchFamily="2"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1" y="0"/>
            <a:ext cx="9144000" cy="1870938"/>
          </a:xfrm>
          <a:custGeom>
            <a:avLst/>
            <a:gdLst>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1 w 12188825"/>
              <a:gd name="connsiteY7" fmla="*/ 335280 h 1870938"/>
              <a:gd name="connsiteX8" fmla="*/ 0 w 12188825"/>
              <a:gd name="connsiteY8" fmla="*/ 0 h 1870938"/>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0 w 12188825"/>
              <a:gd name="connsiteY7" fmla="*/ 0 h 1870938"/>
              <a:gd name="connsiteX0" fmla="*/ 0 w 12188825"/>
              <a:gd name="connsiteY0" fmla="*/ 0 h 1870938"/>
              <a:gd name="connsiteX1" fmla="*/ 12188825 w 12188825"/>
              <a:gd name="connsiteY1" fmla="*/ 0 h 1870938"/>
              <a:gd name="connsiteX2" fmla="*/ 12188825 w 12188825"/>
              <a:gd name="connsiteY2" fmla="*/ 335280 h 1870938"/>
              <a:gd name="connsiteX3" fmla="*/ 12188825 w 12188825"/>
              <a:gd name="connsiteY3" fmla="*/ 1868714 h 1870938"/>
              <a:gd name="connsiteX4" fmla="*/ 6105607 w 12188825"/>
              <a:gd name="connsiteY4" fmla="*/ 1600444 h 1870938"/>
              <a:gd name="connsiteX5" fmla="*/ 1 w 12188825"/>
              <a:gd name="connsiteY5" fmla="*/ 1870938 h 1870938"/>
              <a:gd name="connsiteX6" fmla="*/ 0 w 12188825"/>
              <a:gd name="connsiteY6" fmla="*/ 0 h 1870938"/>
              <a:gd name="connsiteX0" fmla="*/ 0 w 12188825"/>
              <a:gd name="connsiteY0" fmla="*/ 0 h 1870938"/>
              <a:gd name="connsiteX1" fmla="*/ 12188825 w 12188825"/>
              <a:gd name="connsiteY1" fmla="*/ 0 h 1870938"/>
              <a:gd name="connsiteX2" fmla="*/ 12188825 w 12188825"/>
              <a:gd name="connsiteY2" fmla="*/ 1868714 h 1870938"/>
              <a:gd name="connsiteX3" fmla="*/ 6105607 w 12188825"/>
              <a:gd name="connsiteY3" fmla="*/ 1600444 h 1870938"/>
              <a:gd name="connsiteX4" fmla="*/ 1 w 12188825"/>
              <a:gd name="connsiteY4" fmla="*/ 1870938 h 1870938"/>
              <a:gd name="connsiteX5" fmla="*/ 0 w 12188825"/>
              <a:gd name="connsiteY5" fmla="*/ 0 h 1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1870938">
                <a:moveTo>
                  <a:pt x="0" y="0"/>
                </a:moveTo>
                <a:lnTo>
                  <a:pt x="12188825" y="0"/>
                </a:lnTo>
                <a:lnTo>
                  <a:pt x="12188825" y="1868714"/>
                </a:lnTo>
                <a:cubicBezTo>
                  <a:pt x="10420785" y="1698493"/>
                  <a:pt x="8336850" y="1600444"/>
                  <a:pt x="6105607" y="1600444"/>
                </a:cubicBezTo>
                <a:cubicBezTo>
                  <a:pt x="3864934" y="1600444"/>
                  <a:pt x="1772815" y="1699323"/>
                  <a:pt x="1" y="1870938"/>
                </a:cubicBezTo>
                <a:cubicBezTo>
                  <a:pt x="1" y="1247292"/>
                  <a:pt x="0" y="623646"/>
                  <a:pt x="0" y="0"/>
                </a:cubicBezTo>
                <a:close/>
              </a:path>
            </a:pathLst>
          </a:custGeom>
          <a:solidFill>
            <a:schemeClr val="bg2">
              <a:lumMod val="20000"/>
              <a:lumOff val="80000"/>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3" name="Rectangle 12"/>
          <p:cNvSpPr/>
          <p:nvPr/>
        </p:nvSpPr>
        <p:spPr>
          <a:xfrm>
            <a:off x="1" y="0"/>
            <a:ext cx="9143999" cy="1812642"/>
          </a:xfrm>
          <a:custGeom>
            <a:avLst/>
            <a:gdLst>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1 w 12188824"/>
              <a:gd name="connsiteY5" fmla="*/ 187545 h 1812642"/>
              <a:gd name="connsiteX6" fmla="*/ 0 w 12188824"/>
              <a:gd name="connsiteY6" fmla="*/ 0 h 1812642"/>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0 w 12188824"/>
              <a:gd name="connsiteY5" fmla="*/ 0 h 18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4" h="1812642">
                <a:moveTo>
                  <a:pt x="0" y="0"/>
                </a:moveTo>
                <a:lnTo>
                  <a:pt x="12188824" y="0"/>
                </a:lnTo>
                <a:lnTo>
                  <a:pt x="12188824" y="1812642"/>
                </a:lnTo>
                <a:cubicBezTo>
                  <a:pt x="10427038" y="1644563"/>
                  <a:pt x="8126377" y="1513957"/>
                  <a:pt x="6105607" y="1498429"/>
                </a:cubicBezTo>
                <a:cubicBezTo>
                  <a:pt x="4065906" y="1482756"/>
                  <a:pt x="1772815" y="1551588"/>
                  <a:pt x="1" y="1723203"/>
                </a:cubicBezTo>
                <a:cubicBezTo>
                  <a:pt x="1" y="1148802"/>
                  <a:pt x="0" y="5744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bwMode="white">
          <a:xfrm>
            <a:off x="1142108" y="274638"/>
            <a:ext cx="6859787" cy="10969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2108" y="1905000"/>
            <a:ext cx="6859787"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6" name="Rectangle 12">
            <a:extLst>
              <a:ext uri="{FF2B5EF4-FFF2-40B4-BE49-F238E27FC236}">
                <a16:creationId xmlns:a16="http://schemas.microsoft.com/office/drawing/2014/main" id="{FA9CC860-E1BD-454A-8B69-2B5CD8D5D078}"/>
              </a:ext>
            </a:extLst>
          </p:cNvPr>
          <p:cNvSpPr/>
          <p:nvPr/>
        </p:nvSpPr>
        <p:spPr>
          <a:xfrm flipV="1">
            <a:off x="1" y="6096000"/>
            <a:ext cx="9143999"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7" name="Rectangle 12">
            <a:extLst>
              <a:ext uri="{FF2B5EF4-FFF2-40B4-BE49-F238E27FC236}">
                <a16:creationId xmlns:a16="http://schemas.microsoft.com/office/drawing/2014/main" id="{95B45D05-BDA8-4927-A3B3-7C98A4D79B5D}"/>
              </a:ext>
            </a:extLst>
          </p:cNvPr>
          <p:cNvSpPr/>
          <p:nvPr/>
        </p:nvSpPr>
        <p:spPr>
          <a:xfrm flipV="1">
            <a:off x="3" y="6158960"/>
            <a:ext cx="9143999"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8" name="Date Placeholder 1">
            <a:extLst>
              <a:ext uri="{FF2B5EF4-FFF2-40B4-BE49-F238E27FC236}">
                <a16:creationId xmlns:a16="http://schemas.microsoft.com/office/drawing/2014/main" id="{7090E1D7-62BF-4C75-8147-C2CA7E84BD34}"/>
              </a:ext>
            </a:extLst>
          </p:cNvPr>
          <p:cNvSpPr>
            <a:spLocks noGrp="1"/>
          </p:cNvSpPr>
          <p:nvPr>
            <p:ph type="dt" sz="half" idx="2"/>
          </p:nvPr>
        </p:nvSpPr>
        <p:spPr bwMode="white">
          <a:xfrm>
            <a:off x="6801429" y="6472713"/>
            <a:ext cx="1257628" cy="320676"/>
          </a:xfrm>
          <a:prstGeom prst="rect">
            <a:avLst/>
          </a:prstGeom>
        </p:spPr>
        <p:txBody>
          <a:bodyPr/>
          <a:lstStyle>
            <a:lvl1pPr algn="r">
              <a:defRPr sz="825">
                <a:solidFill>
                  <a:schemeClr val="tx1"/>
                </a:solidFill>
              </a:defRPr>
            </a:lvl1pPr>
          </a:lstStyle>
          <a:p>
            <a:fld id="{14F042A8-43C1-4815-A5CF-022104463224}" type="datetimeFigureOut">
              <a:rPr lang="en-US" smtClean="0"/>
              <a:pPr/>
              <a:t>4/11/2025</a:t>
            </a:fld>
            <a:endParaRPr lang="en-US"/>
          </a:p>
        </p:txBody>
      </p:sp>
      <p:sp>
        <p:nvSpPr>
          <p:cNvPr id="29" name="Slide Number Placeholder 3">
            <a:extLst>
              <a:ext uri="{FF2B5EF4-FFF2-40B4-BE49-F238E27FC236}">
                <a16:creationId xmlns:a16="http://schemas.microsoft.com/office/drawing/2014/main" id="{7B77A6E8-D4D4-4B81-ABDC-DCACEC57E0E9}"/>
              </a:ext>
            </a:extLst>
          </p:cNvPr>
          <p:cNvSpPr>
            <a:spLocks noGrp="1"/>
          </p:cNvSpPr>
          <p:nvPr>
            <p:ph type="sldNum" sz="quarter" idx="4"/>
          </p:nvPr>
        </p:nvSpPr>
        <p:spPr bwMode="white">
          <a:xfrm>
            <a:off x="8230551" y="6472713"/>
            <a:ext cx="857475" cy="320676"/>
          </a:xfrm>
          <a:prstGeom prst="rect">
            <a:avLst/>
          </a:prstGeom>
        </p:spPr>
        <p:txBody>
          <a:bodyPr/>
          <a:lstStyle>
            <a:lvl1pPr algn="r">
              <a:defRPr sz="825">
                <a:solidFill>
                  <a:schemeClr val="tx1"/>
                </a:solidFill>
              </a:defRPr>
            </a:lvl1pPr>
          </a:lstStyle>
          <a:p>
            <a:fld id="{5382E9EE-A870-438B-947A-FF671DFAFC96}" type="slidenum">
              <a:rPr lang="en-US" smtClean="0"/>
              <a:pPr/>
              <a:t>‹#›</a:t>
            </a:fld>
            <a:endParaRPr lang="en-US"/>
          </a:p>
        </p:txBody>
      </p:sp>
      <p:pic>
        <p:nvPicPr>
          <p:cNvPr id="30" name="Picture 29" descr="Logo&#10;&#10;Description automatically generated with medium confidence">
            <a:extLst>
              <a:ext uri="{FF2B5EF4-FFF2-40B4-BE49-F238E27FC236}">
                <a16:creationId xmlns:a16="http://schemas.microsoft.com/office/drawing/2014/main" id="{5B9FB151-C0D2-48A3-B8CD-E1D8B6992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38" y="6391679"/>
            <a:ext cx="436604" cy="390123"/>
          </a:xfrm>
          <a:prstGeom prst="rect">
            <a:avLst/>
          </a:prstGeom>
        </p:spPr>
      </p:pic>
    </p:spTree>
    <p:custDataLst>
      <p:tags r:id="rId3"/>
    </p:custDataLst>
    <p:extLst>
      <p:ext uri="{BB962C8B-B14F-4D97-AF65-F5344CB8AC3E}">
        <p14:creationId xmlns:p14="http://schemas.microsoft.com/office/powerpoint/2010/main" val="2229876495"/>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108000"/>
        </a:lnSpc>
        <a:spcBef>
          <a:spcPts val="1800"/>
        </a:spcBef>
        <a:spcAft>
          <a:spcPts val="1200"/>
        </a:spcAft>
        <a:buSzPct val="100000"/>
        <a:buFont typeface="Arial" pitchFamily="34" charset="0"/>
        <a:buChar char="▪"/>
        <a:defRPr sz="1800" kern="1200">
          <a:solidFill>
            <a:schemeClr val="tx2"/>
          </a:solidFill>
          <a:latin typeface="+mn-lt"/>
          <a:ea typeface="+mn-ea"/>
          <a:cs typeface="+mn-cs"/>
        </a:defRPr>
      </a:lvl1pPr>
      <a:lvl2pPr marL="502920" indent="-223838" algn="l" defTabSz="914400" rtl="0" eaLnBrk="1" latinLnBrk="0" hangingPunct="1">
        <a:lnSpc>
          <a:spcPct val="108000"/>
        </a:lnSpc>
        <a:spcBef>
          <a:spcPts val="1000"/>
        </a:spcBef>
        <a:spcAft>
          <a:spcPts val="1200"/>
        </a:spcAft>
        <a:buSzPct val="90000"/>
        <a:buFont typeface="Arial" pitchFamily="34" charset="0"/>
        <a:buChar char="–"/>
        <a:defRPr sz="1800" kern="1200">
          <a:solidFill>
            <a:schemeClr val="tx2"/>
          </a:solidFill>
          <a:latin typeface="+mn-lt"/>
          <a:ea typeface="+mn-ea"/>
          <a:cs typeface="+mn-cs"/>
        </a:defRPr>
      </a:lvl2pPr>
      <a:lvl3pPr marL="685800" indent="-182880" algn="l" defTabSz="914400" rtl="0" eaLnBrk="1" latinLnBrk="0" hangingPunct="1">
        <a:lnSpc>
          <a:spcPct val="108000"/>
        </a:lnSpc>
        <a:spcBef>
          <a:spcPts val="800"/>
        </a:spcBef>
        <a:spcAft>
          <a:spcPts val="1200"/>
        </a:spcAft>
        <a:buSzPct val="100000"/>
        <a:buFont typeface="Arial" pitchFamily="34" charset="0"/>
        <a:buChar char="▪"/>
        <a:defRPr sz="1600" kern="1200">
          <a:solidFill>
            <a:schemeClr val="tx2"/>
          </a:solidFill>
          <a:latin typeface="+mn-lt"/>
          <a:ea typeface="+mn-ea"/>
          <a:cs typeface="+mn-cs"/>
        </a:defRPr>
      </a:lvl3pPr>
      <a:lvl4pPr marL="868680" indent="-182880" algn="l" defTabSz="914400" rtl="0" eaLnBrk="1" latinLnBrk="0" hangingPunct="1">
        <a:lnSpc>
          <a:spcPct val="108000"/>
        </a:lnSpc>
        <a:spcBef>
          <a:spcPts val="600"/>
        </a:spcBef>
        <a:spcAft>
          <a:spcPts val="1200"/>
        </a:spcAft>
        <a:buSzPct val="90000"/>
        <a:buFont typeface="Arial" pitchFamily="34" charset="0"/>
        <a:buChar char="–"/>
        <a:defRPr sz="1400" kern="1200">
          <a:solidFill>
            <a:schemeClr val="tx2"/>
          </a:solidFill>
          <a:latin typeface="+mn-lt"/>
          <a:ea typeface="+mn-ea"/>
          <a:cs typeface="+mn-cs"/>
        </a:defRPr>
      </a:lvl4pPr>
      <a:lvl5pPr marL="1051560" indent="-182880" algn="l" defTabSz="914400" rtl="0" eaLnBrk="1" latinLnBrk="0" hangingPunct="1">
        <a:lnSpc>
          <a:spcPct val="108000"/>
        </a:lnSpc>
        <a:spcBef>
          <a:spcPts val="600"/>
        </a:spcBef>
        <a:spcAft>
          <a:spcPts val="1200"/>
        </a:spcAft>
        <a:buSzPct val="100000"/>
        <a:buFont typeface="Arial" pitchFamily="34" charset="0"/>
        <a:buChar char="▪"/>
        <a:defRPr sz="1400" kern="1200">
          <a:solidFill>
            <a:schemeClr val="tx2"/>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41732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178308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iu.edu/policies/policy-documents/tuition-remission-policy.s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iu.edu/policies/policy-documents/cost-sharing.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8C97C969-B2B4-FC37-0475-758F0D8ED246}"/>
              </a:ext>
            </a:extLst>
          </p:cNvPr>
          <p:cNvSpPr txBox="1">
            <a:spLocks noGrp="1"/>
          </p:cNvSpPr>
          <p:nvPr>
            <p:ph type="title" idx="4294967295"/>
          </p:nvPr>
        </p:nvSpPr>
        <p:spPr>
          <a:xfrm>
            <a:off x="2073728" y="3316765"/>
            <a:ext cx="499654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Monday Money Matters &amp; More</a:t>
            </a:r>
          </a:p>
        </p:txBody>
      </p:sp>
      <p:sp>
        <p:nvSpPr>
          <p:cNvPr id="4" name="Subtitle 3"/>
          <p:cNvSpPr>
            <a:spLocks noGrp="1"/>
          </p:cNvSpPr>
          <p:nvPr>
            <p:ph type="subTitle" idx="1"/>
          </p:nvPr>
        </p:nvSpPr>
        <p:spPr>
          <a:xfrm>
            <a:off x="457200" y="5492061"/>
            <a:ext cx="8229600" cy="804862"/>
          </a:xfrm>
        </p:spPr>
        <p:txBody>
          <a:bodyPr>
            <a:noAutofit/>
          </a:bodyPr>
          <a:lstStyle/>
          <a:p>
            <a:r>
              <a:rPr lang="en-US" sz="2700" dirty="0"/>
              <a:t> Tuition and Cost Share</a:t>
            </a:r>
            <a:endParaRPr lang="en-US" sz="2700" baseline="0" dirty="0"/>
          </a:p>
        </p:txBody>
      </p:sp>
    </p:spTree>
    <p:extLst>
      <p:ext uri="{BB962C8B-B14F-4D97-AF65-F5344CB8AC3E}">
        <p14:creationId xmlns:p14="http://schemas.microsoft.com/office/powerpoint/2010/main" val="23924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E114-28A5-4371-94F0-FEB79C786015}"/>
              </a:ext>
            </a:extLst>
          </p:cNvPr>
          <p:cNvSpPr>
            <a:spLocks noGrp="1"/>
          </p:cNvSpPr>
          <p:nvPr>
            <p:ph type="title"/>
          </p:nvPr>
        </p:nvSpPr>
        <p:spPr/>
        <p:txBody>
          <a:bodyPr/>
          <a:lstStyle/>
          <a:p>
            <a:r>
              <a:rPr lang="en-US" dirty="0"/>
              <a:t>Capturing Cost Share Continued</a:t>
            </a:r>
          </a:p>
        </p:txBody>
      </p:sp>
      <p:pic>
        <p:nvPicPr>
          <p:cNvPr id="6" name="Picture 5" descr="A picture of a Sponsored Programs Administration Cost Share Report for non salary.&#10;">
            <a:extLst>
              <a:ext uri="{FF2B5EF4-FFF2-40B4-BE49-F238E27FC236}">
                <a16:creationId xmlns:a16="http://schemas.microsoft.com/office/drawing/2014/main" id="{19838E94-F5F2-4FC9-8A94-CC5A9D6C7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358153"/>
            <a:ext cx="3733800" cy="4831976"/>
          </a:xfrm>
          <a:prstGeom prst="rect">
            <a:avLst/>
          </a:prstGeom>
          <a:effectLst>
            <a:glow rad="127000">
              <a:schemeClr val="tx1"/>
            </a:glow>
          </a:effectLst>
        </p:spPr>
      </p:pic>
    </p:spTree>
    <p:extLst>
      <p:ext uri="{BB962C8B-B14F-4D97-AF65-F5344CB8AC3E}">
        <p14:creationId xmlns:p14="http://schemas.microsoft.com/office/powerpoint/2010/main" val="78105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369AFF-390E-17DC-9F97-3901E7FC15E2}"/>
              </a:ext>
            </a:extLst>
          </p:cNvPr>
          <p:cNvSpPr>
            <a:spLocks noGrp="1"/>
          </p:cNvSpPr>
          <p:nvPr>
            <p:ph type="title"/>
          </p:nvPr>
        </p:nvSpPr>
        <p:spPr>
          <a:xfrm>
            <a:off x="204108" y="-92074"/>
            <a:ext cx="7886700" cy="1325563"/>
          </a:xfrm>
        </p:spPr>
        <p:txBody>
          <a:bodyPr>
            <a:normAutofit/>
          </a:bodyPr>
          <a:lstStyle/>
          <a:p>
            <a:r>
              <a:rPr lang="en-US" sz="3600" b="1" dirty="0">
                <a:solidFill>
                  <a:schemeClr val="bg1"/>
                </a:solidFill>
                <a:latin typeface="Myriad Pro" panose="020B0503030403020204" charset="0"/>
              </a:rPr>
              <a:t>Questions?</a:t>
            </a:r>
          </a:p>
        </p:txBody>
      </p:sp>
      <p:pic>
        <p:nvPicPr>
          <p:cNvPr id="9218" name="Picture 2" descr="4,704 Any Questions Images, Stock Photos, 3D objects, &amp; Vectors |  Shutterstock">
            <a:extLst>
              <a:ext uri="{FF2B5EF4-FFF2-40B4-BE49-F238E27FC236}">
                <a16:creationId xmlns:a16="http://schemas.microsoft.com/office/drawing/2014/main" id="{4277DF5E-F287-C7D7-3CFB-440445E3CB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44386" y="1677875"/>
            <a:ext cx="6275614" cy="419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229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7ABC8-2B14-D22B-11A6-87B0092E4F09}"/>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5B8BF93-42CE-255A-49F5-125BC58C064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05998916"/>
              </p:ext>
            </p:extLst>
          </p:nvPr>
        </p:nvGraphicFramePr>
        <p:xfrm>
          <a:off x="457200" y="1706880"/>
          <a:ext cx="7848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CFBDCB0-8812-6830-2F34-C1E839CEE906}"/>
              </a:ext>
            </a:extLst>
          </p:cNvPr>
          <p:cNvSpPr>
            <a:spLocks noGrp="1"/>
          </p:cNvSpPr>
          <p:nvPr>
            <p:ph type="title"/>
          </p:nvPr>
        </p:nvSpPr>
        <p:spPr/>
        <p:txBody>
          <a:bodyPr/>
          <a:lstStyle/>
          <a:p>
            <a:r>
              <a:rPr lang="en-US" dirty="0"/>
              <a:t>Graduate Assistant Tuition</a:t>
            </a:r>
          </a:p>
        </p:txBody>
      </p:sp>
      <p:sp>
        <p:nvSpPr>
          <p:cNvPr id="2" name="Speech Bubble: Rectangle with Corners Rounded 1">
            <a:extLst>
              <a:ext uri="{FF2B5EF4-FFF2-40B4-BE49-F238E27FC236}">
                <a16:creationId xmlns:a16="http://schemas.microsoft.com/office/drawing/2014/main" id="{7B2649D2-BD9A-C32E-062C-3625B14282AA}"/>
              </a:ext>
            </a:extLst>
          </p:cNvPr>
          <p:cNvSpPr/>
          <p:nvPr/>
        </p:nvSpPr>
        <p:spPr>
          <a:xfrm>
            <a:off x="688340" y="4533900"/>
            <a:ext cx="2783840" cy="2057400"/>
          </a:xfrm>
          <a:prstGeom prst="wedgeRoundRectCallout">
            <a:avLst>
              <a:gd name="adj1" fmla="val 49240"/>
              <a:gd name="adj2" fmla="val -77499"/>
              <a:gd name="adj3" fmla="val 16667"/>
            </a:avLst>
          </a:prstGeom>
          <a:solidFill>
            <a:schemeClr val="tx1"/>
          </a:solidFill>
          <a:ln>
            <a:solidFill>
              <a:srgbClr val="C81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dirty="0"/>
              <a:t>Unless permission is  received to waive (Tuition Remission Waiver).</a:t>
            </a:r>
          </a:p>
        </p:txBody>
      </p:sp>
      <p:sp>
        <p:nvSpPr>
          <p:cNvPr id="6" name="Text Placeholder 3">
            <a:extLst>
              <a:ext uri="{FF2B5EF4-FFF2-40B4-BE49-F238E27FC236}">
                <a16:creationId xmlns:a16="http://schemas.microsoft.com/office/drawing/2014/main" id="{99D86FE9-F54E-AB43-47EB-613CCA7DE388}"/>
              </a:ext>
            </a:extLst>
          </p:cNvPr>
          <p:cNvSpPr txBox="1">
            <a:spLocks/>
          </p:cNvSpPr>
          <p:nvPr/>
        </p:nvSpPr>
        <p:spPr>
          <a:xfrm>
            <a:off x="457200" y="1295400"/>
            <a:ext cx="7620000" cy="5334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C00000"/>
                </a:solidFill>
              </a:rPr>
              <a:t>Department hired GAs vs. Grant hired GAs</a:t>
            </a:r>
          </a:p>
        </p:txBody>
      </p:sp>
    </p:spTree>
    <p:extLst>
      <p:ext uri="{BB962C8B-B14F-4D97-AF65-F5344CB8AC3E}">
        <p14:creationId xmlns:p14="http://schemas.microsoft.com/office/powerpoint/2010/main" val="213653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D3015B8-BD88-D6EC-7FE2-E7DA81BC5D0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55230010"/>
              </p:ext>
            </p:extLst>
          </p:nvPr>
        </p:nvGraphicFramePr>
        <p:xfrm>
          <a:off x="457200" y="1638300"/>
          <a:ext cx="7848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8DE6CAEF-894C-E9C3-88B6-FA91EC9669CA}"/>
              </a:ext>
            </a:extLst>
          </p:cNvPr>
          <p:cNvSpPr>
            <a:spLocks noGrp="1"/>
          </p:cNvSpPr>
          <p:nvPr>
            <p:ph type="title"/>
          </p:nvPr>
        </p:nvSpPr>
        <p:spPr>
          <a:xfrm>
            <a:off x="457200" y="38100"/>
            <a:ext cx="7543800" cy="1066800"/>
          </a:xfrm>
        </p:spPr>
        <p:txBody>
          <a:bodyPr>
            <a:normAutofit fontScale="90000"/>
          </a:bodyPr>
          <a:lstStyle/>
          <a:p>
            <a:pPr algn="ctr"/>
            <a:r>
              <a:rPr lang="en-US" dirty="0"/>
              <a:t>Tuition Waiver vs. Tuition Remission vs. Tuition Remission Waiver</a:t>
            </a:r>
          </a:p>
        </p:txBody>
      </p:sp>
      <p:sp>
        <p:nvSpPr>
          <p:cNvPr id="9" name="Speech Bubble: Rectangle with Corners Rounded 8">
            <a:extLst>
              <a:ext uri="{FF2B5EF4-FFF2-40B4-BE49-F238E27FC236}">
                <a16:creationId xmlns:a16="http://schemas.microsoft.com/office/drawing/2014/main" id="{0085B4A2-FEA2-B9F3-AB98-7A9023B23557}"/>
              </a:ext>
            </a:extLst>
          </p:cNvPr>
          <p:cNvSpPr/>
          <p:nvPr/>
        </p:nvSpPr>
        <p:spPr>
          <a:xfrm>
            <a:off x="5676900" y="2697911"/>
            <a:ext cx="1813560" cy="1066800"/>
          </a:xfrm>
          <a:prstGeom prst="wedgeRoundRectCallout">
            <a:avLst>
              <a:gd name="adj1" fmla="val -89741"/>
              <a:gd name="adj2" fmla="val 21071"/>
              <a:gd name="adj3" fmla="val 16667"/>
            </a:avLst>
          </a:prstGeom>
          <a:solidFill>
            <a:schemeClr val="tx1"/>
          </a:solidFill>
          <a:ln>
            <a:solidFill>
              <a:srgbClr val="C81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t>Fall &amp; Spring up to 9 credit hours.</a:t>
            </a:r>
          </a:p>
        </p:txBody>
      </p:sp>
      <p:sp>
        <p:nvSpPr>
          <p:cNvPr id="10" name="Speech Bubble: Rectangle with Corners Rounded 9">
            <a:extLst>
              <a:ext uri="{FF2B5EF4-FFF2-40B4-BE49-F238E27FC236}">
                <a16:creationId xmlns:a16="http://schemas.microsoft.com/office/drawing/2014/main" id="{A581C8DA-DC56-3EEB-5438-322DD6837E03}"/>
              </a:ext>
            </a:extLst>
          </p:cNvPr>
          <p:cNvSpPr/>
          <p:nvPr/>
        </p:nvSpPr>
        <p:spPr>
          <a:xfrm>
            <a:off x="5783580" y="3890441"/>
            <a:ext cx="1813560" cy="1417320"/>
          </a:xfrm>
          <a:prstGeom prst="wedgeRoundRectCallout">
            <a:avLst>
              <a:gd name="adj1" fmla="val -124194"/>
              <a:gd name="adj2" fmla="val -38575"/>
              <a:gd name="adj3" fmla="val 16667"/>
            </a:avLst>
          </a:prstGeom>
          <a:solidFill>
            <a:schemeClr val="tx1"/>
          </a:solidFill>
          <a:ln>
            <a:solidFill>
              <a:srgbClr val="C81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Summer up to  3 credit hours.</a:t>
            </a:r>
          </a:p>
        </p:txBody>
      </p:sp>
      <p:sp>
        <p:nvSpPr>
          <p:cNvPr id="19" name="Rectangle 18">
            <a:extLst>
              <a:ext uri="{FF2B5EF4-FFF2-40B4-BE49-F238E27FC236}">
                <a16:creationId xmlns:a16="http://schemas.microsoft.com/office/drawing/2014/main" id="{BDE5DB69-2C01-4628-E132-F6872C4D4109}"/>
              </a:ext>
              <a:ext uri="{C183D7F6-B498-43B3-948B-1728B52AA6E4}">
                <adec:decorative xmlns:adec="http://schemas.microsoft.com/office/drawing/2017/decorative" val="1"/>
              </a:ext>
            </a:extLst>
          </p:cNvPr>
          <p:cNvSpPr/>
          <p:nvPr/>
        </p:nvSpPr>
        <p:spPr>
          <a:xfrm>
            <a:off x="3322320" y="3063240"/>
            <a:ext cx="2240280" cy="9448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1B5918DC-C5E8-42F0-F516-8CF5B8B2689F}"/>
              </a:ext>
            </a:extLst>
          </p:cNvPr>
          <p:cNvSpPr/>
          <p:nvPr/>
        </p:nvSpPr>
        <p:spPr>
          <a:xfrm>
            <a:off x="1798320" y="2995091"/>
            <a:ext cx="3276600" cy="1790700"/>
          </a:xfrm>
          <a:prstGeom prst="wedgeRoundRectCallout">
            <a:avLst>
              <a:gd name="adj1" fmla="val 84757"/>
              <a:gd name="adj2" fmla="val 8032"/>
              <a:gd name="adj3" fmla="val 16667"/>
            </a:avLst>
          </a:prstGeom>
          <a:solidFill>
            <a:schemeClr val="tx1"/>
          </a:solidFill>
          <a:ln>
            <a:solidFill>
              <a:srgbClr val="C810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US" dirty="0"/>
              <a:t>Sponsor does not allow Tuition Remission</a:t>
            </a:r>
          </a:p>
          <a:p>
            <a:pPr marL="742950" lvl="1" indent="-285750">
              <a:buFont typeface="Arial" panose="020B0604020202020204" pitchFamily="34" charset="0"/>
              <a:buChar char="•"/>
            </a:pPr>
            <a:r>
              <a:rPr lang="en-US" dirty="0"/>
              <a:t>Small award amounts</a:t>
            </a:r>
          </a:p>
          <a:p>
            <a:pPr marL="742950" lvl="1" indent="-285750">
              <a:buFont typeface="Arial" panose="020B0604020202020204" pitchFamily="34" charset="0"/>
              <a:buChar char="•"/>
            </a:pPr>
            <a:r>
              <a:rPr lang="en-US" dirty="0"/>
              <a:t>Projects lasting less than a full semester</a:t>
            </a:r>
          </a:p>
        </p:txBody>
      </p:sp>
    </p:spTree>
    <p:extLst>
      <p:ext uri="{BB962C8B-B14F-4D97-AF65-F5344CB8AC3E}">
        <p14:creationId xmlns:p14="http://schemas.microsoft.com/office/powerpoint/2010/main" val="254877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AA64-AA58-6D29-51B0-DA80332F4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EFE56-20E3-9A61-7A9D-45FD28CBA9F0}"/>
              </a:ext>
            </a:extLst>
          </p:cNvPr>
          <p:cNvSpPr>
            <a:spLocks noGrp="1"/>
          </p:cNvSpPr>
          <p:nvPr>
            <p:ph type="title"/>
          </p:nvPr>
        </p:nvSpPr>
        <p:spPr/>
        <p:txBody>
          <a:bodyPr/>
          <a:lstStyle/>
          <a:p>
            <a:r>
              <a:rPr lang="en-US" dirty="0"/>
              <a:t>Rebudgeting Tuition Remission</a:t>
            </a:r>
          </a:p>
        </p:txBody>
      </p:sp>
      <p:sp>
        <p:nvSpPr>
          <p:cNvPr id="3" name="Content Placeholder 2">
            <a:extLst>
              <a:ext uri="{FF2B5EF4-FFF2-40B4-BE49-F238E27FC236}">
                <a16:creationId xmlns:a16="http://schemas.microsoft.com/office/drawing/2014/main" id="{D06B7338-BFD4-AB67-E08E-C40ED0E85429}"/>
              </a:ext>
            </a:extLst>
          </p:cNvPr>
          <p:cNvSpPr>
            <a:spLocks noGrp="1"/>
          </p:cNvSpPr>
          <p:nvPr>
            <p:ph idx="1"/>
          </p:nvPr>
        </p:nvSpPr>
        <p:spPr/>
        <p:txBody>
          <a:bodyPr>
            <a:normAutofit lnSpcReduction="10000"/>
          </a:bodyPr>
          <a:lstStyle/>
          <a:p>
            <a:r>
              <a:rPr lang="en-US" dirty="0"/>
              <a:t>Approval always required from SPA, formal </a:t>
            </a:r>
            <a:r>
              <a:rPr lang="en-US" dirty="0" err="1"/>
              <a:t>rebudget</a:t>
            </a:r>
            <a:r>
              <a:rPr lang="en-US" dirty="0"/>
              <a:t> may be required by Sponsor.</a:t>
            </a:r>
          </a:p>
          <a:p>
            <a:r>
              <a:rPr lang="en-US" dirty="0"/>
              <a:t>If a GA works on the grant during that semester, Tuition Remission needs to be charged to the grant.</a:t>
            </a:r>
          </a:p>
          <a:p>
            <a:r>
              <a:rPr lang="en-US" dirty="0"/>
              <a:t>If rebudgeting Tuition Remission is approved, it impacts the indirect budget and will decrease the amount you can spend on direct costs. </a:t>
            </a:r>
          </a:p>
          <a:p>
            <a:r>
              <a:rPr lang="en-US" dirty="0">
                <a:hlinkClick r:id="rId3"/>
              </a:rPr>
              <a:t>Tuition Remission Policy </a:t>
            </a:r>
            <a:endParaRPr lang="en-US" dirty="0"/>
          </a:p>
          <a:p>
            <a:endParaRPr lang="en-US" dirty="0"/>
          </a:p>
        </p:txBody>
      </p:sp>
      <p:sp>
        <p:nvSpPr>
          <p:cNvPr id="4" name="Text Placeholder 3">
            <a:extLst>
              <a:ext uri="{FF2B5EF4-FFF2-40B4-BE49-F238E27FC236}">
                <a16:creationId xmlns:a16="http://schemas.microsoft.com/office/drawing/2014/main" id="{8DC93FE1-F3ED-901E-5B08-92B649E12E0F}"/>
              </a:ext>
            </a:extLst>
          </p:cNvPr>
          <p:cNvSpPr>
            <a:spLocks noGrp="1"/>
          </p:cNvSpPr>
          <p:nvPr>
            <p:ph type="body" sz="quarter" idx="13"/>
          </p:nvPr>
        </p:nvSpPr>
        <p:spPr/>
        <p:txBody>
          <a:bodyPr/>
          <a:lstStyle/>
          <a:p>
            <a:r>
              <a:rPr lang="en-US" dirty="0"/>
              <a:t>Keep in mind:</a:t>
            </a:r>
          </a:p>
        </p:txBody>
      </p:sp>
    </p:spTree>
    <p:extLst>
      <p:ext uri="{BB962C8B-B14F-4D97-AF65-F5344CB8AC3E}">
        <p14:creationId xmlns:p14="http://schemas.microsoft.com/office/powerpoint/2010/main" val="147148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411" y="71792"/>
            <a:ext cx="7543800" cy="1066800"/>
          </a:xfrm>
        </p:spPr>
        <p:txBody>
          <a:bodyPr/>
          <a:lstStyle/>
          <a:p>
            <a:r>
              <a:rPr lang="en-US" dirty="0"/>
              <a:t>Cost Share</a:t>
            </a:r>
          </a:p>
        </p:txBody>
      </p:sp>
      <p:sp>
        <p:nvSpPr>
          <p:cNvPr id="2" name="Content Placeholder 1"/>
          <p:cNvSpPr>
            <a:spLocks noGrp="1"/>
          </p:cNvSpPr>
          <p:nvPr>
            <p:ph idx="1"/>
          </p:nvPr>
        </p:nvSpPr>
        <p:spPr>
          <a:xfrm>
            <a:off x="-152612" y="1379621"/>
            <a:ext cx="7852823" cy="4981471"/>
          </a:xfrm>
        </p:spPr>
        <p:txBody>
          <a:bodyPr>
            <a:normAutofit fontScale="40000" lnSpcReduction="20000"/>
          </a:bodyPr>
          <a:lstStyle/>
          <a:p>
            <a:pPr marL="457200" lvl="1" indent="0">
              <a:buNone/>
            </a:pPr>
            <a:endParaRPr lang="en-US" sz="1000" b="1" dirty="0"/>
          </a:p>
          <a:p>
            <a:pPr marL="457200" lvl="1" indent="0">
              <a:buNone/>
            </a:pPr>
            <a:r>
              <a:rPr lang="en-US" sz="5300" dirty="0"/>
              <a:t>A portion of the total project costs that is not covered by the sponsor. These costs are covered by the university or a third party. </a:t>
            </a:r>
          </a:p>
          <a:p>
            <a:pPr marL="457200" lvl="1" indent="0">
              <a:buNone/>
            </a:pPr>
            <a:endParaRPr lang="en-US" dirty="0"/>
          </a:p>
          <a:p>
            <a:pPr marL="457200" lvl="1" indent="0">
              <a:buNone/>
            </a:pPr>
            <a:r>
              <a:rPr lang="en-US" sz="5100" b="1" dirty="0"/>
              <a:t>Direct Costs</a:t>
            </a:r>
          </a:p>
          <a:p>
            <a:pPr lvl="1">
              <a:buFont typeface="Arial" panose="020B0604020202020204" pitchFamily="34" charset="0"/>
              <a:buChar char="•"/>
            </a:pPr>
            <a:r>
              <a:rPr lang="en-US" sz="4600" dirty="0"/>
              <a:t>Salaries</a:t>
            </a:r>
          </a:p>
          <a:p>
            <a:pPr lvl="1">
              <a:buFont typeface="Arial" panose="020B0604020202020204" pitchFamily="34" charset="0"/>
              <a:buChar char="•"/>
            </a:pPr>
            <a:r>
              <a:rPr lang="en-US" sz="4600" dirty="0"/>
              <a:t>Supplies</a:t>
            </a:r>
          </a:p>
          <a:p>
            <a:pPr lvl="1">
              <a:buFont typeface="Arial" panose="020B0604020202020204" pitchFamily="34" charset="0"/>
              <a:buChar char="•"/>
            </a:pPr>
            <a:r>
              <a:rPr lang="en-US" sz="4600" dirty="0"/>
              <a:t>Travel</a:t>
            </a:r>
          </a:p>
          <a:p>
            <a:pPr marL="457200" lvl="1" indent="0">
              <a:buNone/>
            </a:pPr>
            <a:endParaRPr lang="en-US" sz="4600" b="1" dirty="0"/>
          </a:p>
          <a:p>
            <a:pPr marL="457200" lvl="1" indent="0">
              <a:buNone/>
            </a:pPr>
            <a:r>
              <a:rPr lang="en-US" sz="5100" b="1" dirty="0"/>
              <a:t>Indirect Costs</a:t>
            </a:r>
          </a:p>
          <a:p>
            <a:pPr lvl="1">
              <a:buFont typeface="Arial" panose="020B0604020202020204" pitchFamily="34" charset="0"/>
              <a:buChar char="•"/>
            </a:pPr>
            <a:r>
              <a:rPr lang="en-US" sz="4600" dirty="0"/>
              <a:t>Unrecovered</a:t>
            </a:r>
          </a:p>
          <a:p>
            <a:pPr marL="457200" lvl="1" indent="0">
              <a:buNone/>
            </a:pPr>
            <a:endParaRPr lang="en-US" sz="3600" i="1" dirty="0"/>
          </a:p>
          <a:p>
            <a:pPr marL="457200" lvl="1" indent="0">
              <a:buNone/>
            </a:pPr>
            <a:endParaRPr lang="en-US" sz="3400" b="1" dirty="0"/>
          </a:p>
          <a:p>
            <a:pPr marL="457200" lvl="1" indent="0">
              <a:buNone/>
            </a:pPr>
            <a:r>
              <a:rPr lang="en-US" sz="5100" b="1" dirty="0"/>
              <a:t>Federal Funds - </a:t>
            </a:r>
            <a:r>
              <a:rPr lang="en-US" sz="5100" dirty="0"/>
              <a:t>cannot be used for</a:t>
            </a:r>
          </a:p>
          <a:p>
            <a:pPr marL="457200" lvl="1" indent="0">
              <a:buNone/>
            </a:pPr>
            <a:r>
              <a:rPr lang="en-US" sz="5100" dirty="0"/>
              <a:t> cost share</a:t>
            </a:r>
          </a:p>
          <a:p>
            <a:pPr marL="457200" lvl="1" indent="0">
              <a:buNone/>
            </a:pPr>
            <a:r>
              <a:rPr lang="en-US" dirty="0"/>
              <a:t>	</a:t>
            </a:r>
          </a:p>
          <a:p>
            <a:pPr marL="457200" lvl="1" indent="0">
              <a:buNone/>
            </a:pPr>
            <a:r>
              <a:rPr lang="en-US" sz="3000" dirty="0">
                <a:hlinkClick r:id="rId3"/>
              </a:rPr>
              <a:t>View the Cost Sharing Policy</a:t>
            </a:r>
            <a:endParaRPr lang="en-US" sz="3000" dirty="0"/>
          </a:p>
          <a:p>
            <a:pPr lvl="1"/>
            <a:endParaRPr lang="en-US" dirty="0"/>
          </a:p>
          <a:p>
            <a:pPr marL="457200" lvl="1" indent="0">
              <a:buNone/>
            </a:pPr>
            <a:endParaRPr lang="en-US" dirty="0"/>
          </a:p>
        </p:txBody>
      </p:sp>
      <p:pic>
        <p:nvPicPr>
          <p:cNvPr id="6" name="Picture 5">
            <a:extLst>
              <a:ext uri="{FF2B5EF4-FFF2-40B4-BE49-F238E27FC236}">
                <a16:creationId xmlns:a16="http://schemas.microsoft.com/office/drawing/2014/main" id="{BBFA8399-D363-6ACB-A5C4-A523CEDD22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93674" y="3429000"/>
            <a:ext cx="4150326" cy="2771671"/>
          </a:xfrm>
          <a:prstGeom prst="rect">
            <a:avLst/>
          </a:prstGeom>
        </p:spPr>
      </p:pic>
    </p:spTree>
    <p:extLst>
      <p:ext uri="{BB962C8B-B14F-4D97-AF65-F5344CB8AC3E}">
        <p14:creationId xmlns:p14="http://schemas.microsoft.com/office/powerpoint/2010/main" val="39741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44B8E-4C13-7DBB-532B-207F0B795129}"/>
              </a:ext>
            </a:extLst>
          </p:cNvPr>
          <p:cNvSpPr>
            <a:spLocks noGrp="1"/>
          </p:cNvSpPr>
          <p:nvPr>
            <p:ph type="title"/>
          </p:nvPr>
        </p:nvSpPr>
        <p:spPr/>
        <p:txBody>
          <a:bodyPr/>
          <a:lstStyle/>
          <a:p>
            <a:r>
              <a:rPr lang="en-US"/>
              <a:t>Types of Cost Share</a:t>
            </a:r>
            <a:endParaRPr lang="en-US" dirty="0"/>
          </a:p>
        </p:txBody>
      </p:sp>
      <p:sp>
        <p:nvSpPr>
          <p:cNvPr id="5" name="TextBox 4">
            <a:extLst>
              <a:ext uri="{FF2B5EF4-FFF2-40B4-BE49-F238E27FC236}">
                <a16:creationId xmlns:a16="http://schemas.microsoft.com/office/drawing/2014/main" id="{F32B95BB-CE38-F79D-82E5-3CF4E0660631}"/>
              </a:ext>
            </a:extLst>
          </p:cNvPr>
          <p:cNvSpPr txBox="1"/>
          <p:nvPr/>
        </p:nvSpPr>
        <p:spPr>
          <a:xfrm>
            <a:off x="132348" y="1443297"/>
            <a:ext cx="8518358" cy="4708981"/>
          </a:xfrm>
          <a:prstGeom prst="rect">
            <a:avLst/>
          </a:prstGeom>
          <a:noFill/>
        </p:spPr>
        <p:txBody>
          <a:bodyPr wrap="square">
            <a:spAutoFit/>
          </a:bodyPr>
          <a:lstStyle/>
          <a:p>
            <a:r>
              <a:rPr lang="en-US" sz="2000" b="1" dirty="0"/>
              <a:t>Mandatory Cost Share</a:t>
            </a:r>
          </a:p>
          <a:p>
            <a:r>
              <a:rPr lang="en-US" sz="2000" dirty="0"/>
              <a:t>Required by the sponsor as a condition of the award. Must be tracked and documented.</a:t>
            </a:r>
          </a:p>
          <a:p>
            <a:r>
              <a:rPr lang="en-US" sz="2000" b="1" dirty="0"/>
              <a:t>Voluntary Committed Cost Share</a:t>
            </a:r>
          </a:p>
          <a:p>
            <a:r>
              <a:rPr lang="en-US" sz="2000" dirty="0"/>
              <a:t>Not required by the sponsor but included in the proposal. Once committed, it must be tracked and reported.</a:t>
            </a:r>
          </a:p>
          <a:p>
            <a:r>
              <a:rPr lang="en-US" sz="2000" b="1" dirty="0"/>
              <a:t>Voluntary Uncommitted Cost Share</a:t>
            </a:r>
          </a:p>
          <a:p>
            <a:r>
              <a:rPr lang="en-US" sz="2000" dirty="0"/>
              <a:t>Additional effort or expenses beyond what was proposed. Not required to be tracked.</a:t>
            </a:r>
          </a:p>
          <a:p>
            <a:r>
              <a:rPr lang="en-US" sz="2000" b="1" dirty="0"/>
              <a:t>In-Kind Contributions</a:t>
            </a:r>
          </a:p>
          <a:p>
            <a:r>
              <a:rPr lang="en-US" sz="2000" dirty="0"/>
              <a:t>Non-cash contributions such as donated services, equipment, or facilities that support the project.</a:t>
            </a:r>
          </a:p>
          <a:p>
            <a:r>
              <a:rPr lang="en-US" sz="2000" b="1" dirty="0"/>
              <a:t>Third-Party Cost Share</a:t>
            </a:r>
          </a:p>
          <a:p>
            <a:r>
              <a:rPr lang="en-US" sz="2000" dirty="0"/>
              <a:t>Contributions from external partners that support the project, which may require documentation for compliance.</a:t>
            </a:r>
          </a:p>
        </p:txBody>
      </p:sp>
    </p:spTree>
    <p:extLst>
      <p:ext uri="{BB962C8B-B14F-4D97-AF65-F5344CB8AC3E}">
        <p14:creationId xmlns:p14="http://schemas.microsoft.com/office/powerpoint/2010/main" val="372728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873C1-0A56-24AA-5693-CD341FAC1843}"/>
              </a:ext>
            </a:extLst>
          </p:cNvPr>
          <p:cNvSpPr>
            <a:spLocks noGrp="1"/>
          </p:cNvSpPr>
          <p:nvPr>
            <p:ph type="title"/>
          </p:nvPr>
        </p:nvSpPr>
        <p:spPr/>
        <p:txBody>
          <a:bodyPr>
            <a:normAutofit/>
          </a:bodyPr>
          <a:lstStyle/>
          <a:p>
            <a:r>
              <a:rPr lang="en-US" dirty="0"/>
              <a:t>Budgeting Cost Share</a:t>
            </a:r>
          </a:p>
        </p:txBody>
      </p:sp>
      <p:sp>
        <p:nvSpPr>
          <p:cNvPr id="2" name="Content Placeholder 1">
            <a:extLst>
              <a:ext uri="{FF2B5EF4-FFF2-40B4-BE49-F238E27FC236}">
                <a16:creationId xmlns:a16="http://schemas.microsoft.com/office/drawing/2014/main" id="{23946BA3-0554-AAEB-DCD9-6C6E1F73A36C}"/>
              </a:ext>
            </a:extLst>
          </p:cNvPr>
          <p:cNvSpPr>
            <a:spLocks noGrp="1"/>
          </p:cNvSpPr>
          <p:nvPr>
            <p:ph idx="1"/>
          </p:nvPr>
        </p:nvSpPr>
        <p:spPr>
          <a:xfrm>
            <a:off x="457200" y="1371600"/>
            <a:ext cx="7848600" cy="4860758"/>
          </a:xfrm>
        </p:spPr>
        <p:txBody>
          <a:bodyPr>
            <a:normAutofit/>
          </a:bodyPr>
          <a:lstStyle/>
          <a:p>
            <a:r>
              <a:rPr lang="en-US" sz="2400" b="1" dirty="0"/>
              <a:t>Only include cost share when required </a:t>
            </a:r>
            <a:r>
              <a:rPr lang="en-US" sz="2400" dirty="0"/>
              <a:t>to avoid unnecessary financial commitments.</a:t>
            </a:r>
            <a:endParaRPr lang="en-US" sz="2400" b="1" dirty="0"/>
          </a:p>
          <a:p>
            <a:r>
              <a:rPr lang="en-US" sz="2400" b="1" dirty="0"/>
              <a:t>Unmet cost share </a:t>
            </a:r>
            <a:r>
              <a:rPr lang="en-US" sz="2400" dirty="0"/>
              <a:t>can lead to a reduction in the total award amount or returning of funds</a:t>
            </a:r>
          </a:p>
          <a:p>
            <a:endParaRPr lang="en-US" sz="2400" dirty="0"/>
          </a:p>
          <a:p>
            <a:endParaRPr lang="en-US" sz="2400" dirty="0"/>
          </a:p>
        </p:txBody>
      </p:sp>
      <p:sp>
        <p:nvSpPr>
          <p:cNvPr id="4" name="TextBox 3">
            <a:extLst>
              <a:ext uri="{FF2B5EF4-FFF2-40B4-BE49-F238E27FC236}">
                <a16:creationId xmlns:a16="http://schemas.microsoft.com/office/drawing/2014/main" id="{9DE200EC-1D8E-6E86-3960-63F5B0B6946E}"/>
              </a:ext>
            </a:extLst>
          </p:cNvPr>
          <p:cNvSpPr txBox="1"/>
          <p:nvPr/>
        </p:nvSpPr>
        <p:spPr>
          <a:xfrm>
            <a:off x="2687807" y="3218239"/>
            <a:ext cx="1541293" cy="830997"/>
          </a:xfrm>
          <a:prstGeom prst="rect">
            <a:avLst/>
          </a:prstGeom>
          <a:solidFill>
            <a:srgbClr val="92D050"/>
          </a:solidFill>
          <a:ln>
            <a:solidFill>
              <a:schemeClr val="tx1"/>
            </a:solidFill>
          </a:ln>
        </p:spPr>
        <p:txBody>
          <a:bodyPr wrap="square" rtlCol="0">
            <a:spAutoFit/>
          </a:bodyPr>
          <a:lstStyle/>
          <a:p>
            <a:pPr algn="ctr"/>
            <a:r>
              <a:rPr lang="en-US" sz="2400" dirty="0"/>
              <a:t>Budget $100,000</a:t>
            </a:r>
          </a:p>
        </p:txBody>
      </p:sp>
      <p:sp>
        <p:nvSpPr>
          <p:cNvPr id="5" name="TextBox 4">
            <a:extLst>
              <a:ext uri="{FF2B5EF4-FFF2-40B4-BE49-F238E27FC236}">
                <a16:creationId xmlns:a16="http://schemas.microsoft.com/office/drawing/2014/main" id="{A4542CBC-1C7F-FE42-A466-08853C64DFD1}"/>
              </a:ext>
            </a:extLst>
          </p:cNvPr>
          <p:cNvSpPr txBox="1"/>
          <p:nvPr/>
        </p:nvSpPr>
        <p:spPr>
          <a:xfrm>
            <a:off x="4229100" y="3218239"/>
            <a:ext cx="2383503" cy="830997"/>
          </a:xfrm>
          <a:prstGeom prst="rect">
            <a:avLst/>
          </a:prstGeom>
          <a:solidFill>
            <a:srgbClr val="92D050"/>
          </a:solidFill>
          <a:ln>
            <a:solidFill>
              <a:schemeClr val="tx1"/>
            </a:solidFill>
          </a:ln>
        </p:spPr>
        <p:txBody>
          <a:bodyPr wrap="square" rtlCol="0">
            <a:spAutoFit/>
          </a:bodyPr>
          <a:lstStyle/>
          <a:p>
            <a:pPr algn="ctr"/>
            <a:r>
              <a:rPr lang="en-US" sz="2400" dirty="0"/>
              <a:t>Cost Share 100%       $100,000</a:t>
            </a:r>
          </a:p>
        </p:txBody>
      </p:sp>
      <p:sp>
        <p:nvSpPr>
          <p:cNvPr id="6" name="TextBox 5">
            <a:extLst>
              <a:ext uri="{FF2B5EF4-FFF2-40B4-BE49-F238E27FC236}">
                <a16:creationId xmlns:a16="http://schemas.microsoft.com/office/drawing/2014/main" id="{26E183EF-9F2A-5499-D086-916E448C40E0}"/>
              </a:ext>
            </a:extLst>
          </p:cNvPr>
          <p:cNvSpPr txBox="1"/>
          <p:nvPr/>
        </p:nvSpPr>
        <p:spPr>
          <a:xfrm>
            <a:off x="2687807" y="4058038"/>
            <a:ext cx="3924796" cy="830997"/>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400" dirty="0"/>
              <a:t>Cost Share Met: 80%</a:t>
            </a:r>
          </a:p>
          <a:p>
            <a:pPr algn="ctr"/>
            <a:r>
              <a:rPr lang="en-US" sz="2400" dirty="0"/>
              <a:t>$80,000</a:t>
            </a:r>
          </a:p>
        </p:txBody>
      </p:sp>
      <p:sp>
        <p:nvSpPr>
          <p:cNvPr id="7" name="TextBox 6">
            <a:extLst>
              <a:ext uri="{FF2B5EF4-FFF2-40B4-BE49-F238E27FC236}">
                <a16:creationId xmlns:a16="http://schemas.microsoft.com/office/drawing/2014/main" id="{F6B0A680-2270-6052-9105-6B5E47F47D49}"/>
              </a:ext>
            </a:extLst>
          </p:cNvPr>
          <p:cNvSpPr txBox="1"/>
          <p:nvPr/>
        </p:nvSpPr>
        <p:spPr>
          <a:xfrm>
            <a:off x="2687807" y="4902182"/>
            <a:ext cx="3924796" cy="830997"/>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2400" dirty="0"/>
              <a:t>Unmet Cost Share reduces award to $80,000</a:t>
            </a:r>
          </a:p>
        </p:txBody>
      </p:sp>
      <p:sp>
        <p:nvSpPr>
          <p:cNvPr id="9" name="TextBox 8">
            <a:extLst>
              <a:ext uri="{FF2B5EF4-FFF2-40B4-BE49-F238E27FC236}">
                <a16:creationId xmlns:a16="http://schemas.microsoft.com/office/drawing/2014/main" id="{B0AC4CE8-9B82-4F04-874A-C3CEF079F255}"/>
              </a:ext>
            </a:extLst>
          </p:cNvPr>
          <p:cNvSpPr txBox="1"/>
          <p:nvPr/>
        </p:nvSpPr>
        <p:spPr>
          <a:xfrm>
            <a:off x="-240632" y="5754419"/>
            <a:ext cx="9625263" cy="400110"/>
          </a:xfrm>
          <a:prstGeom prst="rect">
            <a:avLst/>
          </a:prstGeom>
          <a:noFill/>
        </p:spPr>
        <p:txBody>
          <a:bodyPr wrap="square">
            <a:spAutoFit/>
          </a:bodyPr>
          <a:lstStyle/>
          <a:p>
            <a:pPr marL="457200" lvl="1" indent="0">
              <a:buNone/>
            </a:pPr>
            <a:r>
              <a:rPr lang="en-US" sz="2000" b="1" dirty="0"/>
              <a:t>If the full $100,000 is spent NIU may be required to return  $20,000 to the sponsor</a:t>
            </a:r>
          </a:p>
        </p:txBody>
      </p:sp>
    </p:spTree>
    <p:extLst>
      <p:ext uri="{BB962C8B-B14F-4D97-AF65-F5344CB8AC3E}">
        <p14:creationId xmlns:p14="http://schemas.microsoft.com/office/powerpoint/2010/main" val="73974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3757F-F33E-9536-9F75-D188967AE7E1}"/>
              </a:ext>
            </a:extLst>
          </p:cNvPr>
          <p:cNvSpPr>
            <a:spLocks noGrp="1"/>
          </p:cNvSpPr>
          <p:nvPr>
            <p:ph type="title"/>
          </p:nvPr>
        </p:nvSpPr>
        <p:spPr/>
        <p:txBody>
          <a:bodyPr>
            <a:normAutofit fontScale="90000"/>
          </a:bodyPr>
          <a:lstStyle/>
          <a:p>
            <a:r>
              <a:rPr lang="en-US" dirty="0"/>
              <a:t>Cost Share Changes and Tracking</a:t>
            </a:r>
          </a:p>
        </p:txBody>
      </p:sp>
      <p:sp>
        <p:nvSpPr>
          <p:cNvPr id="2" name="Content Placeholder 1">
            <a:extLst>
              <a:ext uri="{FF2B5EF4-FFF2-40B4-BE49-F238E27FC236}">
                <a16:creationId xmlns:a16="http://schemas.microsoft.com/office/drawing/2014/main" id="{FD1FF7FA-E4FE-83B5-47E3-6AF7A154A441}"/>
              </a:ext>
            </a:extLst>
          </p:cNvPr>
          <p:cNvSpPr>
            <a:spLocks noGrp="1"/>
          </p:cNvSpPr>
          <p:nvPr>
            <p:ph idx="1"/>
          </p:nvPr>
        </p:nvSpPr>
        <p:spPr>
          <a:xfrm>
            <a:off x="-499311" y="1359570"/>
            <a:ext cx="9799721" cy="4648200"/>
          </a:xfrm>
        </p:spPr>
        <p:txBody>
          <a:bodyPr>
            <a:normAutofit fontScale="92500"/>
          </a:bodyPr>
          <a:lstStyle/>
          <a:p>
            <a:pPr lvl="1">
              <a:buFont typeface="Arial" panose="020B0604020202020204" pitchFamily="34" charset="0"/>
              <a:buChar char="•"/>
            </a:pPr>
            <a:r>
              <a:rPr lang="en-US" b="1" dirty="0"/>
              <a:t>Changes that can impact cost share</a:t>
            </a:r>
          </a:p>
          <a:p>
            <a:pPr lvl="2"/>
            <a:r>
              <a:rPr lang="en-US" dirty="0"/>
              <a:t>Reduction in effort</a:t>
            </a:r>
          </a:p>
          <a:p>
            <a:pPr lvl="2"/>
            <a:r>
              <a:rPr lang="en-US" dirty="0"/>
              <a:t>PI changes</a:t>
            </a:r>
          </a:p>
          <a:p>
            <a:pPr lvl="2"/>
            <a:r>
              <a:rPr lang="en-US" dirty="0"/>
              <a:t>Change in Scope</a:t>
            </a:r>
          </a:p>
          <a:p>
            <a:pPr lvl="2"/>
            <a:r>
              <a:rPr lang="en-US" dirty="0"/>
              <a:t>Rebudgeting </a:t>
            </a:r>
          </a:p>
          <a:p>
            <a:pPr lvl="1">
              <a:buFont typeface="Arial" panose="020B0604020202020204" pitchFamily="34" charset="0"/>
              <a:buChar char="•"/>
            </a:pPr>
            <a:endParaRPr lang="en-US" sz="1000" b="1" dirty="0"/>
          </a:p>
          <a:p>
            <a:pPr lvl="1">
              <a:buFont typeface="Arial" panose="020B0604020202020204" pitchFamily="34" charset="0"/>
              <a:buChar char="•"/>
            </a:pPr>
            <a:r>
              <a:rPr lang="en-US" b="1" dirty="0"/>
              <a:t>Cost Share Tracking</a:t>
            </a:r>
          </a:p>
          <a:p>
            <a:pPr lvl="2"/>
            <a:r>
              <a:rPr lang="en-US" dirty="0"/>
              <a:t>Personnel Cost Share - Calculated by GCA</a:t>
            </a:r>
          </a:p>
          <a:p>
            <a:pPr lvl="2"/>
            <a:r>
              <a:rPr lang="en-US" dirty="0"/>
              <a:t>Non-Payroll Cost Share - requires receipts submitted to GCA</a:t>
            </a:r>
          </a:p>
          <a:p>
            <a:pPr lvl="2"/>
            <a:r>
              <a:rPr lang="en-US" dirty="0"/>
              <a:t>Certification – Completed quarterly unless specified otherwise</a:t>
            </a:r>
          </a:p>
          <a:p>
            <a:pPr lvl="2"/>
            <a:r>
              <a:rPr lang="en-US" dirty="0"/>
              <a:t>Third Party/Gift in Kind – requires reports and receipts submitted to GCA</a:t>
            </a:r>
          </a:p>
          <a:p>
            <a:pPr lvl="1"/>
            <a:endParaRPr lang="en-US" dirty="0"/>
          </a:p>
          <a:p>
            <a:pPr marL="457200" lvl="1" indent="0">
              <a:buNone/>
            </a:pPr>
            <a:endParaRPr lang="en-US" dirty="0"/>
          </a:p>
        </p:txBody>
      </p:sp>
    </p:spTree>
    <p:extLst>
      <p:ext uri="{BB962C8B-B14F-4D97-AF65-F5344CB8AC3E}">
        <p14:creationId xmlns:p14="http://schemas.microsoft.com/office/powerpoint/2010/main" val="326899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8B1EAE-BCC3-4F2D-90E2-3DFA738135D1}"/>
              </a:ext>
            </a:extLst>
          </p:cNvPr>
          <p:cNvSpPr>
            <a:spLocks noGrp="1"/>
          </p:cNvSpPr>
          <p:nvPr>
            <p:ph type="title"/>
          </p:nvPr>
        </p:nvSpPr>
        <p:spPr>
          <a:xfrm>
            <a:off x="457200" y="152400"/>
            <a:ext cx="7543800" cy="1066800"/>
          </a:xfrm>
        </p:spPr>
        <p:txBody>
          <a:bodyPr/>
          <a:lstStyle/>
          <a:p>
            <a:r>
              <a:rPr lang="en-US" dirty="0"/>
              <a:t>Capturing Cost Share</a:t>
            </a:r>
          </a:p>
        </p:txBody>
      </p:sp>
      <p:pic>
        <p:nvPicPr>
          <p:cNvPr id="9" name="Content Placeholder 8" descr="Sponsored Programs Administration Cost Sharing Report. It is based on Time and Effort reporting.&#10;">
            <a:extLst>
              <a:ext uri="{FF2B5EF4-FFF2-40B4-BE49-F238E27FC236}">
                <a16:creationId xmlns:a16="http://schemas.microsoft.com/office/drawing/2014/main" id="{E51AF0BA-11B8-4CE7-B07A-3D322CC56AB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3841" y="1371600"/>
            <a:ext cx="6015317" cy="4648200"/>
          </a:xfrm>
          <a:effectLst>
            <a:glow rad="127000">
              <a:schemeClr val="tx1">
                <a:lumMod val="95000"/>
                <a:lumOff val="5000"/>
              </a:schemeClr>
            </a:glow>
          </a:effectLst>
        </p:spPr>
      </p:pic>
    </p:spTree>
    <p:extLst>
      <p:ext uri="{BB962C8B-B14F-4D97-AF65-F5344CB8AC3E}">
        <p14:creationId xmlns:p14="http://schemas.microsoft.com/office/powerpoint/2010/main" val="824701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RAI Basics Intensive Training Theme">
  <a:themeElements>
    <a:clrScheme name="SRAI Basics Training Intensive">
      <a:dk1>
        <a:sysClr val="windowText" lastClr="000000"/>
      </a:dk1>
      <a:lt1>
        <a:sysClr val="window" lastClr="FFFFFF"/>
      </a:lt1>
      <a:dk2>
        <a:srgbClr val="364652"/>
      </a:dk2>
      <a:lt2>
        <a:srgbClr val="F0EFEF"/>
      </a:lt2>
      <a:accent1>
        <a:srgbClr val="00549B"/>
      </a:accent1>
      <a:accent2>
        <a:srgbClr val="0092B3"/>
      </a:accent2>
      <a:accent3>
        <a:srgbClr val="099541"/>
      </a:accent3>
      <a:accent4>
        <a:srgbClr val="F16823"/>
      </a:accent4>
      <a:accent5>
        <a:srgbClr val="EFC818"/>
      </a:accent5>
      <a:accent6>
        <a:srgbClr val="F6AA1C"/>
      </a:accent6>
      <a:hlink>
        <a:srgbClr val="0000FF"/>
      </a:hlink>
      <a:folHlink>
        <a:srgbClr val="800080"/>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lnSpc>
            <a:spcPct val="108000"/>
          </a:lnSpc>
          <a:spcAft>
            <a:spcPts val="600"/>
          </a:spcAft>
          <a:defRPr dirty="0"/>
        </a:defPPr>
      </a:lstStyle>
    </a:txDef>
  </a:objectDefaults>
  <a:extraClrSchemeLst/>
  <a:extLst>
    <a:ext uri="{05A4C25C-085E-4340-85A3-A5531E510DB2}">
      <thm15:themeFamily xmlns:thm15="http://schemas.microsoft.com/office/thememl/2012/main" name="SRAI Basics Intensive Training Theme" id="{F3365B2C-0287-4E04-9F52-0E4FAA8A339A}" vid="{16C6EC3D-5BEE-42A2-8508-5D66EA6A6A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7749ab8-783a-4444-879a-67849cad3526">
      <Terms xmlns="http://schemas.microsoft.com/office/infopath/2007/PartnerControls"/>
    </lcf76f155ced4ddcb4097134ff3c332f>
    <TaxCatchAll xmlns="73ae2cbc-24dd-4a43-8e1c-1254becf6c1e" xsi:nil="true"/>
    <_Flow_SignoffStatus xmlns="77749ab8-783a-4444-879a-67849cad3526" xsi:nil="true"/>
    <c7cfe9bed2e8473fbdeccc662489e6cc xmlns="77749ab8-783a-4444-879a-67849cad3526">
      <Terms xmlns="http://schemas.microsoft.com/office/infopath/2007/PartnerControls"/>
    </c7cfe9bed2e8473fbdeccc662489e6cc>
    <stafftraining xmlns="77749ab8-783a-4444-879a-67849cad3526" xsi:nil="true"/>
    <Ericsfavorite xmlns="77749ab8-783a-4444-879a-67849cad3526">true</Ericsfavori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EAB2B429D6484DB1B769E4EEFADB6F" ma:contentTypeVersion="23" ma:contentTypeDescription="Create a new document." ma:contentTypeScope="" ma:versionID="023f2545c4637a7e2470703bec1d5f57">
  <xsd:schema xmlns:xsd="http://www.w3.org/2001/XMLSchema" xmlns:xs="http://www.w3.org/2001/XMLSchema" xmlns:p="http://schemas.microsoft.com/office/2006/metadata/properties" xmlns:ns2="73ae2cbc-24dd-4a43-8e1c-1254becf6c1e" xmlns:ns3="77749ab8-783a-4444-879a-67849cad3526" targetNamespace="http://schemas.microsoft.com/office/2006/metadata/properties" ma:root="true" ma:fieldsID="722892ea2c9e1bb76521136f0fd37f41" ns2:_="" ns3:_="">
    <xsd:import namespace="73ae2cbc-24dd-4a43-8e1c-1254becf6c1e"/>
    <xsd:import namespace="77749ab8-783a-4444-879a-67849cad35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stafftraining" minOccurs="0"/>
                <xsd:element ref="ns3:Ericsfavorite"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c7cfe9bed2e8473fbdeccc662489e6c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e2cbc-24dd-4a43-8e1c-1254becf6c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2950086c-4479-47d7-94f0-2c57f15e9dd1}" ma:internalName="TaxCatchAll" ma:showField="CatchAllData" ma:web="73ae2cbc-24dd-4a43-8e1c-1254becf6c1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7749ab8-783a-4444-879a-67849cad352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stafftraining" ma:index="21" nillable="true" ma:displayName="staff training" ma:description="These documents are tagged to be used in new employee training" ma:format="Dropdown" ma:internalName="stafftraining">
      <xsd:simpleType>
        <xsd:restriction base="dms:Text">
          <xsd:maxLength value="255"/>
        </xsd:restriction>
      </xsd:simpleType>
    </xsd:element>
    <xsd:element name="Ericsfavorite" ma:index="22" nillable="true" ma:displayName="Eric's favorite" ma:default="1" ma:description="testing" ma:format="Dropdown" ma:internalName="Ericsfavorite">
      <xsd:simpleType>
        <xsd:restriction base="dms:Boolea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9a63e50-2334-4bb1-ad09-e05728c0527c"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c7cfe9bed2e8473fbdeccc662489e6cc" ma:index="30" nillable="true" ma:taxonomy="true" ma:internalName="c7cfe9bed2e8473fbdeccc662489e6cc" ma:taxonomyFieldName="Pets" ma:displayName="Pets" ma:default="" ma:fieldId="{c7cfe9be-d2e8-473f-bdec-cc662489e6cc}" ma:sspId="f9a63e50-2334-4bb1-ad09-e05728c0527c" ma:termSetId="b54a99a7-22c9-4626-b4c4-3b412f2287bb" ma:anchorId="02c74b2f-65d4-4f65-9a26-d35af9376692"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18EC7A-193D-4FBC-A59A-665AEB7563FC}">
  <ds:schemaRefs>
    <ds:schemaRef ds:uri="http://schemas.microsoft.com/office/2006/metadata/properties"/>
    <ds:schemaRef ds:uri="http://schemas.microsoft.com/office/infopath/2007/PartnerControls"/>
    <ds:schemaRef ds:uri="77749ab8-783a-4444-879a-67849cad3526"/>
    <ds:schemaRef ds:uri="73ae2cbc-24dd-4a43-8e1c-1254becf6c1e"/>
    <ds:schemaRef ds:uri="741b19c3-9577-44ae-976a-24c4b49ed8a8"/>
    <ds:schemaRef ds:uri="2f0220a5-1358-4991-b482-e0d80d818778"/>
  </ds:schemaRefs>
</ds:datastoreItem>
</file>

<file path=customXml/itemProps2.xml><?xml version="1.0" encoding="utf-8"?>
<ds:datastoreItem xmlns:ds="http://schemas.openxmlformats.org/officeDocument/2006/customXml" ds:itemID="{7A5E53DE-97E7-46AF-9272-90E0483509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e2cbc-24dd-4a43-8e1c-1254becf6c1e"/>
    <ds:schemaRef ds:uri="77749ab8-783a-4444-879a-67849cad3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90A452-3166-473E-8259-9DCD5BFF4E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19075</TotalTime>
  <Words>1343</Words>
  <Application>Microsoft Office PowerPoint</Application>
  <PresentationFormat>On-screen Show (4:3)</PresentationFormat>
  <Paragraphs>105</Paragraphs>
  <Slides>11</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Myriad Pro</vt:lpstr>
      <vt:lpstr>Calibri</vt:lpstr>
      <vt:lpstr>Euphemia</vt:lpstr>
      <vt:lpstr>1_Office Theme</vt:lpstr>
      <vt:lpstr>1_SRAI Basics Intensive Training Theme</vt:lpstr>
      <vt:lpstr>Monday Money Matters &amp; More</vt:lpstr>
      <vt:lpstr>Graduate Assistant Tuition</vt:lpstr>
      <vt:lpstr>Tuition Waiver vs. Tuition Remission vs. Tuition Remission Waiver</vt:lpstr>
      <vt:lpstr>Rebudgeting Tuition Remission</vt:lpstr>
      <vt:lpstr>Cost Share</vt:lpstr>
      <vt:lpstr>Types of Cost Share</vt:lpstr>
      <vt:lpstr>Budgeting Cost Share</vt:lpstr>
      <vt:lpstr>Cost Share Changes and Tracking</vt:lpstr>
      <vt:lpstr>Capturing Cost Share</vt:lpstr>
      <vt:lpstr>Capturing Cost Share Continued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Sponsored Programs Administration</dc:title>
  <dc:creator>Dara Little</dc:creator>
  <cp:lastModifiedBy>Jessica Webb</cp:lastModifiedBy>
  <cp:revision>13</cp:revision>
  <dcterms:created xsi:type="dcterms:W3CDTF">2020-10-11T01:09:23Z</dcterms:created>
  <dcterms:modified xsi:type="dcterms:W3CDTF">2025-04-11T16:18:32Z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Pets">
    <vt:lpwstr/>
  </property>
  <property fmtid="{D5CDD505-2E9C-101B-9397-08002B2CF9AE}" pid="4" name="ContentTypeId">
    <vt:lpwstr>0x01010016EAB2B429D6484DB1B769E4EEFADB6F</vt:lpwstr>
  </property>
</Properties>
</file>