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18" r:id="rId3"/>
    <p:sldId id="270" r:id="rId4"/>
    <p:sldId id="271" r:id="rId5"/>
    <p:sldId id="272" r:id="rId6"/>
    <p:sldId id="273" r:id="rId7"/>
    <p:sldId id="274" r:id="rId8"/>
    <p:sldId id="275" r:id="rId9"/>
    <p:sldId id="276" r:id="rId10"/>
    <p:sldId id="319" r:id="rId11"/>
    <p:sldId id="277" r:id="rId12"/>
    <p:sldId id="278" r:id="rId13"/>
    <p:sldId id="322" r:id="rId14"/>
    <p:sldId id="321" r:id="rId15"/>
    <p:sldId id="279" r:id="rId16"/>
    <p:sldId id="280" r:id="rId17"/>
    <p:sldId id="281" r:id="rId18"/>
    <p:sldId id="282" r:id="rId19"/>
    <p:sldId id="283" r:id="rId20"/>
    <p:sldId id="284" r:id="rId21"/>
    <p:sldId id="285" r:id="rId22"/>
    <p:sldId id="320" r:id="rId23"/>
    <p:sldId id="315" r:id="rId24"/>
    <p:sldId id="323" r:id="rId25"/>
    <p:sldId id="316" r:id="rId26"/>
    <p:sldId id="317"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72" d="100"/>
          <a:sy n="72" d="100"/>
        </p:scale>
        <p:origin x="3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A136A-2747-419F-B7C0-A4BA9410A9AC}" type="datetimeFigureOut">
              <a:rPr lang="en-US" smtClean="0"/>
              <a:t>5/31/2017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F72B5-7B9C-4687-A896-706FF5E079E6}" type="slidenum">
              <a:rPr lang="en-US" smtClean="0"/>
              <a:t>‹#›</a:t>
            </a:fld>
            <a:endParaRPr lang="en-US" dirty="0"/>
          </a:p>
        </p:txBody>
      </p:sp>
    </p:spTree>
    <p:extLst>
      <p:ext uri="{BB962C8B-B14F-4D97-AF65-F5344CB8AC3E}">
        <p14:creationId xmlns:p14="http://schemas.microsoft.com/office/powerpoint/2010/main" val="251133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8569D3-304F-4F4A-B491-8128F614A65E}" type="slidenum">
              <a:rPr lang="en-US" smtClean="0"/>
              <a:pPr/>
              <a:t>7</a:t>
            </a:fld>
            <a:endParaRPr lang="en-US" dirty="0"/>
          </a:p>
        </p:txBody>
      </p:sp>
    </p:spTree>
    <p:extLst>
      <p:ext uri="{BB962C8B-B14F-4D97-AF65-F5344CB8AC3E}">
        <p14:creationId xmlns:p14="http://schemas.microsoft.com/office/powerpoint/2010/main" val="410849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351671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2610625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109811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407486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233413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169029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189995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1827384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380150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24525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B70DBD-89F1-4EB4-937A-87A70A7B20C6}" type="datetimeFigureOut">
              <a:rPr lang="en-US" smtClean="0"/>
              <a:t>5/31/2017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00E503-861C-4124-941E-143E45863C96}" type="slidenum">
              <a:rPr lang="en-US" smtClean="0"/>
              <a:t>‹#›</a:t>
            </a:fld>
            <a:endParaRPr lang="en-US" dirty="0"/>
          </a:p>
        </p:txBody>
      </p:sp>
    </p:spTree>
    <p:extLst>
      <p:ext uri="{BB962C8B-B14F-4D97-AF65-F5344CB8AC3E}">
        <p14:creationId xmlns:p14="http://schemas.microsoft.com/office/powerpoint/2010/main" val="3004899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70DBD-89F1-4EB4-937A-87A70A7B20C6}" type="datetimeFigureOut">
              <a:rPr lang="en-US" smtClean="0"/>
              <a:t>5/31/2017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0E503-861C-4124-941E-143E45863C96}" type="slidenum">
              <a:rPr lang="en-US" smtClean="0"/>
              <a:t>‹#›</a:t>
            </a:fld>
            <a:endParaRPr lang="en-US" dirty="0"/>
          </a:p>
        </p:txBody>
      </p:sp>
    </p:spTree>
    <p:extLst>
      <p:ext uri="{BB962C8B-B14F-4D97-AF65-F5344CB8AC3E}">
        <p14:creationId xmlns:p14="http://schemas.microsoft.com/office/powerpoint/2010/main" val="2952165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eward@niu.edu"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1946"/>
            <a:ext cx="9144000" cy="1011237"/>
          </a:xfrm>
        </p:spPr>
        <p:txBody>
          <a:bodyPr/>
          <a:lstStyle/>
          <a:p>
            <a:r>
              <a:rPr lang="en-US" b="1" dirty="0" smtClean="0"/>
              <a:t>Workers in the Gilded Age</a:t>
            </a:r>
            <a:endParaRPr lang="en-US" b="1" dirty="0"/>
          </a:p>
        </p:txBody>
      </p:sp>
      <p:sp>
        <p:nvSpPr>
          <p:cNvPr id="3" name="Subtitle 2"/>
          <p:cNvSpPr>
            <a:spLocks noGrp="1"/>
          </p:cNvSpPr>
          <p:nvPr>
            <p:ph type="subTitle" idx="1"/>
          </p:nvPr>
        </p:nvSpPr>
        <p:spPr>
          <a:xfrm>
            <a:off x="7872834" y="5073030"/>
            <a:ext cx="4107131" cy="1680402"/>
          </a:xfrm>
        </p:spPr>
        <p:txBody>
          <a:bodyPr>
            <a:normAutofit fontScale="55000" lnSpcReduction="20000"/>
          </a:bodyPr>
          <a:lstStyle/>
          <a:p>
            <a:r>
              <a:rPr lang="en-US" dirty="0"/>
              <a:t>Artemus Ward</a:t>
            </a:r>
          </a:p>
          <a:p>
            <a:r>
              <a:rPr lang="en-US" dirty="0"/>
              <a:t>Dept. of Political Science</a:t>
            </a:r>
          </a:p>
          <a:p>
            <a:r>
              <a:rPr lang="en-US" dirty="0"/>
              <a:t>Northern Illinois University</a:t>
            </a:r>
          </a:p>
          <a:p>
            <a:r>
              <a:rPr lang="en-US" dirty="0" smtClean="0">
                <a:hlinkClick r:id="rId2"/>
              </a:rPr>
              <a:t>aeward@niu.edu</a:t>
            </a:r>
            <a:endParaRPr lang="en-US" dirty="0" smtClean="0"/>
          </a:p>
          <a:p>
            <a:r>
              <a:rPr lang="en-US" dirty="0" smtClean="0"/>
              <a:t>Bill of Rights Institute</a:t>
            </a:r>
          </a:p>
          <a:p>
            <a:r>
              <a:rPr lang="en-US" dirty="0" smtClean="0"/>
              <a:t>Kansas City, KS  June 5-6, 2017</a:t>
            </a:r>
            <a:endParaRPr lang="en-US" dirty="0"/>
          </a:p>
        </p:txBody>
      </p:sp>
      <p:pic>
        <p:nvPicPr>
          <p:cNvPr id="4" name="Picture 3"/>
          <p:cNvPicPr>
            <a:picLocks noChangeAspect="1"/>
          </p:cNvPicPr>
          <p:nvPr/>
        </p:nvPicPr>
        <p:blipFill>
          <a:blip r:embed="rId3"/>
          <a:stretch>
            <a:fillRect/>
          </a:stretch>
        </p:blipFill>
        <p:spPr>
          <a:xfrm>
            <a:off x="161511" y="1232453"/>
            <a:ext cx="7711323" cy="5520979"/>
          </a:xfrm>
          <a:prstGeom prst="rect">
            <a:avLst/>
          </a:prstGeom>
        </p:spPr>
      </p:pic>
      <p:pic>
        <p:nvPicPr>
          <p:cNvPr id="5" name="Picture 4"/>
          <p:cNvPicPr>
            <a:picLocks noChangeAspect="1"/>
          </p:cNvPicPr>
          <p:nvPr/>
        </p:nvPicPr>
        <p:blipFill>
          <a:blip r:embed="rId4"/>
          <a:stretch>
            <a:fillRect/>
          </a:stretch>
        </p:blipFill>
        <p:spPr>
          <a:xfrm>
            <a:off x="7161143" y="1082640"/>
            <a:ext cx="4818822" cy="3871120"/>
          </a:xfrm>
          <a:prstGeom prst="rect">
            <a:avLst/>
          </a:prstGeom>
        </p:spPr>
      </p:pic>
    </p:spTree>
    <p:extLst>
      <p:ext uri="{BB962C8B-B14F-4D97-AF65-F5344CB8AC3E}">
        <p14:creationId xmlns:p14="http://schemas.microsoft.com/office/powerpoint/2010/main" val="3043450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18643" y="2809461"/>
            <a:ext cx="2040835" cy="3949146"/>
          </a:xfrm>
        </p:spPr>
        <p:txBody>
          <a:bodyPr>
            <a:normAutofit fontScale="62500" lnSpcReduction="20000"/>
          </a:bodyPr>
          <a:lstStyle/>
          <a:p>
            <a:r>
              <a:rPr lang="en-US" dirty="0"/>
              <a:t>Ohio - the mining troubles in Hocking Valley - scene in the town of Buchtel - the striking miners' reception of "Blackleg" workmen when returning from their work escorted by a detachment of </a:t>
            </a:r>
            <a:r>
              <a:rPr lang="en-US" dirty="0" smtClean="0"/>
              <a:t>armed Pinkerton's detectives.</a:t>
            </a:r>
          </a:p>
          <a:p>
            <a:r>
              <a:rPr lang="en-US" dirty="0" smtClean="0"/>
              <a:t>From </a:t>
            </a:r>
            <a:r>
              <a:rPr lang="en-US" dirty="0"/>
              <a:t>a sketch by Joseph </a:t>
            </a:r>
            <a:r>
              <a:rPr lang="en-US" dirty="0" smtClean="0"/>
              <a:t>Becker, 1884.</a:t>
            </a:r>
            <a:endParaRPr lang="en-US" dirty="0"/>
          </a:p>
        </p:txBody>
      </p:sp>
      <p:pic>
        <p:nvPicPr>
          <p:cNvPr id="4" name="Picture 3"/>
          <p:cNvPicPr>
            <a:picLocks noChangeAspect="1"/>
          </p:cNvPicPr>
          <p:nvPr/>
        </p:nvPicPr>
        <p:blipFill>
          <a:blip r:embed="rId2"/>
          <a:stretch>
            <a:fillRect/>
          </a:stretch>
        </p:blipFill>
        <p:spPr>
          <a:xfrm>
            <a:off x="127864" y="136477"/>
            <a:ext cx="9782020" cy="6622131"/>
          </a:xfrm>
          <a:prstGeom prst="rect">
            <a:avLst/>
          </a:prstGeom>
        </p:spPr>
      </p:pic>
    </p:spTree>
    <p:extLst>
      <p:ext uri="{BB962C8B-B14F-4D97-AF65-F5344CB8AC3E}">
        <p14:creationId xmlns:p14="http://schemas.microsoft.com/office/powerpoint/2010/main" val="2247119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399"/>
            <a:ext cx="8229600" cy="695739"/>
          </a:xfrm>
        </p:spPr>
        <p:txBody>
          <a:bodyPr>
            <a:noAutofit/>
          </a:bodyPr>
          <a:lstStyle/>
          <a:p>
            <a:pPr algn="ctr"/>
            <a:r>
              <a:rPr lang="en-US" sz="5400" b="1" i="1" dirty="0" smtClean="0"/>
              <a:t>Mugler v. Kansas </a:t>
            </a:r>
            <a:r>
              <a:rPr lang="en-US" sz="5400" b="1" dirty="0" smtClean="0"/>
              <a:t>(1887)</a:t>
            </a:r>
            <a:endParaRPr lang="en-US" sz="5400" b="1" dirty="0"/>
          </a:p>
        </p:txBody>
      </p:sp>
      <p:sp>
        <p:nvSpPr>
          <p:cNvPr id="3" name="Content Placeholder 2"/>
          <p:cNvSpPr>
            <a:spLocks noGrp="1"/>
          </p:cNvSpPr>
          <p:nvPr>
            <p:ph idx="1"/>
          </p:nvPr>
        </p:nvSpPr>
        <p:spPr>
          <a:xfrm>
            <a:off x="3428999" y="1050234"/>
            <a:ext cx="8670235" cy="5655366"/>
          </a:xfrm>
        </p:spPr>
        <p:txBody>
          <a:bodyPr>
            <a:normAutofit/>
          </a:bodyPr>
          <a:lstStyle/>
          <a:p>
            <a:r>
              <a:rPr lang="en-US" sz="2400" dirty="0"/>
              <a:t>The Court considered a state law that prohibited the manufacture and sale of liquor. Although the majority upheld the regulation against a substantive due process challenge, the Court’s opinion, written by Justice </a:t>
            </a:r>
            <a:r>
              <a:rPr lang="en-US" sz="2400" b="1" dirty="0"/>
              <a:t>John Marshall Harlan I </a:t>
            </a:r>
            <a:r>
              <a:rPr lang="en-US" sz="2400" dirty="0"/>
              <a:t>represented something of a break with </a:t>
            </a:r>
            <a:r>
              <a:rPr lang="en-US" sz="2400" i="1" dirty="0"/>
              <a:t>Munn</a:t>
            </a:r>
            <a:r>
              <a:rPr lang="en-US" sz="2400" dirty="0"/>
              <a:t>.</a:t>
            </a:r>
          </a:p>
          <a:p>
            <a:r>
              <a:rPr lang="en-US" sz="2400" dirty="0"/>
              <a:t>First, it articulated a view that not “every statute enacted ostensibly for the promotion of [the public interest] is to be accepted as a legitimate exertion of police powers of the state.”</a:t>
            </a:r>
          </a:p>
          <a:p>
            <a:r>
              <a:rPr lang="en-US" sz="2400" dirty="0"/>
              <a:t>Second, the Court suggested it would carefully scrutinize state action: “There are…limits beyond which legislation cannot rightfully go…. If, therefore, a statute purporting to have been enacted to protect the public health, the public morals, or the public safety, has no real or substantial relation to those objects, or is a palpable invasion of rights secured by the fundamental law, </a:t>
            </a:r>
            <a:r>
              <a:rPr lang="en-US" sz="2400" i="1" dirty="0"/>
              <a:t>it is the duty of the courts to so adjudge</a:t>
            </a:r>
            <a:r>
              <a:rPr lang="en-US" sz="2400" dirty="0"/>
              <a:t>, and thereby give effect to the Constitution.”</a:t>
            </a:r>
          </a:p>
        </p:txBody>
      </p:sp>
      <p:pic>
        <p:nvPicPr>
          <p:cNvPr id="32770" name="Picture 2" descr="http://upload.wikimedia.org/wikipedia/commons/thumb/0/0f/JudgeJMHarlan.jpg/220px-JudgeJMHarlan.jpg"/>
          <p:cNvPicPr>
            <a:picLocks noChangeAspect="1" noChangeArrowheads="1"/>
          </p:cNvPicPr>
          <p:nvPr/>
        </p:nvPicPr>
        <p:blipFill>
          <a:blip r:embed="rId2" cstate="print"/>
          <a:srcRect l="10909" r="20000"/>
          <a:stretch>
            <a:fillRect/>
          </a:stretch>
        </p:blipFill>
        <p:spPr bwMode="auto">
          <a:xfrm>
            <a:off x="192050" y="1262268"/>
            <a:ext cx="3101330" cy="5019261"/>
          </a:xfrm>
          <a:prstGeom prst="rect">
            <a:avLst/>
          </a:prstGeom>
          <a:noFill/>
        </p:spPr>
      </p:pic>
    </p:spTree>
    <p:extLst>
      <p:ext uri="{BB962C8B-B14F-4D97-AF65-F5344CB8AC3E}">
        <p14:creationId xmlns:p14="http://schemas.microsoft.com/office/powerpoint/2010/main" val="408286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7" y="152400"/>
            <a:ext cx="11967502" cy="788504"/>
          </a:xfrm>
        </p:spPr>
        <p:txBody>
          <a:bodyPr>
            <a:normAutofit/>
          </a:bodyPr>
          <a:lstStyle/>
          <a:p>
            <a:pPr algn="ctr"/>
            <a:r>
              <a:rPr lang="en-US" sz="4000" b="1" dirty="0"/>
              <a:t>Chicago, Milwaukee &amp; St. Paul Railway </a:t>
            </a:r>
            <a:r>
              <a:rPr lang="en-US" sz="4000" b="1" dirty="0" smtClean="0"/>
              <a:t>v</a:t>
            </a:r>
            <a:r>
              <a:rPr lang="en-US" sz="4000" b="1" dirty="0"/>
              <a:t>. Minnesota (1890)</a:t>
            </a:r>
          </a:p>
        </p:txBody>
      </p:sp>
      <p:sp>
        <p:nvSpPr>
          <p:cNvPr id="3" name="Content Placeholder 2"/>
          <p:cNvSpPr>
            <a:spLocks noGrp="1"/>
          </p:cNvSpPr>
          <p:nvPr>
            <p:ph idx="1"/>
          </p:nvPr>
        </p:nvSpPr>
        <p:spPr>
          <a:xfrm>
            <a:off x="106017" y="940904"/>
            <a:ext cx="9780105" cy="5764696"/>
          </a:xfrm>
        </p:spPr>
        <p:txBody>
          <a:bodyPr>
            <a:noAutofit/>
          </a:bodyPr>
          <a:lstStyle/>
          <a:p>
            <a:r>
              <a:rPr lang="en-US" sz="2100" dirty="0"/>
              <a:t>For the first time, the justices struck down a state regulation on the ground that it interfered with due process guarantees.</a:t>
            </a:r>
          </a:p>
          <a:p>
            <a:r>
              <a:rPr lang="en-US" sz="2100" dirty="0"/>
              <a:t>The state established a commission to set railroad rates for transportation of goods and for warehouse storage. The railroad argued that the commission had interfered with “its property” without providing due process of law.</a:t>
            </a:r>
          </a:p>
          <a:p>
            <a:r>
              <a:rPr lang="en-US" sz="2100" dirty="0"/>
              <a:t>Writing for the majority, Justice </a:t>
            </a:r>
            <a:r>
              <a:rPr lang="en-US" sz="2100" b="1" dirty="0"/>
              <a:t>Samuel Blatchford </a:t>
            </a:r>
            <a:r>
              <a:rPr lang="en-US" sz="2100" dirty="0"/>
              <a:t>held for the railroad on both procedural and substantive due process grounds. He examined the law in terms of the reasonableness standard set forth in </a:t>
            </a:r>
            <a:r>
              <a:rPr lang="en-US" sz="2100" i="1" dirty="0"/>
              <a:t>Mugler</a:t>
            </a:r>
            <a:r>
              <a:rPr lang="en-US" sz="2100" dirty="0"/>
              <a:t>: “The question of the reasonableness of a rate of charge for transportation by a railroad company…is eminently a question for judicial investigation, requiring due process of law for its determination.”</a:t>
            </a:r>
          </a:p>
          <a:p>
            <a:r>
              <a:rPr lang="en-US" sz="2100" dirty="0"/>
              <a:t>He found that the law deprived the company of its property in an unfair way: “If the company is deprived of the power of charging reasonable rates…and such deprivation takes place in the absence of an investigation by judicial machinery, it is deprived of the lawful use of its property, and thus, in substance and effect, of the property itself, without due process of law.”</a:t>
            </a:r>
          </a:p>
          <a:p>
            <a:r>
              <a:rPr lang="en-US" sz="2100" dirty="0"/>
              <a:t>In the 14 years since </a:t>
            </a:r>
            <a:r>
              <a:rPr lang="en-US" sz="2100" i="1" dirty="0"/>
              <a:t>Slaughter-House</a:t>
            </a:r>
            <a:r>
              <a:rPr lang="en-US" sz="2100" dirty="0"/>
              <a:t>, the Court had moved from a refusal to inject substance </a:t>
            </a:r>
            <a:r>
              <a:rPr lang="en-US" sz="2100" dirty="0" smtClean="0"/>
              <a:t>into </a:t>
            </a:r>
            <a:r>
              <a:rPr lang="en-US" sz="2100" dirty="0"/>
              <a:t>due process to a near affirmation of the doctrine of substantive due process.</a:t>
            </a:r>
          </a:p>
        </p:txBody>
      </p:sp>
      <p:pic>
        <p:nvPicPr>
          <p:cNvPr id="10244" name="Picture 4" descr="http://www.davidrumsey.com/rumsey/Size2/D0091/00912103.jpg?userid=2&amp;username=rumsey&amp;resolution=2&amp;servertype=JVA&amp;cid=8&amp;iid=RUMSEY&amp;vcid=NA&amp;usergroup=Rumsey3x&amp;profileid=13"/>
          <p:cNvPicPr>
            <a:picLocks noChangeAspect="1" noChangeArrowheads="1"/>
          </p:cNvPicPr>
          <p:nvPr/>
        </p:nvPicPr>
        <p:blipFill>
          <a:blip r:embed="rId2" cstate="print"/>
          <a:srcRect l="53191" t="6250" r="4255" b="6250"/>
          <a:stretch>
            <a:fillRect/>
          </a:stretch>
        </p:blipFill>
        <p:spPr bwMode="auto">
          <a:xfrm>
            <a:off x="9886122" y="1484243"/>
            <a:ext cx="2227626" cy="4678017"/>
          </a:xfrm>
          <a:prstGeom prst="rect">
            <a:avLst/>
          </a:prstGeom>
          <a:noFill/>
        </p:spPr>
      </p:pic>
    </p:spTree>
    <p:extLst>
      <p:ext uri="{BB962C8B-B14F-4D97-AF65-F5344CB8AC3E}">
        <p14:creationId xmlns:p14="http://schemas.microsoft.com/office/powerpoint/2010/main" val="212276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4" y="119271"/>
            <a:ext cx="6281530" cy="1643268"/>
          </a:xfrm>
        </p:spPr>
        <p:txBody>
          <a:bodyPr>
            <a:normAutofit/>
          </a:bodyPr>
          <a:lstStyle/>
          <a:p>
            <a:pPr algn="ctr"/>
            <a:r>
              <a:rPr lang="en-US" sz="5400" b="1" dirty="0"/>
              <a:t>Labor Battles in the </a:t>
            </a:r>
            <a:r>
              <a:rPr lang="en-US" sz="5400" b="1" dirty="0" smtClean="0"/>
              <a:t/>
            </a:r>
            <a:br>
              <a:rPr lang="en-US" sz="5400" b="1" dirty="0" smtClean="0"/>
            </a:br>
            <a:r>
              <a:rPr lang="en-US" sz="5400" b="1" dirty="0" smtClean="0"/>
              <a:t>Gilded </a:t>
            </a:r>
            <a:r>
              <a:rPr lang="en-US" sz="5400" b="1" dirty="0"/>
              <a:t>Age</a:t>
            </a:r>
            <a:endParaRPr lang="en-US" sz="5400" dirty="0"/>
          </a:p>
        </p:txBody>
      </p:sp>
      <p:sp>
        <p:nvSpPr>
          <p:cNvPr id="3" name="Content Placeholder 2"/>
          <p:cNvSpPr>
            <a:spLocks noGrp="1"/>
          </p:cNvSpPr>
          <p:nvPr>
            <p:ph idx="1"/>
          </p:nvPr>
        </p:nvSpPr>
        <p:spPr>
          <a:xfrm>
            <a:off x="106017" y="2372139"/>
            <a:ext cx="11979965" cy="4373218"/>
          </a:xfrm>
        </p:spPr>
        <p:txBody>
          <a:bodyPr>
            <a:normAutofit fontScale="92500" lnSpcReduction="20000"/>
          </a:bodyPr>
          <a:lstStyle/>
          <a:p>
            <a:r>
              <a:rPr lang="en-US" dirty="0" smtClean="0"/>
              <a:t>The Gilded Age industrial workforce was easy to vilify as it was composed of African Americans and immigrants.</a:t>
            </a:r>
          </a:p>
          <a:p>
            <a:r>
              <a:rPr lang="en-US" dirty="0" smtClean="0"/>
              <a:t>From 1865-1918</a:t>
            </a:r>
            <a:r>
              <a:rPr lang="en-US" dirty="0"/>
              <a:t>, </a:t>
            </a:r>
            <a:r>
              <a:rPr lang="en-US" b="1" dirty="0"/>
              <a:t>27.5 million immigrants </a:t>
            </a:r>
            <a:r>
              <a:rPr lang="en-US" dirty="0"/>
              <a:t>poured into the United States, many aspiring to the opportunities afforded by the nation’s economic </a:t>
            </a:r>
            <a:r>
              <a:rPr lang="en-US" dirty="0" smtClean="0"/>
              <a:t>successes.</a:t>
            </a:r>
          </a:p>
          <a:p>
            <a:r>
              <a:rPr lang="en-US" dirty="0" smtClean="0"/>
              <a:t>The </a:t>
            </a:r>
            <a:r>
              <a:rPr lang="en-US" dirty="0"/>
              <a:t>late </a:t>
            </a:r>
            <a:r>
              <a:rPr lang="en-US" dirty="0" smtClean="0"/>
              <a:t>19</a:t>
            </a:r>
            <a:r>
              <a:rPr lang="en-US" baseline="30000" dirty="0" smtClean="0"/>
              <a:t>th</a:t>
            </a:r>
            <a:r>
              <a:rPr lang="en-US" dirty="0" smtClean="0"/>
              <a:t> Century </a:t>
            </a:r>
            <a:r>
              <a:rPr lang="en-US" dirty="0"/>
              <a:t>was a time when industrial capitalism was new, raw, and sometimes brutal. </a:t>
            </a:r>
            <a:endParaRPr lang="en-US" dirty="0" smtClean="0"/>
          </a:p>
          <a:p>
            <a:r>
              <a:rPr lang="en-US" dirty="0" smtClean="0"/>
              <a:t>Between 1881-1900</a:t>
            </a:r>
            <a:r>
              <a:rPr lang="en-US" dirty="0"/>
              <a:t>, 35,000 workers </a:t>
            </a:r>
            <a:r>
              <a:rPr lang="en-US" i="1" dirty="0"/>
              <a:t>per year</a:t>
            </a:r>
            <a:r>
              <a:rPr lang="en-US" dirty="0"/>
              <a:t> lost their lives in industrial and other accidents at </a:t>
            </a:r>
            <a:r>
              <a:rPr lang="en-US" dirty="0" smtClean="0"/>
              <a:t>work.</a:t>
            </a:r>
          </a:p>
          <a:p>
            <a:r>
              <a:rPr lang="en-US" b="1" dirty="0" smtClean="0"/>
              <a:t>Strikes</a:t>
            </a:r>
            <a:r>
              <a:rPr lang="en-US" dirty="0" smtClean="0"/>
              <a:t> were </a:t>
            </a:r>
            <a:r>
              <a:rPr lang="en-US" dirty="0"/>
              <a:t>commonplace: no fewer than 100,000 workers went on strike each year. In 1892, for example, 1,298 strikes involving some 164,000 workers took place across the nation. </a:t>
            </a:r>
            <a:endParaRPr lang="en-US" dirty="0" smtClean="0"/>
          </a:p>
          <a:p>
            <a:r>
              <a:rPr lang="en-US" b="1" dirty="0" smtClean="0"/>
              <a:t>Unions</a:t>
            </a:r>
            <a:r>
              <a:rPr lang="en-US" dirty="0" smtClean="0"/>
              <a:t>—which </a:t>
            </a:r>
            <a:r>
              <a:rPr lang="en-US" dirty="0"/>
              <a:t>function to protect workers’ wages, hours of labor, and working conditions—were on the </a:t>
            </a:r>
            <a:r>
              <a:rPr lang="en-US" dirty="0" smtClean="0"/>
              <a:t>rise.</a:t>
            </a:r>
            <a:endParaRPr lang="en-US" dirty="0"/>
          </a:p>
        </p:txBody>
      </p:sp>
      <p:pic>
        <p:nvPicPr>
          <p:cNvPr id="4" name="Picture 3"/>
          <p:cNvPicPr>
            <a:picLocks noChangeAspect="1"/>
          </p:cNvPicPr>
          <p:nvPr/>
        </p:nvPicPr>
        <p:blipFill rotWithShape="1">
          <a:blip r:embed="rId2"/>
          <a:srcRect t="16322" b="5938"/>
          <a:stretch/>
        </p:blipFill>
        <p:spPr>
          <a:xfrm>
            <a:off x="7938052" y="82165"/>
            <a:ext cx="3704208" cy="2215269"/>
          </a:xfrm>
          <a:prstGeom prst="rect">
            <a:avLst/>
          </a:prstGeom>
        </p:spPr>
      </p:pic>
      <p:sp>
        <p:nvSpPr>
          <p:cNvPr id="5" name="Text Box 5"/>
          <p:cNvSpPr txBox="1">
            <a:spLocks noChangeArrowheads="1"/>
          </p:cNvSpPr>
          <p:nvPr/>
        </p:nvSpPr>
        <p:spPr bwMode="auto">
          <a:xfrm>
            <a:off x="5632174" y="1285485"/>
            <a:ext cx="2305878" cy="954107"/>
          </a:xfrm>
          <a:prstGeom prst="rect">
            <a:avLst/>
          </a:prstGeom>
          <a:noFill/>
          <a:ln w="9525">
            <a:noFill/>
            <a:miter lim="800000"/>
            <a:headEnd/>
            <a:tailEnd/>
          </a:ln>
          <a:effectLst/>
        </p:spPr>
        <p:txBody>
          <a:bodyPr wrap="square">
            <a:spAutoFit/>
          </a:bodyPr>
          <a:lstStyle/>
          <a:p>
            <a:r>
              <a:rPr lang="en-US" sz="1400" i="1" dirty="0"/>
              <a:t>Harper's Weekly </a:t>
            </a:r>
            <a:r>
              <a:rPr lang="en-US" sz="1400" dirty="0"/>
              <a:t>illustration of the Pennsylvania state militia marching on the Homestead Steelworks, 1892</a:t>
            </a:r>
          </a:p>
        </p:txBody>
      </p:sp>
    </p:spTree>
    <p:extLst>
      <p:ext uri="{BB962C8B-B14F-4D97-AF65-F5344CB8AC3E}">
        <p14:creationId xmlns:p14="http://schemas.microsoft.com/office/powerpoint/2010/main" val="72428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35" y="127829"/>
            <a:ext cx="6016487" cy="1562859"/>
          </a:xfrm>
        </p:spPr>
        <p:txBody>
          <a:bodyPr>
            <a:noAutofit/>
          </a:bodyPr>
          <a:lstStyle/>
          <a:p>
            <a:pPr algn="ctr"/>
            <a:r>
              <a:rPr lang="en-US" sz="5400" b="1" dirty="0" smtClean="0"/>
              <a:t>Labor Battles in the Gilded Age</a:t>
            </a:r>
            <a:endParaRPr lang="en-US" sz="5400" b="1" dirty="0"/>
          </a:p>
        </p:txBody>
      </p:sp>
      <p:sp>
        <p:nvSpPr>
          <p:cNvPr id="3" name="Content Placeholder 2"/>
          <p:cNvSpPr>
            <a:spLocks noGrp="1"/>
          </p:cNvSpPr>
          <p:nvPr>
            <p:ph idx="1"/>
          </p:nvPr>
        </p:nvSpPr>
        <p:spPr>
          <a:xfrm>
            <a:off x="92765" y="3021496"/>
            <a:ext cx="11993218" cy="3710607"/>
          </a:xfrm>
        </p:spPr>
        <p:txBody>
          <a:bodyPr>
            <a:normAutofit fontScale="92500" lnSpcReduction="20000"/>
          </a:bodyPr>
          <a:lstStyle/>
          <a:p>
            <a:r>
              <a:rPr lang="en-US" dirty="0"/>
              <a:t>As the United States’ industrial economy grew in the late 1800s, conflict between workers and factory owners became increasingly frequent and sometimes led to violence.</a:t>
            </a:r>
          </a:p>
          <a:p>
            <a:r>
              <a:rPr lang="en-US" dirty="0"/>
              <a:t>The </a:t>
            </a:r>
            <a:r>
              <a:rPr lang="en-US" b="1" dirty="0"/>
              <a:t>Homestead Strike </a:t>
            </a:r>
            <a:r>
              <a:rPr lang="en-US" dirty="0"/>
              <a:t>occurred at the Carnegie Steel Company’s Homestead Steel Works in 1892. The strike culminated in a gun battle between unionized steelworkers and a group of men hired by the company to break the strike. The steelworkers ultimately lost the strike.</a:t>
            </a:r>
          </a:p>
          <a:p>
            <a:r>
              <a:rPr lang="en-US" dirty="0"/>
              <a:t>The </a:t>
            </a:r>
            <a:r>
              <a:rPr lang="en-US" b="1" dirty="0"/>
              <a:t>Pullman Strike </a:t>
            </a:r>
            <a:r>
              <a:rPr lang="en-US" dirty="0"/>
              <a:t>of 1894 started outside Chicago at the Pullman sleeping car manufacturing company and quickly grew into a national railroad strike involving the American Railway Union, the Pullman Company, railroads across the nation, and the federal </a:t>
            </a:r>
            <a:r>
              <a:rPr lang="en-US" dirty="0" smtClean="0"/>
              <a:t>government who used the Army to end the strike. One of its organizers, Eugene V. Debs, was imprisoned.</a:t>
            </a:r>
            <a:endParaRPr lang="en-US" dirty="0"/>
          </a:p>
        </p:txBody>
      </p:sp>
      <p:pic>
        <p:nvPicPr>
          <p:cNvPr id="5" name="Picture 4"/>
          <p:cNvPicPr>
            <a:picLocks noChangeAspect="1"/>
          </p:cNvPicPr>
          <p:nvPr/>
        </p:nvPicPr>
        <p:blipFill rotWithShape="1">
          <a:blip r:embed="rId2"/>
          <a:srcRect t="15856"/>
          <a:stretch/>
        </p:blipFill>
        <p:spPr>
          <a:xfrm>
            <a:off x="6689241" y="127829"/>
            <a:ext cx="4469089" cy="2814920"/>
          </a:xfrm>
          <a:prstGeom prst="rect">
            <a:avLst/>
          </a:prstGeom>
        </p:spPr>
      </p:pic>
      <p:sp>
        <p:nvSpPr>
          <p:cNvPr id="6" name="Text Box 5"/>
          <p:cNvSpPr txBox="1">
            <a:spLocks noChangeArrowheads="1"/>
          </p:cNvSpPr>
          <p:nvPr/>
        </p:nvSpPr>
        <p:spPr bwMode="auto">
          <a:xfrm>
            <a:off x="2358887" y="2204085"/>
            <a:ext cx="4330354" cy="738664"/>
          </a:xfrm>
          <a:prstGeom prst="rect">
            <a:avLst/>
          </a:prstGeom>
          <a:noFill/>
          <a:ln w="9525">
            <a:noFill/>
            <a:miter lim="800000"/>
            <a:headEnd/>
            <a:tailEnd/>
          </a:ln>
          <a:effectLst/>
        </p:spPr>
        <p:txBody>
          <a:bodyPr wrap="square">
            <a:spAutoFit/>
          </a:bodyPr>
          <a:lstStyle/>
          <a:p>
            <a:r>
              <a:rPr lang="en-US" sz="1400" dirty="0"/>
              <a:t>Pullman strikers outside Arcade Building in Pullman, Chicago. The Illinois National Guard can be seen guarding the building during the Pullman Railroad Strike in 1894.</a:t>
            </a:r>
          </a:p>
        </p:txBody>
      </p:sp>
    </p:spTree>
    <p:extLst>
      <p:ext uri="{BB962C8B-B14F-4D97-AF65-F5344CB8AC3E}">
        <p14:creationId xmlns:p14="http://schemas.microsoft.com/office/powerpoint/2010/main" val="119129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9270"/>
            <a:ext cx="8229600" cy="773472"/>
          </a:xfrm>
        </p:spPr>
        <p:txBody>
          <a:bodyPr>
            <a:noAutofit/>
          </a:bodyPr>
          <a:lstStyle/>
          <a:p>
            <a:pPr algn="ctr"/>
            <a:r>
              <a:rPr lang="en-US" sz="5400" b="1" i="1" dirty="0" smtClean="0"/>
              <a:t>Allgeyer v. Louisiana </a:t>
            </a:r>
            <a:r>
              <a:rPr lang="en-US" sz="5400" b="1" dirty="0" smtClean="0"/>
              <a:t>(1897)</a:t>
            </a:r>
            <a:endParaRPr lang="en-US" sz="5400" b="1" i="1" dirty="0"/>
          </a:p>
        </p:txBody>
      </p:sp>
      <p:sp>
        <p:nvSpPr>
          <p:cNvPr id="3" name="Content Placeholder 2"/>
          <p:cNvSpPr>
            <a:spLocks noGrp="1"/>
          </p:cNvSpPr>
          <p:nvPr>
            <p:ph idx="1"/>
          </p:nvPr>
        </p:nvSpPr>
        <p:spPr>
          <a:xfrm>
            <a:off x="2522409" y="1118028"/>
            <a:ext cx="9576826" cy="5587571"/>
          </a:xfrm>
        </p:spPr>
        <p:txBody>
          <a:bodyPr>
            <a:normAutofit fontScale="92500" lnSpcReduction="10000"/>
          </a:bodyPr>
          <a:lstStyle/>
          <a:p>
            <a:r>
              <a:rPr lang="en-US" sz="2400" dirty="0"/>
              <a:t>With the alleged purpose of preventing fraud, the state enacted a law that barred its citizens and corporations from doing business with out-of-state insurance companies, unless they complied with a specified set of requirements. Among those requirements were stipulations that the out-of-state company must establish as place of business in the state and must have an authorized agent inside the state.</a:t>
            </a:r>
          </a:p>
          <a:p>
            <a:r>
              <a:rPr lang="en-US" sz="2400" dirty="0"/>
              <a:t>Justice </a:t>
            </a:r>
            <a:r>
              <a:rPr lang="en-US" sz="2400" b="1" dirty="0"/>
              <a:t>Rufus Peckham</a:t>
            </a:r>
            <a:r>
              <a:rPr lang="en-US" sz="2400" dirty="0"/>
              <a:t>, writing for a unanimous Court, held the state law unconstitutional on substantive due process grounds:</a:t>
            </a:r>
          </a:p>
          <a:p>
            <a:r>
              <a:rPr lang="en-US" sz="2400" dirty="0"/>
              <a:t>"The 'liberty' mentioned in [the Fourteenth] amendment means not only the right of the citizen to be free from the mere physical restraint of his person, as by incarceration, but the term is deemed to embrace the right of the citizen to be free in the enjoyment of all his faculties, to be free to use them in all lawful ways, to live and work where he will, to earn his livelihood by any lawful calling, to pursue any livelihood or avocation, and for that purpose</a:t>
            </a:r>
            <a:r>
              <a:rPr lang="en-US" sz="2400" b="1" dirty="0"/>
              <a:t> </a:t>
            </a:r>
            <a:r>
              <a:rPr lang="en-US" sz="2400" b="1" i="1" dirty="0"/>
              <a:t>to enter into all contracts</a:t>
            </a:r>
            <a:r>
              <a:rPr lang="en-US" sz="2400" i="1" dirty="0"/>
              <a:t> which may be proper, necessary, and essential</a:t>
            </a:r>
            <a:r>
              <a:rPr lang="en-US" sz="2400" dirty="0"/>
              <a:t> to his carrying out to a successful conclusion the purposes above mentioned.“</a:t>
            </a:r>
          </a:p>
          <a:p>
            <a:r>
              <a:rPr lang="en-US" sz="2400" dirty="0"/>
              <a:t>In just under 25 years, business interests had pushed the Court </a:t>
            </a:r>
            <a:r>
              <a:rPr lang="en-US" sz="2400" dirty="0" smtClean="0"/>
              <a:t>from rejecting </a:t>
            </a:r>
            <a:r>
              <a:rPr lang="en-US" sz="2400" dirty="0"/>
              <a:t>substantive due process to accepting it and equating it with a fundamental right to liberty of </a:t>
            </a:r>
            <a:r>
              <a:rPr lang="en-US" sz="2400" dirty="0" smtClean="0"/>
              <a:t>contract.</a:t>
            </a:r>
            <a:endParaRPr lang="en-US" sz="2400" dirty="0"/>
          </a:p>
          <a:p>
            <a:endParaRPr lang="en-US" sz="1800" dirty="0"/>
          </a:p>
        </p:txBody>
      </p:sp>
      <p:pic>
        <p:nvPicPr>
          <p:cNvPr id="34818" name="Picture 2" descr="http://upload.wikimedia.org/wikipedia/commons/thumb/4/4a/Rufus_Wheeler_Peckham_cph.3b30513.jpg/250px-Rufus_Wheeler_Peckham_cph.3b30513.jpg"/>
          <p:cNvPicPr>
            <a:picLocks noChangeAspect="1" noChangeArrowheads="1"/>
          </p:cNvPicPr>
          <p:nvPr/>
        </p:nvPicPr>
        <p:blipFill>
          <a:blip r:embed="rId2" cstate="print"/>
          <a:srcRect l="16000" r="20000"/>
          <a:stretch>
            <a:fillRect/>
          </a:stretch>
        </p:blipFill>
        <p:spPr bwMode="auto">
          <a:xfrm>
            <a:off x="125857" y="1118028"/>
            <a:ext cx="2396551" cy="5362285"/>
          </a:xfrm>
          <a:prstGeom prst="rect">
            <a:avLst/>
          </a:prstGeom>
          <a:noFill/>
        </p:spPr>
      </p:pic>
    </p:spTree>
    <p:extLst>
      <p:ext uri="{BB962C8B-B14F-4D97-AF65-F5344CB8AC3E}">
        <p14:creationId xmlns:p14="http://schemas.microsoft.com/office/powerpoint/2010/main" val="3330193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443" y="218659"/>
            <a:ext cx="7374835" cy="1000541"/>
          </a:xfrm>
        </p:spPr>
        <p:txBody>
          <a:bodyPr>
            <a:noAutofit/>
          </a:bodyPr>
          <a:lstStyle/>
          <a:p>
            <a:pPr algn="ctr"/>
            <a:r>
              <a:rPr lang="en-US" sz="5400" b="1" i="1" dirty="0" smtClean="0"/>
              <a:t>Holden v. Hardy </a:t>
            </a:r>
            <a:r>
              <a:rPr lang="en-US" sz="5400" b="1" dirty="0" smtClean="0"/>
              <a:t>(1898)</a:t>
            </a:r>
            <a:endParaRPr lang="en-US" sz="5400" b="1" dirty="0"/>
          </a:p>
        </p:txBody>
      </p:sp>
      <p:sp>
        <p:nvSpPr>
          <p:cNvPr id="3" name="Content Placeholder 2"/>
          <p:cNvSpPr>
            <a:spLocks noGrp="1"/>
          </p:cNvSpPr>
          <p:nvPr>
            <p:ph idx="1"/>
          </p:nvPr>
        </p:nvSpPr>
        <p:spPr>
          <a:xfrm>
            <a:off x="132520" y="1364974"/>
            <a:ext cx="11953463" cy="5380382"/>
          </a:xfrm>
        </p:spPr>
        <p:txBody>
          <a:bodyPr>
            <a:noAutofit/>
          </a:bodyPr>
          <a:lstStyle/>
          <a:p>
            <a:r>
              <a:rPr lang="en-US" sz="2100" dirty="0"/>
              <a:t>The Court examined a Utah law prohibiting </a:t>
            </a:r>
            <a:r>
              <a:rPr lang="en-US" sz="2100" dirty="0" smtClean="0"/>
              <a:t>mining companies from </a:t>
            </a:r>
            <a:r>
              <a:rPr lang="en-US" sz="2100" dirty="0"/>
              <a:t>working their employees more than 8 hours in a day, except in emergency situations.</a:t>
            </a:r>
          </a:p>
          <a:p>
            <a:r>
              <a:rPr lang="en-US" sz="2100" dirty="0"/>
              <a:t>Attorneys challenging the law claimed: “It is…not within the power of the legislature to prevent persons who are…perfectly competent to contract, from entering into employment and voluntarily making contracts in relation thereto merely because the employment…may be considered by the legislature to be dangerous or injurious to the health of the employee; and if such right to contract cannot be prevented, it certainly cannot be restricted by the legislature to suit its own ideas of the ability of the employee to stand the physical and mental strain incident to the work.”</a:t>
            </a:r>
          </a:p>
          <a:p>
            <a:r>
              <a:rPr lang="en-US" sz="2100" dirty="0"/>
              <a:t>The state asserted that the challenged statute was a “health regulation” and within the state’s power because it was aimed at “preserving to a citizen his ability to work and support himself.”</a:t>
            </a:r>
          </a:p>
          <a:p>
            <a:r>
              <a:rPr lang="en-US" sz="2100" dirty="0"/>
              <a:t>The Supreme Court, in an opinion by Justice </a:t>
            </a:r>
            <a:r>
              <a:rPr lang="en-US" sz="2100" b="1" dirty="0"/>
              <a:t>Henry </a:t>
            </a:r>
            <a:r>
              <a:rPr lang="en-US" sz="2100" b="1" dirty="0" smtClean="0"/>
              <a:t>Brown </a:t>
            </a:r>
            <a:r>
              <a:rPr lang="en-US" sz="2100" dirty="0" smtClean="0"/>
              <a:t>(fresh from his decision the previous term in </a:t>
            </a:r>
            <a:r>
              <a:rPr lang="en-US" sz="2100" i="1" dirty="0" smtClean="0"/>
              <a:t>Plessy</a:t>
            </a:r>
            <a:r>
              <a:rPr lang="en-US" sz="2100" dirty="0" smtClean="0"/>
              <a:t>), </a:t>
            </a:r>
            <a:r>
              <a:rPr lang="en-US" sz="2100" dirty="0"/>
              <a:t>reiterated its </a:t>
            </a:r>
            <a:r>
              <a:rPr lang="en-US" sz="2100" i="1" dirty="0"/>
              <a:t>Mugler </a:t>
            </a:r>
            <a:r>
              <a:rPr lang="en-US" sz="2100" dirty="0"/>
              <a:t>position: “The question in each case is whether the legislature has adopted the statute in exercise of a reasonable discretion or whether its actions be a mere excuse for an unjust discrimination.” The Court deemed the regulation “reasonable”; that </a:t>
            </a:r>
            <a:r>
              <a:rPr lang="en-US" sz="2100" dirty="0" smtClean="0"/>
              <a:t>is, </a:t>
            </a:r>
            <a:r>
              <a:rPr lang="en-US" sz="2100" dirty="0"/>
              <a:t>it did not impinge on the liberty of contract because the state had well justified its interest in protecting miners from their jobs’ unique health problems and dangerous conditions</a:t>
            </a:r>
            <a:r>
              <a:rPr lang="en-US" sz="2100" dirty="0" smtClean="0"/>
              <a:t>. It appeared that liberty of contract was not absolute and that some state regulation would be allowed.</a:t>
            </a:r>
            <a:endParaRPr lang="en-US" sz="2100" dirty="0"/>
          </a:p>
        </p:txBody>
      </p:sp>
      <p:pic>
        <p:nvPicPr>
          <p:cNvPr id="4" name="Picture 3"/>
          <p:cNvPicPr>
            <a:picLocks noChangeAspect="1"/>
          </p:cNvPicPr>
          <p:nvPr/>
        </p:nvPicPr>
        <p:blipFill rotWithShape="1">
          <a:blip r:embed="rId2"/>
          <a:srcRect t="26626" b="22804"/>
          <a:stretch/>
        </p:blipFill>
        <p:spPr>
          <a:xfrm>
            <a:off x="8002863" y="88481"/>
            <a:ext cx="3513275" cy="1276493"/>
          </a:xfrm>
          <a:prstGeom prst="rect">
            <a:avLst/>
          </a:prstGeom>
        </p:spPr>
      </p:pic>
    </p:spTree>
    <p:extLst>
      <p:ext uri="{BB962C8B-B14F-4D97-AF65-F5344CB8AC3E}">
        <p14:creationId xmlns:p14="http://schemas.microsoft.com/office/powerpoint/2010/main" val="345092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52400"/>
            <a:ext cx="8229600" cy="1104900"/>
          </a:xfrm>
        </p:spPr>
        <p:txBody>
          <a:bodyPr>
            <a:noAutofit/>
          </a:bodyPr>
          <a:lstStyle/>
          <a:p>
            <a:pPr algn="ctr"/>
            <a:r>
              <a:rPr lang="en-US" sz="5400" b="1" i="1" dirty="0" smtClean="0"/>
              <a:t>Lochner v. New York</a:t>
            </a:r>
            <a:r>
              <a:rPr lang="en-US" sz="5400" b="1" dirty="0" smtClean="0"/>
              <a:t> (1905)</a:t>
            </a:r>
            <a:endParaRPr lang="en-US" sz="5400" b="1" dirty="0"/>
          </a:p>
        </p:txBody>
      </p:sp>
      <p:sp>
        <p:nvSpPr>
          <p:cNvPr id="5123" name="Rectangle 3"/>
          <p:cNvSpPr>
            <a:spLocks noGrp="1" noChangeArrowheads="1"/>
          </p:cNvSpPr>
          <p:nvPr>
            <p:ph type="body" idx="1"/>
          </p:nvPr>
        </p:nvSpPr>
        <p:spPr>
          <a:xfrm>
            <a:off x="119269" y="1378226"/>
            <a:ext cx="8698069" cy="5353878"/>
          </a:xfrm>
        </p:spPr>
        <p:txBody>
          <a:bodyPr>
            <a:noAutofit/>
          </a:bodyPr>
          <a:lstStyle/>
          <a:p>
            <a:r>
              <a:rPr lang="en-US" sz="2400" dirty="0"/>
              <a:t>In New York in the late 1800s, bakers were paid by the day, not by the hour. $2 per day was a typical wage.</a:t>
            </a:r>
          </a:p>
          <a:p>
            <a:r>
              <a:rPr lang="en-US" sz="2400" dirty="0"/>
              <a:t>Unsurprisingly, bakers favored shorter work days, as they assumed that they would continue to receive their current pay levels whether they worked 10 hours or they worked 14 hours. They also believed that long work hours increased their risk of developing various lung diseases. </a:t>
            </a:r>
          </a:p>
          <a:p>
            <a:r>
              <a:rPr lang="en-US" sz="2400" dirty="0"/>
              <a:t>A bill, supported by bakers, to reduce the workday for bakers to 10 hours was narrowly defeated in the New York Assembly in 1887.  </a:t>
            </a:r>
          </a:p>
          <a:p>
            <a:r>
              <a:rPr lang="en-US" sz="2400" dirty="0"/>
              <a:t>By the mid-1890s, larger bakeries in New York were unionized and generally adopted 60-hour work weeks. </a:t>
            </a:r>
          </a:p>
          <a:p>
            <a:r>
              <a:rPr lang="en-US" sz="2400" dirty="0"/>
              <a:t>The large bakeries, however, faced competition from smaller bakeries which demanded longer hours from their employees (the employees often were required to sleep in or near the bakeries). </a:t>
            </a:r>
          </a:p>
        </p:txBody>
      </p:sp>
      <p:pic>
        <p:nvPicPr>
          <p:cNvPr id="5124" name="Picture 4"/>
          <p:cNvPicPr>
            <a:picLocks noChangeAspect="1" noChangeArrowheads="1"/>
          </p:cNvPicPr>
          <p:nvPr/>
        </p:nvPicPr>
        <p:blipFill>
          <a:blip r:embed="rId2" cstate="print"/>
          <a:srcRect t="1587" r="2769" b="1587"/>
          <a:stretch>
            <a:fillRect/>
          </a:stretch>
        </p:blipFill>
        <p:spPr bwMode="auto">
          <a:xfrm>
            <a:off x="8817338" y="1573551"/>
            <a:ext cx="3244122" cy="4038600"/>
          </a:xfrm>
          <a:prstGeom prst="rect">
            <a:avLst/>
          </a:prstGeom>
          <a:noFill/>
          <a:ln w="9525">
            <a:noFill/>
            <a:miter lim="800000"/>
            <a:headEnd/>
            <a:tailEnd/>
          </a:ln>
          <a:effectLst/>
        </p:spPr>
      </p:pic>
      <p:sp>
        <p:nvSpPr>
          <p:cNvPr id="5125" name="Text Box 5"/>
          <p:cNvSpPr txBox="1">
            <a:spLocks noChangeArrowheads="1"/>
          </p:cNvSpPr>
          <p:nvPr/>
        </p:nvSpPr>
        <p:spPr bwMode="auto">
          <a:xfrm>
            <a:off x="9029700" y="5672614"/>
            <a:ext cx="2819400" cy="646331"/>
          </a:xfrm>
          <a:prstGeom prst="rect">
            <a:avLst/>
          </a:prstGeom>
          <a:noFill/>
          <a:ln w="9525">
            <a:noFill/>
            <a:miter lim="800000"/>
            <a:headEnd/>
            <a:tailEnd/>
          </a:ln>
          <a:effectLst/>
        </p:spPr>
        <p:txBody>
          <a:bodyPr wrap="square">
            <a:spAutoFit/>
          </a:bodyPr>
          <a:lstStyle/>
          <a:p>
            <a:r>
              <a:rPr lang="en-US" dirty="0"/>
              <a:t>Lochner’s Home Bakery</a:t>
            </a:r>
          </a:p>
          <a:p>
            <a:r>
              <a:rPr lang="en-US" dirty="0"/>
              <a:t>Utica, New York</a:t>
            </a:r>
          </a:p>
        </p:txBody>
      </p:sp>
    </p:spTree>
    <p:extLst>
      <p:ext uri="{BB962C8B-B14F-4D97-AF65-F5344CB8AC3E}">
        <p14:creationId xmlns:p14="http://schemas.microsoft.com/office/powerpoint/2010/main" val="3408618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52400"/>
            <a:ext cx="8229600" cy="762000"/>
          </a:xfrm>
        </p:spPr>
        <p:txBody>
          <a:bodyPr>
            <a:noAutofit/>
          </a:bodyPr>
          <a:lstStyle/>
          <a:p>
            <a:pPr algn="ctr"/>
            <a:r>
              <a:rPr lang="en-US" sz="5400" b="1" i="1" dirty="0" smtClean="0"/>
              <a:t>Lochner v. New York</a:t>
            </a:r>
            <a:r>
              <a:rPr lang="en-US" sz="5400" b="1" dirty="0" smtClean="0"/>
              <a:t> (1905)</a:t>
            </a:r>
            <a:endParaRPr lang="en-US" sz="5400" b="1" dirty="0"/>
          </a:p>
        </p:txBody>
      </p:sp>
      <p:sp>
        <p:nvSpPr>
          <p:cNvPr id="5123" name="Rectangle 3"/>
          <p:cNvSpPr>
            <a:spLocks noGrp="1" noChangeArrowheads="1"/>
          </p:cNvSpPr>
          <p:nvPr>
            <p:ph type="body" idx="1"/>
          </p:nvPr>
        </p:nvSpPr>
        <p:spPr>
          <a:xfrm>
            <a:off x="92765" y="914401"/>
            <a:ext cx="9700592" cy="5830956"/>
          </a:xfrm>
        </p:spPr>
        <p:txBody>
          <a:bodyPr>
            <a:noAutofit/>
          </a:bodyPr>
          <a:lstStyle/>
          <a:p>
            <a:r>
              <a:rPr lang="en-US" sz="2400" dirty="0"/>
              <a:t>While unionized bakers continued to lobby for a ten-hour law, a muckraking New York Press reporter published stories about unsanitary conditions in smaller bakeries, including accounts of finding open sewers and cockroaches on baking utensils.</a:t>
            </a:r>
          </a:p>
          <a:p>
            <a:r>
              <a:rPr lang="en-US" sz="2400" dirty="0"/>
              <a:t>A state factory inspector's report confirmed that conditions were unsanitary and led to growing public support for a law regulating bakeries. </a:t>
            </a:r>
          </a:p>
          <a:p>
            <a:r>
              <a:rPr lang="en-US" sz="2400" dirty="0"/>
              <a:t>The state legislature passed the Bakeshop Act of 1897. It included sections regulating sanitary conditions (e.g., no sleeping in a bake room) and a section strongly supported by the baker's union, establishing the </a:t>
            </a:r>
            <a:r>
              <a:rPr lang="en-US" sz="2400" b="1" dirty="0"/>
              <a:t>60-hour maximum </a:t>
            </a:r>
            <a:r>
              <a:rPr lang="en-US" sz="2400" b="1" dirty="0" smtClean="0"/>
              <a:t>hour, </a:t>
            </a:r>
            <a:r>
              <a:rPr lang="en-US" sz="2400" b="1" dirty="0"/>
              <a:t>maximum work week for bakers</a:t>
            </a:r>
            <a:r>
              <a:rPr lang="en-US" sz="2400" dirty="0"/>
              <a:t>.</a:t>
            </a:r>
          </a:p>
          <a:p>
            <a:r>
              <a:rPr lang="en-US" sz="2400" dirty="0"/>
              <a:t>Utica bakery owner Joseph Lochner had a longstanding dispute with the baker's union. Union officials persuaded state factory inspectors to file a complaint against Lochner for employing a baker named Aman Schmitter for more than sixty hours in one week.</a:t>
            </a:r>
          </a:p>
          <a:p>
            <a:r>
              <a:rPr lang="en-US" sz="2400" dirty="0"/>
              <a:t>In February 1903, Lochner was tried but offered no defense. He was found guilty of violating the Bakeshop Act and sentenced to pay a fine of $50.</a:t>
            </a:r>
          </a:p>
        </p:txBody>
      </p:sp>
      <p:sp>
        <p:nvSpPr>
          <p:cNvPr id="5125" name="Text Box 5"/>
          <p:cNvSpPr txBox="1">
            <a:spLocks noChangeArrowheads="1"/>
          </p:cNvSpPr>
          <p:nvPr/>
        </p:nvSpPr>
        <p:spPr bwMode="auto">
          <a:xfrm>
            <a:off x="9993382" y="5398116"/>
            <a:ext cx="1847850" cy="369332"/>
          </a:xfrm>
          <a:prstGeom prst="rect">
            <a:avLst/>
          </a:prstGeom>
          <a:noFill/>
          <a:ln w="9525">
            <a:noFill/>
            <a:miter lim="800000"/>
            <a:headEnd/>
            <a:tailEnd/>
          </a:ln>
          <a:effectLst/>
        </p:spPr>
        <p:txBody>
          <a:bodyPr wrap="square">
            <a:spAutoFit/>
          </a:bodyPr>
          <a:lstStyle/>
          <a:p>
            <a:r>
              <a:rPr lang="en-US" dirty="0"/>
              <a:t>Joseph Lochner</a:t>
            </a:r>
          </a:p>
        </p:txBody>
      </p:sp>
      <p:pic>
        <p:nvPicPr>
          <p:cNvPr id="6146" name="Picture 2" descr="http://law2.umkc.edu/faculty/projects/ftrials/conlaw/Lochmer.jpg"/>
          <p:cNvPicPr>
            <a:picLocks noChangeAspect="1" noChangeArrowheads="1"/>
          </p:cNvPicPr>
          <p:nvPr/>
        </p:nvPicPr>
        <p:blipFill>
          <a:blip r:embed="rId2" cstate="print"/>
          <a:srcRect/>
          <a:stretch>
            <a:fillRect/>
          </a:stretch>
        </p:blipFill>
        <p:spPr bwMode="auto">
          <a:xfrm>
            <a:off x="9793357" y="1318592"/>
            <a:ext cx="2247900" cy="4079524"/>
          </a:xfrm>
          <a:prstGeom prst="rect">
            <a:avLst/>
          </a:prstGeom>
          <a:noFill/>
        </p:spPr>
      </p:pic>
    </p:spTree>
    <p:extLst>
      <p:ext uri="{BB962C8B-B14F-4D97-AF65-F5344CB8AC3E}">
        <p14:creationId xmlns:p14="http://schemas.microsoft.com/office/powerpoint/2010/main" val="3125258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202016" y="3644348"/>
            <a:ext cx="4237383" cy="3117828"/>
          </a:xfrm>
        </p:spPr>
        <p:txBody>
          <a:bodyPr/>
          <a:lstStyle/>
          <a:p>
            <a:pPr>
              <a:lnSpc>
                <a:spcPct val="80000"/>
              </a:lnSpc>
            </a:pPr>
            <a:r>
              <a:rPr lang="en-US" sz="1800" dirty="0">
                <a:solidFill>
                  <a:srgbClr val="FFFFFF"/>
                </a:solidFill>
              </a:rPr>
              <a:t>The original U.S. Senate Chamber in the Capitol became available when the Senate moved into its current chamber in 1861. When the Senators moved out, the U.S. Supreme Court moved in. </a:t>
            </a:r>
          </a:p>
          <a:p>
            <a:pPr>
              <a:lnSpc>
                <a:spcPct val="80000"/>
              </a:lnSpc>
            </a:pPr>
            <a:r>
              <a:rPr lang="en-US" sz="1800" dirty="0">
                <a:solidFill>
                  <a:srgbClr val="FFFFFF"/>
                </a:solidFill>
              </a:rPr>
              <a:t>The Court met in the old Senate Chamber from 1861 until they received their own building in 1935. </a:t>
            </a:r>
          </a:p>
          <a:p>
            <a:pPr>
              <a:lnSpc>
                <a:spcPct val="80000"/>
              </a:lnSpc>
            </a:pPr>
            <a:r>
              <a:rPr lang="en-US" sz="1600" dirty="0"/>
              <a:t>This photo shows the old Senate Chamber converted for the Supreme Court. Notice the </a:t>
            </a:r>
            <a:r>
              <a:rPr lang="en-US" sz="1600" dirty="0" smtClean="0"/>
              <a:t>ladies </a:t>
            </a:r>
            <a:r>
              <a:rPr lang="en-US" sz="1600" dirty="0"/>
              <a:t>wearing hats in the gallery as staff prepare for the justices, who decided </a:t>
            </a:r>
            <a:r>
              <a:rPr lang="en-US" sz="1600" i="1" dirty="0"/>
              <a:t>Lochner, </a:t>
            </a:r>
            <a:r>
              <a:rPr lang="en-US" sz="1600" dirty="0"/>
              <a:t>to take the bench. </a:t>
            </a:r>
          </a:p>
        </p:txBody>
      </p:sp>
      <p:pic>
        <p:nvPicPr>
          <p:cNvPr id="4100" name="Picture 4"/>
          <p:cNvPicPr>
            <a:picLocks noChangeAspect="1" noChangeArrowheads="1"/>
          </p:cNvPicPr>
          <p:nvPr/>
        </p:nvPicPr>
        <p:blipFill>
          <a:blip r:embed="rId2" cstate="print"/>
          <a:srcRect/>
          <a:stretch>
            <a:fillRect/>
          </a:stretch>
        </p:blipFill>
        <p:spPr bwMode="auto">
          <a:xfrm>
            <a:off x="122582" y="96078"/>
            <a:ext cx="5946914" cy="6666098"/>
          </a:xfrm>
          <a:prstGeom prst="rect">
            <a:avLst/>
          </a:prstGeom>
          <a:noFill/>
          <a:ln w="9525">
            <a:noFill/>
            <a:miter lim="800000"/>
            <a:headEnd/>
            <a:tailEnd/>
          </a:ln>
          <a:effectLst/>
        </p:spPr>
      </p:pic>
      <p:pic>
        <p:nvPicPr>
          <p:cNvPr id="3" name="Picture 2"/>
          <p:cNvPicPr>
            <a:picLocks noChangeAspect="1"/>
          </p:cNvPicPr>
          <p:nvPr/>
        </p:nvPicPr>
        <p:blipFill>
          <a:blip r:embed="rId3"/>
          <a:stretch>
            <a:fillRect/>
          </a:stretch>
        </p:blipFill>
        <p:spPr>
          <a:xfrm>
            <a:off x="8141803" y="2832779"/>
            <a:ext cx="4050197" cy="2700131"/>
          </a:xfrm>
          <a:prstGeom prst="rect">
            <a:avLst/>
          </a:prstGeom>
        </p:spPr>
      </p:pic>
      <p:pic>
        <p:nvPicPr>
          <p:cNvPr id="4" name="Picture 3"/>
          <p:cNvPicPr>
            <a:picLocks noChangeAspect="1"/>
          </p:cNvPicPr>
          <p:nvPr/>
        </p:nvPicPr>
        <p:blipFill>
          <a:blip r:embed="rId4"/>
          <a:stretch>
            <a:fillRect/>
          </a:stretch>
        </p:blipFill>
        <p:spPr>
          <a:xfrm>
            <a:off x="6350689" y="198231"/>
            <a:ext cx="3678306" cy="2452204"/>
          </a:xfrm>
          <a:prstGeom prst="rect">
            <a:avLst/>
          </a:prstGeom>
        </p:spPr>
      </p:pic>
    </p:spTree>
    <p:extLst>
      <p:ext uri="{BB962C8B-B14F-4D97-AF65-F5344CB8AC3E}">
        <p14:creationId xmlns:p14="http://schemas.microsoft.com/office/powerpoint/2010/main" val="202959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669" y="113334"/>
            <a:ext cx="7855227" cy="1423918"/>
          </a:xfrm>
        </p:spPr>
        <p:txBody>
          <a:bodyPr>
            <a:normAutofit/>
          </a:bodyPr>
          <a:lstStyle/>
          <a:p>
            <a:pPr algn="ctr"/>
            <a:r>
              <a:rPr lang="en-US" sz="6000" b="1" dirty="0" smtClean="0"/>
              <a:t>Introduction</a:t>
            </a:r>
            <a:endParaRPr lang="en-US" sz="6000" b="1" dirty="0"/>
          </a:p>
        </p:txBody>
      </p:sp>
      <p:sp>
        <p:nvSpPr>
          <p:cNvPr id="3" name="Content Placeholder 2"/>
          <p:cNvSpPr>
            <a:spLocks noGrp="1"/>
          </p:cNvSpPr>
          <p:nvPr>
            <p:ph idx="1"/>
          </p:nvPr>
        </p:nvSpPr>
        <p:spPr>
          <a:xfrm>
            <a:off x="106017" y="2054087"/>
            <a:ext cx="11926957" cy="4691270"/>
          </a:xfrm>
        </p:spPr>
        <p:txBody>
          <a:bodyPr>
            <a:normAutofit fontScale="85000" lnSpcReduction="20000"/>
          </a:bodyPr>
          <a:lstStyle/>
          <a:p>
            <a:r>
              <a:rPr lang="en-US" dirty="0" smtClean="0"/>
              <a:t>Compared to today, workers were extremely vulnerable during the </a:t>
            </a:r>
            <a:r>
              <a:rPr lang="en-US" b="1" dirty="0" smtClean="0"/>
              <a:t>Gilded </a:t>
            </a:r>
            <a:r>
              <a:rPr lang="en-US" b="1" dirty="0"/>
              <a:t>Age</a:t>
            </a:r>
            <a:r>
              <a:rPr lang="en-US" dirty="0"/>
              <a:t>. </a:t>
            </a:r>
            <a:endParaRPr lang="en-US" dirty="0" smtClean="0"/>
          </a:p>
          <a:p>
            <a:r>
              <a:rPr lang="en-US" dirty="0" smtClean="0"/>
              <a:t>As </a:t>
            </a:r>
            <a:r>
              <a:rPr lang="en-US" dirty="0"/>
              <a:t>workers moved away from farm work to factories, mines and other hard labor, they faced harsh working conditions such as long hours, low pay and health risks. Children and women worked in factories and generally received lower pay than men. </a:t>
            </a:r>
            <a:endParaRPr lang="en-US" dirty="0" smtClean="0"/>
          </a:p>
          <a:p>
            <a:r>
              <a:rPr lang="en-US" dirty="0"/>
              <a:t>Labor movements in the industrialized world developed and they lobbied for better rights and safer conditions.</a:t>
            </a:r>
          </a:p>
          <a:p>
            <a:r>
              <a:rPr lang="en-US" dirty="0" smtClean="0"/>
              <a:t>Initially, the </a:t>
            </a:r>
            <a:r>
              <a:rPr lang="en-US" dirty="0"/>
              <a:t>government did little to limit these conditions</a:t>
            </a:r>
            <a:r>
              <a:rPr lang="en-US" dirty="0" smtClean="0"/>
              <a:t>. But eventually, progressives began passing laws to protect workers.</a:t>
            </a:r>
            <a:endParaRPr lang="en-US" dirty="0" smtClean="0"/>
          </a:p>
          <a:p>
            <a:r>
              <a:rPr lang="en-US" dirty="0" smtClean="0"/>
              <a:t>Yet </a:t>
            </a:r>
            <a:r>
              <a:rPr lang="en-US" dirty="0" smtClean="0"/>
              <a:t>business interests pushed </a:t>
            </a:r>
            <a:r>
              <a:rPr lang="en-US" dirty="0" smtClean="0"/>
              <a:t>back, convincing the U.S. Supreme Court </a:t>
            </a:r>
            <a:r>
              <a:rPr lang="en-US" dirty="0" smtClean="0"/>
              <a:t>to adopt a substantive notion of “due process” that protected the “liberty” of workers to contract with their employers for the conditions of their employment (wages, hours, etc</a:t>
            </a:r>
            <a:r>
              <a:rPr lang="en-US" dirty="0" smtClean="0"/>
              <a:t>.) without government interference.</a:t>
            </a:r>
            <a:endParaRPr lang="en-US" dirty="0" smtClean="0"/>
          </a:p>
          <a:p>
            <a:r>
              <a:rPr lang="en-US" dirty="0" smtClean="0"/>
              <a:t>The Court’s pro-business, Gilded-Age rulings would stifle both the ability of workers to organize and governments to regulate business. The Court would not repudiate these laissez-faire arguments until </a:t>
            </a:r>
            <a:r>
              <a:rPr lang="en-US" dirty="0" smtClean="0"/>
              <a:t>1937—many years </a:t>
            </a:r>
            <a:r>
              <a:rPr lang="en-US" dirty="0" smtClean="0"/>
              <a:t>into the Great Depression.</a:t>
            </a:r>
          </a:p>
        </p:txBody>
      </p:sp>
      <p:pic>
        <p:nvPicPr>
          <p:cNvPr id="4" name="Picture 3"/>
          <p:cNvPicPr>
            <a:picLocks noChangeAspect="1"/>
          </p:cNvPicPr>
          <p:nvPr/>
        </p:nvPicPr>
        <p:blipFill rotWithShape="1">
          <a:blip r:embed="rId2"/>
          <a:srcRect t="14534"/>
          <a:stretch/>
        </p:blipFill>
        <p:spPr>
          <a:xfrm>
            <a:off x="8203096" y="83167"/>
            <a:ext cx="3180521" cy="1906437"/>
          </a:xfrm>
          <a:prstGeom prst="rect">
            <a:avLst/>
          </a:prstGeom>
        </p:spPr>
      </p:pic>
    </p:spTree>
    <p:extLst>
      <p:ext uri="{BB962C8B-B14F-4D97-AF65-F5344CB8AC3E}">
        <p14:creationId xmlns:p14="http://schemas.microsoft.com/office/powerpoint/2010/main" val="2943359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839200" cy="838200"/>
          </a:xfrm>
        </p:spPr>
        <p:txBody>
          <a:bodyPr>
            <a:normAutofit/>
          </a:bodyPr>
          <a:lstStyle/>
          <a:p>
            <a:pPr algn="ctr"/>
            <a:r>
              <a:rPr lang="en-US" sz="5400" b="1" i="1" dirty="0"/>
              <a:t>Lochner v. New York </a:t>
            </a:r>
            <a:r>
              <a:rPr lang="en-US" sz="5400" b="1" dirty="0"/>
              <a:t>(1905</a:t>
            </a:r>
            <a:r>
              <a:rPr lang="en-US" sz="5400" b="1" dirty="0" smtClean="0"/>
              <a:t>)</a:t>
            </a:r>
            <a:endParaRPr lang="en-US" sz="4000" b="1" dirty="0"/>
          </a:p>
        </p:txBody>
      </p:sp>
      <p:sp>
        <p:nvSpPr>
          <p:cNvPr id="3" name="Content Placeholder 2"/>
          <p:cNvSpPr>
            <a:spLocks noGrp="1"/>
          </p:cNvSpPr>
          <p:nvPr>
            <p:ph idx="1"/>
          </p:nvPr>
        </p:nvSpPr>
        <p:spPr>
          <a:xfrm>
            <a:off x="2294156" y="1066800"/>
            <a:ext cx="9765322" cy="5638800"/>
          </a:xfrm>
        </p:spPr>
        <p:txBody>
          <a:bodyPr>
            <a:noAutofit/>
          </a:bodyPr>
          <a:lstStyle/>
          <a:p>
            <a:r>
              <a:rPr lang="en-US" sz="2100" dirty="0"/>
              <a:t>Justice </a:t>
            </a:r>
            <a:r>
              <a:rPr lang="en-US" sz="2100" b="1" dirty="0"/>
              <a:t>Rufus Peckham </a:t>
            </a:r>
            <a:r>
              <a:rPr lang="en-US" sz="2100" dirty="0"/>
              <a:t>delivered the 5-4 majority </a:t>
            </a:r>
            <a:r>
              <a:rPr lang="en-US" sz="2100" dirty="0" smtClean="0"/>
              <a:t>opinion.</a:t>
            </a:r>
          </a:p>
          <a:p>
            <a:r>
              <a:rPr lang="en-US" sz="2100" dirty="0" smtClean="0"/>
              <a:t>“</a:t>
            </a:r>
            <a:r>
              <a:rPr lang="en-US" sz="2100" dirty="0"/>
              <a:t>The statute necessarily interferes with the right of contract between the employer and employees, concerning the number of hours in which the latter may labor in the bakery of the employer. The general right to make a contract in relation to his business is part of the liberty of the individual protected by the 14th Amendment of the Federal Constitution. Under that provision no state can deprive any person of life, liberty, or property without due process of law. The right to purchase or to sell labor is part of the liberty protected by this amendment, unless there are circumstances which exclude the right.”</a:t>
            </a:r>
          </a:p>
          <a:p>
            <a:r>
              <a:rPr lang="en-US" sz="2100" dirty="0"/>
              <a:t>“To the common understanding, the trade of a baker has never been regarded as an unhealthy one….. “Clean and wholesome bread does not depend upon whether the baker works but ten hours per day or only sixty hours a week.”</a:t>
            </a:r>
          </a:p>
          <a:p>
            <a:r>
              <a:rPr lang="en-US" sz="2100" dirty="0"/>
              <a:t>Peckham explained that under a broad understanding of the police powers of the state (to protect the health, safety, welfare, and morals of the people) anything could be regulated: “Not only the hours of employees, but the hours of employers, could be regulated, and doctors, lawyers, scientists, all professional men, as well as athletes and artisans, could be forbidden to fatigue their brains and bodies by prolonged hours of exercise, lest the fighting strength of the state be impaired.”</a:t>
            </a:r>
          </a:p>
        </p:txBody>
      </p:sp>
      <p:pic>
        <p:nvPicPr>
          <p:cNvPr id="24578" name="Picture 2" descr="http://upload.wikimedia.org/wikipedia/commons/thumb/4/4a/Rufus_Wheeler_Peckham_cph.3b30513.jpg/170px-Rufus_Wheeler_Peckham_cph.3b30513.jpg"/>
          <p:cNvPicPr>
            <a:picLocks noChangeAspect="1" noChangeArrowheads="1"/>
          </p:cNvPicPr>
          <p:nvPr/>
        </p:nvPicPr>
        <p:blipFill>
          <a:blip r:embed="rId2" cstate="print"/>
          <a:srcRect l="14660" r="19366"/>
          <a:stretch>
            <a:fillRect/>
          </a:stretch>
        </p:blipFill>
        <p:spPr bwMode="auto">
          <a:xfrm>
            <a:off x="135070" y="1547191"/>
            <a:ext cx="2159086" cy="4678017"/>
          </a:xfrm>
          <a:prstGeom prst="rect">
            <a:avLst/>
          </a:prstGeom>
          <a:noFill/>
        </p:spPr>
      </p:pic>
    </p:spTree>
    <p:extLst>
      <p:ext uri="{BB962C8B-B14F-4D97-AF65-F5344CB8AC3E}">
        <p14:creationId xmlns:p14="http://schemas.microsoft.com/office/powerpoint/2010/main" val="46551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35" y="152400"/>
            <a:ext cx="7606748" cy="1447800"/>
          </a:xfrm>
        </p:spPr>
        <p:txBody>
          <a:bodyPr>
            <a:noAutofit/>
          </a:bodyPr>
          <a:lstStyle/>
          <a:p>
            <a:pPr algn="ctr"/>
            <a:r>
              <a:rPr lang="en-US" sz="5400" b="1" i="1" dirty="0"/>
              <a:t>Lochner v. New York </a:t>
            </a:r>
            <a:r>
              <a:rPr lang="en-US" sz="5400" b="1" dirty="0"/>
              <a:t>(1905</a:t>
            </a:r>
            <a:r>
              <a:rPr lang="en-US" sz="5400" b="1" dirty="0" smtClean="0"/>
              <a:t>)</a:t>
            </a:r>
            <a:endParaRPr lang="en-US" sz="5400" b="1" i="1" dirty="0"/>
          </a:p>
        </p:txBody>
      </p:sp>
      <p:sp>
        <p:nvSpPr>
          <p:cNvPr id="3" name="Content Placeholder 2"/>
          <p:cNvSpPr>
            <a:spLocks noGrp="1"/>
          </p:cNvSpPr>
          <p:nvPr>
            <p:ph idx="1"/>
          </p:nvPr>
        </p:nvSpPr>
        <p:spPr>
          <a:xfrm>
            <a:off x="106017" y="1676400"/>
            <a:ext cx="11993218" cy="5029200"/>
          </a:xfrm>
        </p:spPr>
        <p:txBody>
          <a:bodyPr>
            <a:noAutofit/>
          </a:bodyPr>
          <a:lstStyle/>
          <a:p>
            <a:r>
              <a:rPr lang="en-US" sz="2200" dirty="0"/>
              <a:t>Justice </a:t>
            </a:r>
            <a:r>
              <a:rPr lang="en-US" sz="2200" b="1" dirty="0"/>
              <a:t>Oliver Wendell Holmes, Jr. </a:t>
            </a:r>
            <a:r>
              <a:rPr lang="en-US" sz="2200" dirty="0" smtClean="0"/>
              <a:t>Dissenting:</a:t>
            </a:r>
          </a:p>
          <a:p>
            <a:r>
              <a:rPr lang="en-US" sz="2200" dirty="0" smtClean="0"/>
              <a:t>“</a:t>
            </a:r>
            <a:r>
              <a:rPr lang="en-US" sz="2200" dirty="0"/>
              <a:t>This case is decided upon an economic theory which a large part of the country does not entertain. If it were a question whether I agreed with that theory, I should desire to study it further and long before making up my mind. But I do not conceive that to be my duty, because I strongly believe that my agreement or disagreement has nothing to do with the right of a majority to embody their opinions in law. It is settled by various decisions of this court that state constitutions and state laws may regulate life in many ways which we as legislators might think as injudicious, or if you like as tyrannical, as this, and which, equally with this, interfere with the liberty to contract.”</a:t>
            </a:r>
          </a:p>
          <a:p>
            <a:r>
              <a:rPr lang="en-US" sz="2200" dirty="0"/>
              <a:t>“The 14th Amendment does not enact Mr. Herbert Spencer's Social Statics.” </a:t>
            </a:r>
          </a:p>
          <a:p>
            <a:r>
              <a:rPr lang="en-US" sz="2200" dirty="0"/>
              <a:t>“Some of these laws embody convictions or prejudices which judges are likely to share. Some may not. But </a:t>
            </a:r>
            <a:r>
              <a:rPr lang="en-US" sz="2200" b="1" dirty="0"/>
              <a:t>a Constitution is not intended to embody a particular economic theory</a:t>
            </a:r>
            <a:r>
              <a:rPr lang="en-US" sz="2200" dirty="0"/>
              <a:t>, whether of paternalism and the organic relation of the citizen to the state or of laissez faire. It is made for people of fundamentally differing views, and the accident of our finding certain opinions natural and familiar, or novel, and even shocking, ought not to conclude our judgment upon the question whether statutes embodying them conflict with the Constitution of the United States.”</a:t>
            </a:r>
          </a:p>
        </p:txBody>
      </p:sp>
      <p:pic>
        <p:nvPicPr>
          <p:cNvPr id="23554" name="Picture 2" descr="http://law2.umkc.edu/faculty/projects/ftrials/conlaw/owholmes.jpg"/>
          <p:cNvPicPr>
            <a:picLocks noChangeAspect="1" noChangeArrowheads="1"/>
          </p:cNvPicPr>
          <p:nvPr/>
        </p:nvPicPr>
        <p:blipFill>
          <a:blip r:embed="rId2" cstate="print"/>
          <a:srcRect/>
          <a:stretch>
            <a:fillRect/>
          </a:stretch>
        </p:blipFill>
        <p:spPr bwMode="auto">
          <a:xfrm>
            <a:off x="8441635" y="72151"/>
            <a:ext cx="2319131" cy="2061450"/>
          </a:xfrm>
          <a:prstGeom prst="rect">
            <a:avLst/>
          </a:prstGeom>
          <a:noFill/>
        </p:spPr>
      </p:pic>
    </p:spTree>
    <p:extLst>
      <p:ext uri="{BB962C8B-B14F-4D97-AF65-F5344CB8AC3E}">
        <p14:creationId xmlns:p14="http://schemas.microsoft.com/office/powerpoint/2010/main" val="1501284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 y="119270"/>
            <a:ext cx="9250018" cy="1258955"/>
          </a:xfrm>
        </p:spPr>
        <p:txBody>
          <a:bodyPr>
            <a:noAutofit/>
          </a:bodyPr>
          <a:lstStyle/>
          <a:p>
            <a:pPr algn="ctr"/>
            <a:r>
              <a:rPr lang="en-US" sz="5400" b="1" dirty="0" smtClean="0"/>
              <a:t>The Demise of Liberty of Contract</a:t>
            </a:r>
            <a:endParaRPr lang="en-US" sz="5400" b="1" dirty="0"/>
          </a:p>
        </p:txBody>
      </p:sp>
      <p:sp>
        <p:nvSpPr>
          <p:cNvPr id="3" name="Content Placeholder 2"/>
          <p:cNvSpPr>
            <a:spLocks noGrp="1"/>
          </p:cNvSpPr>
          <p:nvPr>
            <p:ph idx="1"/>
          </p:nvPr>
        </p:nvSpPr>
        <p:spPr>
          <a:xfrm>
            <a:off x="92765" y="1510748"/>
            <a:ext cx="11940209" cy="5247861"/>
          </a:xfrm>
        </p:spPr>
        <p:txBody>
          <a:bodyPr>
            <a:normAutofit fontScale="62500" lnSpcReduction="20000"/>
          </a:bodyPr>
          <a:lstStyle/>
          <a:p>
            <a:r>
              <a:rPr lang="en-US" dirty="0" smtClean="0"/>
              <a:t>In the decades that followed, the Supreme Court struggled to apply liberty of contract principles to cases involving government regulation of workers and working conditions.</a:t>
            </a:r>
          </a:p>
          <a:p>
            <a:r>
              <a:rPr lang="en-US" dirty="0" smtClean="0"/>
              <a:t>Liberal groups engaged in a piecemeal strategy of chipping away at the liberty of contract doctrine by winning exceptions to the rule. Weakened with numerous exceptions, ultimately—they hoped—the doctrine would be discarded and lost cases would be overturned.</a:t>
            </a:r>
          </a:p>
          <a:p>
            <a:r>
              <a:rPr lang="en-US" dirty="0" smtClean="0"/>
              <a:t>Their initial approach was to convince an all-male Court to uphold so-called “</a:t>
            </a:r>
            <a:r>
              <a:rPr lang="en-US" b="1" dirty="0" smtClean="0"/>
              <a:t>protective legislation</a:t>
            </a:r>
            <a:r>
              <a:rPr lang="en-US" dirty="0" smtClean="0"/>
              <a:t>” for women with a new kind of legal brief providing not just legal arguments but scientific studies, government reports, and other data—the so-called “</a:t>
            </a:r>
            <a:r>
              <a:rPr lang="en-US" b="1" dirty="0" smtClean="0"/>
              <a:t>Brandeis Brief</a:t>
            </a:r>
            <a:r>
              <a:rPr lang="en-US" dirty="0" smtClean="0"/>
              <a:t>” named after the attorney who argued the case and who would soon be appointed to the Court, Louis Brandeis. </a:t>
            </a:r>
          </a:p>
          <a:p>
            <a:r>
              <a:rPr lang="en-US" dirty="0" smtClean="0"/>
              <a:t>In </a:t>
            </a:r>
            <a:r>
              <a:rPr lang="en-US" b="1" i="1" dirty="0" smtClean="0"/>
              <a:t>Muller </a:t>
            </a:r>
            <a:r>
              <a:rPr lang="en-US" b="1" i="1" dirty="0"/>
              <a:t>v. Oregon </a:t>
            </a:r>
            <a:r>
              <a:rPr lang="en-US" dirty="0"/>
              <a:t>(1908</a:t>
            </a:r>
            <a:r>
              <a:rPr lang="en-US" dirty="0" smtClean="0"/>
              <a:t>) the Court agreed, invalidating a state maximum-hour statute limiting women to no more than 10 hours per day. The Court’s sexist opinion explained that women were the weaker sex and needed special protection from the state to protect their unique roles as child-bearers.</a:t>
            </a:r>
          </a:p>
          <a:p>
            <a:r>
              <a:rPr lang="en-US" dirty="0" smtClean="0"/>
              <a:t>In </a:t>
            </a:r>
            <a:r>
              <a:rPr lang="en-US" b="1" i="1" dirty="0" smtClean="0"/>
              <a:t>Bunting v. Oregon </a:t>
            </a:r>
            <a:r>
              <a:rPr lang="en-US" dirty="0" smtClean="0"/>
              <a:t>(1917) the Court upheld a broader state maximum-hour statute that limited </a:t>
            </a:r>
            <a:r>
              <a:rPr lang="en-US" i="1" dirty="0" smtClean="0"/>
              <a:t>all </a:t>
            </a:r>
            <a:r>
              <a:rPr lang="en-US" dirty="0" smtClean="0"/>
              <a:t>workers in mills, factories, or manufacturing establishments to no more than 10 hours per day.</a:t>
            </a:r>
          </a:p>
          <a:p>
            <a:r>
              <a:rPr lang="en-US" dirty="0" smtClean="0"/>
              <a:t>In </a:t>
            </a:r>
            <a:r>
              <a:rPr lang="en-US" b="1" i="1" dirty="0" smtClean="0"/>
              <a:t>Adkins </a:t>
            </a:r>
            <a:r>
              <a:rPr lang="en-US" b="1" i="1" dirty="0"/>
              <a:t>v. Children’s Hospital </a:t>
            </a:r>
            <a:r>
              <a:rPr lang="en-US" dirty="0"/>
              <a:t>(1923</a:t>
            </a:r>
            <a:r>
              <a:rPr lang="en-US" dirty="0" smtClean="0"/>
              <a:t>) the Court struck down on liberty of contract grounds a Washington, D.C. minimum wage law for women. Women had won the vote three years earlier and the Court reasoned that women were just as free as men to contract for wages with employers.</a:t>
            </a:r>
          </a:p>
          <a:p>
            <a:r>
              <a:rPr lang="en-US" dirty="0" smtClean="0"/>
              <a:t>In </a:t>
            </a:r>
            <a:r>
              <a:rPr lang="en-US" b="1" i="1" dirty="0" smtClean="0"/>
              <a:t>Morehead </a:t>
            </a:r>
            <a:r>
              <a:rPr lang="en-US" b="1" i="1" dirty="0"/>
              <a:t>v. New York ex rel. Tipaldo </a:t>
            </a:r>
            <a:r>
              <a:rPr lang="en-US" dirty="0"/>
              <a:t>(1936</a:t>
            </a:r>
            <a:r>
              <a:rPr lang="en-US" dirty="0" smtClean="0"/>
              <a:t>) the Court struck down a state minimum wage law for women explaining that liberty of contract was the rule not the exception.</a:t>
            </a:r>
          </a:p>
          <a:p>
            <a:r>
              <a:rPr lang="en-US" dirty="0" smtClean="0"/>
              <a:t>In </a:t>
            </a:r>
            <a:r>
              <a:rPr lang="en-US" b="1" i="1" dirty="0" smtClean="0"/>
              <a:t>West Coast Hotel v. Parrish </a:t>
            </a:r>
            <a:r>
              <a:rPr lang="en-US" dirty="0" smtClean="0"/>
              <a:t>(1937) the </a:t>
            </a:r>
            <a:r>
              <a:rPr lang="en-US" dirty="0"/>
              <a:t>Court </a:t>
            </a:r>
            <a:r>
              <a:rPr lang="en-US" dirty="0" smtClean="0"/>
              <a:t>finally abandoned </a:t>
            </a:r>
            <a:r>
              <a:rPr lang="en-US" dirty="0"/>
              <a:t>the liberty of contract doctrine, explicitly overruled </a:t>
            </a:r>
            <a:r>
              <a:rPr lang="en-US" i="1" dirty="0"/>
              <a:t>Adkins</a:t>
            </a:r>
            <a:r>
              <a:rPr lang="en-US" dirty="0"/>
              <a:t>, and upheld a minimum-wage law for women</a:t>
            </a:r>
            <a:r>
              <a:rPr lang="en-US" dirty="0" smtClean="0"/>
              <a:t>. The Court explained that a fresh approach to the law was required because of the </a:t>
            </a:r>
            <a:r>
              <a:rPr lang="en-US" b="1" dirty="0" smtClean="0"/>
              <a:t>Great Depression</a:t>
            </a:r>
            <a:r>
              <a:rPr lang="en-US" dirty="0" smtClean="0"/>
              <a:t>. The Court never again invoked liberty of contract to strike down a government regulation.</a:t>
            </a:r>
          </a:p>
          <a:p>
            <a:endParaRPr lang="en-US" dirty="0" smtClean="0"/>
          </a:p>
          <a:p>
            <a:endParaRPr lang="en-US" dirty="0" smtClean="0"/>
          </a:p>
          <a:p>
            <a:endParaRPr lang="en-US" dirty="0" smtClean="0"/>
          </a:p>
          <a:p>
            <a:endParaRPr lang="en-US" dirty="0"/>
          </a:p>
          <a:p>
            <a:endParaRPr lang="en-US" dirty="0" smtClean="0"/>
          </a:p>
          <a:p>
            <a:endParaRPr lang="en-US" dirty="0" smtClean="0"/>
          </a:p>
          <a:p>
            <a:endParaRPr lang="en-US" dirty="0"/>
          </a:p>
          <a:p>
            <a:endParaRPr lang="en-US" dirty="0"/>
          </a:p>
        </p:txBody>
      </p:sp>
      <p:pic>
        <p:nvPicPr>
          <p:cNvPr id="4" name="Picture 2" descr="http://binoarealuyo.com/wp-content/uploads/2010/05/ww2factories.jpg"/>
          <p:cNvPicPr>
            <a:picLocks noChangeAspect="1" noChangeArrowheads="1"/>
          </p:cNvPicPr>
          <p:nvPr/>
        </p:nvPicPr>
        <p:blipFill rotWithShape="1">
          <a:blip r:embed="rId2" cstate="print"/>
          <a:srcRect t="11821" r="11745" b="31310"/>
          <a:stretch/>
        </p:blipFill>
        <p:spPr bwMode="auto">
          <a:xfrm>
            <a:off x="9418033" y="103889"/>
            <a:ext cx="2688616" cy="1340597"/>
          </a:xfrm>
          <a:prstGeom prst="rect">
            <a:avLst/>
          </a:prstGeom>
          <a:noFill/>
          <a:ln w="9525">
            <a:noFill/>
            <a:miter lim="800000"/>
            <a:headEnd/>
            <a:tailEnd/>
          </a:ln>
        </p:spPr>
      </p:pic>
    </p:spTree>
    <p:extLst>
      <p:ext uri="{BB962C8B-B14F-4D97-AF65-F5344CB8AC3E}">
        <p14:creationId xmlns:p14="http://schemas.microsoft.com/office/powerpoint/2010/main" val="3205865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49" y="152399"/>
            <a:ext cx="11542642" cy="801757"/>
          </a:xfrm>
        </p:spPr>
        <p:txBody>
          <a:bodyPr>
            <a:noAutofit/>
          </a:bodyPr>
          <a:lstStyle/>
          <a:p>
            <a:pPr algn="ctr"/>
            <a:r>
              <a:rPr lang="en-US" sz="5400" b="1" dirty="0" smtClean="0"/>
              <a:t>Liberal Revival: From </a:t>
            </a:r>
            <a:r>
              <a:rPr lang="en-US" sz="5400" b="1" dirty="0"/>
              <a:t>Privacy to Liberty</a:t>
            </a:r>
          </a:p>
        </p:txBody>
      </p:sp>
      <p:sp>
        <p:nvSpPr>
          <p:cNvPr id="3" name="Content Placeholder 2"/>
          <p:cNvSpPr>
            <a:spLocks noGrp="1"/>
          </p:cNvSpPr>
          <p:nvPr>
            <p:ph idx="1"/>
          </p:nvPr>
        </p:nvSpPr>
        <p:spPr>
          <a:xfrm>
            <a:off x="92765" y="954157"/>
            <a:ext cx="12006470" cy="5791199"/>
          </a:xfrm>
        </p:spPr>
        <p:txBody>
          <a:bodyPr>
            <a:normAutofit/>
          </a:bodyPr>
          <a:lstStyle/>
          <a:p>
            <a:r>
              <a:rPr lang="en-US" sz="1800" dirty="0" smtClean="0"/>
              <a:t>The same </a:t>
            </a:r>
            <a:r>
              <a:rPr lang="en-US" sz="1800" dirty="0" smtClean="0"/>
              <a:t>Supreme Court </a:t>
            </a:r>
            <a:r>
              <a:rPr lang="en-US" sz="1800" dirty="0" smtClean="0"/>
              <a:t>that said the </a:t>
            </a:r>
            <a:r>
              <a:rPr lang="en-US" sz="1800" dirty="0" smtClean="0"/>
              <a:t>liberty provision of the 14</a:t>
            </a:r>
            <a:r>
              <a:rPr lang="en-US" sz="1800" baseline="30000" dirty="0" smtClean="0"/>
              <a:t>th</a:t>
            </a:r>
            <a:r>
              <a:rPr lang="en-US" sz="1800" dirty="0" smtClean="0"/>
              <a:t> Amendment’s Due Process Clause included “freedom of contract” also said it included other freedoms.</a:t>
            </a:r>
          </a:p>
          <a:p>
            <a:r>
              <a:rPr lang="en-US" sz="1800" dirty="0" smtClean="0"/>
              <a:t>In </a:t>
            </a:r>
            <a:r>
              <a:rPr lang="en-US" sz="1800" b="1" i="1" dirty="0" smtClean="0"/>
              <a:t>Meyer v. Nebraska </a:t>
            </a:r>
            <a:r>
              <a:rPr lang="en-US" sz="1800" dirty="0" smtClean="0"/>
              <a:t>(1923) the Court struck down a state law prohibiting teaching German below 8</a:t>
            </a:r>
            <a:r>
              <a:rPr lang="en-US" sz="1800" baseline="30000" dirty="0" smtClean="0"/>
              <a:t>th</a:t>
            </a:r>
            <a:r>
              <a:rPr lang="en-US" sz="1800" dirty="0" smtClean="0"/>
              <a:t> grade. In </a:t>
            </a:r>
            <a:r>
              <a:rPr lang="en-US" sz="1800" b="1" i="1" dirty="0"/>
              <a:t>Pierce v. Society of Sisters </a:t>
            </a:r>
            <a:r>
              <a:rPr lang="en-US" sz="1800" dirty="0"/>
              <a:t>(1925</a:t>
            </a:r>
            <a:r>
              <a:rPr lang="en-US" sz="1800" dirty="0" smtClean="0"/>
              <a:t>) they struck </a:t>
            </a:r>
            <a:r>
              <a:rPr lang="en-US" sz="1800" dirty="0"/>
              <a:t>down a state law that mandated public education for children, including those who had been attending religious schools</a:t>
            </a:r>
            <a:r>
              <a:rPr lang="en-US" sz="1800" dirty="0" smtClean="0"/>
              <a:t>.</a:t>
            </a:r>
          </a:p>
          <a:p>
            <a:r>
              <a:rPr lang="en-US" sz="1800" dirty="0"/>
              <a:t>In </a:t>
            </a:r>
            <a:r>
              <a:rPr lang="en-US" sz="1800" i="1" dirty="0" smtClean="0"/>
              <a:t>Meyer</a:t>
            </a:r>
            <a:r>
              <a:rPr lang="en-US" sz="1800" dirty="0" smtClean="0"/>
              <a:t>, the Court explained that “liberty” covers “</a:t>
            </a:r>
            <a:r>
              <a:rPr lang="en-US" sz="1800" dirty="0"/>
              <a:t>the right of the individual…to engage in any of the common occupations of life, to acquire useful knowledge, to marry, establish a home and bring up children, to worship God according to the dictates of his own conscience, and generally to enjoy those privileges long recognized at common law as essential to the orderly pursuit of happiness by free men</a:t>
            </a:r>
            <a:r>
              <a:rPr lang="en-US" sz="1800" dirty="0" smtClean="0"/>
              <a:t>.” According </a:t>
            </a:r>
            <a:r>
              <a:rPr lang="en-US" sz="1800" dirty="0"/>
              <a:t>to the </a:t>
            </a:r>
            <a:r>
              <a:rPr lang="en-US" sz="1800" i="1" dirty="0" smtClean="0"/>
              <a:t>Meyer </a:t>
            </a:r>
            <a:r>
              <a:rPr lang="en-US" sz="1800" dirty="0" smtClean="0"/>
              <a:t>Court</a:t>
            </a:r>
            <a:r>
              <a:rPr lang="en-US" sz="1800" dirty="0"/>
              <a:t>, government cannot interfere with these liberties, “under the guise of protecting the public interest, by legislative action which is arbitrary or without reasonable relation to some purpose within the competency of the State to that effect.”</a:t>
            </a:r>
          </a:p>
          <a:p>
            <a:r>
              <a:rPr lang="en-US" sz="1800" dirty="0" smtClean="0"/>
              <a:t>By the </a:t>
            </a:r>
            <a:r>
              <a:rPr lang="en-US" sz="1800" dirty="0"/>
              <a:t>1960s, </a:t>
            </a:r>
            <a:r>
              <a:rPr lang="en-US" sz="1800" dirty="0" smtClean="0"/>
              <a:t>the </a:t>
            </a:r>
            <a:r>
              <a:rPr lang="en-US" sz="1800" dirty="0"/>
              <a:t>liberal justices who had agreed that </a:t>
            </a:r>
            <a:r>
              <a:rPr lang="en-US" sz="1800" i="1" dirty="0"/>
              <a:t>economic</a:t>
            </a:r>
            <a:r>
              <a:rPr lang="en-US" sz="1800" dirty="0"/>
              <a:t> substantive due process (liberty of contract) was no longer good law divided over another aspect of substantive due process: personal </a:t>
            </a:r>
            <a:r>
              <a:rPr lang="en-US" sz="1800" dirty="0" smtClean="0"/>
              <a:t>privacy.</a:t>
            </a:r>
            <a:endParaRPr lang="en-US" sz="1800" dirty="0"/>
          </a:p>
          <a:p>
            <a:r>
              <a:rPr lang="en-US" sz="1800" dirty="0" smtClean="0"/>
              <a:t>In </a:t>
            </a:r>
            <a:r>
              <a:rPr lang="en-US" sz="1800" b="1" i="1" dirty="0" smtClean="0"/>
              <a:t>Griswold v. Connecticut </a:t>
            </a:r>
            <a:r>
              <a:rPr lang="en-US" sz="1800" dirty="0" smtClean="0"/>
              <a:t>(1965) the </a:t>
            </a:r>
            <a:r>
              <a:rPr lang="en-US" sz="1800" dirty="0"/>
              <a:t>Court </a:t>
            </a:r>
            <a:r>
              <a:rPr lang="en-US" sz="1800" dirty="0" smtClean="0"/>
              <a:t>struck down, on </a:t>
            </a:r>
            <a:r>
              <a:rPr lang="en-US" sz="1800" b="1" dirty="0" smtClean="0"/>
              <a:t>right to privacy </a:t>
            </a:r>
            <a:r>
              <a:rPr lang="en-US" sz="1800" dirty="0" smtClean="0"/>
              <a:t>grounds, </a:t>
            </a:r>
            <a:r>
              <a:rPr lang="en-US" sz="1800" dirty="0"/>
              <a:t>a state law that banned the distribution of </a:t>
            </a:r>
            <a:r>
              <a:rPr lang="en-US" sz="1800" dirty="0" smtClean="0"/>
              <a:t>contraceptives. But </a:t>
            </a:r>
            <a:r>
              <a:rPr lang="en-US" sz="1800" dirty="0"/>
              <a:t>the justices did not agree on which section of the Constitution required that conclusion</a:t>
            </a:r>
            <a:r>
              <a:rPr lang="en-US" sz="1800" dirty="0" smtClean="0"/>
              <a:t>. Writing </a:t>
            </a:r>
            <a:r>
              <a:rPr lang="en-US" sz="1800" dirty="0"/>
              <a:t>for the majority, Justice </a:t>
            </a:r>
            <a:r>
              <a:rPr lang="en-US" sz="1800" b="1" dirty="0" smtClean="0"/>
              <a:t>William O. Douglas </a:t>
            </a:r>
            <a:r>
              <a:rPr lang="en-US" sz="1800" dirty="0"/>
              <a:t>said that various specific provisions gave rise to zones of </a:t>
            </a:r>
            <a:r>
              <a:rPr lang="en-US" sz="1800" dirty="0" smtClean="0"/>
              <a:t>privacy, including the marital bedroom. Some justices argued </a:t>
            </a:r>
            <a:r>
              <a:rPr lang="en-US" sz="1800" dirty="0"/>
              <a:t>that privacy rights are embedded in the Due Process Clause of the 14</a:t>
            </a:r>
            <a:r>
              <a:rPr lang="en-US" sz="1800" baseline="30000" dirty="0"/>
              <a:t>th</a:t>
            </a:r>
            <a:r>
              <a:rPr lang="en-US" sz="1800" dirty="0"/>
              <a:t> Amendment. Justice </a:t>
            </a:r>
            <a:r>
              <a:rPr lang="en-US" sz="1800" b="1" dirty="0"/>
              <a:t>John Marshall Harlan II </a:t>
            </a:r>
            <a:r>
              <a:rPr lang="en-US" sz="1800" dirty="0"/>
              <a:t>asserted this substantive due process approach to privacy in his concurring opinion: “In my view, the proper constitutional inquiry in this case is whether this Connecticut statute infringes the Due Process Clause of the Fourteenth Amendment because the enactment violates basic values ‘implicit in the concept of ordered liberty.’…The Due Process Clause of the Fourteenth Amendment stands, in my opinion, on its own bottom</a:t>
            </a:r>
            <a:r>
              <a:rPr lang="en-US" sz="1800" dirty="0" smtClean="0"/>
              <a:t>.”</a:t>
            </a:r>
            <a:endParaRPr lang="en-US" sz="1800" dirty="0"/>
          </a:p>
        </p:txBody>
      </p:sp>
    </p:spTree>
    <p:extLst>
      <p:ext uri="{BB962C8B-B14F-4D97-AF65-F5344CB8AC3E}">
        <p14:creationId xmlns:p14="http://schemas.microsoft.com/office/powerpoint/2010/main" val="89523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582" y="113335"/>
            <a:ext cx="8322365" cy="1490178"/>
          </a:xfrm>
        </p:spPr>
        <p:txBody>
          <a:bodyPr>
            <a:noAutofit/>
          </a:bodyPr>
          <a:lstStyle/>
          <a:p>
            <a:pPr algn="ctr"/>
            <a:r>
              <a:rPr lang="en-US" sz="5400" b="1" dirty="0"/>
              <a:t>Liberal Revival: </a:t>
            </a:r>
            <a:r>
              <a:rPr lang="en-US" sz="5400" b="1" dirty="0" smtClean="0"/>
              <a:t/>
            </a:r>
            <a:br>
              <a:rPr lang="en-US" sz="5400" b="1" dirty="0" smtClean="0"/>
            </a:br>
            <a:r>
              <a:rPr lang="en-US" sz="5400" b="1" dirty="0" smtClean="0"/>
              <a:t>From </a:t>
            </a:r>
            <a:r>
              <a:rPr lang="en-US" sz="5400" b="1" dirty="0"/>
              <a:t>Privacy to Liberty</a:t>
            </a:r>
            <a:endParaRPr lang="en-US" sz="5400" dirty="0"/>
          </a:p>
        </p:txBody>
      </p:sp>
      <p:sp>
        <p:nvSpPr>
          <p:cNvPr id="3" name="Content Placeholder 2"/>
          <p:cNvSpPr>
            <a:spLocks noGrp="1"/>
          </p:cNvSpPr>
          <p:nvPr>
            <p:ph idx="1"/>
          </p:nvPr>
        </p:nvSpPr>
        <p:spPr>
          <a:xfrm>
            <a:off x="119270" y="1908313"/>
            <a:ext cx="11926956" cy="4837044"/>
          </a:xfrm>
        </p:spPr>
        <p:txBody>
          <a:bodyPr>
            <a:normAutofit fontScale="77500" lnSpcReduction="20000"/>
          </a:bodyPr>
          <a:lstStyle/>
          <a:p>
            <a:r>
              <a:rPr lang="en-US" dirty="0"/>
              <a:t>In the years after </a:t>
            </a:r>
            <a:r>
              <a:rPr lang="en-US" i="1" dirty="0"/>
              <a:t>Griswold</a:t>
            </a:r>
            <a:r>
              <a:rPr lang="en-US" dirty="0"/>
              <a:t>, the Court used the due process approach to privacy to expand a number of liberties. Most notable was </a:t>
            </a:r>
            <a:r>
              <a:rPr lang="en-US" b="1" i="1" dirty="0"/>
              <a:t>Roe v. Wade </a:t>
            </a:r>
            <a:r>
              <a:rPr lang="en-US" dirty="0"/>
              <a:t>(1973) that established the </a:t>
            </a:r>
            <a:r>
              <a:rPr lang="en-US" b="1" dirty="0"/>
              <a:t>right to abortion</a:t>
            </a:r>
            <a:r>
              <a:rPr lang="en-US" dirty="0"/>
              <a:t>. Writing for the majority, Justice </a:t>
            </a:r>
            <a:r>
              <a:rPr lang="en-US" b="1" dirty="0"/>
              <a:t>Harry Blackmun </a:t>
            </a:r>
            <a:r>
              <a:rPr lang="en-US" dirty="0"/>
              <a:t>said: “[The] right of privacy, whether it be founded in the Fourteenth Amendment’s concept of personal liberty and restrictions upon state action, as we feel it is, or [another clause]…is broad enough to encompass a woman’s decision whether or not to terminate her pregnancy.”</a:t>
            </a:r>
          </a:p>
          <a:p>
            <a:r>
              <a:rPr lang="en-US" dirty="0"/>
              <a:t>The Court has reached similar conclusions in other areas of privacy but has dropped using the controversial “right to privacy” language in favor of the phrase “</a:t>
            </a:r>
            <a:r>
              <a:rPr lang="en-US" b="1" dirty="0"/>
              <a:t>liberty interest</a:t>
            </a:r>
            <a:r>
              <a:rPr lang="en-US" dirty="0"/>
              <a:t>”:</a:t>
            </a:r>
          </a:p>
          <a:p>
            <a:r>
              <a:rPr lang="en-US" dirty="0"/>
              <a:t>In </a:t>
            </a:r>
            <a:r>
              <a:rPr lang="en-US" b="1" i="1" dirty="0"/>
              <a:t>Cruzan v. Dir. Missouri Dept. of Health </a:t>
            </a:r>
            <a:r>
              <a:rPr lang="en-US" dirty="0"/>
              <a:t>(1990) the justices held that “the principle that a competent person has a constitutionally protected liberty interest in refusing unwanted medical treatment may be inferred from our prior decisions.”</a:t>
            </a:r>
          </a:p>
          <a:p>
            <a:r>
              <a:rPr lang="en-US" dirty="0"/>
              <a:t>In </a:t>
            </a:r>
            <a:r>
              <a:rPr lang="en-US" b="1" i="1" dirty="0"/>
              <a:t>Lawrence v. Texas </a:t>
            </a:r>
            <a:r>
              <a:rPr lang="en-US" dirty="0"/>
              <a:t>(2003) the Court concluded that laws criminalizing consensual sodomy were barred by the “liberty” provision of the 14</a:t>
            </a:r>
            <a:r>
              <a:rPr lang="en-US" baseline="30000" dirty="0"/>
              <a:t>th</a:t>
            </a:r>
            <a:r>
              <a:rPr lang="en-US" dirty="0"/>
              <a:t> Amendment’s Due Process Clause.</a:t>
            </a:r>
          </a:p>
          <a:p>
            <a:r>
              <a:rPr lang="en-US" dirty="0"/>
              <a:t>In </a:t>
            </a:r>
            <a:r>
              <a:rPr lang="en-US" b="1" i="1" dirty="0"/>
              <a:t>Obergefell v. Hodges </a:t>
            </a:r>
            <a:r>
              <a:rPr lang="en-US" dirty="0"/>
              <a:t>(2015) the Court held that the fundamental right to marry is guaranteed to same-sex couples by both the “liberty” provision of the Due Process Clause and the Equal Protection Clause. The Court said: “The Constitution promises liberty to all within its reach, a liberty that includes certain specific rights that allow persons, within a lawful realm, to define and express their identity</a:t>
            </a:r>
            <a:r>
              <a:rPr lang="en-US" dirty="0" smtClean="0"/>
              <a:t>.”</a:t>
            </a:r>
            <a:endParaRPr lang="en-US" dirty="0"/>
          </a:p>
        </p:txBody>
      </p:sp>
      <p:pic>
        <p:nvPicPr>
          <p:cNvPr id="4" name="Picture 3"/>
          <p:cNvPicPr>
            <a:picLocks noChangeAspect="1"/>
          </p:cNvPicPr>
          <p:nvPr/>
        </p:nvPicPr>
        <p:blipFill>
          <a:blip r:embed="rId2"/>
          <a:stretch>
            <a:fillRect/>
          </a:stretch>
        </p:blipFill>
        <p:spPr>
          <a:xfrm>
            <a:off x="524082" y="113335"/>
            <a:ext cx="3027500" cy="1701070"/>
          </a:xfrm>
          <a:prstGeom prst="rect">
            <a:avLst/>
          </a:prstGeom>
        </p:spPr>
      </p:pic>
    </p:spTree>
    <p:extLst>
      <p:ext uri="{BB962C8B-B14F-4D97-AF65-F5344CB8AC3E}">
        <p14:creationId xmlns:p14="http://schemas.microsoft.com/office/powerpoint/2010/main" val="1535448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 y="152399"/>
            <a:ext cx="11993218" cy="868018"/>
          </a:xfrm>
        </p:spPr>
        <p:txBody>
          <a:bodyPr>
            <a:noAutofit/>
          </a:bodyPr>
          <a:lstStyle/>
          <a:p>
            <a:pPr algn="ctr"/>
            <a:r>
              <a:rPr lang="en-US" sz="5400" b="1" dirty="0"/>
              <a:t>The Essential Fairness of the Judicial System</a:t>
            </a:r>
          </a:p>
        </p:txBody>
      </p:sp>
      <p:sp>
        <p:nvSpPr>
          <p:cNvPr id="3" name="Content Placeholder 2"/>
          <p:cNvSpPr>
            <a:spLocks noGrp="1"/>
          </p:cNvSpPr>
          <p:nvPr>
            <p:ph idx="1"/>
          </p:nvPr>
        </p:nvSpPr>
        <p:spPr>
          <a:xfrm>
            <a:off x="92765" y="1020417"/>
            <a:ext cx="11993218" cy="5738191"/>
          </a:xfrm>
        </p:spPr>
        <p:txBody>
          <a:bodyPr>
            <a:noAutofit/>
          </a:bodyPr>
          <a:lstStyle/>
          <a:p>
            <a:r>
              <a:rPr lang="en-US" sz="2200" dirty="0"/>
              <a:t>Beyond privacy, the Court has also used substantive due process for the issues of </a:t>
            </a:r>
            <a:r>
              <a:rPr lang="en-US" sz="2200" b="1" dirty="0"/>
              <a:t>excessive monetary damages </a:t>
            </a:r>
            <a:r>
              <a:rPr lang="en-US" sz="2200" dirty="0"/>
              <a:t>awarded by </a:t>
            </a:r>
            <a:r>
              <a:rPr lang="en-US" sz="2200" dirty="0" smtClean="0"/>
              <a:t>juries in </a:t>
            </a:r>
            <a:r>
              <a:rPr lang="en-US" sz="2200" b="1" i="1" dirty="0" smtClean="0"/>
              <a:t>BMW v. Gore </a:t>
            </a:r>
            <a:r>
              <a:rPr lang="en-US" sz="2200" dirty="0" smtClean="0"/>
              <a:t>(1996) </a:t>
            </a:r>
            <a:r>
              <a:rPr lang="en-US" sz="2200" dirty="0"/>
              <a:t>and for problems associated with </a:t>
            </a:r>
            <a:r>
              <a:rPr lang="en-US" sz="2200" b="1" dirty="0"/>
              <a:t>judicial conflicts of </a:t>
            </a:r>
            <a:r>
              <a:rPr lang="en-US" sz="2200" b="1" dirty="0" smtClean="0"/>
              <a:t>interest </a:t>
            </a:r>
            <a:r>
              <a:rPr lang="en-US" sz="2200" dirty="0" smtClean="0"/>
              <a:t>in </a:t>
            </a:r>
            <a:r>
              <a:rPr lang="en-US" sz="2200" b="1" i="1" dirty="0" smtClean="0"/>
              <a:t>Caperton v. Massey </a:t>
            </a:r>
            <a:r>
              <a:rPr lang="en-US" sz="2200" dirty="0" smtClean="0"/>
              <a:t>(2009).</a:t>
            </a:r>
            <a:endParaRPr lang="en-US" sz="2200" dirty="0"/>
          </a:p>
          <a:p>
            <a:r>
              <a:rPr lang="en-US" sz="2200" dirty="0"/>
              <a:t>Can jury awards for litigants who have been unlawfully harmed become so large as to constitute an unreasonable denial of essential fairness and a deprivation of property without due process of law?</a:t>
            </a:r>
          </a:p>
          <a:p>
            <a:r>
              <a:rPr lang="en-US" sz="2200" dirty="0"/>
              <a:t>In </a:t>
            </a:r>
            <a:r>
              <a:rPr lang="en-US" sz="2200" i="1" dirty="0"/>
              <a:t>BMW v. Gore </a:t>
            </a:r>
            <a:r>
              <a:rPr lang="en-US" sz="2200" dirty="0"/>
              <a:t>(1996) the purchaser of a new automobile found out that the car he bought as new had been slightly damaged and repainted during transport to the dealership. BMW policy allowed new cars with very minor damage to be fixed and sold as new without disclosure to the dealer or purchaser. The purchaser sued and was awarded $4,000 in compensatory damages and $4 million in punitive damages. The state supreme court reduced it to $2 million and the U.S. Supreme Court said 5-4 that even that was “grossly excessive.” The Court has reduced jury awards in subsequent cases.</a:t>
            </a:r>
          </a:p>
          <a:p>
            <a:r>
              <a:rPr lang="en-US" sz="2200" dirty="0"/>
              <a:t>In </a:t>
            </a:r>
            <a:r>
              <a:rPr lang="en-US" sz="2200" i="1" dirty="0"/>
              <a:t>Caperton v. A.T. Massey Coal Co. </a:t>
            </a:r>
            <a:r>
              <a:rPr lang="en-US" sz="2200" dirty="0" smtClean="0"/>
              <a:t>(2009) the </a:t>
            </a:r>
            <a:r>
              <a:rPr lang="en-US" sz="2200" dirty="0"/>
              <a:t>justices considered whether judges who are elected could be so beholden to the interests of campaign contributors that they may not be able to fair to litigants when a conflict of interest may be present. The Court ruled 5-4 that the Due Process clause of the 14</a:t>
            </a:r>
            <a:r>
              <a:rPr lang="en-US" sz="2200" baseline="30000" dirty="0"/>
              <a:t>th</a:t>
            </a:r>
            <a:r>
              <a:rPr lang="en-US" sz="2200" dirty="0"/>
              <a:t> Amendment requires a judge to recuse himself not only when actual bias has been demonstrated or when the judge has an economic interest in the outcome of the case, but also when "extreme facts" create a "probability of bias."</a:t>
            </a:r>
          </a:p>
        </p:txBody>
      </p:sp>
    </p:spTree>
    <p:extLst>
      <p:ext uri="{BB962C8B-B14F-4D97-AF65-F5344CB8AC3E}">
        <p14:creationId xmlns:p14="http://schemas.microsoft.com/office/powerpoint/2010/main" val="3327073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9149" y="132523"/>
            <a:ext cx="6599582" cy="1432504"/>
          </a:xfrm>
        </p:spPr>
        <p:txBody>
          <a:bodyPr>
            <a:normAutofit/>
          </a:bodyPr>
          <a:lstStyle/>
          <a:p>
            <a:pPr algn="ctr"/>
            <a:r>
              <a:rPr lang="en-US" sz="6600" b="1" dirty="0" smtClean="0"/>
              <a:t>Conclusion</a:t>
            </a:r>
            <a:endParaRPr lang="en-US" sz="6600" b="1" dirty="0"/>
          </a:p>
        </p:txBody>
      </p:sp>
      <p:sp>
        <p:nvSpPr>
          <p:cNvPr id="3" name="Content Placeholder 2"/>
          <p:cNvSpPr>
            <a:spLocks noGrp="1"/>
          </p:cNvSpPr>
          <p:nvPr>
            <p:ph idx="1"/>
          </p:nvPr>
        </p:nvSpPr>
        <p:spPr>
          <a:xfrm>
            <a:off x="132522" y="1600199"/>
            <a:ext cx="11926956" cy="5145157"/>
          </a:xfrm>
        </p:spPr>
        <p:txBody>
          <a:bodyPr>
            <a:normAutofit lnSpcReduction="10000"/>
          </a:bodyPr>
          <a:lstStyle/>
          <a:p>
            <a:r>
              <a:rPr lang="en-US" sz="2400" dirty="0" smtClean="0"/>
              <a:t>During a time of progressive legislation intended to protect workers, the Supreme Court agreed with arguments from conservative attorneys that workers had the liberty or right to contract with their employers, free from government intervention, under the Due Process Clause.</a:t>
            </a:r>
          </a:p>
          <a:p>
            <a:r>
              <a:rPr lang="en-US" sz="2400" dirty="0" smtClean="0"/>
              <a:t>It was not until well into the Great Depression that the Court abandoned liberty of contract. Yet decades later a new generation of liberal justices would use the Due Process Clause for privacy rights.</a:t>
            </a:r>
            <a:endParaRPr lang="en-US" sz="2400" dirty="0" smtClean="0"/>
          </a:p>
          <a:p>
            <a:r>
              <a:rPr lang="en-US" sz="2400" dirty="0" smtClean="0"/>
              <a:t>Thus, historically, the Supreme </a:t>
            </a:r>
            <a:r>
              <a:rPr lang="en-US" sz="2400" dirty="0"/>
              <a:t>Court has on occasion relied on the </a:t>
            </a:r>
            <a:r>
              <a:rPr lang="en-US" sz="2400" dirty="0" smtClean="0"/>
              <a:t>Due </a:t>
            </a:r>
            <a:r>
              <a:rPr lang="en-US" sz="2400" dirty="0"/>
              <a:t>P</a:t>
            </a:r>
            <a:r>
              <a:rPr lang="en-US" sz="2400" dirty="0" smtClean="0"/>
              <a:t>rocess </a:t>
            </a:r>
            <a:r>
              <a:rPr lang="en-US" sz="2400" dirty="0"/>
              <a:t>C</a:t>
            </a:r>
            <a:r>
              <a:rPr lang="en-US" sz="2400" dirty="0" smtClean="0"/>
              <a:t>lause </a:t>
            </a:r>
            <a:r>
              <a:rPr lang="en-US" sz="2400" dirty="0"/>
              <a:t>to protect rights not explicitly mentioned in the Constitution—both rights favored by conservatives (liberty of contract) and rights favored by liberals (privacy, </a:t>
            </a:r>
            <a:r>
              <a:rPr lang="en-US" sz="2400" dirty="0" smtClean="0"/>
              <a:t>abortion, gay rights).</a:t>
            </a:r>
            <a:endParaRPr lang="en-US" sz="2400" dirty="0"/>
          </a:p>
          <a:p>
            <a:r>
              <a:rPr lang="en-US" sz="2400" dirty="0"/>
              <a:t>Critics suggest that substantive due process allows judges to act as legislators – to decide on their own what laws are so unreasonable as to violate due process.</a:t>
            </a:r>
          </a:p>
          <a:p>
            <a:r>
              <a:rPr lang="en-US" sz="2400" dirty="0"/>
              <a:t>They suggest that the people should make those decisions rather than unelected, unaccountable Supreme Court justices.</a:t>
            </a:r>
          </a:p>
          <a:p>
            <a:r>
              <a:rPr lang="en-US" sz="2400" dirty="0"/>
              <a:t>Are they right?</a:t>
            </a:r>
          </a:p>
        </p:txBody>
      </p:sp>
      <p:pic>
        <p:nvPicPr>
          <p:cNvPr id="4" name="Picture 3"/>
          <p:cNvPicPr>
            <a:picLocks noChangeAspect="1"/>
          </p:cNvPicPr>
          <p:nvPr/>
        </p:nvPicPr>
        <p:blipFill rotWithShape="1">
          <a:blip r:embed="rId2"/>
          <a:srcRect t="4821" b="28639"/>
          <a:stretch/>
        </p:blipFill>
        <p:spPr>
          <a:xfrm>
            <a:off x="781879" y="95903"/>
            <a:ext cx="3299791" cy="1469124"/>
          </a:xfrm>
          <a:prstGeom prst="rect">
            <a:avLst/>
          </a:prstGeom>
        </p:spPr>
      </p:pic>
    </p:spTree>
    <p:extLst>
      <p:ext uri="{BB962C8B-B14F-4D97-AF65-F5344CB8AC3E}">
        <p14:creationId xmlns:p14="http://schemas.microsoft.com/office/powerpoint/2010/main" val="375066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053548"/>
          </a:xfrm>
        </p:spPr>
        <p:txBody>
          <a:bodyPr>
            <a:noAutofit/>
          </a:bodyPr>
          <a:lstStyle/>
          <a:p>
            <a:pPr algn="ctr"/>
            <a:r>
              <a:rPr lang="en-US" sz="6000" b="1" dirty="0" smtClean="0"/>
              <a:t>Police Power</a:t>
            </a:r>
            <a:endParaRPr lang="en-US" sz="6000" b="1" dirty="0"/>
          </a:p>
        </p:txBody>
      </p:sp>
      <p:sp>
        <p:nvSpPr>
          <p:cNvPr id="3" name="Content Placeholder 2"/>
          <p:cNvSpPr>
            <a:spLocks noGrp="1"/>
          </p:cNvSpPr>
          <p:nvPr>
            <p:ph idx="1"/>
          </p:nvPr>
        </p:nvSpPr>
        <p:spPr>
          <a:xfrm>
            <a:off x="132521" y="1205948"/>
            <a:ext cx="8481391" cy="5423452"/>
          </a:xfrm>
        </p:spPr>
        <p:txBody>
          <a:bodyPr>
            <a:normAutofit/>
          </a:bodyPr>
          <a:lstStyle/>
          <a:p>
            <a:r>
              <a:rPr lang="en-US" sz="2400" dirty="0"/>
              <a:t>What is the “police power”?</a:t>
            </a:r>
          </a:p>
          <a:p>
            <a:r>
              <a:rPr lang="en-US" sz="2400" dirty="0"/>
              <a:t>The inherent authority of the state to act to </a:t>
            </a:r>
            <a:r>
              <a:rPr lang="en-US" sz="2400" b="1" dirty="0"/>
              <a:t>protect the health, safety, morals, and general welfare of the people</a:t>
            </a:r>
            <a:r>
              <a:rPr lang="en-US" sz="2400" dirty="0"/>
              <a:t>.</a:t>
            </a:r>
          </a:p>
          <a:p>
            <a:r>
              <a:rPr lang="en-US" sz="2400" dirty="0"/>
              <a:t>Examples of the police power are best seen in criminal law which is enacted by states to protect its people: murder, motor vehicle regulation, alcohol and drug laws, etc.</a:t>
            </a:r>
          </a:p>
          <a:p>
            <a:r>
              <a:rPr lang="en-US" sz="2400" dirty="0"/>
              <a:t>While the federal government may limit certain forms of state police power under the U.S. Constitution, the federal government does not possess a general police power the way that states do.</a:t>
            </a:r>
          </a:p>
          <a:p>
            <a:r>
              <a:rPr lang="en-US" sz="2400" dirty="0"/>
              <a:t>The federal government’s powers are limited and defined by the Constitution</a:t>
            </a:r>
          </a:p>
          <a:p>
            <a:r>
              <a:rPr lang="en-US" sz="2400" dirty="0"/>
              <a:t>One of the ways that state police power is limited is through the Constitution’s guarantee of due process.</a:t>
            </a:r>
          </a:p>
        </p:txBody>
      </p:sp>
      <p:pic>
        <p:nvPicPr>
          <p:cNvPr id="12290" name="Picture 2" descr="http://www.copblock.org/wp-content/uploads/2012/08/GoAheadReportMeCopBlock.jpg"/>
          <p:cNvPicPr>
            <a:picLocks noChangeAspect="1" noChangeArrowheads="1"/>
          </p:cNvPicPr>
          <p:nvPr/>
        </p:nvPicPr>
        <p:blipFill>
          <a:blip r:embed="rId2" cstate="print"/>
          <a:srcRect/>
          <a:stretch>
            <a:fillRect/>
          </a:stretch>
        </p:blipFill>
        <p:spPr bwMode="auto">
          <a:xfrm>
            <a:off x="8771914" y="1429578"/>
            <a:ext cx="3279853" cy="4457700"/>
          </a:xfrm>
          <a:prstGeom prst="rect">
            <a:avLst/>
          </a:prstGeom>
          <a:noFill/>
        </p:spPr>
      </p:pic>
    </p:spTree>
    <p:extLst>
      <p:ext uri="{BB962C8B-B14F-4D97-AF65-F5344CB8AC3E}">
        <p14:creationId xmlns:p14="http://schemas.microsoft.com/office/powerpoint/2010/main" val="1916589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25" y="152400"/>
            <a:ext cx="5830957" cy="2286000"/>
          </a:xfrm>
        </p:spPr>
        <p:txBody>
          <a:bodyPr>
            <a:normAutofit/>
          </a:bodyPr>
          <a:lstStyle/>
          <a:p>
            <a:pPr algn="ctr"/>
            <a:r>
              <a:rPr lang="en-US" sz="5400" b="1" dirty="0"/>
              <a:t>Magna Carta </a:t>
            </a:r>
            <a:r>
              <a:rPr lang="en-US" sz="4800" b="1" dirty="0"/>
              <a:t>(1215)</a:t>
            </a:r>
            <a:endParaRPr lang="en-US" sz="5400" b="1" dirty="0"/>
          </a:p>
        </p:txBody>
      </p:sp>
      <p:sp>
        <p:nvSpPr>
          <p:cNvPr id="3" name="Content Placeholder 2"/>
          <p:cNvSpPr>
            <a:spLocks noGrp="1"/>
          </p:cNvSpPr>
          <p:nvPr>
            <p:ph idx="1"/>
          </p:nvPr>
        </p:nvSpPr>
        <p:spPr>
          <a:xfrm>
            <a:off x="106017" y="2590799"/>
            <a:ext cx="11966713" cy="4154557"/>
          </a:xfrm>
        </p:spPr>
        <p:txBody>
          <a:bodyPr>
            <a:normAutofit/>
          </a:bodyPr>
          <a:lstStyle/>
          <a:p>
            <a:r>
              <a:rPr lang="en-US" sz="2400" dirty="0"/>
              <a:t>What is due process?</a:t>
            </a:r>
          </a:p>
          <a:p>
            <a:r>
              <a:rPr lang="en-US" sz="2400" dirty="0"/>
              <a:t>The concept emanates from the </a:t>
            </a:r>
            <a:r>
              <a:rPr lang="en-US" sz="2400" b="1" dirty="0"/>
              <a:t>Magna Carta </a:t>
            </a:r>
            <a:r>
              <a:rPr lang="en-US" sz="2400" dirty="0"/>
              <a:t>(1215) where the Lords sought formal legal protection from arbitrary treatment by the King: </a:t>
            </a:r>
          </a:p>
          <a:p>
            <a:r>
              <a:rPr lang="en-US" sz="2400" dirty="0"/>
              <a:t>“No free man shall be seized or imprisoned, or stripped of his rights or possessions, or outlawed or exiled, or deprived of his standing in any other way, nor will we proceed with force against him, or send others to do so, except by the lawful judgment of his equals or by the law of the land.”</a:t>
            </a:r>
          </a:p>
          <a:p>
            <a:r>
              <a:rPr lang="en-US" sz="2400" dirty="0"/>
              <a:t>The phrase </a:t>
            </a:r>
            <a:r>
              <a:rPr lang="en-US" sz="2400" i="1" dirty="0"/>
              <a:t>due process of law</a:t>
            </a:r>
            <a:r>
              <a:rPr lang="en-US" sz="2400" dirty="0"/>
              <a:t> first appeared in a statutory rendition of Magna Carta in 1354 during the reign of Edward III of England, as follows: “No man of what state or condition he be, shall be put out of his lands or tenements nor taken, nor disinherited, nor put to death, without he be brought to answer by </a:t>
            </a:r>
            <a:r>
              <a:rPr lang="en-US" sz="2400" b="1" dirty="0"/>
              <a:t>due process of law</a:t>
            </a:r>
            <a:r>
              <a:rPr lang="en-US" sz="2400" dirty="0"/>
              <a:t>.”</a:t>
            </a:r>
          </a:p>
        </p:txBody>
      </p:sp>
      <p:pic>
        <p:nvPicPr>
          <p:cNvPr id="4" name="Picture 2" descr="http://i.telegraph.co.uk/multimedia/archive/02439/BM4BMK_2439855b.jpg"/>
          <p:cNvPicPr>
            <a:picLocks noChangeAspect="1" noChangeArrowheads="1"/>
          </p:cNvPicPr>
          <p:nvPr/>
        </p:nvPicPr>
        <p:blipFill>
          <a:blip r:embed="rId2" cstate="print"/>
          <a:srcRect/>
          <a:stretch>
            <a:fillRect/>
          </a:stretch>
        </p:blipFill>
        <p:spPr bwMode="auto">
          <a:xfrm>
            <a:off x="6679096" y="152400"/>
            <a:ext cx="4472609" cy="2791774"/>
          </a:xfrm>
          <a:prstGeom prst="rect">
            <a:avLst/>
          </a:prstGeom>
          <a:noFill/>
        </p:spPr>
      </p:pic>
    </p:spTree>
    <p:extLst>
      <p:ext uri="{BB962C8B-B14F-4D97-AF65-F5344CB8AC3E}">
        <p14:creationId xmlns:p14="http://schemas.microsoft.com/office/powerpoint/2010/main" val="1577805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7" y="152399"/>
            <a:ext cx="7129671" cy="2047461"/>
          </a:xfrm>
        </p:spPr>
        <p:txBody>
          <a:bodyPr>
            <a:noAutofit/>
          </a:bodyPr>
          <a:lstStyle/>
          <a:p>
            <a:pPr algn="ctr"/>
            <a:r>
              <a:rPr lang="en-US" sz="5400" b="1" dirty="0"/>
              <a:t>Procedural v. Substantive </a:t>
            </a:r>
            <a:r>
              <a:rPr lang="en-US" sz="5400" b="1" dirty="0" smtClean="0"/>
              <a:t/>
            </a:r>
            <a:br>
              <a:rPr lang="en-US" sz="5400" b="1" dirty="0" smtClean="0"/>
            </a:br>
            <a:r>
              <a:rPr lang="en-US" sz="5400" b="1" dirty="0" smtClean="0"/>
              <a:t>Due </a:t>
            </a:r>
            <a:r>
              <a:rPr lang="en-US" sz="5400" b="1" dirty="0"/>
              <a:t>Process</a:t>
            </a:r>
          </a:p>
        </p:txBody>
      </p:sp>
      <p:sp>
        <p:nvSpPr>
          <p:cNvPr id="3" name="Content Placeholder 2"/>
          <p:cNvSpPr>
            <a:spLocks noGrp="1"/>
          </p:cNvSpPr>
          <p:nvPr>
            <p:ph idx="1"/>
          </p:nvPr>
        </p:nvSpPr>
        <p:spPr>
          <a:xfrm>
            <a:off x="106017" y="2902226"/>
            <a:ext cx="11993218" cy="3856382"/>
          </a:xfrm>
        </p:spPr>
        <p:txBody>
          <a:bodyPr/>
          <a:lstStyle/>
          <a:p>
            <a:r>
              <a:rPr lang="en-US" sz="2200" dirty="0"/>
              <a:t>Both the </a:t>
            </a:r>
            <a:r>
              <a:rPr lang="en-US" sz="2200" b="1" dirty="0"/>
              <a:t>5</a:t>
            </a:r>
            <a:r>
              <a:rPr lang="en-US" sz="2200" b="1" baseline="30000" dirty="0"/>
              <a:t>th</a:t>
            </a:r>
            <a:r>
              <a:rPr lang="en-US" sz="2200" b="1" dirty="0"/>
              <a:t> and the 14</a:t>
            </a:r>
            <a:r>
              <a:rPr lang="en-US" sz="2200" b="1" baseline="30000" dirty="0"/>
              <a:t>th</a:t>
            </a:r>
            <a:r>
              <a:rPr lang="en-US" sz="2200" b="1" dirty="0"/>
              <a:t> Amendments </a:t>
            </a:r>
            <a:r>
              <a:rPr lang="en-US" sz="2200" dirty="0"/>
              <a:t>to the U.S. Constitution contain a Due Process </a:t>
            </a:r>
            <a:r>
              <a:rPr lang="en-US" sz="2200" dirty="0" smtClean="0"/>
              <a:t>Clause</a:t>
            </a:r>
            <a:r>
              <a:rPr lang="en-US" sz="2200" dirty="0"/>
              <a:t>:</a:t>
            </a:r>
          </a:p>
          <a:p>
            <a:r>
              <a:rPr lang="en-US" sz="2200" dirty="0" smtClean="0"/>
              <a:t>5</a:t>
            </a:r>
            <a:r>
              <a:rPr lang="en-US" sz="2200" baseline="30000" dirty="0" smtClean="0"/>
              <a:t>th</a:t>
            </a:r>
            <a:r>
              <a:rPr lang="en-US" sz="2200" dirty="0" smtClean="0"/>
              <a:t>: </a:t>
            </a:r>
            <a:r>
              <a:rPr lang="en-US" sz="2200" dirty="0"/>
              <a:t>“nor shall any person…be deprived of life, liberty, or property, without due process of law.”</a:t>
            </a:r>
          </a:p>
          <a:p>
            <a:r>
              <a:rPr lang="en-US" sz="2200" dirty="0" smtClean="0"/>
              <a:t>14</a:t>
            </a:r>
            <a:r>
              <a:rPr lang="en-US" sz="2200" baseline="30000" dirty="0" smtClean="0"/>
              <a:t>th</a:t>
            </a:r>
            <a:r>
              <a:rPr lang="en-US" sz="2200" dirty="0" smtClean="0"/>
              <a:t>: </a:t>
            </a:r>
            <a:r>
              <a:rPr lang="en-US" sz="2200" dirty="0"/>
              <a:t>“nor shall any state deprive any person of life, liberty, or property, without due process of law.”</a:t>
            </a:r>
          </a:p>
          <a:p>
            <a:r>
              <a:rPr lang="en-US" sz="2200" dirty="0"/>
              <a:t>What does this mean?</a:t>
            </a:r>
          </a:p>
          <a:p>
            <a:r>
              <a:rPr lang="en-US" sz="2200" b="1" u="sng" dirty="0"/>
              <a:t>Procedural Due Process </a:t>
            </a:r>
            <a:r>
              <a:rPr lang="en-US" sz="2200" dirty="0"/>
              <a:t>– guarantees individuals a fair and impartial legal process in criminal and civil matters (</a:t>
            </a:r>
            <a:r>
              <a:rPr lang="en-US" sz="2200" i="1" dirty="0"/>
              <a:t>e.g.</a:t>
            </a:r>
            <a:r>
              <a:rPr lang="en-US" sz="2200" dirty="0"/>
              <a:t>, the right to sufficient notice, the right to an impartial arbiter, the right to give testimony and admit relevant evidence at hearings, etc.). </a:t>
            </a:r>
          </a:p>
          <a:p>
            <a:r>
              <a:rPr lang="en-US" sz="2200" b="1" u="sng" dirty="0"/>
              <a:t>Substantive Due Process </a:t>
            </a:r>
            <a:r>
              <a:rPr lang="en-US" sz="2200" dirty="0"/>
              <a:t>– protects individuals against majoritarian policy enactments which exceed the limits of governmental authority </a:t>
            </a:r>
            <a:r>
              <a:rPr lang="en-US" sz="2200" i="1" dirty="0"/>
              <a:t>(i.e</a:t>
            </a:r>
            <a:r>
              <a:rPr lang="en-US" sz="2200" dirty="0"/>
              <a:t>., a majority’s enactment is </a:t>
            </a:r>
            <a:r>
              <a:rPr lang="en-US" sz="2200" i="1" dirty="0"/>
              <a:t>not</a:t>
            </a:r>
            <a:r>
              <a:rPr lang="en-US" sz="2200" dirty="0"/>
              <a:t> law, and cannot be enforced regardless of how fair the process of enforcement actually is).</a:t>
            </a:r>
          </a:p>
        </p:txBody>
      </p:sp>
      <p:pic>
        <p:nvPicPr>
          <p:cNvPr id="4" name="Picture 3"/>
          <p:cNvPicPr>
            <a:picLocks noChangeAspect="1"/>
          </p:cNvPicPr>
          <p:nvPr/>
        </p:nvPicPr>
        <p:blipFill>
          <a:blip r:embed="rId2"/>
          <a:stretch>
            <a:fillRect/>
          </a:stretch>
        </p:blipFill>
        <p:spPr>
          <a:xfrm>
            <a:off x="7479196" y="152400"/>
            <a:ext cx="3785152" cy="2706384"/>
          </a:xfrm>
          <a:prstGeom prst="rect">
            <a:avLst/>
          </a:prstGeom>
        </p:spPr>
      </p:pic>
    </p:spTree>
    <p:extLst>
      <p:ext uri="{BB962C8B-B14F-4D97-AF65-F5344CB8AC3E}">
        <p14:creationId xmlns:p14="http://schemas.microsoft.com/office/powerpoint/2010/main" val="1491229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839200" cy="609600"/>
          </a:xfrm>
        </p:spPr>
        <p:txBody>
          <a:bodyPr>
            <a:noAutofit/>
          </a:bodyPr>
          <a:lstStyle/>
          <a:p>
            <a:r>
              <a:rPr lang="en-US" sz="5400" b="1" dirty="0" smtClean="0"/>
              <a:t>Substantive Due Process Origins</a:t>
            </a:r>
            <a:endParaRPr lang="en-US" sz="5400" b="1" dirty="0"/>
          </a:p>
        </p:txBody>
      </p:sp>
      <p:sp>
        <p:nvSpPr>
          <p:cNvPr id="3" name="Content Placeholder 2"/>
          <p:cNvSpPr>
            <a:spLocks noGrp="1"/>
          </p:cNvSpPr>
          <p:nvPr>
            <p:ph idx="1"/>
          </p:nvPr>
        </p:nvSpPr>
        <p:spPr>
          <a:xfrm>
            <a:off x="4346713" y="1192696"/>
            <a:ext cx="7699513" cy="5512904"/>
          </a:xfrm>
        </p:spPr>
        <p:txBody>
          <a:bodyPr>
            <a:noAutofit/>
          </a:bodyPr>
          <a:lstStyle/>
          <a:p>
            <a:r>
              <a:rPr lang="en-US" sz="2900" dirty="0"/>
              <a:t>Though courts had discussed the substantive component of due process (without using the phrase) prior to the Civil War, it was Chief Justice </a:t>
            </a:r>
            <a:r>
              <a:rPr lang="en-US" sz="2900" dirty="0" smtClean="0"/>
              <a:t>Roger </a:t>
            </a:r>
            <a:r>
              <a:rPr lang="en-US" sz="2900" dirty="0"/>
              <a:t>Taney’s opinion in </a:t>
            </a:r>
            <a:r>
              <a:rPr lang="en-US" sz="2900" b="1" i="1" dirty="0"/>
              <a:t>Dred Scott v. Sanford </a:t>
            </a:r>
            <a:r>
              <a:rPr lang="en-US" sz="2900" dirty="0"/>
              <a:t>(1857) that most point to as originating the concept in American constitutional law.</a:t>
            </a:r>
          </a:p>
          <a:p>
            <a:r>
              <a:rPr lang="en-US" sz="2900" dirty="0"/>
              <a:t>He declared the </a:t>
            </a:r>
            <a:r>
              <a:rPr lang="en-US" sz="2900" b="1" dirty="0"/>
              <a:t>Missouri Compromise </a:t>
            </a:r>
            <a:r>
              <a:rPr lang="en-US" sz="2900" dirty="0" smtClean="0"/>
              <a:t>(1820) unconstitutional </a:t>
            </a:r>
            <a:r>
              <a:rPr lang="en-US" sz="2900" dirty="0"/>
              <a:t>because “An act of Congress which deprives a citizen of the United States of  his liberty or property [a slave], merely because he came himself or brought his property into a particular Territory…could hardly be dignified with the name of due process of law.”</a:t>
            </a:r>
          </a:p>
        </p:txBody>
      </p:sp>
      <p:pic>
        <p:nvPicPr>
          <p:cNvPr id="9218" name="Picture 2" descr="http://upload.wikimedia.org/wikipedia/commons/thumb/6/66/Roger_B._Taney_-_Brady-Handy.jpg/220px-Roger_B._Taney_-_Brady-Handy.jpg"/>
          <p:cNvPicPr>
            <a:picLocks noChangeAspect="1" noChangeArrowheads="1"/>
          </p:cNvPicPr>
          <p:nvPr/>
        </p:nvPicPr>
        <p:blipFill>
          <a:blip r:embed="rId2" cstate="print"/>
          <a:srcRect/>
          <a:stretch>
            <a:fillRect/>
          </a:stretch>
        </p:blipFill>
        <p:spPr bwMode="auto">
          <a:xfrm>
            <a:off x="190499" y="967323"/>
            <a:ext cx="3957431" cy="5738277"/>
          </a:xfrm>
          <a:prstGeom prst="rect">
            <a:avLst/>
          </a:prstGeom>
          <a:noFill/>
        </p:spPr>
      </p:pic>
    </p:spTree>
    <p:extLst>
      <p:ext uri="{BB962C8B-B14F-4D97-AF65-F5344CB8AC3E}">
        <p14:creationId xmlns:p14="http://schemas.microsoft.com/office/powerpoint/2010/main" val="168511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57200"/>
          </a:xfrm>
        </p:spPr>
        <p:txBody>
          <a:bodyPr>
            <a:noAutofit/>
          </a:bodyPr>
          <a:lstStyle/>
          <a:p>
            <a:pPr algn="ctr"/>
            <a:r>
              <a:rPr lang="en-US" b="1" i="1" dirty="0"/>
              <a:t>The Slaughter-House Cases </a:t>
            </a:r>
            <a:r>
              <a:rPr lang="en-US" b="1" dirty="0"/>
              <a:t>(1873)</a:t>
            </a:r>
          </a:p>
        </p:txBody>
      </p:sp>
      <p:sp>
        <p:nvSpPr>
          <p:cNvPr id="3" name="Content Placeholder 2"/>
          <p:cNvSpPr>
            <a:spLocks noGrp="1"/>
          </p:cNvSpPr>
          <p:nvPr>
            <p:ph idx="1"/>
          </p:nvPr>
        </p:nvSpPr>
        <p:spPr>
          <a:xfrm>
            <a:off x="2224131" y="708992"/>
            <a:ext cx="9875104" cy="6009859"/>
          </a:xfrm>
        </p:spPr>
        <p:txBody>
          <a:bodyPr>
            <a:noAutofit/>
          </a:bodyPr>
          <a:lstStyle/>
          <a:p>
            <a:r>
              <a:rPr lang="en-US" sz="2300" dirty="0"/>
              <a:t>Following the passage of the 14</a:t>
            </a:r>
            <a:r>
              <a:rPr lang="en-US" sz="2300" baseline="30000" dirty="0"/>
              <a:t>th</a:t>
            </a:r>
            <a:r>
              <a:rPr lang="en-US" sz="2300" dirty="0"/>
              <a:t> Amendment (1868), the Court decided the </a:t>
            </a:r>
            <a:r>
              <a:rPr lang="en-US" sz="2300" i="1" dirty="0"/>
              <a:t>Slaughter-House Cases </a:t>
            </a:r>
            <a:r>
              <a:rPr lang="en-US" sz="2300" dirty="0"/>
              <a:t>(1873). New Orleans butchers were dumping animal waste in the city’s water supply and the state passed a law regulating slaughtering – forcing butchers to slaughter their animals at a central location away from water supplies. The butchers argued that the newly enacted 14</a:t>
            </a:r>
            <a:r>
              <a:rPr lang="en-US" sz="2300" baseline="30000" dirty="0"/>
              <a:t>th</a:t>
            </a:r>
            <a:r>
              <a:rPr lang="en-US" sz="2300" dirty="0"/>
              <a:t> Amendment protected their “liberty” to conduct their business affairs without state encroachment.</a:t>
            </a:r>
          </a:p>
          <a:p>
            <a:r>
              <a:rPr lang="en-US" sz="2300" dirty="0"/>
              <a:t>Writing for the 5-4 majority, Justice </a:t>
            </a:r>
            <a:r>
              <a:rPr lang="en-US" sz="2300" b="1" dirty="0"/>
              <a:t>Samuel Miller </a:t>
            </a:r>
            <a:r>
              <a:rPr lang="en-US" sz="2300" dirty="0"/>
              <a:t>took a narrow view of the 14</a:t>
            </a:r>
            <a:r>
              <a:rPr lang="en-US" sz="2300" baseline="30000" dirty="0"/>
              <a:t>th</a:t>
            </a:r>
            <a:r>
              <a:rPr lang="en-US" sz="2300" dirty="0"/>
              <a:t> Amendment and ruled that it did not restrict the police powers of the state. With regard to the Due Process Clause, the Court held: “Under no construction of that provision that we have ever seen, or any that we deem admissible, can the restraint imposed by the state of Louisiana upon the exercise of their trade by butchers of New Orleans be held to be a deprivation of property within the meaning of that provision.”</a:t>
            </a:r>
          </a:p>
          <a:p>
            <a:r>
              <a:rPr lang="en-US" sz="2300" dirty="0"/>
              <a:t>Yet the dissenters, led by Justice </a:t>
            </a:r>
            <a:r>
              <a:rPr lang="en-US" sz="2300" b="1" dirty="0"/>
              <a:t>Stephen J. Field</a:t>
            </a:r>
            <a:r>
              <a:rPr lang="en-US" sz="2300" dirty="0"/>
              <a:t>, said that the 14</a:t>
            </a:r>
            <a:r>
              <a:rPr lang="en-US" sz="2300" baseline="30000" dirty="0"/>
              <a:t>th</a:t>
            </a:r>
            <a:r>
              <a:rPr lang="en-US" sz="2300" dirty="0"/>
              <a:t> Amendment protected individual rights such as the “liberty” or freedom to pursue an economic occupation</a:t>
            </a:r>
            <a:r>
              <a:rPr lang="en-US" sz="2300" dirty="0" smtClean="0"/>
              <a:t>. Field’s </a:t>
            </a:r>
            <a:r>
              <a:rPr lang="en-US" sz="2300" dirty="0"/>
              <a:t>dissent would become influential over time.</a:t>
            </a:r>
          </a:p>
        </p:txBody>
      </p:sp>
      <p:pic>
        <p:nvPicPr>
          <p:cNvPr id="26626" name="Picture 2" descr="http://img.tfd.com/WEAL/weal_04_img0793.jpg"/>
          <p:cNvPicPr>
            <a:picLocks noChangeAspect="1" noChangeArrowheads="1"/>
          </p:cNvPicPr>
          <p:nvPr/>
        </p:nvPicPr>
        <p:blipFill>
          <a:blip r:embed="rId3" cstate="print"/>
          <a:srcRect l="13881" r="16712"/>
          <a:stretch>
            <a:fillRect/>
          </a:stretch>
        </p:blipFill>
        <p:spPr bwMode="auto">
          <a:xfrm>
            <a:off x="138112" y="3521734"/>
            <a:ext cx="2086018" cy="3310627"/>
          </a:xfrm>
          <a:prstGeom prst="rect">
            <a:avLst/>
          </a:prstGeom>
          <a:noFill/>
        </p:spPr>
      </p:pic>
      <p:pic>
        <p:nvPicPr>
          <p:cNvPr id="26628" name="Picture 4" descr="http://img.tfd.com/WEAL/weal_07_img1315.jpg"/>
          <p:cNvPicPr>
            <a:picLocks noChangeAspect="1" noChangeArrowheads="1"/>
          </p:cNvPicPr>
          <p:nvPr/>
        </p:nvPicPr>
        <p:blipFill>
          <a:blip r:embed="rId4" cstate="print"/>
          <a:srcRect/>
          <a:stretch>
            <a:fillRect/>
          </a:stretch>
        </p:blipFill>
        <p:spPr bwMode="auto">
          <a:xfrm>
            <a:off x="123825" y="708993"/>
            <a:ext cx="2100305" cy="2617303"/>
          </a:xfrm>
          <a:prstGeom prst="rect">
            <a:avLst/>
          </a:prstGeom>
          <a:noFill/>
        </p:spPr>
      </p:pic>
    </p:spTree>
    <p:extLst>
      <p:ext uri="{BB962C8B-B14F-4D97-AF65-F5344CB8AC3E}">
        <p14:creationId xmlns:p14="http://schemas.microsoft.com/office/powerpoint/2010/main" val="325792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26" y="152399"/>
            <a:ext cx="9303026" cy="1053547"/>
          </a:xfrm>
        </p:spPr>
        <p:txBody>
          <a:bodyPr>
            <a:noAutofit/>
          </a:bodyPr>
          <a:lstStyle/>
          <a:p>
            <a:r>
              <a:rPr lang="en-US" sz="5000" b="1" dirty="0"/>
              <a:t>The Rise of Substantive Due Process</a:t>
            </a:r>
          </a:p>
        </p:txBody>
      </p:sp>
      <p:sp>
        <p:nvSpPr>
          <p:cNvPr id="3" name="Content Placeholder 2"/>
          <p:cNvSpPr>
            <a:spLocks noGrp="1"/>
          </p:cNvSpPr>
          <p:nvPr>
            <p:ph idx="1"/>
          </p:nvPr>
        </p:nvSpPr>
        <p:spPr>
          <a:xfrm>
            <a:off x="92765" y="1325216"/>
            <a:ext cx="9402285" cy="5380383"/>
          </a:xfrm>
        </p:spPr>
        <p:txBody>
          <a:bodyPr>
            <a:normAutofit/>
          </a:bodyPr>
          <a:lstStyle/>
          <a:p>
            <a:r>
              <a:rPr lang="en-US" dirty="0"/>
              <a:t>The theory of substantive due process slowly gained traction.</a:t>
            </a:r>
          </a:p>
          <a:p>
            <a:r>
              <a:rPr lang="en-US" b="1" dirty="0"/>
              <a:t>Thomas M. Cooley </a:t>
            </a:r>
            <a:r>
              <a:rPr lang="en-US" dirty="0"/>
              <a:t>published his influential treatise </a:t>
            </a:r>
            <a:r>
              <a:rPr lang="en-US" i="1" dirty="0"/>
              <a:t>Constitutional Limitations </a:t>
            </a:r>
            <a:r>
              <a:rPr lang="en-US" dirty="0"/>
              <a:t>(1868), which elevated the word “liberty” within the due process clause to the status of an important constitutional right that would serve as a mechanism for protecting property rights and for restricting government regulation. By 1890 it was in its 6</a:t>
            </a:r>
            <a:r>
              <a:rPr lang="en-US" baseline="30000" dirty="0"/>
              <a:t>th</a:t>
            </a:r>
            <a:r>
              <a:rPr lang="en-US" dirty="0"/>
              <a:t> edition.</a:t>
            </a:r>
          </a:p>
          <a:p>
            <a:r>
              <a:rPr lang="en-US" b="1" dirty="0"/>
              <a:t>Herbert Spencer </a:t>
            </a:r>
            <a:r>
              <a:rPr lang="en-US" dirty="0"/>
              <a:t>was an influential theorist who promoted </a:t>
            </a:r>
            <a:r>
              <a:rPr lang="en-US" b="1" dirty="0" smtClean="0"/>
              <a:t>Social </a:t>
            </a:r>
            <a:r>
              <a:rPr lang="en-US" b="1" dirty="0"/>
              <a:t>Darwinism</a:t>
            </a:r>
            <a:r>
              <a:rPr lang="en-US" dirty="0"/>
              <a:t>—the idea that government should merely maintain order and property rights and the “fittest” would survive and succeed. His book </a:t>
            </a:r>
            <a:r>
              <a:rPr lang="en-US" i="1" dirty="0"/>
              <a:t>Social Statics </a:t>
            </a:r>
            <a:r>
              <a:rPr lang="en-US" dirty="0"/>
              <a:t>(1851) and other works would prove influential at the end of the 19</a:t>
            </a:r>
            <a:r>
              <a:rPr lang="en-US" baseline="30000" dirty="0"/>
              <a:t>th</a:t>
            </a:r>
            <a:r>
              <a:rPr lang="en-US" dirty="0"/>
              <a:t> and early 20</a:t>
            </a:r>
            <a:r>
              <a:rPr lang="en-US" baseline="30000" dirty="0"/>
              <a:t>th</a:t>
            </a:r>
            <a:r>
              <a:rPr lang="en-US" dirty="0"/>
              <a:t> centuries.</a:t>
            </a:r>
          </a:p>
        </p:txBody>
      </p:sp>
      <p:pic>
        <p:nvPicPr>
          <p:cNvPr id="30722" name="Picture 2" descr="http://upload.wikimedia.org/wikipedia/commons/thumb/5/50/A_Treatise_on_the_Constitutional_Limitations.jpg/250px-A_Treatise_on_the_Constitutional_Limitations.jpg"/>
          <p:cNvPicPr>
            <a:picLocks noChangeAspect="1" noChangeArrowheads="1"/>
          </p:cNvPicPr>
          <p:nvPr/>
        </p:nvPicPr>
        <p:blipFill>
          <a:blip r:embed="rId2" cstate="print"/>
          <a:srcRect l="19200" r="16800"/>
          <a:stretch>
            <a:fillRect/>
          </a:stretch>
        </p:blipFill>
        <p:spPr bwMode="auto">
          <a:xfrm>
            <a:off x="9893940" y="152400"/>
            <a:ext cx="1945419" cy="3039718"/>
          </a:xfrm>
          <a:prstGeom prst="rect">
            <a:avLst/>
          </a:prstGeom>
          <a:noFill/>
        </p:spPr>
      </p:pic>
      <p:sp>
        <p:nvSpPr>
          <p:cNvPr id="30726" name="AutoShape 6" descr="data:image/jpeg;base64,/9j/4AAQSkZJRgABAQAAAQABAAD/2wCEAAkGBxQTEhUUExQWFBUWGRobGBcYGBcYGxoaFxgaFxwaGhcbHSggGholHBgaIjEhJSkrLi4uFx8zODMsNygtLisBCgoKBQUFDgUFDisZExkrKysrKysrKysrKysrKysrKysrKysrKysrKysrKysrKysrKysrKysrKysrKysrKysrK//AABEIARcAtQMBIgACEQEDEQH/xAAcAAABBQEBAQAAAAAAAAAAAAAEAAIDBQYHAQj/xAA+EAABAwIDBAkCBAUDBAMAAAABAAIRAyEEMUEFElFhBhMicYGRobHwwdEHMkLhFFJicvEjorI0gpKzFRcz/8QAFAEBAAAAAAAAAAAAAAAAAAAAAP/EABQRAQAAAAAAAAAAAAAAAAAAAAD/2gAMAwEAAhEDEQA/AOzk2lC1Kx1RjxAVRinfAg9q1UM55Khqv3hqn4d2X7oJKYOv3TWyHSnVa3Cy9Y++WevfyQPmTnbknh0SD9l55QmV3SMp80D2HOL+KH/iJiAR6fumSRkR5qM88kEj67tCmurlD1M/hTd4xr6oIqtW8qOviABmvKjiEDUcUHpxBJEHvuosTijOaie2FDXqE2hAzE4zsxdAsxM8e9T1iIvZBNfJQTtrX4p9SSh2v5ap733CCwwuRkoapVIOa86y3co+tgyUFhQxVr3XqrxX4X8kkHXalXslVNbEWiPLVSvrxY66qlxWKM9n4LoCTUIOabTqXjXVAGtrJn55J9OqSc0Fi8ypGuUbHiU99aBZB7v+fiVH1hUZeed+KdveXr4oFSqmU92soeI1Xj6hGqD2o6yhbUzCbWrW5oN9fduUEz2oB1WDy+eadiMWdFW1Ks5oDi+UFXdcphquGncoa9adNEEeKdayCpuEmU6tWi6Da+SgNe7LimOdzn59lC6odc+KbSq8bhBYMlPrNtyXlCtylRYzEicoHz54oFTqckkyjWHJJB0fFVdPnoqt863E5KdzZvNte5RNHaOqBobvEXUrYHNJpAgnLkmOE5BAXSqcFLM8vn7oGm+4HuiRNoA+iD2qwjL0/wAqaiZF1G3LdgT5qq23tqnhW5y8/lA9+5BaV6wbJJhD4d5rfl88lksHjH4h+9Vnd0aLDx4rfbIaGtECBwQPo7J/mEnvU7tkNtLAVa0gCJUzGGRdBnMX0YY7Ilp4ZjyWYx2xKtI3gjjmPHgunmkCgsXhZBm4KDlGMqFn5h4i4VY/F3W9x+yRvOBsDl9isbtrZLqQLjBE5iLzyGRQVNV0+K8ZZJrl5v3jiglcZuo32+qc48M1A50lBZ4epb588VBjDISot5/ZSvoyb/Pn0QBUnRmkiXUgkg6BTOZOXzVQvcBdKL/T5zQ+Kdw7onJBI+pJ0hPY74UIKkWU7akDifFBMAjC6QPIquY/Uo3DOlALtrHjD03Pd+kTxvoFy04p9eoalS5PoNAr7p7jetqNpCd2ZPMgwgMNRg5ZIL3YFMyAAugYRlhMSsTsgkZady12DeSQg0OF4AeSOpHTghcHEc9eUIpguglUdU2UhUVZqCh2zTkSFiNs1wSWvBlvCYc02JFswugY0Ddd6hYLGYdzqwImMrXz46XyQYqsIMNMgHOPcaJjKkGdPnorzpLsg0gKjZIcYkCIvk4ceB1WbIvlb3goJ6jr2N5Twharck9rswgNp1fVG5AT8lVrCi3V7AaIJS+QElCG8PFJBuqr4JAy9kO7EXgfuj69MTyj15qvLMpy4SgT7mIRFGjadMo5/PZDU4nKVYUmjuGnD59kENUcApMHP5Sl1Rn5khNrbXpYVpe919G8e5BiOkP/AFfdb3OSJptkqjqbV6+v1hEFxy5ZBE47GVXP3KYAjVBs9nDdzWhw+Na2OMGFyZ1Wuwbzq1/6n8eAJufBEYLb9W7XHekEA2taNEHT6G1SL71pFp0K0mxdpMc2d4Acyud0Nj1q9DepmCADBtNtDxWKxOJc0kOeRBgi5Nv6UH0dSxLHflc09xC8xMQuI9Gdq0e1OIDDluvaWXOm9lNsl0zZO0HlrQe2NDM+uoQWNZ1oJzWbY4Me85nhEytLVy+cFk+kFXdbImXDswYuDBCABmIqPO45pMyd05DunMEaLL9I9khlUbpMOaXEQewcr8spOcHVbvo80updq7gJBIzJ+8JbSwrHwC3tXgxmIgsPGR42zsg5G4GApqKt+k2zmU911OQy7SCI3XtiWngbgqnL80E5bIz+BP3SmgW+d69oP0QG4Y2STabxF0kG/rGBPh85qF1OyJxruzIveOaCqusTMQgY43EaWRuFeT88PLRVbM7/AAozC0v1A/OCB+08SaVMuaATwPt3LkXSLFPq1nl5JM/QWXXMZh98ETGsaTlC5j0vwBpYiI/MA7xIgz5IKXZhhwP9TeeoV7tOm4yKZILjnlZUrRukERAj0IPzuWuawOAOuqCuPReadPtAOaSS+N4u1ggyIHNVuFwXV1XbpLmjKR9VsKwcacF1tVSvLchYSg7R0coD+GZAABAtHJc76adGGMxO9BAed5sZT80XR+jjD/C0p4D2ROMo06zTTeA62WoPHkgwPRfoXhnGoaoNQPzBDh9BB0la3Y3R1uGAbRc4skloc6d0G8DiFDgcCaDi0SW6XyV7SqAC90DNokMasxXIdTcJuD/y19rq82tX3t0G0m6ods4Y0RxbfeI5gEW9UC2aTRb2jnAG93zHfdWeOIG8LyCLTnqPEfRZRmIdWexhcIJBAOdgtS/EgV3tmQKbfO8oOadNMY4PfSdk9zajXfzAt3J9P9qy5MLWfiHXbUrN3YAY0ACIJDpdOWQPus2+nLbIJg4xZSUx5pYen7JbkOF0E4plJT03WXqDa1AS0kZIQzJA8VYMEDl+6GrC9oQQkSR7cvsi6PZUDad9crKelSPzXkgH2rjupDakHqwe2Rcgce6VhOl+3KdWqS2XWABtHgPFdHqOEGQCINvosRtLE4ZrXOZSYKhkaWJH8uiDGPtAzjM8fkwtJsbFyyNRZZmo3tdlpMZ5mJ55RKL2TiN117DKCg020MVutn5dZ9lcBwLt4kuyF7ZyUZtJ+8WAZa+Clw+CDyCRlqg6Z0Y6VgYRxdTfUNMiG02lznToBl45BB9IdqVd6ljKDHtBYOsa4EGJtLeI+qL6F0G4auabZhzQT3xc962uKYxzXAgGQgrNg7aZiaIeM4unVSQeSxmyMK7B4l1MT1brsPInLwy8lqn4myAfEneeImG3nuIQvSmqTQLxdrjE5EOBgSJ4wjcDTkEidRAvOon5osp0tfiS1tE9uk58xkYG64XF7F3+0IAdluYIc95YWgwSPymZMRNpvlIk5qZm1S0ueXtP9OTSLXnOfzIobM/03Ogh0SQTMiPQlZLarW77gBAm3CDe0oK7aWJ36rjvFwBIaf6QTHhCa2YURp3XrbFAfhyvTcqOm6BOqTXTdAc10WiV4oBKSDoDcQLzkosTVEwMvJLDUDBBUbqV/rn6IJA/IxMIymbWy4fO9DdVmUTRMWughNLfkX7XoqXbHRqmXF7gXOI4ASeJIzWkDg25UFV29eJQYXE7P3WQwAH9VgXaCY1F1l6OFgvieydRcgTp4Bb3pNhASASBmcj7jRZXHtDnkAjefMvEkRHDKbX/AHQD0MQI3tAE1m2yCDumRe/7IPdLKm4Z3STE6ieyfEXVlQw4zsf2QabZfSas6oKlOg9z8o3HlpHfFv3Wpxe3cWxu87CVQ2LkFjv9odveir+je0GjdEgQbeS17sUzdQU9LGNrta8XkeIIhD/xbt6SCGCRPAxKD2ztHq3xTaSXTcZTxPFWOAYX02tHZIHa1kwLHgYIyPBBf4Fg7JDeHsTnkePlmhtv4lrKga4m8EZZmxEcNfFWOxaMMjIA6ysZ0ux1N+Kc1pJfRDQeEm+fIEeiAjHbSaymQ60wAfY+E+i55ia4dlpaFe4slw7VwJt3qhqUomEAAN1K9uqYG3U7KfNBNToyF41ls0VHZ8E2i2+aCak2ySJptskg29ZunshGgxceKsntvYeedv2THt5XHugCLSDxB1tbVEMdlGicaZvxzCTGXy70HlRnHyUjKRi0hGM3YHZVPtfpXhcNapUbvfyt7TvIZeKCk6R7Pc8wTDTxOVrG0WnRCYbAMazt0mvLt4t3nEDhcC4mIjgDmsx0h6f1K1QdWOqptIIFt50aui0XyWt2ZteliaTQwhrw1od2oMAdoi4vmgq6+xadem/cduvYXvMyARlwkC1rEwFn6OFIful4j+ZhkEfNM7Lc7QO6A5gAeYa1ziJJu2xyGZJlYvbLqjKjnFgu6CGmwduzPcg2extl4Qhu9vk/3uHsQrzH0qVGmS1xDY1JMeea5LQ2xUaQW52465IjGbVrVD1dR5MZgTHppdB0DZFBtVxIvvQC2SYA33WIykOnujitHs7roAc0Zi8ZiTlqLALnnRCvUp1IIAaYvJyBIsT8810mjtRu4CIEQYcY9fTxQXFSr1Qk34gZH7Lk/SHHNdj6r5uCGxGlyJPcQe5WvTDpn1OQEtsGHPrMwTxbB9OSwwFt8neLrk6kmxJ5k38UGsxVPsWKo62aL2bj4Zu1MtHfRe1aG8ZGtwgp30r2CTQjMVQgqEG6CbetCdTZA5J7G2XrhwzQPpm1ikmMppIOoueMrf5TxhBc58F6KI1GSfWxTGgy4ADOUEJp6RmM05lADxWd6QdOKGHaDvbxOTWkEn7DvWW2h+LBNMilRh5yc4ggc4GZQdKxj6dJm/UcGNGpIC5l0u6R7McXD+HbiH/zNBpj/wAxc+qwW09tVsQ7erVHP4SbDuGQVbqgWJqNc4kN3RNhJMDhJzRmx9rOouJE5EWFxNwfPPlKgw+DdUdutvAJJ0DW3LjwAC1mz+izXUmue2OtcGsBHa3fzOqHmQDA0sgzdba9SoAXONrjvUw268tMiSXEnK4LSCJ0zPmtNtvonRADaRLHfmc4y4REBoHEn0BWLrbPfTdFRrmnMSMxoRyQT1MTLm7rTAEQXTPj6J1HGEG4tq3LLRe4HAue4NaN5zjAA1JsAuxu/BlhDCMQQ7dG+CwOBdFyCCLSgy/RnG1a7Yo4N9QsaB/puFz/AFkwGgkG/utBg+he08Q5xr9VQY8AFjnF8AAZNYYnnK1nQjoY/AVajjVbUa9gaAGlpBBmcyOK1uKrhjHPdk0Enwug+bOm2x3YfGiiaxrbm72iIgwCQBJtceq8q1QLcAlt3H9fjalS2ZHeSZPqY8EDimyeSCZ2NLrCYRGztvGiGsqN3mCQCLOF/UXCDwDZEaXQ+OYTTP8AS4HzBHuAg2PXMqjepkOHqORGiErhZDZ2NdTMtMHvz7+K0eFxgq8AdQgtMO9SVYz1GiFoZ3KK6qUEtA2/x9Ukhb4EkHR9qYnq2EmwAXD+lfSyriXkAltMGzZz0kxn3LoH4hdIWMpvZMvc0hoGk2k+BXG3vQMqOnimTZeP+ck7cyQeBt1MKfJSUaa3n4edDHYl/X1BFFhtP63DTm0a8cuKA78POhrn0i+sN1tXdJGpptO8GnhvGCRwA4rY43BNOJYxo/K2w/qqGB5Bp81r6NBrG2sAPhKrujWDL61XEOy3i1ngA0nwMjxKBbc2PTZhera0TqYuTxXPsd0IOIbutG7U/QbxPA8AV2V9MHMSvWUwMgAg5d+HPQKvh8R1uJYG7k7o3mul2QIgmwub8l1JepIEsJ+LO3eowvVNPbqnTgP39itxVqBoJNgBJPcuA9Mts/xWKqPzZT7LR3fPdBlatIscI/UAfHX6Kau2BJzK92gSWNd/KfQ294QrzIBnh/jyQWmzGeiHwUVDWBz3beDh90dhrUy7kqXY9T/VLdajXNH9zgd3/dCCqqdl0IoVHNMiQc5CHxA7Vs0TEAEwUF5svam9DameQd91o6boaufF5OSutnbXc0br7t0JzH7INITOqSiYJEi4KSDEYzGuqOLnkuJJk5oJ8JwmU1rfdAwNv85ohlJNpsurDBUt4gX8PbxQaPoF0TOMqkvltGnBeRaZyYOZ14DwXc6FFtJrabAGtaAGtAsBwVb0S2OMPh6VKLxvPjVxuZ9vBW9Ui5QeVGlw3Br6DijNlUQymGjIOf8A83LzZ1GG7xzd6DRP2cZZ/wBz/wD2OQEr1eL1AkkkLtLGto03VHZNHmcgPEoMf+J/SHqaPUsP+pU7PdOX38BxXJHUNxu6fFH7W2i7F4l1ZxkAnd4cyPEAdzQg8W2yCsrG+6fyuEKuuAZ/TY+cSja4k7ua8xNA5tbJcIdew8fmSCTE4w9SOaq6DiHB2UGZ7oujKmBrboaIOegtkMz90L/8bWJndJjO4P1sg8qw+s5zRAc4kDhJlEVaMvawL3A4UtcC8EK1wFA9cS8FoHavw0KCyobHZTYHPAHhyVBtCuySRlk0ZTzKtOlm1gSGDJud8+Ass/Qwbn9ohAVQxT2DsuMHhMeEpIg0Koyy5JIKJjr2XjgntT2BAmhav8P9nddjKDCLSXu/tYJ94WWpMJPt4rrH4R7LJfXrkWaBSb3/AJnewQdPY0RPEKuxLt57KY/Ub9yssO2Um4KKgfwBQG5Dkgdi1JpnlUq/+xxHoQn7QxAa114gfIVX0Xqy6tNrtIHAOYJ9QfJBogkkkgS5h+L23SN3DMOd3EcT9gfN3JdIx2KbSpuqOs1oJPguAYrFnFV6mIf+ond4RKAag3daABkvK97KZ50AulRpZ8ePDkDxQV/VwY/VqdBbLvTcLBO7wR2Jpw3KB9r3VXhqkPkoLnq4bJ0VdsetNWoCc2+wVpiTLD3LNlrhU7NigOwOGNR4BMAGQeU3/bmpdrV9xrnOze6P+1v0FgnbScaeGaMnOeJIEZXhZ/a2JNR44NHrmUEbxJ3rkk5FXmClrA2L2ugNnsB5/RXzKQF3WQKlVXqZUxhaYAAHO5SQZJpuFI+ybTGqja7tdxQWezqR3hrEnyXfPw7wPVYGlYy6XnmXFcL2YbmP5fsvojof/wBHQ/sHogtabU8uuvWtUbhM+CCDGQQs+13VVRW0kNf/AGuyPgf+RV1jDCry1rg5puHCCOVwfQoNBSqBwkZKRZ/o9VcJpuu5lpObmn8rvEDzDleGoJjkg55+MG292k3CsPaqntRo3X0t4rn3UbrQB85pbe2l/F42tXmWBxbT/tabEd+filVfIv8AO9BAx/DLU/bkpPohnVYJT6dSRCBmJxLYuQLqE0xm0gpVacAnPiDrefeVCzCgtBEjl/hBc03Dq/BVb2BkOP5nWb38fDPvhFYGkcp3hrKpmYrrcSCbAGGjgO7iZnxQF9I3w2k3hLvZUDQb96vOlv8A+jBwbl3/AOFW4WjvOgILrZdOAIEnXJWFZgaN993DJuidgQWgIfaWIB1lAAMQXkk3XqEbVGh9UkFWakEBeM071G43XrHILnZ1Xdd3j919Cfh9WD8DSjQEHvB+0L5rZVhbLob+IdXBDc3W1KTjJYTBBiJa7TIaIPoVebq59g/xcwbx2m1abuYDhPe0z6LW7E6QUMTSbUp1GkHMTBBFiC03CAnGUC4WWfxu9RO85p3dTotP17P5h5hR4hjKjSx0EO0+aoMo7aHabVp3czNtpc05t79RzHMrz8Q+kbKWzzUpOBdWHV0yM+2DJ5Q0HxhBbb2aMPUhjpBEwcxy5rmPSrH9fitxh/06RNptvn87gNCSAPAnUoItnU9xo+QpcTUtZOYIgJVaYPegrutn2RmGsgKrCD6+SKwr0E9VqiMgqStyUTK0OAQNxmMNOpTaeyCQXcwcp90JRw27igIsXEjxRPSqiSWP4tHpZN2LW3y3ezFgUAvSczinAaQP9oP1U+xWQ6Tw81XbUqF1aoeLj6GPonsBCC8xNV7yQCGie9CYwNpsN5OV1BRfElxQbd6tUgZSgJ2Zh94E/uktLgNn7rQEkGAGaa8Rl4r1joP76JSgTKl05/FR02TknGk4Zg/NEHrap7lNSxbmnsuIPIkH0XmE2e+oCWiwtnrE+yjdh90nekukQIsbkEE8cjZBb4TpJiWRFZ8cyT7o8dPsW0iKoO6QRI1Hvw8Vm8RRgB7TLHWkTYgwQ61jr4hDVG/PFB0L/wC0atRrhVpMc4ghrgIgxYweazmAZEk5m5PGdVU7Ow5c7SPurfaTS3dI09eSC1w5J4onFNgSNUtgVWvbI0zHAqbHAAm9s470FODvG+Y4qRtGL+qhqNgyJRNN5Ig5QgExdeBAPimYLmp8Zh9c1LhadkC2+7epNPBDdGmS4I3FU9+iRqFWbLqmnJOgJ8gUFVTfeTqZ87oypUjI34IJlIkCFMMId4E8b2QJjXPtkJWh2ZhQ3Lhmq2labWlWdJ0xZBdtrWtdJAMceKSDCgLwWSa3LPVI5IPQ+Li3kpHbQd5pgCK2bgN4knJo9Tog8w1Z7RvTfyTq1cOgnPOdZ4plQ0gWyx5cGkPBMDeO8AQR+kDdPeDmhHu+eyCejjHMLh+Zr/zjjJz/ALufwRVaIguF2z5d/DRQF0qSmSHWMTnE5HTyQWuwmXVntmjMAXUGx6XZReIbMIBNmEtdLey7TKM7zOkK+qVWubJtZU5oRfLVS1AXNiUEMAm1+anZVIEQFH1ZSo1tPdAXXNvAKXCUxFpyQtVkiQjMMYagHw9UdppyuqTab4kcfbJHVKkOPBUe0Xy5B5h6kOB5rUYaoyq2DAcsq3RWezqnaKC0OG3ZEcEym6HDRHYd4c3dce48Ch8XhHNInwPGeCAlt0lHSfuiCkgyrcPcSPVN/hrJJIPRhSUWKhYyGxBSSQQPaSe9Dvw5SSQN/h7KfD4TtJJIL7Z4LRCJq0yZdNgD6LxJAA1xeeQ07tSnVKxaYiySSCbDHeCVagkkgexiOYOyRysvUkFFjAYn1VM5suv5pJIJhhyPBF4en5pJILDCvjNXeGxDXDcqCW6HVvckkgZtDBuY6LRmO45JJJI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728" name="AutoShape 8" descr="data:image/jpeg;base64,/9j/4AAQSkZJRgABAQAAAQABAAD/2wCEAAkGBxQTEhUUExQWFBUWGRobGBcYGBcYGxoaFxgaFxwaGhcbHSggGholHBgaIjEhJSkrLi4uFx8zODMsNygtLisBCgoKBQUFDgUFDisZExkrKysrKysrKysrKysrKysrKysrKysrKysrKysrKysrKysrKysrKysrKysrKysrKysrK//AABEIARcAtQMBIgACEQEDEQH/xAAcAAABBQEBAQAAAAAAAAAAAAAEAAIDBQYHAQj/xAA+EAABAwIDBAkCBAUDBAMAAAABAAIRAyEEMUEFElFhBhMicYGRobHwwdEHMkLhFFJicvEjorI0gpKzFRcz/8QAFAEBAAAAAAAAAAAAAAAAAAAAAP/EABQRAQAAAAAAAAAAAAAAAAAAAAD/2gAMAwEAAhEDEQA/AOzk2lC1Kx1RjxAVRinfAg9q1UM55Khqv3hqn4d2X7oJKYOv3TWyHSnVa3Cy9Y++WevfyQPmTnbknh0SD9l55QmV3SMp80D2HOL+KH/iJiAR6fumSRkR5qM88kEj67tCmurlD1M/hTd4xr6oIqtW8qOviABmvKjiEDUcUHpxBJEHvuosTijOaie2FDXqE2hAzE4zsxdAsxM8e9T1iIvZBNfJQTtrX4p9SSh2v5ap733CCwwuRkoapVIOa86y3co+tgyUFhQxVr3XqrxX4X8kkHXalXslVNbEWiPLVSvrxY66qlxWKM9n4LoCTUIOabTqXjXVAGtrJn55J9OqSc0Fi8ypGuUbHiU99aBZB7v+fiVH1hUZeed+KdveXr4oFSqmU92soeI1Xj6hGqD2o6yhbUzCbWrW5oN9fduUEz2oB1WDy+eadiMWdFW1Ks5oDi+UFXdcphquGncoa9adNEEeKdayCpuEmU6tWi6Da+SgNe7LimOdzn59lC6odc+KbSq8bhBYMlPrNtyXlCtylRYzEicoHz54oFTqckkyjWHJJB0fFVdPnoqt863E5KdzZvNte5RNHaOqBobvEXUrYHNJpAgnLkmOE5BAXSqcFLM8vn7oGm+4HuiRNoA+iD2qwjL0/wAqaiZF1G3LdgT5qq23tqnhW5y8/lA9+5BaV6wbJJhD4d5rfl88lksHjH4h+9Vnd0aLDx4rfbIaGtECBwQPo7J/mEnvU7tkNtLAVa0gCJUzGGRdBnMX0YY7Ilp4ZjyWYx2xKtI3gjjmPHgunmkCgsXhZBm4KDlGMqFn5h4i4VY/F3W9x+yRvOBsDl9isbtrZLqQLjBE5iLzyGRQVNV0+K8ZZJrl5v3jiglcZuo32+qc48M1A50lBZ4epb588VBjDISot5/ZSvoyb/Pn0QBUnRmkiXUgkg6BTOZOXzVQvcBdKL/T5zQ+Kdw7onJBI+pJ0hPY74UIKkWU7akDifFBMAjC6QPIquY/Uo3DOlALtrHjD03Pd+kTxvoFy04p9eoalS5PoNAr7p7jetqNpCd2ZPMgwgMNRg5ZIL3YFMyAAugYRlhMSsTsgkZady12DeSQg0OF4AeSOpHTghcHEc9eUIpguglUdU2UhUVZqCh2zTkSFiNs1wSWvBlvCYc02JFswugY0Ddd6hYLGYdzqwImMrXz46XyQYqsIMNMgHOPcaJjKkGdPnorzpLsg0gKjZIcYkCIvk4ceB1WbIvlb3goJ6jr2N5Twharck9rswgNp1fVG5AT8lVrCi3V7AaIJS+QElCG8PFJBuqr4JAy9kO7EXgfuj69MTyj15qvLMpy4SgT7mIRFGjadMo5/PZDU4nKVYUmjuGnD59kENUcApMHP5Sl1Rn5khNrbXpYVpe919G8e5BiOkP/AFfdb3OSJptkqjqbV6+v1hEFxy5ZBE47GVXP3KYAjVBs9nDdzWhw+Na2OMGFyZ1Wuwbzq1/6n8eAJufBEYLb9W7XHekEA2taNEHT6G1SL71pFp0K0mxdpMc2d4Acyud0Nj1q9DepmCADBtNtDxWKxOJc0kOeRBgi5Nv6UH0dSxLHflc09xC8xMQuI9Gdq0e1OIDDluvaWXOm9lNsl0zZO0HlrQe2NDM+uoQWNZ1oJzWbY4Me85nhEytLVy+cFk+kFXdbImXDswYuDBCABmIqPO45pMyd05DunMEaLL9I9khlUbpMOaXEQewcr8spOcHVbvo80updq7gJBIzJ+8JbSwrHwC3tXgxmIgsPGR42zsg5G4GApqKt+k2zmU911OQy7SCI3XtiWngbgqnL80E5bIz+BP3SmgW+d69oP0QG4Y2STabxF0kG/rGBPh85qF1OyJxruzIveOaCqusTMQgY43EaWRuFeT88PLRVbM7/AAozC0v1A/OCB+08SaVMuaATwPt3LkXSLFPq1nl5JM/QWXXMZh98ETGsaTlC5j0vwBpYiI/MA7xIgz5IKXZhhwP9TeeoV7tOm4yKZILjnlZUrRukERAj0IPzuWuawOAOuqCuPReadPtAOaSS+N4u1ggyIHNVuFwXV1XbpLmjKR9VsKwcacF1tVSvLchYSg7R0coD+GZAABAtHJc76adGGMxO9BAed5sZT80XR+jjD/C0p4D2ROMo06zTTeA62WoPHkgwPRfoXhnGoaoNQPzBDh9BB0la3Y3R1uGAbRc4skloc6d0G8DiFDgcCaDi0SW6XyV7SqAC90DNokMasxXIdTcJuD/y19rq82tX3t0G0m6ods4Y0RxbfeI5gEW9UC2aTRb2jnAG93zHfdWeOIG8LyCLTnqPEfRZRmIdWexhcIJBAOdgtS/EgV3tmQKbfO8oOadNMY4PfSdk9zajXfzAt3J9P9qy5MLWfiHXbUrN3YAY0ACIJDpdOWQPus2+nLbIJg4xZSUx5pYen7JbkOF0E4plJT03WXqDa1AS0kZIQzJA8VYMEDl+6GrC9oQQkSR7cvsi6PZUDad9crKelSPzXkgH2rjupDakHqwe2Rcgce6VhOl+3KdWqS2XWABtHgPFdHqOEGQCINvosRtLE4ZrXOZSYKhkaWJH8uiDGPtAzjM8fkwtJsbFyyNRZZmo3tdlpMZ5mJ55RKL2TiN117DKCg020MVutn5dZ9lcBwLt4kuyF7ZyUZtJ+8WAZa+Clw+CDyCRlqg6Z0Y6VgYRxdTfUNMiG02lznToBl45BB9IdqVd6ljKDHtBYOsa4EGJtLeI+qL6F0G4auabZhzQT3xc962uKYxzXAgGQgrNg7aZiaIeM4unVSQeSxmyMK7B4l1MT1brsPInLwy8lqn4myAfEneeImG3nuIQvSmqTQLxdrjE5EOBgSJ4wjcDTkEidRAvOon5osp0tfiS1tE9uk58xkYG64XF7F3+0IAdluYIc95YWgwSPymZMRNpvlIk5qZm1S0ueXtP9OTSLXnOfzIobM/03Ogh0SQTMiPQlZLarW77gBAm3CDe0oK7aWJ36rjvFwBIaf6QTHhCa2YURp3XrbFAfhyvTcqOm6BOqTXTdAc10WiV4oBKSDoDcQLzkosTVEwMvJLDUDBBUbqV/rn6IJA/IxMIymbWy4fO9DdVmUTRMWughNLfkX7XoqXbHRqmXF7gXOI4ASeJIzWkDg25UFV29eJQYXE7P3WQwAH9VgXaCY1F1l6OFgvieydRcgTp4Bb3pNhASASBmcj7jRZXHtDnkAjefMvEkRHDKbX/AHQD0MQI3tAE1m2yCDumRe/7IPdLKm4Z3STE6ieyfEXVlQw4zsf2QabZfSas6oKlOg9z8o3HlpHfFv3Wpxe3cWxu87CVQ2LkFjv9odveir+je0GjdEgQbeS17sUzdQU9LGNrta8XkeIIhD/xbt6SCGCRPAxKD2ztHq3xTaSXTcZTxPFWOAYX02tHZIHa1kwLHgYIyPBBf4Fg7JDeHsTnkePlmhtv4lrKga4m8EZZmxEcNfFWOxaMMjIA6ysZ0ux1N+Kc1pJfRDQeEm+fIEeiAjHbSaymQ60wAfY+E+i55ia4dlpaFe4slw7VwJt3qhqUomEAAN1K9uqYG3U7KfNBNToyF41ls0VHZ8E2i2+aCak2ySJptskg29ZunshGgxceKsntvYeedv2THt5XHugCLSDxB1tbVEMdlGicaZvxzCTGXy70HlRnHyUjKRi0hGM3YHZVPtfpXhcNapUbvfyt7TvIZeKCk6R7Pc8wTDTxOVrG0WnRCYbAMazt0mvLt4t3nEDhcC4mIjgDmsx0h6f1K1QdWOqptIIFt50aui0XyWt2ZteliaTQwhrw1od2oMAdoi4vmgq6+xadem/cduvYXvMyARlwkC1rEwFn6OFIful4j+ZhkEfNM7Lc7QO6A5gAeYa1ziJJu2xyGZJlYvbLqjKjnFgu6CGmwduzPcg2extl4Qhu9vk/3uHsQrzH0qVGmS1xDY1JMeea5LQ2xUaQW52465IjGbVrVD1dR5MZgTHppdB0DZFBtVxIvvQC2SYA33WIykOnujitHs7roAc0Zi8ZiTlqLALnnRCvUp1IIAaYvJyBIsT8810mjtRu4CIEQYcY9fTxQXFSr1Qk34gZH7Lk/SHHNdj6r5uCGxGlyJPcQe5WvTDpn1OQEtsGHPrMwTxbB9OSwwFt8neLrk6kmxJ5k38UGsxVPsWKo62aL2bj4Zu1MtHfRe1aG8ZGtwgp30r2CTQjMVQgqEG6CbetCdTZA5J7G2XrhwzQPpm1ikmMppIOoueMrf5TxhBc58F6KI1GSfWxTGgy4ADOUEJp6RmM05lADxWd6QdOKGHaDvbxOTWkEn7DvWW2h+LBNMilRh5yc4ggc4GZQdKxj6dJm/UcGNGpIC5l0u6R7McXD+HbiH/zNBpj/wAxc+qwW09tVsQ7erVHP4SbDuGQVbqgWJqNc4kN3RNhJMDhJzRmx9rOouJE5EWFxNwfPPlKgw+DdUdutvAJJ0DW3LjwAC1mz+izXUmue2OtcGsBHa3fzOqHmQDA0sgzdba9SoAXONrjvUw268tMiSXEnK4LSCJ0zPmtNtvonRADaRLHfmc4y4REBoHEn0BWLrbPfTdFRrmnMSMxoRyQT1MTLm7rTAEQXTPj6J1HGEG4tq3LLRe4HAue4NaN5zjAA1JsAuxu/BlhDCMQQ7dG+CwOBdFyCCLSgy/RnG1a7Yo4N9QsaB/puFz/AFkwGgkG/utBg+he08Q5xr9VQY8AFjnF8AAZNYYnnK1nQjoY/AVajjVbUa9gaAGlpBBmcyOK1uKrhjHPdk0Enwug+bOm2x3YfGiiaxrbm72iIgwCQBJtceq8q1QLcAlt3H9fjalS2ZHeSZPqY8EDimyeSCZ2NLrCYRGztvGiGsqN3mCQCLOF/UXCDwDZEaXQ+OYTTP8AS4HzBHuAg2PXMqjepkOHqORGiErhZDZ2NdTMtMHvz7+K0eFxgq8AdQgtMO9SVYz1GiFoZ3KK6qUEtA2/x9Ukhb4EkHR9qYnq2EmwAXD+lfSyriXkAltMGzZz0kxn3LoH4hdIWMpvZMvc0hoGk2k+BXG3vQMqOnimTZeP+ck7cyQeBt1MKfJSUaa3n4edDHYl/X1BFFhtP63DTm0a8cuKA78POhrn0i+sN1tXdJGpptO8GnhvGCRwA4rY43BNOJYxo/K2w/qqGB5Bp81r6NBrG2sAPhKrujWDL61XEOy3i1ngA0nwMjxKBbc2PTZhera0TqYuTxXPsd0IOIbutG7U/QbxPA8AV2V9MHMSvWUwMgAg5d+HPQKvh8R1uJYG7k7o3mul2QIgmwub8l1JepIEsJ+LO3eowvVNPbqnTgP39itxVqBoJNgBJPcuA9Mts/xWKqPzZT7LR3fPdBlatIscI/UAfHX6Kau2BJzK92gSWNd/KfQ294QrzIBnh/jyQWmzGeiHwUVDWBz3beDh90dhrUy7kqXY9T/VLdajXNH9zgd3/dCCqqdl0IoVHNMiQc5CHxA7Vs0TEAEwUF5svam9DameQd91o6boaufF5OSutnbXc0br7t0JzH7INITOqSiYJEi4KSDEYzGuqOLnkuJJk5oJ8JwmU1rfdAwNv85ohlJNpsurDBUt4gX8PbxQaPoF0TOMqkvltGnBeRaZyYOZ14DwXc6FFtJrabAGtaAGtAsBwVb0S2OMPh6VKLxvPjVxuZ9vBW9Ui5QeVGlw3Br6DijNlUQymGjIOf8A83LzZ1GG7xzd6DRP2cZZ/wBz/wD2OQEr1eL1AkkkLtLGto03VHZNHmcgPEoMf+J/SHqaPUsP+pU7PdOX38BxXJHUNxu6fFH7W2i7F4l1ZxkAnd4cyPEAdzQg8W2yCsrG+6fyuEKuuAZ/TY+cSja4k7ua8xNA5tbJcIdew8fmSCTE4w9SOaq6DiHB2UGZ7oujKmBrboaIOegtkMz90L/8bWJndJjO4P1sg8qw+s5zRAc4kDhJlEVaMvawL3A4UtcC8EK1wFA9cS8FoHavw0KCyobHZTYHPAHhyVBtCuySRlk0ZTzKtOlm1gSGDJud8+Ass/Qwbn9ohAVQxT2DsuMHhMeEpIg0Koyy5JIKJjr2XjgntT2BAmhav8P9nddjKDCLSXu/tYJ94WWpMJPt4rrH4R7LJfXrkWaBSb3/AJnewQdPY0RPEKuxLt57KY/Ub9yssO2Um4KKgfwBQG5Dkgdi1JpnlUq/+xxHoQn7QxAa114gfIVX0Xqy6tNrtIHAOYJ9QfJBogkkkgS5h+L23SN3DMOd3EcT9gfN3JdIx2KbSpuqOs1oJPguAYrFnFV6mIf+ond4RKAag3daABkvK97KZ50AulRpZ8ePDkDxQV/VwY/VqdBbLvTcLBO7wR2Jpw3KB9r3VXhqkPkoLnq4bJ0VdsetNWoCc2+wVpiTLD3LNlrhU7NigOwOGNR4BMAGQeU3/bmpdrV9xrnOze6P+1v0FgnbScaeGaMnOeJIEZXhZ/a2JNR44NHrmUEbxJ3rkk5FXmClrA2L2ugNnsB5/RXzKQF3WQKlVXqZUxhaYAAHO5SQZJpuFI+ybTGqja7tdxQWezqR3hrEnyXfPw7wPVYGlYy6XnmXFcL2YbmP5fsvojof/wBHQ/sHogtabU8uuvWtUbhM+CCDGQQs+13VVRW0kNf/AGuyPgf+RV1jDCry1rg5puHCCOVwfQoNBSqBwkZKRZ/o9VcJpuu5lpObmn8rvEDzDleGoJjkg55+MG292k3CsPaqntRo3X0t4rn3UbrQB85pbe2l/F42tXmWBxbT/tabEd+filVfIv8AO9BAx/DLU/bkpPohnVYJT6dSRCBmJxLYuQLqE0xm0gpVacAnPiDrefeVCzCgtBEjl/hBc03Dq/BVb2BkOP5nWb38fDPvhFYGkcp3hrKpmYrrcSCbAGGjgO7iZnxQF9I3w2k3hLvZUDQb96vOlv8A+jBwbl3/AOFW4WjvOgILrZdOAIEnXJWFZgaN993DJuidgQWgIfaWIB1lAAMQXkk3XqEbVGh9UkFWakEBeM071G43XrHILnZ1Xdd3j919Cfh9WD8DSjQEHvB+0L5rZVhbLob+IdXBDc3W1KTjJYTBBiJa7TIaIPoVebq59g/xcwbx2m1abuYDhPe0z6LW7E6QUMTSbUp1GkHMTBBFiC03CAnGUC4WWfxu9RO85p3dTotP17P5h5hR4hjKjSx0EO0+aoMo7aHabVp3czNtpc05t79RzHMrz8Q+kbKWzzUpOBdWHV0yM+2DJ5Q0HxhBbb2aMPUhjpBEwcxy5rmPSrH9fitxh/06RNptvn87gNCSAPAnUoItnU9xo+QpcTUtZOYIgJVaYPegrutn2RmGsgKrCD6+SKwr0E9VqiMgqStyUTK0OAQNxmMNOpTaeyCQXcwcp90JRw27igIsXEjxRPSqiSWP4tHpZN2LW3y3ezFgUAvSczinAaQP9oP1U+xWQ6Tw81XbUqF1aoeLj6GPonsBCC8xNV7yQCGie9CYwNpsN5OV1BRfElxQbd6tUgZSgJ2Zh94E/uktLgNn7rQEkGAGaa8Rl4r1joP76JSgTKl05/FR02TknGk4Zg/NEHrap7lNSxbmnsuIPIkH0XmE2e+oCWiwtnrE+yjdh90nekukQIsbkEE8cjZBb4TpJiWRFZ8cyT7o8dPsW0iKoO6QRI1Hvw8Vm8RRgB7TLHWkTYgwQ61jr4hDVG/PFB0L/wC0atRrhVpMc4ghrgIgxYweazmAZEk5m5PGdVU7Ow5c7SPurfaTS3dI09eSC1w5J4onFNgSNUtgVWvbI0zHAqbHAAm9s470FODvG+Y4qRtGL+qhqNgyJRNN5Ig5QgExdeBAPimYLmp8Zh9c1LhadkC2+7epNPBDdGmS4I3FU9+iRqFWbLqmnJOgJ8gUFVTfeTqZ87oypUjI34IJlIkCFMMId4E8b2QJjXPtkJWh2ZhQ3Lhmq2labWlWdJ0xZBdtrWtdJAMceKSDCgLwWSa3LPVI5IPQ+Li3kpHbQd5pgCK2bgN4knJo9Tog8w1Z7RvTfyTq1cOgnPOdZ4plQ0gWyx5cGkPBMDeO8AQR+kDdPeDmhHu+eyCejjHMLh+Zr/zjjJz/ALufwRVaIguF2z5d/DRQF0qSmSHWMTnE5HTyQWuwmXVntmjMAXUGx6XZReIbMIBNmEtdLey7TKM7zOkK+qVWubJtZU5oRfLVS1AXNiUEMAm1+anZVIEQFH1ZSo1tPdAXXNvAKXCUxFpyQtVkiQjMMYagHw9UdppyuqTab4kcfbJHVKkOPBUe0Xy5B5h6kOB5rUYaoyq2DAcsq3RWezqnaKC0OG3ZEcEym6HDRHYd4c3dce48Ch8XhHNInwPGeCAlt0lHSfuiCkgyrcPcSPVN/hrJJIPRhSUWKhYyGxBSSQQPaSe9Dvw5SSQN/h7KfD4TtJJIL7Z4LRCJq0yZdNgD6LxJAA1xeeQ07tSnVKxaYiySSCbDHeCVagkkgexiOYOyRysvUkFFjAYn1VM5suv5pJIJhhyPBF4en5pJILDCvjNXeGxDXDcqCW6HVvckkgZtDBuY6LRmO45JJJI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730" name="AutoShape 10" descr="data:image/jpeg;base64,/9j/4AAQSkZJRgABAQAAAQABAAD/2wCEAAkGBhQSERUUEhQWFBUVFxUYFxgWGBgVGBcXFRcXFxcXFxcXHSYeFxwjGhcXHy8gIycpLCwsFx4xNTAqNSYrLCkBCQoKBQUFDQUFDSkYEhgpKSkpKSkpKSkpKSkpKSkpKSkpKSkpKSkpKSkpKSkpKSkpKSkpKSkpKSkpKSkpKSkpKf/AABEIARoAswMBIgACEQEDEQH/xAAcAAABBQEBAQAAAAAAAAAAAAADAQIEBQYABwj/xABBEAABAwIBCQYFAgMIAQUAAAABAAIRAyExBAUSQVFhgZHwBiJxobHREzLB4fEHQhSy0iMzUmJyksLiFVNUgqLy/8QAFAEBAAAAAAAAAAAAAAAAAAAAAP/EABQRAQAAAAAAAAAAAAAAAAAAAAD/2gAMAwEAAhEDEQA/AM8aez0+yUU91/D7KQ+lfDjBF+ST4e7y+yAQoj8/hPFProowpz7wfZPDL9D2QMps8T9PPcjfD3m3j/UnsPVvfhxRI6t7ygCWcUoZ16ovWr+pK1vWvzKAHw1zae3ryRizf9PqnBltqCOaHUfZMdR6hSyzqCPVqaae0Hrggg1KFsOuoQHU1Zml194uo9WlGr6fRBWPp/no9So1Zu3Hb0VZup9dFRKrOPL3QQC3h9UOOuuKkvHVvdBc3lw90AHn8JkIzh10U09FANcU8phKBICRKSuQayoy+Hlb0SBm7y+yNUbx4H2TdHqD7IEDBs8ht8AjM66BSfDI1eR5fKnhnWHqAge09X90ocdp8/dJCcG+HkgaXE6+ZPundY/cJetX9ScPEc/+yBhO88ynhvPekb11pKTQo6XX3QRyydXkPZL8Pd5fZXeTdnKr8GkbyNEeNwp1HsU84vaI1QT56KDKFh6CDUpblsK3YmpHde07jI/4wqPLc0VKfzNI3wY56KCjqs6v7qLXZ+b+6tatPwCh1mbxxgf8kFU9nDff3QHg9T7qwczeOY97qPVZ4HiJHBBAeOCHClVBvn19UCoNv480AHFNKe4phQIR4rksdQuQbIjhy9lwHh5eyfo9dBcW9XQNA3enpCIwcPJKafLbBj+VKGePp6hA7rq64nrorh1s9F2j1ggUePmfdPa3q/RTRw8v6lbZlzX8Z4BMMF3HYP8AdiTZB2aszvqmflaMXE+QvitXkWRU6Y7jZ2kwT54Y6k55DQGiGgC0fW/UItEHXY7Rgd2PDigLp7bjrclJwngR9kop+IPhb0QjOrHWIMfyoH1alr22H7RxQahmzoPCx4Qmlxjujx2fy7kN77WuNcz7IM9nnMoALmd2P23PEXtgsxWZ1f6lbTOlfRYcDsnbs27FjcoqQ6CbOwvPnN0EKo09T7qBVb10Vd1KQifb+pV1en10etqCqeeB63oTuupRqzeXCfVAd5eP3QBduQ/BGf8Ajb6phHXRQD+GFyNo7ievBIg2MX1eXsuiOvsnlh69krWcfxrQNa3qB7JwCfo9QfZdHUR/xQNHWKc0J7G9dDwXNbu65IHNPUn3W2zJQ+HREfM/vGTtw8j6rH5LTLnAbSNYGv8A1DxW60zYWga7f1bEHBuy51gk+6mZPT147tYt1yQW6iSANsj+pSQ+N2+3LFA59IReCBz9ECrRtqI2/gdSjPfJ38h6INWpz2Xj+VBCrMwn/dGzhtUWqN0b/f0UqocbX1iDs2aOzYoNeodQndf+lBV57qwwjCZk3w1kc+tXn7s5EuIcZJwcNURv8DxK22e63ccwYmQMbGJwhecZTV0akgYfS0W2RHBBs821fiMBGsTidl9aiZZRg6xz90DsvlQiNQcfO8b1d50oSJx6/PJBk8qZfYePuoNTzVnlfXUqA8cR1vQRHcimSjVG8kEj89FBxauS32pEG1b11CUDmnWTgOroG6PUD2SgbuuSeG7vX2KQjdzH/VBwN/BOJtgkDeo+yIxsnZgMN+yPogn5vBlhBvpDGSDfDFapr/xNt/W9UOSZI0Q0nSLrj9sf/bcqvO+daTJDcol7cQyXQZA/aYFzF9oQbkZR9xJ8rorK9to2HGeawWacvqvc0B4dJEkmHNveQXTgr/O2dP4duljGz20tyC9cRGEjmR5INWPHf0Fiz22rkghjWtP+LucyRBxVo3tBUDQX0jB1tOk3m1pQWtYHGJ2HocFAr1IvrGuJ9AjU87NqWYQJ5TbXoqtzmXXEGNdjj/tQU2eK3fBiSbQYtIInFYvPGTkOLo7pJ87+UxwWpzo0zIxnUIuZEAluOHNLk9cVaei+AdYIGmRrLSBBtfGyDP8AZ+sQ7xAIN/BaerlmkyDO/HHagV+yjaLfiscAwYhxmOfiLbkD4g1GTE8MLWg+KCHleOsc/dVrzffxv5qzyir1ZV1Xdcdb0ERwvv8AVBcpL+uioz/JA2RsXJwB2jkkQbgm6VpRH8748t6aB10UCRuFvD2ShvQ/C7rX7FKafWr+VA5rVLyVkuG2dY1fRRqbRu5W/lUmjTvsjaDHh8s+SC0flEVaTRYlwtNrOvr1gImV9kcleDLIcXFzocRJJnUbi2Hgqtr2itSJLhL2zYAG4t8wOsLUPa043GqD696diCNkGZqTHabQZw7xJ5SV2dMlFRppi032xwlWDIAvfYbR6+KqM4V9CrJdJtrEfzIIVLsMyQ8VC4xraHQ7Ue9a2xDZ2AqBo0KkOGJDY0v9UxbmtRk12gixOvV6KUMrdx3THp4oMPQ7O1qb+9FoMtEzhs1R6wrp2REtIcJmRJA87K6dlIF4vvFjt1TiqPO2eWgEiw2X4ftlBQZ3zafhNINxpOJ42jcPqsTVDgQIIc3WHAQZJJFjeTNvBaZudy9xpuNje4GiS6ZbMWju8CqLK83u+NNO4AgEnVBOOGBKC1/8kyjSFAuJe9rjUJOkASO62+uwwwVRTypopxThsAYiTJifVRspzXpBz6Z8Wu+Yxcga+UzuUPJmwQQdEm3eBh2/Dq+CC4dUkX53Ud5/N78ZT6o28vZCKAFTkgOx2KS89a0B549eKAJb4rk4Fcg3XWpcHdWKeW9dFdoddEoGFcBu8vsE8t6vHoetSTQ6uOYLEHNUinXLflnYhMaNnl/12o1KhJiN+H0LZQJUywyNEOkEXv5XstVRyqG6WFpMn0vfXyWcGb5u6wkNx1u1/MNvmr6mZbTabtiS6RgNo0r3jmgDnDtMygyXBwc68GZvxjBZ3Iu22TB5Dmuc51pOAB2SeoC0uemB1FwIBkECYIvbCVlsm7EUm1SH3biLjlAdKDV5nzkCxs3aZLDa7ZspGccvDWziNXQVfldJpYGMAbogaOjYDR2Y+CjVSHti87L/ANPUIK3OGe3mYvwHt1Kz2V1i+dvW660OX5DAO3wMDZ+1AzdmXSYXfMQDpY2BbubO7juQZz4Ti/ukDESQCO7bZFxAI5qRVyeu9h0WEBg1f3jjEBoJwHhgAqzP2SOpPggAky0jWJOqL3BvvRKGdtFhFRs6eDicDEYQTxkIImSOdTJFQgQYLTj5YJlXKC95c6dcEjYMOvoq/Tv79ealZNlM90iZwn8ILCg+Rfmnmx66/KZk1O1hA1ozwPsgiv8ANR3+al1QOHn6KO/yQRixKn6I2rkG8f1cJCiPb1f3TD1+JQJHXQStG7y+yWOI63HYkazoiP8AigIwddDqFMyAw6eBnWNii0he+Hh/1RaQMEQYiMAL6rFqCd/F95rQLn5QbiT8twba1Le5zaJLO88CA0TM21Ta5nwVNTqHSJDGucSMYGif9wMmeStcnqv0rtxIdpTOjcjRN9w268IQM/icoaxnxaOMaYYTULdeHDVKocu7WOc92hSqACw0muJ1cta2GU51a3EgEYGQCeGkqHLu0jX4XiRj6jTugoclz3LodiTrHur2kAROJGJ2+ShOy1jx3mgjZFh4YrqOVHRiMTbEWsP8N0E+iNN4Gq5NhqB3WwxTK2TvpiaYlpdBiJ0ZJLRbEHD8qRmnJoZpki5ONgBMEXbJOpDzhlr6cfD0jOBxjA6IhpDhM48MQgqc45A+oXscxrtEE2aCXEizjHyuMYxiBcrL5a5lOnofD0nDEm0TbmtBV7QOoup1ajYa46LhEAifmaNG2s6/lVv/AOCyar/aFmkHS60gXk2AG+UHlRapubshc5wdBAH7vbetw3MdGiZpsk4S6TblCi5TTmYA5fTQQVrvBAqHbzUqo3Zy6CjVG8uvtrQRah4FR3HmpDx1j9FGeOKBvBckI3pEHoD3DgmWRHjo9bknPzPp9kAwOugnsEavL7JT1M/QHrUmP6n/APKA7GSYClZKC10wevFQW1gBJIA2n30VX5R2iaCQ2XHwgWxju+KC/wD/ACg0i07ZGlJEAW1WuRdRcr7UtotcNMQ6NFtPTdAJJLnOMAXBsL3Wcr5/cSZOizDRtaYOoifDxVXk2cdJ/eg7C6CBa9pEfu160HpWbs5Ucqo6bgDBgtdqjWL4EGVGyzNuSxIbo/6HFseAmFj8kqmtUDWVWtkd4vcAP9AcXd4zMDzCDl9bKcmgPadB2BM2OwkGAcUGiGb6YM6ZI3x52UehlAq1A0EBrTc21XgTEkrMvz4+oNEWmMMb8Srzs3mJ4AqOgSHaMmNogy2L4XQb6jVp6LWHRBwAOwamjdHIbFWZwyWk9hpgfDaBLXNALSJvMXx8MduDm02kMmme4N5AwgRBLpmyrM+59p02OBBDpkNIvjBAJGIi6DL9r2aDadMmcXTrNoBkgHDUp/YrP40PgPMFv92TrB/bw9Csvl+WuqkufE2EC0ATYatnIKENyD0vK3XOtVdc7vC32WfyTtO8Wqd4YTaY5K1pZayoO4RvGscmoGVj+UCoer+qfW66hR3Ee+FvL6oA1OtXVkB3JSHgePr5hRX9bUDTC5dpO1Fcg9BfTv8AhDcNSkupX1+fsoWU5cxpub7MT9uKB7hPUqJlOXMZMm6qstzq5xgHR3fcBVld/Pfr8kBcuzk6o6+GrckItHmotPGRyKO5/tB1IA1TPuo9egZwTsoOAE70EOO2yBBk5OAmMVoMzdsX02GhlLf4jJzYsddzRrLDu6IVLktTvQcCI+qStTgoLDJMqo06z9EGpTk/DJEO0ZJbpCccAfBTs69o31tEDuBoHdMGThpF0d4gR6rOT9E+mb9629BfZN2icwFjm6QOGkZIvhfVu8FTVa2kSYucccZ1IuT0WOMAkHVrHkLIOh3o1ggbUFhmDPLcneTUosrU3DRe1zQSGzctJBvGrXAuFX52Y0VqgYC1ukS0EEFrTcCDhY+i3fZfs3krqrXu+I8tg6DtHQJ1EgMkxGG/Ws129pxnCvH7iw7v7totyQZ7RSgkXBuNaWEiCfk+dZs//d7hSiJuD6qlhPp1i3DkgtH8vqguF9iGMrGsJ5f+eigGWhIiEeJSoNHludXEwIDDzVZVq96DcfVI52kCMDsxnwttQC/VrGrb5IG1H33KPVf+U9+PqMfoubStI460CU9+KHUq80rhyQ3NQcXTuQHNhG66um1Ag0WYs30K1LR+GRV/9QEyDOwmI4LSZB+m1B3zOqvO0uDRfwv5rv0/pg5JaNIPdOvwtpDavRMy5OA0xa1xJPDFBl8j/TbJ2ua6oDDZ0Wts2f8AMcXcSrt3ZTJCO9k1Lx0QZ8bK7dk0AkCd3pqUd7Y1SNmzhooM5nD9OsjqXbT+A6ImkdEGYA7sRIvqRsx9iKGTNjRD346TwDPlCvZsbAj02WjYo+VZYG2+aeJBmMNHagT+AYDLWBhG6B5LyH9UWAZfIETTYT4y4ey9jeLd64GsYgbxC8d/VIn+Og3iky+6XfjggyZxToT3s1rmt5IBlqboo5CG8IAlKHkYJzhtQygJ8dcglxXINHW6MeyjVGxjzRH1ZEjiOgobqvEdbkHV3X+qdTw2Jj2X3eaMGAWxCAZb111ZMcPwiOO1Ccdp4oEaNia9n3RG9HoojxbZ1+EGy/TOv3ajZjvAjVq8dy9Tzc4azfbtXj36d5To5Q5n+Js2/wApE6969hzXTtOrxJI5oLON0FV9ZvesL+FirFu+4QX0ttxt1+iCvymzHOwIx2enDgqvN+SfEqh0fLe42YRZX2cKP9k4HC0HX6cUmbsm0YkeB1+iBmUUdEGOI+i8T/UxwOWmJ/u2f8rL3TOTbbDqPDeLrxH9SMlLcqLj+5rZw1Ai237IM08S0HWQmtbzRKXyCPwkdzHXKyAZHDchuGO3YiEcd4THt/PW5AIhDcEWE1w59b0AYXJ1lyC0nmo9UXnXsRKtju2oRcglh1g7XCSm+UJpBaB5+6aHddFAWru5IMclJNxv5fVAfj17oGtPH6IgNurJjfNPadnFBd9hp/jKd7HSHMT9F7xkTe4LQdi+dcyZZ8LKaT8AKjdLwJgnkSvonIT3BJnYQgk0om3JODLkjko1N3eINt/QUoHagHWo2MXwkFOp0oFk9wncU6OCCLlFKx1jWOC8Y/VIzlYE4U2+Zdr5r29/mvn/ALf5bp5dWvIDmtbu0WgG83l0lBSUWdwcU14udW5HZApid/jj4oFbGPPrigZ4INVH9d35Uesb70DJSG65cSgFC5PXILKtBEjViFELlPdRvbFR6tKcPmQBY6yWmdqGMUTJ5ugeKsW5Fcb+6G8JWO66KBSNqWUoHFK1vHr88kDJve29fQfYvLRVyKk+ZloDhjcS0+hXz3UHJev/AKSZyDskLJux7gN+l3sY3oNu6xtcKRRYTfVq3KNTaNIxY7FNpu2cQgc7BLK4nYhl+MckEbPGXClRe92DWk2xsCV835dlPxKjnnFzi4+LiT9SvXv1Pz2KeTfDa7vVjBE/tbd2vWdEc140DJ2dbUE+j8gjeo9SNWCmj5G6rdfuUSvJO/Z0UAZ2KO8o79vko+ggbpJrk4hIgauTw0LkFzUda/NRal8cNqmVsNvH79QoZ5oAVHAY8Cuoa0SoLXw63pMnwdwugG/HemBGcNvNDcNqAjTKJobEBrlIaZ8etyAVXoLU/plnf4WVfDNhWEDc9sub5SOSzFYT49bkGjULHNc2zmuDh4tMj0CD6QpVb9628Kb/ABTRYmPr1CxGbu1bH0WPn5m3aSO6dYmfEJlftawCxBvhItb/AFeCDZ5XnZjAS86IGud8eqrKvaak6f7RojfivN+0naU1KT2TiIgGdmuet6xjapDS4E7InWcdd/ugt+13aUZXlD3j5R3GD/K0nvX1k/RUjDtQp2WTqZ2cUFm090CZsNaDVxjHepDqwbAgiwxmPVCnE6tk+GF0ETKHajihNATnmTuSjyQDe2TayjlS37+ajvCBkrkhXIL552deahPBFwjPr8OvFAqO5oEdltsE3JnfMmOAOMA/lLSpxMoCxxC7R3WTaZ/Cktbz19Qgi6G6U1rotqR3DZyTGMkzigO1stvhqKgkQVY0QAPoomVMg7kBsiyhwOjJ3QYxv6KScpcCRPuPNVJqkRCNRywAtgXnvThwvsQXmRZKHOaaglgIL7/t169iqc612Gq74Y0WBztAf5ZtM6yACrzPmXNp0hRphxqaJdVIMim10aLDDiJuCfFqyhJKAjSiNp9bfFDpsUmmy4nagscopzH2QMpfoN/zGw+pU+s28KnzjW0nRqbYdSgjtSkrgEoKDvMeiA9EeUAoGkLk6SuQSn1NqZpIppAYmdw90hfAs0RtOKAbaZccCUaoIsYnammu7bbkhgwgNTZNlJIw1deCi0KsKS42v1xQMcefJNab7/yuJ29eab489fNBJaJFsVDyh3PWpTDtPXNAypnAoIcpaDoc0/5m+qboqTlGQOaREOB+VzbtdsjfuQWfaTK9CtlNMA6VStpPcZ7zG3Y0AgRckk4m2xVFNqu+1A+I5tUNcCGhlQFjhoOaBAdcgTpGAIsBZVLGWxugVsDBGoRpCNoUdw4FEyY98eiC2yqvotLuXis+x226sM7150WjxP01KvphAQnkl0uvomwuQK52BOpNy2n3p1OuOSSoVLypgNBs/MMDuO0oK2VySVyCwNNN0NnJSHDvDxTmtGlhr+qCFoEX1IZcpWVDvcR6KIeuaAlIXUl2EYhR6J9VIBQNI1akobGKU4db09pseH1QcwJuWC21PYe7xTcpPdQQqbN6nZNleg0tk3v/APIYOGw78UCkLcfqjUmDQNhr9UGkyrPb6dCm51JjjlDqgqF7XQ5lIUwywdrkGTttiq8ZfQPzZMzC0Oe0HDDZrQs43yDIScdLK7+FRoHIWVY4W4lBaOzjk3/tRv8A7R+72PNCZl9AmKeT6DtTjUc6LDURuPNVkd3l9ElAXHgfQoG16mk4k7UmkmOFkk3QPnYuDlz8EM6vBArlNyoRTA1WUJw7ydVNygCWrkQLk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30732" name="Picture 12" descr="http://praxeology.net/spencerh2.jpg"/>
          <p:cNvPicPr>
            <a:picLocks noChangeAspect="1" noChangeArrowheads="1"/>
          </p:cNvPicPr>
          <p:nvPr/>
        </p:nvPicPr>
        <p:blipFill rotWithShape="1">
          <a:blip r:embed="rId3" cstate="print"/>
          <a:srcRect t="7843"/>
          <a:stretch/>
        </p:blipFill>
        <p:spPr bwMode="auto">
          <a:xfrm>
            <a:off x="9495050" y="2968487"/>
            <a:ext cx="2575030" cy="3737112"/>
          </a:xfrm>
          <a:prstGeom prst="rect">
            <a:avLst/>
          </a:prstGeom>
          <a:noFill/>
        </p:spPr>
      </p:pic>
    </p:spTree>
    <p:extLst>
      <p:ext uri="{BB962C8B-B14F-4D97-AF65-F5344CB8AC3E}">
        <p14:creationId xmlns:p14="http://schemas.microsoft.com/office/powerpoint/2010/main" val="2290841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017"/>
            <a:ext cx="8229600" cy="755373"/>
          </a:xfrm>
        </p:spPr>
        <p:txBody>
          <a:bodyPr>
            <a:noAutofit/>
          </a:bodyPr>
          <a:lstStyle/>
          <a:p>
            <a:pPr algn="ctr"/>
            <a:r>
              <a:rPr lang="en-US" sz="5400" b="1" i="1" dirty="0"/>
              <a:t>Munn v. Illinois </a:t>
            </a:r>
            <a:r>
              <a:rPr lang="en-US" sz="5400" b="1" dirty="0"/>
              <a:t>(1877)</a:t>
            </a:r>
            <a:endParaRPr lang="en-US" sz="5400" b="1" i="1" dirty="0"/>
          </a:p>
        </p:txBody>
      </p:sp>
      <p:sp>
        <p:nvSpPr>
          <p:cNvPr id="3" name="Content Placeholder 2"/>
          <p:cNvSpPr>
            <a:spLocks noGrp="1"/>
          </p:cNvSpPr>
          <p:nvPr>
            <p:ph idx="1"/>
          </p:nvPr>
        </p:nvSpPr>
        <p:spPr>
          <a:xfrm>
            <a:off x="2388704" y="861390"/>
            <a:ext cx="9684026" cy="5844209"/>
          </a:xfrm>
        </p:spPr>
        <p:txBody>
          <a:bodyPr>
            <a:noAutofit/>
          </a:bodyPr>
          <a:lstStyle/>
          <a:p>
            <a:r>
              <a:rPr lang="en-US" sz="2200" dirty="0"/>
              <a:t>In </a:t>
            </a:r>
            <a:r>
              <a:rPr lang="en-US" sz="2200" i="1" dirty="0"/>
              <a:t>Munn</a:t>
            </a:r>
            <a:r>
              <a:rPr lang="en-US" sz="2200" dirty="0"/>
              <a:t>, the Court began encouraging substantive due process arguments. The Court upheld the state regulation—in this case a state regulatory board to fix maximum rates grain elevators could charge farmers and merchants—but instead of foreclosing any substantive due process claims the way the Court had done in </a:t>
            </a:r>
            <a:r>
              <a:rPr lang="en-US" sz="2200" i="1" dirty="0"/>
              <a:t>Slaughter-House</a:t>
            </a:r>
            <a:r>
              <a:rPr lang="en-US" sz="2200" dirty="0"/>
              <a:t>, the Court said that in some cases such regulations could be struck down. </a:t>
            </a:r>
          </a:p>
          <a:p>
            <a:r>
              <a:rPr lang="en-US" sz="2200" dirty="0"/>
              <a:t>Specifically, in his majority opinion Chief Justice </a:t>
            </a:r>
            <a:r>
              <a:rPr lang="en-US" sz="2200" b="1" dirty="0"/>
              <a:t>Morrison Waite </a:t>
            </a:r>
            <a:r>
              <a:rPr lang="en-US" sz="2200" dirty="0"/>
              <a:t>said it depended on the nature of the regulation: “We find that when private property is ‘affected with a public interest it ceases to be [of private right] only.’”</a:t>
            </a:r>
          </a:p>
          <a:p>
            <a:r>
              <a:rPr lang="en-US" sz="2200" dirty="0"/>
              <a:t>This doctrine came to be known as the business-affected-with-a-public-interest doctrine (BAPI). The Court used it in </a:t>
            </a:r>
            <a:r>
              <a:rPr lang="en-US" sz="2200" i="1" dirty="0"/>
              <a:t>Munn </a:t>
            </a:r>
            <a:r>
              <a:rPr lang="en-US" sz="2200" dirty="0"/>
              <a:t>to reason that the grain elevator business played a crucial role in the distribution of food stuffs to the nation and was therefore an industry that was affected with the public interest and subject to regulation.</a:t>
            </a:r>
          </a:p>
          <a:p>
            <a:r>
              <a:rPr lang="en-US" sz="2200" dirty="0"/>
              <a:t>In dissent, Justice </a:t>
            </a:r>
            <a:r>
              <a:rPr lang="en-US" sz="2200" b="1" dirty="0"/>
              <a:t>Stephen J. Field </a:t>
            </a:r>
            <a:r>
              <a:rPr lang="en-US" sz="2200" dirty="0"/>
              <a:t>railed against the test: “There is hardly an enterprise or business engaging the attention and labor of any considerable portion of the community, in which the public has not an interest in the sense in which that term is used by the court.”</a:t>
            </a:r>
          </a:p>
        </p:txBody>
      </p:sp>
      <p:pic>
        <p:nvPicPr>
          <p:cNvPr id="29698" name="Picture 2" descr="http://image0-rubylane.s3.amazonaws.com/shops/ctyankeeantiques/27-0460.1L.jpg?20"/>
          <p:cNvPicPr>
            <a:picLocks noChangeAspect="1" noChangeArrowheads="1"/>
          </p:cNvPicPr>
          <p:nvPr/>
        </p:nvPicPr>
        <p:blipFill>
          <a:blip r:embed="rId2" cstate="print"/>
          <a:srcRect l="15787" t="6438" r="3843"/>
          <a:stretch>
            <a:fillRect/>
          </a:stretch>
        </p:blipFill>
        <p:spPr bwMode="auto">
          <a:xfrm>
            <a:off x="139895" y="977348"/>
            <a:ext cx="2202426" cy="2286000"/>
          </a:xfrm>
          <a:prstGeom prst="rect">
            <a:avLst/>
          </a:prstGeom>
          <a:noFill/>
        </p:spPr>
      </p:pic>
      <p:pic>
        <p:nvPicPr>
          <p:cNvPr id="29700" name="Picture 4" descr="http://image2.findagrave.com/photos250/photos/2006/205/5579_115387591741.jpg"/>
          <p:cNvPicPr>
            <a:picLocks noChangeAspect="1" noChangeArrowheads="1"/>
          </p:cNvPicPr>
          <p:nvPr/>
        </p:nvPicPr>
        <p:blipFill>
          <a:blip r:embed="rId3" cstate="print"/>
          <a:srcRect/>
          <a:stretch>
            <a:fillRect/>
          </a:stretch>
        </p:blipFill>
        <p:spPr bwMode="auto">
          <a:xfrm>
            <a:off x="132522" y="3783494"/>
            <a:ext cx="2209799" cy="2846221"/>
          </a:xfrm>
          <a:prstGeom prst="rect">
            <a:avLst/>
          </a:prstGeom>
          <a:noFill/>
        </p:spPr>
      </p:pic>
    </p:spTree>
    <p:extLst>
      <p:ext uri="{BB962C8B-B14F-4D97-AF65-F5344CB8AC3E}">
        <p14:creationId xmlns:p14="http://schemas.microsoft.com/office/powerpoint/2010/main" val="210385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3925&quot;&gt;&lt;object type=&quot;3&quot; unique_id=&quot;13926&quot;&gt;&lt;property id=&quot;20148&quot; value=&quot;5&quot;/&gt;&lt;property id=&quot;20300&quot; value=&quot;Slide 1 - &amp;quot;Workers in the Gilded Age&amp;quot;&quot;/&gt;&lt;property id=&quot;20307&quot; value=&quot;256&quot;/&gt;&lt;/object&gt;&lt;object type=&quot;3&quot; unique_id=&quot;15631&quot;&gt;&lt;property id=&quot;20148&quot; value=&quot;5&quot;/&gt;&lt;property id=&quot;20300&quot; value=&quot;Slide 2 - &amp;quot;Introduction&amp;quot;&quot;/&gt;&lt;property id=&quot;20307&quot; value=&quot;318&quot;/&gt;&lt;/object&gt;&lt;object type=&quot;3&quot; unique_id=&quot;15632&quot;&gt;&lt;property id=&quot;20148&quot; value=&quot;5&quot;/&gt;&lt;property id=&quot;20300&quot; value=&quot;Slide 3 - &amp;quot;Police Power&amp;quot;&quot;/&gt;&lt;property id=&quot;20307&quot; value=&quot;270&quot;/&gt;&lt;/object&gt;&lt;object type=&quot;3&quot; unique_id=&quot;15633&quot;&gt;&lt;property id=&quot;20148&quot; value=&quot;5&quot;/&gt;&lt;property id=&quot;20300&quot; value=&quot;Slide 4 - &amp;quot;Magna Carta (1215)&amp;quot;&quot;/&gt;&lt;property id=&quot;20307&quot; value=&quot;271&quot;/&gt;&lt;/object&gt;&lt;object type=&quot;3&quot; unique_id=&quot;15634&quot;&gt;&lt;property id=&quot;20148&quot; value=&quot;5&quot;/&gt;&lt;property id=&quot;20300&quot; value=&quot;Slide 5 - &amp;quot;Procedural v. Substantive  Due Process&amp;quot;&quot;/&gt;&lt;property id=&quot;20307&quot; value=&quot;272&quot;/&gt;&lt;/object&gt;&lt;object type=&quot;3&quot; unique_id=&quot;15635&quot;&gt;&lt;property id=&quot;20148&quot; value=&quot;5&quot;/&gt;&lt;property id=&quot;20300&quot; value=&quot;Slide 6 - &amp;quot;Substantive Due Process Origins&amp;quot;&quot;/&gt;&lt;property id=&quot;20307&quot; value=&quot;273&quot;/&gt;&lt;/object&gt;&lt;object type=&quot;3&quot; unique_id=&quot;15636&quot;&gt;&lt;property id=&quot;20148&quot; value=&quot;5&quot;/&gt;&lt;property id=&quot;20300&quot; value=&quot;Slide 7 - &amp;quot;The Slaughter-House Cases (1873)&amp;quot;&quot;/&gt;&lt;property id=&quot;20307&quot; value=&quot;274&quot;/&gt;&lt;/object&gt;&lt;object type=&quot;3&quot; unique_id=&quot;15637&quot;&gt;&lt;property id=&quot;20148&quot; value=&quot;5&quot;/&gt;&lt;property id=&quot;20300&quot; value=&quot;Slide 8 - &amp;quot;The Rise of Substantive Due Process&amp;quot;&quot;/&gt;&lt;property id=&quot;20307&quot; value=&quot;275&quot;/&gt;&lt;/object&gt;&lt;object type=&quot;3&quot; unique_id=&quot;15638&quot;&gt;&lt;property id=&quot;20148&quot; value=&quot;5&quot;/&gt;&lt;property id=&quot;20300&quot; value=&quot;Slide 9 - &amp;quot;Munn v. Illinois (1877)&amp;quot;&quot;/&gt;&lt;property id=&quot;20307&quot; value=&quot;276&quot;/&gt;&lt;/object&gt;&lt;object type=&quot;3&quot; unique_id=&quot;15639&quot;&gt;&lt;property id=&quot;20148&quot; value=&quot;5&quot;/&gt;&lt;property id=&quot;20300&quot; value=&quot;Slide 10&quot;/&gt;&lt;property id=&quot;20307&quot; value=&quot;319&quot;/&gt;&lt;/object&gt;&lt;object type=&quot;3&quot; unique_id=&quot;15640&quot;&gt;&lt;property id=&quot;20148&quot; value=&quot;5&quot;/&gt;&lt;property id=&quot;20300&quot; value=&quot;Slide 11 - &amp;quot;Mugler v. Kansas (1887)&amp;quot;&quot;/&gt;&lt;property id=&quot;20307&quot; value=&quot;277&quot;/&gt;&lt;/object&gt;&lt;object type=&quot;3&quot; unique_id=&quot;15641&quot;&gt;&lt;property id=&quot;20148&quot; value=&quot;5&quot;/&gt;&lt;property id=&quot;20300&quot; value=&quot;Slide 12 - &amp;quot;Chicago, Milwaukee &amp;amp; St. Paul Railway v. Minnesota (1890)&amp;quot;&quot;/&gt;&lt;property id=&quot;20307&quot; value=&quot;278&quot;/&gt;&lt;/object&gt;&lt;object type=&quot;3&quot; unique_id=&quot;15642&quot;&gt;&lt;property id=&quot;20148&quot; value=&quot;5&quot;/&gt;&lt;property id=&quot;20300&quot; value=&quot;Slide 15 - &amp;quot;Allgeyer v. Louisiana (1897)&amp;quot;&quot;/&gt;&lt;property id=&quot;20307&quot; value=&quot;279&quot;/&gt;&lt;/object&gt;&lt;object type=&quot;3&quot; unique_id=&quot;15643&quot;&gt;&lt;property id=&quot;20148&quot; value=&quot;5&quot;/&gt;&lt;property id=&quot;20300&quot; value=&quot;Slide 16 - &amp;quot;Holden v. Hardy (1898)&amp;quot;&quot;/&gt;&lt;property id=&quot;20307&quot; value=&quot;280&quot;/&gt;&lt;/object&gt;&lt;object type=&quot;3&quot; unique_id=&quot;15644&quot;&gt;&lt;property id=&quot;20148&quot; value=&quot;5&quot;/&gt;&lt;property id=&quot;20300&quot; value=&quot;Slide 17 - &amp;quot;Lochner v. New York (1905)&amp;quot;&quot;/&gt;&lt;property id=&quot;20307&quot; value=&quot;281&quot;/&gt;&lt;/object&gt;&lt;object type=&quot;3&quot; unique_id=&quot;15645&quot;&gt;&lt;property id=&quot;20148&quot; value=&quot;5&quot;/&gt;&lt;property id=&quot;20300&quot; value=&quot;Slide 18 - &amp;quot;Lochner v. New York (1905)&amp;quot;&quot;/&gt;&lt;property id=&quot;20307&quot; value=&quot;282&quot;/&gt;&lt;/object&gt;&lt;object type=&quot;3&quot; unique_id=&quot;15646&quot;&gt;&lt;property id=&quot;20148&quot; value=&quot;5&quot;/&gt;&lt;property id=&quot;20300&quot; value=&quot;Slide 19&quot;/&gt;&lt;property id=&quot;20307&quot; value=&quot;283&quot;/&gt;&lt;/object&gt;&lt;object type=&quot;3&quot; unique_id=&quot;15647&quot;&gt;&lt;property id=&quot;20148&quot; value=&quot;5&quot;/&gt;&lt;property id=&quot;20300&quot; value=&quot;Slide 20 - &amp;quot;Lochner v. New York (1905)&amp;quot;&quot;/&gt;&lt;property id=&quot;20307&quot; value=&quot;284&quot;/&gt;&lt;/object&gt;&lt;object type=&quot;3&quot; unique_id=&quot;15648&quot;&gt;&lt;property id=&quot;20148&quot; value=&quot;5&quot;/&gt;&lt;property id=&quot;20300&quot; value=&quot;Slide 21 - &amp;quot;Lochner v. New York (1905)&amp;quot;&quot;/&gt;&lt;property id=&quot;20307&quot; value=&quot;285&quot;/&gt;&lt;/object&gt;&lt;object type=&quot;3&quot; unique_id=&quot;15678&quot;&gt;&lt;property id=&quot;20148&quot; value=&quot;5&quot;/&gt;&lt;property id=&quot;20300&quot; value=&quot;Slide 23 - &amp;quot;Liberal Revival: From Privacy to Liberty&amp;quot;&quot;/&gt;&lt;property id=&quot;20307&quot; value=&quot;315&quot;/&gt;&lt;/object&gt;&lt;object type=&quot;3&quot; unique_id=&quot;15679&quot;&gt;&lt;property id=&quot;20148&quot; value=&quot;5&quot;/&gt;&lt;property id=&quot;20300&quot; value=&quot;Slide 25 - &amp;quot;The Essential Fairness of the Judicial System&amp;quot;&quot;/&gt;&lt;property id=&quot;20307&quot; value=&quot;316&quot;/&gt;&lt;/object&gt;&lt;object type=&quot;3&quot; unique_id=&quot;15680&quot;&gt;&lt;property id=&quot;20148&quot; value=&quot;5&quot;/&gt;&lt;property id=&quot;20300&quot; value=&quot;Slide 26 - &amp;quot;Conclusion&amp;quot;&quot;/&gt;&lt;property id=&quot;20307&quot; value=&quot;317&quot;/&gt;&lt;/object&gt;&lt;object type=&quot;3&quot; unique_id=&quot;16135&quot;&gt;&lt;property id=&quot;20148&quot; value=&quot;5&quot;/&gt;&lt;property id=&quot;20300&quot; value=&quot;Slide 13 - &amp;quot;Labor Battles in the  Gilded Age&amp;quot;&quot;/&gt;&lt;property id=&quot;20307&quot; value=&quot;322&quot;/&gt;&lt;/object&gt;&lt;object type=&quot;3&quot; unique_id=&quot;16136&quot;&gt;&lt;property id=&quot;20148&quot; value=&quot;5&quot;/&gt;&lt;property id=&quot;20300&quot; value=&quot;Slide 14 - &amp;quot;Labor Battles in the Gilded Age&amp;quot;&quot;/&gt;&lt;property id=&quot;20307&quot; value=&quot;321&quot;/&gt;&lt;/object&gt;&lt;object type=&quot;3&quot; unique_id=&quot;16137&quot;&gt;&lt;property id=&quot;20148&quot; value=&quot;5&quot;/&gt;&lt;property id=&quot;20300&quot; value=&quot;Slide 22 - &amp;quot;The Demise of Liberty of Contract&amp;quot;&quot;/&gt;&lt;property id=&quot;20307&quot; value=&quot;320&quot;/&gt;&lt;/object&gt;&lt;object type=&quot;3&quot; unique_id=&quot;16909&quot;&gt;&lt;property id=&quot;20148&quot; value=&quot;5&quot;/&gt;&lt;property id=&quot;20300&quot; value=&quot;Slide 24 - &amp;quot;Liberal Revival:  From Privacy to Liberty&amp;quot;&quot;/&gt;&lt;property id=&quot;20307&quot; value=&quot;323&quot;/&gt;&lt;/object&gt;&lt;/object&gt;&lt;object type=&quot;8&quot; unique_id=&quot;13953&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2789</TotalTime>
  <Words>4496</Words>
  <Application>Microsoft Office PowerPoint</Application>
  <PresentationFormat>Widescreen</PresentationFormat>
  <Paragraphs>152</Paragraphs>
  <Slides>26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Workers in the Gilded Age</vt:lpstr>
      <vt:lpstr>Introduction</vt:lpstr>
      <vt:lpstr>Police Power</vt:lpstr>
      <vt:lpstr>Magna Carta (1215)</vt:lpstr>
      <vt:lpstr>Procedural v. Substantive  Due Process</vt:lpstr>
      <vt:lpstr>Substantive Due Process Origins</vt:lpstr>
      <vt:lpstr>The Slaughter-House Cases (1873)</vt:lpstr>
      <vt:lpstr>The Rise of Substantive Due Process</vt:lpstr>
      <vt:lpstr>Munn v. Illinois (1877)</vt:lpstr>
      <vt:lpstr>PowerPoint Presentation</vt:lpstr>
      <vt:lpstr>Mugler v. Kansas (1887)</vt:lpstr>
      <vt:lpstr>Chicago, Milwaukee &amp; St. Paul Railway v. Minnesota (1890)</vt:lpstr>
      <vt:lpstr>Labor Battles in the  Gilded Age</vt:lpstr>
      <vt:lpstr>Labor Battles in the Gilded Age</vt:lpstr>
      <vt:lpstr>Allgeyer v. Louisiana (1897)</vt:lpstr>
      <vt:lpstr>Holden v. Hardy (1898)</vt:lpstr>
      <vt:lpstr>Lochner v. New York (1905)</vt:lpstr>
      <vt:lpstr>Lochner v. New York (1905)</vt:lpstr>
      <vt:lpstr>PowerPoint Presentation</vt:lpstr>
      <vt:lpstr>Lochner v. New York (1905)</vt:lpstr>
      <vt:lpstr>Lochner v. New York (1905)</vt:lpstr>
      <vt:lpstr>The Demise of Liberty of Contract</vt:lpstr>
      <vt:lpstr>Liberal Revival: From Privacy to Liberty</vt:lpstr>
      <vt:lpstr>Liberal Revival:  From Privacy to Liberty</vt:lpstr>
      <vt:lpstr>The Essential Fairness of the Judicial System</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Workers in the Gilded Age</dc:title>
  <dc:creator>Artemus Ward</dc:creator>
  <cp:lastModifiedBy>Artemus Ward</cp:lastModifiedBy>
  <cp:revision>46</cp:revision>
  <dcterms:created xsi:type="dcterms:W3CDTF">2017-04-28T21:47:57Z</dcterms:created>
  <dcterms:modified xsi:type="dcterms:W3CDTF">2017-06-02T13:54:27Z</dcterms:modified>
</cp:coreProperties>
</file>