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3" pos="22440" userDrawn="1">
          <p15:clr>
            <a:srgbClr val="A4A3A4"/>
          </p15:clr>
        </p15:guide>
        <p15:guide id="4" orient="horz" pos="17760" userDrawn="1">
          <p15:clr>
            <a:srgbClr val="A4A3A4"/>
          </p15:clr>
        </p15:guide>
        <p15:guide id="5" orient="horz" pos="3552" userDrawn="1">
          <p15:clr>
            <a:srgbClr val="A4A3A4"/>
          </p15:clr>
        </p15:guide>
        <p15:guide id="6" pos="7008" userDrawn="1">
          <p15:clr>
            <a:srgbClr val="A4A3A4"/>
          </p15:clr>
        </p15:guide>
        <p15:guide id="7" pos="6432" userDrawn="1">
          <p15:clr>
            <a:srgbClr val="A4A3A4"/>
          </p15:clr>
        </p15:guide>
        <p15:guide id="8" pos="16032" userDrawn="1">
          <p15:clr>
            <a:srgbClr val="A4A3A4"/>
          </p15:clr>
        </p15:guide>
        <p15:guide id="10" orient="horz" pos="3024" userDrawn="1">
          <p15:clr>
            <a:srgbClr val="A4A3A4"/>
          </p15:clr>
        </p15:guide>
        <p15:guide id="11" pos="16608" userDrawn="1">
          <p15:clr>
            <a:srgbClr val="A4A3A4"/>
          </p15:clr>
        </p15:guide>
        <p15:guide id="12" pos="6144" userDrawn="1">
          <p15:clr>
            <a:srgbClr val="A4A3A4"/>
          </p15:clr>
        </p15:guide>
        <p15:guide id="13" pos="864" userDrawn="1">
          <p15:clr>
            <a:srgbClr val="A4A3A4"/>
          </p15:clr>
        </p15:guide>
        <p15:guide id="14" pos="7296" userDrawn="1">
          <p15:clr>
            <a:srgbClr val="A4A3A4"/>
          </p15:clr>
        </p15:guide>
        <p15:guide id="15" pos="15744" userDrawn="1">
          <p15:clr>
            <a:srgbClr val="A4A3A4"/>
          </p15:clr>
        </p15:guide>
        <p15:guide id="16" pos="16896" userDrawn="1">
          <p15:clr>
            <a:srgbClr val="A4A3A4"/>
          </p15:clr>
        </p15:guide>
        <p15:guide id="17" pos="22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52"/>
    <p:restoredTop sz="96327"/>
  </p:normalViewPr>
  <p:slideViewPr>
    <p:cSldViewPr>
      <p:cViewPr varScale="1">
        <p:scale>
          <a:sx n="34" d="100"/>
          <a:sy n="34" d="100"/>
        </p:scale>
        <p:origin x="368" y="240"/>
      </p:cViewPr>
      <p:guideLst>
        <p:guide orient="horz" pos="456"/>
        <p:guide pos="576"/>
        <p:guide pos="22440"/>
        <p:guide orient="horz" pos="17760"/>
        <p:guide orient="horz" pos="3552"/>
        <p:guide pos="7008"/>
        <p:guide pos="6432"/>
        <p:guide pos="16032"/>
        <p:guide orient="horz" pos="3024"/>
        <p:guide pos="16608"/>
        <p:guide pos="6144"/>
        <p:guide pos="864"/>
        <p:guide pos="7296"/>
        <p:guide pos="15744"/>
        <p:guide pos="16896"/>
        <p:guide pos="22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2372-5E36-7A4F-A9BC-D4649CDB1297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0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DA840CD9-25C6-B4F7-2145-267CECBD374C}"/>
              </a:ext>
            </a:extLst>
          </p:cNvPr>
          <p:cNvSpPr/>
          <p:nvPr/>
        </p:nvSpPr>
        <p:spPr>
          <a:xfrm>
            <a:off x="914400" y="22668424"/>
            <a:ext cx="9306719" cy="5582070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85225F5-967E-A731-B128-559F19323FB2}"/>
              </a:ext>
            </a:extLst>
          </p:cNvPr>
          <p:cNvSpPr/>
          <p:nvPr/>
        </p:nvSpPr>
        <p:spPr>
          <a:xfrm>
            <a:off x="26365200" y="25402677"/>
            <a:ext cx="9248792" cy="2791323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FE4398F-D531-C9F3-7D09-842E03B574B0}"/>
              </a:ext>
            </a:extLst>
          </p:cNvPr>
          <p:cNvSpPr/>
          <p:nvPr/>
        </p:nvSpPr>
        <p:spPr>
          <a:xfrm>
            <a:off x="26365199" y="20293261"/>
            <a:ext cx="9258301" cy="4624139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564714E-7D2C-AB3B-A4F1-34018D909CEB}"/>
              </a:ext>
            </a:extLst>
          </p:cNvPr>
          <p:cNvSpPr/>
          <p:nvPr/>
        </p:nvSpPr>
        <p:spPr>
          <a:xfrm>
            <a:off x="26365199" y="5638799"/>
            <a:ext cx="9248793" cy="14169185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D6DF9CD-449C-482B-47FE-1FA55F95CD07}"/>
              </a:ext>
            </a:extLst>
          </p:cNvPr>
          <p:cNvSpPr/>
          <p:nvPr/>
        </p:nvSpPr>
        <p:spPr>
          <a:xfrm>
            <a:off x="11125200" y="5638800"/>
            <a:ext cx="14325600" cy="22555200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F48B139-785C-8419-D4BE-9205F04605FE}"/>
              </a:ext>
            </a:extLst>
          </p:cNvPr>
          <p:cNvSpPr/>
          <p:nvPr/>
        </p:nvSpPr>
        <p:spPr>
          <a:xfrm>
            <a:off x="914400" y="13032563"/>
            <a:ext cx="9306719" cy="8978578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46EF24F-9689-5112-2747-408AA0C691B9}"/>
              </a:ext>
            </a:extLst>
          </p:cNvPr>
          <p:cNvSpPr/>
          <p:nvPr/>
        </p:nvSpPr>
        <p:spPr>
          <a:xfrm>
            <a:off x="923245" y="5645827"/>
            <a:ext cx="9306719" cy="6894891"/>
          </a:xfrm>
          <a:prstGeom prst="roundRect">
            <a:avLst>
              <a:gd name="adj" fmla="val 2821"/>
            </a:avLst>
          </a:prstGeom>
          <a:solidFill>
            <a:schemeClr val="accent3">
              <a:lumMod val="20000"/>
              <a:lumOff val="8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AC895DC9-749A-6B12-835A-108FFEAEDE45}"/>
              </a:ext>
            </a:extLst>
          </p:cNvPr>
          <p:cNvSpPr/>
          <p:nvPr/>
        </p:nvSpPr>
        <p:spPr>
          <a:xfrm>
            <a:off x="914400" y="764352"/>
            <a:ext cx="34699592" cy="4036248"/>
          </a:xfrm>
          <a:prstGeom prst="roundRect">
            <a:avLst>
              <a:gd name="adj" fmla="val 11667"/>
            </a:avLst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FDB32-AEFE-9998-42E6-79B7DA8BBA50}"/>
              </a:ext>
            </a:extLst>
          </p:cNvPr>
          <p:cNvSpPr txBox="1"/>
          <p:nvPr/>
        </p:nvSpPr>
        <p:spPr>
          <a:xfrm>
            <a:off x="1353211" y="764352"/>
            <a:ext cx="337427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states the topic, problem or issue your research font size of</a:t>
            </a:r>
            <a:b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75- to 85-point type (Arial Bold), and no more than two lines..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15C49-D967-097E-F871-FC37E91F6EC9}"/>
              </a:ext>
            </a:extLst>
          </p:cNvPr>
          <p:cNvSpPr txBox="1"/>
          <p:nvPr/>
        </p:nvSpPr>
        <p:spPr>
          <a:xfrm>
            <a:off x="1353211" y="13905232"/>
            <a:ext cx="8379193" cy="189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Provides a clear statement about the research problem(s) your research aims to solve or a statement about the issue you investigated.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Brief and succinct; one sentence.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71A2C3-2530-7D23-96C0-69BA9DCA3135}"/>
              </a:ext>
            </a:extLst>
          </p:cNvPr>
          <p:cNvSpPr txBox="1"/>
          <p:nvPr/>
        </p:nvSpPr>
        <p:spPr>
          <a:xfrm>
            <a:off x="1353212" y="3279029"/>
            <a:ext cx="33393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[AUTHORS LINE order matters. ] </a:t>
            </a:r>
            <a:r>
              <a:rPr lang="en-US" sz="4000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b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[DEPT./SCHOOL LINE] </a:t>
            </a:r>
            <a:r>
              <a:rPr lang="en-US" sz="4000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Chemistry, College of Liberal Arts and Sciences, Northern Illinois University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7846A1-0F76-DBFE-E027-9B791D39CB1E}"/>
              </a:ext>
            </a:extLst>
          </p:cNvPr>
          <p:cNvSpPr txBox="1"/>
          <p:nvPr/>
        </p:nvSpPr>
        <p:spPr>
          <a:xfrm>
            <a:off x="1378163" y="5883021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3884D9A-AE77-0D6B-2F71-44F2AD89FA25}"/>
              </a:ext>
            </a:extLst>
          </p:cNvPr>
          <p:cNvSpPr txBox="1"/>
          <p:nvPr/>
        </p:nvSpPr>
        <p:spPr>
          <a:xfrm>
            <a:off x="11502719" y="5883021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Figures and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44AEA1-749A-12C6-1D8C-C1A8FF42AFB1}"/>
              </a:ext>
            </a:extLst>
          </p:cNvPr>
          <p:cNvSpPr txBox="1"/>
          <p:nvPr/>
        </p:nvSpPr>
        <p:spPr>
          <a:xfrm>
            <a:off x="1371600" y="6592376"/>
            <a:ext cx="8382000" cy="6048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Introduces your topic and communicates the relevance and significance in the field of study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or community.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context to viewer by summarizing and citing relevant research to date and how your research fits in with current knowledge.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Explain how your research addresses gaps in knowledge within existing research or what is not yet known.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in this section is taken from your literature review. Include most significant and relevant information.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 size for subheading type is 36- to 44-point (Arial Bold) with main text around 24- to 34-point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(Arial Regular).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E91A72-E923-9D3E-8AB1-4FE3573A4F07}"/>
              </a:ext>
            </a:extLst>
          </p:cNvPr>
          <p:cNvSpPr txBox="1"/>
          <p:nvPr/>
        </p:nvSpPr>
        <p:spPr>
          <a:xfrm>
            <a:off x="11578013" y="14042462"/>
            <a:ext cx="990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97D5079-7C85-5193-3320-7EE354D1C2EC}"/>
              </a:ext>
            </a:extLst>
          </p:cNvPr>
          <p:cNvSpPr txBox="1"/>
          <p:nvPr/>
        </p:nvSpPr>
        <p:spPr>
          <a:xfrm>
            <a:off x="1353211" y="23090956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70662E3-C988-2E98-4ECC-909546B7A068}"/>
              </a:ext>
            </a:extLst>
          </p:cNvPr>
          <p:cNvSpPr txBox="1"/>
          <p:nvPr/>
        </p:nvSpPr>
        <p:spPr>
          <a:xfrm>
            <a:off x="1215719" y="13227812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Research Goal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8A05B9-E3E3-D348-223E-11FCE17BBE45}"/>
              </a:ext>
            </a:extLst>
          </p:cNvPr>
          <p:cNvSpPr/>
          <p:nvPr/>
        </p:nvSpPr>
        <p:spPr>
          <a:xfrm>
            <a:off x="1378163" y="16082919"/>
            <a:ext cx="8379193" cy="51189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824E984-465E-B655-CE41-294A9E42873D}"/>
              </a:ext>
            </a:extLst>
          </p:cNvPr>
          <p:cNvSpPr/>
          <p:nvPr/>
        </p:nvSpPr>
        <p:spPr>
          <a:xfrm>
            <a:off x="11534487" y="6850518"/>
            <a:ext cx="13507027" cy="70495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662F0BF-6798-197B-E956-19D96917AF76}"/>
              </a:ext>
            </a:extLst>
          </p:cNvPr>
          <p:cNvSpPr/>
          <p:nvPr/>
        </p:nvSpPr>
        <p:spPr>
          <a:xfrm>
            <a:off x="11578014" y="14554200"/>
            <a:ext cx="4300644" cy="29050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BABD798-BB8B-0622-86F1-058EE0393CF2}"/>
              </a:ext>
            </a:extLst>
          </p:cNvPr>
          <p:cNvSpPr/>
          <p:nvPr/>
        </p:nvSpPr>
        <p:spPr>
          <a:xfrm>
            <a:off x="16164177" y="14554200"/>
            <a:ext cx="4300644" cy="29050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D62924-0BAE-5F08-075F-18E179E661F5}"/>
              </a:ext>
            </a:extLst>
          </p:cNvPr>
          <p:cNvSpPr/>
          <p:nvPr/>
        </p:nvSpPr>
        <p:spPr>
          <a:xfrm>
            <a:off x="20750338" y="14580561"/>
            <a:ext cx="4319461" cy="29050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C009460-F3D7-B3A9-C4F5-A886144D2437}"/>
              </a:ext>
            </a:extLst>
          </p:cNvPr>
          <p:cNvSpPr txBox="1"/>
          <p:nvPr/>
        </p:nvSpPr>
        <p:spPr>
          <a:xfrm>
            <a:off x="11562773" y="18214275"/>
            <a:ext cx="13430827" cy="235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Communicates what you found out during your research.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	Briefly share your data analysis.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	Use figures, tables and other visual aids to communicate your findings.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	Use captions to describe graphics.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	Average size for caption type is 18- to 22-point (Arial Regular).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78A0FF3-B76A-04E2-BEA6-03C1488CC012}"/>
              </a:ext>
            </a:extLst>
          </p:cNvPr>
          <p:cNvSpPr/>
          <p:nvPr/>
        </p:nvSpPr>
        <p:spPr>
          <a:xfrm>
            <a:off x="11578014" y="20726401"/>
            <a:ext cx="13415586" cy="6477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0CACBAB-A569-BD0A-5465-B17098D4604A}"/>
              </a:ext>
            </a:extLst>
          </p:cNvPr>
          <p:cNvSpPr txBox="1"/>
          <p:nvPr/>
        </p:nvSpPr>
        <p:spPr>
          <a:xfrm>
            <a:off x="26702398" y="5889280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3FF66D2-0FE4-2114-674C-0A5D524DF087}"/>
              </a:ext>
            </a:extLst>
          </p:cNvPr>
          <p:cNvSpPr txBox="1"/>
          <p:nvPr/>
        </p:nvSpPr>
        <p:spPr>
          <a:xfrm>
            <a:off x="26835502" y="16723877"/>
            <a:ext cx="8292697" cy="2816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Summarizes your results and hypothesis.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the most important key findings.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the broader implications of your research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and/or results.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any remaining unanswered questions that could be explored in the future.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135CD30-7E3B-C4A9-C737-5B5C8B9C79A9}"/>
              </a:ext>
            </a:extLst>
          </p:cNvPr>
          <p:cNvSpPr/>
          <p:nvPr/>
        </p:nvSpPr>
        <p:spPr>
          <a:xfrm>
            <a:off x="26835503" y="6850517"/>
            <a:ext cx="8308185" cy="897418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5645BC9-7BC6-DE62-D060-B5E72E31EC9C}"/>
              </a:ext>
            </a:extLst>
          </p:cNvPr>
          <p:cNvSpPr txBox="1"/>
          <p:nvPr/>
        </p:nvSpPr>
        <p:spPr>
          <a:xfrm>
            <a:off x="26838711" y="25552607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FD736D-9F3D-28FB-DD46-D0BC398EC1CE}"/>
              </a:ext>
            </a:extLst>
          </p:cNvPr>
          <p:cNvSpPr txBox="1"/>
          <p:nvPr/>
        </p:nvSpPr>
        <p:spPr>
          <a:xfrm>
            <a:off x="26838711" y="20468253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05482C-FF7A-8DE8-F508-73EC59A4DCEF}"/>
              </a:ext>
            </a:extLst>
          </p:cNvPr>
          <p:cNvSpPr txBox="1"/>
          <p:nvPr/>
        </p:nvSpPr>
        <p:spPr>
          <a:xfrm>
            <a:off x="26787740" y="26391897"/>
            <a:ext cx="8308185" cy="143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Lists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sources referenced in your poster.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 with your faculty mentor regarding citation requirements for your discipline.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911FE6-BD49-B205-5E44-48154E9F4E97}"/>
              </a:ext>
            </a:extLst>
          </p:cNvPr>
          <p:cNvSpPr txBox="1"/>
          <p:nvPr/>
        </p:nvSpPr>
        <p:spPr>
          <a:xfrm>
            <a:off x="26835502" y="21259800"/>
            <a:ext cx="8292698" cy="327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Provides a list of people or organizations that contributed to your project.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Thank your funding sources and faculty mentor(s).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research centers or organizations where research was conducted.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others who contributed significantly but were not part of your author list.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8DDF19B-7DF0-2210-CF0C-ABA7E0CE2357}"/>
              </a:ext>
            </a:extLst>
          </p:cNvPr>
          <p:cNvSpPr txBox="1"/>
          <p:nvPr/>
        </p:nvSpPr>
        <p:spPr>
          <a:xfrm>
            <a:off x="11578013" y="17583329"/>
            <a:ext cx="990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F940C-B1F7-B96B-2757-D079CB9B0E79}"/>
              </a:ext>
            </a:extLst>
          </p:cNvPr>
          <p:cNvSpPr txBox="1"/>
          <p:nvPr/>
        </p:nvSpPr>
        <p:spPr>
          <a:xfrm>
            <a:off x="1353211" y="23852956"/>
            <a:ext cx="8379193" cy="374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Tells the viewer what research strategy was used and how the research was completed.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Briefly describe what you did to address your research question(s).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visual aids to summarize information which might include figures, tables, photos or diagrams.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Explain any strengths and limitations of your methodology.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2F1893-3FBF-D12B-D708-54517E1D0208}"/>
              </a:ext>
            </a:extLst>
          </p:cNvPr>
          <p:cNvSpPr txBox="1"/>
          <p:nvPr/>
        </p:nvSpPr>
        <p:spPr>
          <a:xfrm>
            <a:off x="26818013" y="16091883"/>
            <a:ext cx="8310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7EF5F6-7E7A-1B23-3FE9-B085F4AABBDE}"/>
              </a:ext>
            </a:extLst>
          </p:cNvPr>
          <p:cNvSpPr txBox="1"/>
          <p:nvPr/>
        </p:nvSpPr>
        <p:spPr>
          <a:xfrm>
            <a:off x="11578013" y="27415561"/>
            <a:ext cx="1341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12643-E9EB-A10D-5442-7514D920516A}"/>
              </a:ext>
            </a:extLst>
          </p:cNvPr>
          <p:cNvSpPr txBox="1"/>
          <p:nvPr/>
        </p:nvSpPr>
        <p:spPr>
          <a:xfrm>
            <a:off x="1405313" y="21355229"/>
            <a:ext cx="837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</p:spTree>
    <p:extLst>
      <p:ext uri="{BB962C8B-B14F-4D97-AF65-F5344CB8AC3E}">
        <p14:creationId xmlns:p14="http://schemas.microsoft.com/office/powerpoint/2010/main" val="191489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19D63A6AE194EAA17C06DB9065A24" ma:contentTypeVersion="13" ma:contentTypeDescription="Create a new document." ma:contentTypeScope="" ma:versionID="c9d267f04b1558577a066b82f7f30445">
  <xsd:schema xmlns:xsd="http://www.w3.org/2001/XMLSchema" xmlns:xs="http://www.w3.org/2001/XMLSchema" xmlns:p="http://schemas.microsoft.com/office/2006/metadata/properties" xmlns:ns2="741b19c3-9577-44ae-976a-24c4b49ed8a8" xmlns:ns3="2f0220a5-1358-4991-b482-e0d80d818778" targetNamespace="http://schemas.microsoft.com/office/2006/metadata/properties" ma:root="true" ma:fieldsID="09bf1b0fbdfacdbf57d336179da9af87" ns2:_="" ns3:_="">
    <xsd:import namespace="741b19c3-9577-44ae-976a-24c4b49ed8a8"/>
    <xsd:import namespace="2f0220a5-1358-4991-b482-e0d80d8187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1b19c3-9577-44ae-976a-24c4b49ed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9a63e50-2334-4bb1-ad09-e05728c052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220a5-1358-4991-b482-e0d80d8187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895289d-d5d7-451a-99e1-0896e9d64c78}" ma:internalName="TaxCatchAll" ma:showField="CatchAllData" ma:web="2f0220a5-1358-4991-b482-e0d80d8187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1b19c3-9577-44ae-976a-24c4b49ed8a8">
      <Terms xmlns="http://schemas.microsoft.com/office/infopath/2007/PartnerControls"/>
    </lcf76f155ced4ddcb4097134ff3c332f>
    <TaxCatchAll xmlns="2f0220a5-1358-4991-b482-e0d80d818778" xsi:nil="true"/>
    <SharedWithUsers xmlns="2f0220a5-1358-4991-b482-e0d80d818778">
      <UserInfo>
        <DisplayName/>
        <AccountId xsi:nil="true"/>
        <AccountType/>
      </UserInfo>
    </SharedWithUsers>
    <MediaLengthInSeconds xmlns="741b19c3-9577-44ae-976a-24c4b49ed8a8" xsi:nil="true"/>
  </documentManagement>
</p:properties>
</file>

<file path=customXml/itemProps1.xml><?xml version="1.0" encoding="utf-8"?>
<ds:datastoreItem xmlns:ds="http://schemas.openxmlformats.org/officeDocument/2006/customXml" ds:itemID="{81CDD6D9-5286-46BE-8189-4A9EE4D7B437}"/>
</file>

<file path=customXml/itemProps2.xml><?xml version="1.0" encoding="utf-8"?>
<ds:datastoreItem xmlns:ds="http://schemas.openxmlformats.org/officeDocument/2006/customXml" ds:itemID="{E2DA9532-9B43-43AF-955B-3F29541F3C35}"/>
</file>

<file path=customXml/itemProps3.xml><?xml version="1.0" encoding="utf-8"?>
<ds:datastoreItem xmlns:ds="http://schemas.openxmlformats.org/officeDocument/2006/customXml" ds:itemID="{0B05AF61-9E01-4E7D-B9C9-627E7E08F956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165</TotalTime>
  <Words>499</Words>
  <Application>Microsoft Macintosh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Wedick</dc:creator>
  <cp:lastModifiedBy>Tony Wedick</cp:lastModifiedBy>
  <cp:revision>13</cp:revision>
  <dcterms:created xsi:type="dcterms:W3CDTF">2023-11-07T16:47:15Z</dcterms:created>
  <dcterms:modified xsi:type="dcterms:W3CDTF">2023-11-15T18:33:08Z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0x01010065B19D63A6AE194EAA17C06DB9065A24</vt:lpwstr>
  </property>
  <property fmtid="{D5CDD505-2E9C-101B-9397-08002B2CF9AE}" pid="3" name="Order">
    <vt:r8>704400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