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30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5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B15845-131C-44E9-8BA1-95C0B67E75BE}" v="22" dt="2026-06-05T19:32:25.81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6"/>
    <p:restoredTop sz="97356"/>
  </p:normalViewPr>
  <p:slideViewPr>
    <p:cSldViewPr>
      <p:cViewPr>
        <p:scale>
          <a:sx n="70" d="100"/>
          <a:sy n="70" d="100"/>
        </p:scale>
        <p:origin x="-204" y="-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undo redo custSel modSld">
      <pc:chgData name="Tawanda Paul" userId="ed6ccd50-a936-4c91-b072-d2326f4cd03b" providerId="ADAL" clId="{B9A97316-E170-4377-8640-D294782AADE2}" dt="2026-06-05T19:32:25.812" v="56" actId="962"/>
      <pc:docMkLst>
        <pc:docMk/>
      </pc:docMkLst>
      <pc:sldChg chg="modSp mod">
        <pc:chgData name="Tawanda Paul" userId="ed6ccd50-a936-4c91-b072-d2326f4cd03b" providerId="ADAL" clId="{B9A97316-E170-4377-8640-D294782AADE2}" dt="2026-06-05T18:45:23.716" v="5" actId="962"/>
        <pc:sldMkLst>
          <pc:docMk/>
          <pc:sldMk cId="0" sldId="281"/>
        </pc:sldMkLst>
        <pc:spChg chg="mod">
          <ac:chgData name="Tawanda Paul" userId="ed6ccd50-a936-4c91-b072-d2326f4cd03b" providerId="ADAL" clId="{B9A97316-E170-4377-8640-D294782AADE2}" dt="2026-06-05T18:45:15.134" v="1" actId="962"/>
          <ac:spMkLst>
            <pc:docMk/>
            <pc:sldMk cId="0" sldId="281"/>
            <ac:spMk id="9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8:44:55.379" v="0" actId="962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8:45:21.990" v="4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5T18:45:17.338" v="2" actId="962"/>
          <ac:picMkLst>
            <pc:docMk/>
            <pc:sldMk cId="0" sldId="281"/>
            <ac:picMk id="72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5T18:45:20.158" v="3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5T18:45:23.716" v="5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modSp mod">
        <pc:chgData name="Tawanda Paul" userId="ed6ccd50-a936-4c91-b072-d2326f4cd03b" providerId="ADAL" clId="{B9A97316-E170-4377-8640-D294782AADE2}" dt="2026-06-05T18:45:50.603" v="7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5T18:45:50.603" v="7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5T18:45:45.039" v="6" actId="962"/>
          <ac:spMkLst>
            <pc:docMk/>
            <pc:sldMk cId="3394225868" sldId="282"/>
            <ac:spMk id="5" creationId="{00000000-0000-0000-0000-000000000000}"/>
          </ac:spMkLst>
        </pc:spChg>
      </pc:sldChg>
      <pc:sldChg chg="modSp mod">
        <pc:chgData name="Tawanda Paul" userId="ed6ccd50-a936-4c91-b072-d2326f4cd03b" providerId="ADAL" clId="{B9A97316-E170-4377-8640-D294782AADE2}" dt="2026-06-05T18:53:48.598" v="34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6-05T18:53:48.598" v="34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5T18:48:53.432" v="31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modSp mod">
        <pc:chgData name="Tawanda Paul" userId="ed6ccd50-a936-4c91-b072-d2326f4cd03b" providerId="ADAL" clId="{B9A97316-E170-4377-8640-D294782AADE2}" dt="2026-06-05T19:26:37.651" v="44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6-05T18:46:58.421" v="14" actId="962"/>
          <ac:spMkLst>
            <pc:docMk/>
            <pc:sldMk cId="640860398" sldId="316"/>
            <ac:spMk id="4" creationId="{0B6A29ED-0709-4B00-83CC-1751096E0D16}"/>
          </ac:spMkLst>
        </pc:spChg>
        <pc:spChg chg="mod">
          <ac:chgData name="Tawanda Paul" userId="ed6ccd50-a936-4c91-b072-d2326f4cd03b" providerId="ADAL" clId="{B9A97316-E170-4377-8640-D294782AADE2}" dt="2026-06-05T18:47:01.054" v="15" actId="962"/>
          <ac:spMkLst>
            <pc:docMk/>
            <pc:sldMk cId="640860398" sldId="316"/>
            <ac:spMk id="5" creationId="{24477336-6639-4AD9-92B8-004FACAA395F}"/>
          </ac:spMkLst>
        </pc:spChg>
        <pc:graphicFrameChg chg="mod ord">
          <ac:chgData name="Tawanda Paul" userId="ed6ccd50-a936-4c91-b072-d2326f4cd03b" providerId="ADAL" clId="{B9A97316-E170-4377-8640-D294782AADE2}" dt="2026-06-05T19:26:37.651" v="44" actId="962"/>
          <ac:graphicFrameMkLst>
            <pc:docMk/>
            <pc:sldMk cId="640860398" sldId="316"/>
            <ac:graphicFrameMk id="8" creationId="{00000000-0008-0000-0100-000007000000}"/>
          </ac:graphicFrameMkLst>
        </pc:graphicFrameChg>
      </pc:sldChg>
      <pc:sldChg chg="delSp modSp mod">
        <pc:chgData name="Tawanda Paul" userId="ed6ccd50-a936-4c91-b072-d2326f4cd03b" providerId="ADAL" clId="{B9A97316-E170-4377-8640-D294782AADE2}" dt="2026-06-05T19:30:24.459" v="50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6-05T18:47:31.314" v="19" actId="962"/>
          <ac:spMkLst>
            <pc:docMk/>
            <pc:sldMk cId="247787451" sldId="319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5T18:47:33.397" v="20" actId="962"/>
          <ac:spMkLst>
            <pc:docMk/>
            <pc:sldMk cId="247787451" sldId="319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5T18:47:45.244" v="21" actId="478"/>
          <ac:spMkLst>
            <pc:docMk/>
            <pc:sldMk cId="247787451" sldId="319"/>
            <ac:spMk id="7" creationId="{EC700AE4-16A0-48F9-97D7-2941257E5D62}"/>
          </ac:spMkLst>
        </pc:spChg>
        <pc:graphicFrameChg chg="mod ord">
          <ac:chgData name="Tawanda Paul" userId="ed6ccd50-a936-4c91-b072-d2326f4cd03b" providerId="ADAL" clId="{B9A97316-E170-4377-8640-D294782AADE2}" dt="2026-06-05T19:30:24.459" v="50" actId="962"/>
          <ac:graphicFrameMkLst>
            <pc:docMk/>
            <pc:sldMk cId="247787451" sldId="319"/>
            <ac:graphicFrameMk id="9" creationId="{00000000-0008-0000-0100-000005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19:01:18.770" v="42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6-05T18:46:22.779" v="10" actId="962"/>
          <ac:spMkLst>
            <pc:docMk/>
            <pc:sldMk cId="2515116820" sldId="327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8:46:24.697" v="11" actId="962"/>
          <ac:spMkLst>
            <pc:docMk/>
            <pc:sldMk cId="2515116820" sldId="327"/>
            <ac:spMk id="5" creationId="{00000000-0000-0000-0000-000000000000}"/>
          </ac:spMkLst>
        </pc:spChg>
        <pc:graphicFrameChg chg="mod ord">
          <ac:chgData name="Tawanda Paul" userId="ed6ccd50-a936-4c91-b072-d2326f4cd03b" providerId="ADAL" clId="{B9A97316-E170-4377-8640-D294782AADE2}" dt="2026-06-05T19:01:18.770" v="42" actId="962"/>
          <ac:graphicFrameMkLst>
            <pc:docMk/>
            <pc:sldMk cId="2515116820" sldId="327"/>
            <ac:graphicFrameMk id="8" creationId="{00000000-0008-0000-0100-000002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19:01:03.504" v="40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</pc:sldChg>
      <pc:sldChg chg="delSp modSp mod">
        <pc:chgData name="Tawanda Paul" userId="ed6ccd50-a936-4c91-b072-d2326f4cd03b" providerId="ADAL" clId="{B9A97316-E170-4377-8640-D294782AADE2}" dt="2026-06-05T19:32:25.812" v="56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6-05T18:48:03.210" v="23" actId="962"/>
          <ac:spMkLst>
            <pc:docMk/>
            <pc:sldMk cId="2853466335" sldId="328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5T18:48:05.437" v="24" actId="962"/>
          <ac:spMkLst>
            <pc:docMk/>
            <pc:sldMk cId="2853466335" sldId="328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5T18:48:08.321" v="25" actId="478"/>
          <ac:spMkLst>
            <pc:docMk/>
            <pc:sldMk cId="2853466335" sldId="328"/>
            <ac:spMk id="7" creationId="{EC700AE4-16A0-48F9-97D7-2941257E5D62}"/>
          </ac:spMkLst>
        </pc:spChg>
        <pc:graphicFrameChg chg="mod ord">
          <ac:chgData name="Tawanda Paul" userId="ed6ccd50-a936-4c91-b072-d2326f4cd03b" providerId="ADAL" clId="{B9A97316-E170-4377-8640-D294782AADE2}" dt="2026-06-05T19:31:59.370" v="52" actId="962"/>
          <ac:graphicFrameMkLst>
            <pc:docMk/>
            <pc:sldMk cId="2853466335" sldId="328"/>
            <ac:graphicFrameMk id="8" creationId="{00000000-0000-0000-0000-000000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19:32:13.011" v="54" actId="962"/>
          <ac:graphicFrameMkLst>
            <pc:docMk/>
            <pc:sldMk cId="2853466335" sldId="328"/>
            <ac:graphicFrameMk id="9" creationId="{00000000-0008-0000-0100-000006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19:32:25.812" v="56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19:27:49.371" v="46" actId="962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6-05T18:47:16.335" v="17" actId="962"/>
          <ac:spMkLst>
            <pc:docMk/>
            <pc:sldMk cId="506670031" sldId="329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8:47:18.374" v="18" actId="962"/>
          <ac:spMkLst>
            <pc:docMk/>
            <pc:sldMk cId="506670031" sldId="329"/>
            <ac:spMk id="5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5T19:27:49.371" v="46" actId="962"/>
          <ac:picMkLst>
            <pc:docMk/>
            <pc:sldMk cId="506670031" sldId="329"/>
            <ac:picMk id="6" creationId="{00000000-0000-0000-0000-000000000000}"/>
          </ac:picMkLst>
        </pc:picChg>
      </pc:sldChg>
      <pc:sldChg chg="modSp mod">
        <pc:chgData name="Tawanda Paul" userId="ed6ccd50-a936-4c91-b072-d2326f4cd03b" providerId="ADAL" clId="{B9A97316-E170-4377-8640-D294782AADE2}" dt="2026-06-05T18:58:11.064" v="38" actId="962"/>
        <pc:sldMkLst>
          <pc:docMk/>
          <pc:sldMk cId="2250160778" sldId="330"/>
        </pc:sldMkLst>
        <pc:spChg chg="mod">
          <ac:chgData name="Tawanda Paul" userId="ed6ccd50-a936-4c91-b072-d2326f4cd03b" providerId="ADAL" clId="{B9A97316-E170-4377-8640-D294782AADE2}" dt="2026-06-05T18:45:59.224" v="8" actId="962"/>
          <ac:spMkLst>
            <pc:docMk/>
            <pc:sldMk cId="2250160778" sldId="330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5T18:46:01.539" v="9" actId="962"/>
          <ac:spMkLst>
            <pc:docMk/>
            <pc:sldMk cId="2250160778" sldId="330"/>
            <ac:spMk id="4" creationId="{09CEC72A-5BBF-4E68-B5CA-03DEDCF7A89D}"/>
          </ac:spMkLst>
        </pc:spChg>
        <pc:graphicFrameChg chg="mod">
          <ac:chgData name="Tawanda Paul" userId="ed6ccd50-a936-4c91-b072-d2326f4cd03b" providerId="ADAL" clId="{B9A97316-E170-4377-8640-D294782AADE2}" dt="2026-06-05T18:57:51.820" v="36" actId="962"/>
          <ac:graphicFrameMkLst>
            <pc:docMk/>
            <pc:sldMk cId="2250160778" sldId="330"/>
            <ac:graphicFrameMk id="8" creationId="{00000000-0000-0000-0000-000000000000}"/>
          </ac:graphicFrameMkLst>
        </pc:graphicFrameChg>
        <pc:graphicFrameChg chg="mod">
          <ac:chgData name="Tawanda Paul" userId="ed6ccd50-a936-4c91-b072-d2326f4cd03b" providerId="ADAL" clId="{B9A97316-E170-4377-8640-D294782AADE2}" dt="2026-06-05T18:58:11.064" v="38" actId="962"/>
          <ac:graphicFrameMkLst>
            <pc:docMk/>
            <pc:sldMk cId="2250160778" sldId="330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-doit-sc.niunt.niu.edu\DoIT_ORG\assessment\First%20Destination\Powerpoint%20for%20website\Response%20rate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%20for%20grad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%20for%20grad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%20for%20grad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9-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%20for%20grad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spPr>
            <a:solidFill>
              <a:schemeClr val="tx1"/>
            </a:solidFill>
          </c:spPr>
          <c:invertIfNegative val="0"/>
          <c:cat>
            <c:strRef>
              <c:f>'Response rates'!$A$2:$A$8</c:f>
              <c:strCache>
                <c:ptCount val="7"/>
                <c:pt idx="0">
                  <c:v>Overall (N = 2949)</c:v>
                </c:pt>
                <c:pt idx="1">
                  <c:v>College of Visual &amp; Performing Arts (N = 151)</c:v>
                </c:pt>
                <c:pt idx="2">
                  <c:v>College of Liberal Arts &amp; Sciences (N = 1043)</c:v>
                </c:pt>
                <c:pt idx="3">
                  <c:v>College of Health &amp; Human Sciences (N = 589)</c:v>
                </c:pt>
                <c:pt idx="4">
                  <c:v>College of Engineering &amp; Engineering Technology (N = 301)</c:v>
                </c:pt>
                <c:pt idx="5">
                  <c:v>College of Education (N = 297)</c:v>
                </c:pt>
                <c:pt idx="6">
                  <c:v>College of Business (N = 568)</c:v>
                </c:pt>
              </c:strCache>
            </c:strRef>
          </c:cat>
          <c:val>
            <c:numRef>
              <c:f>'Response rates'!$D$2:$D$8</c:f>
              <c:numCache>
                <c:formatCode>0%</c:formatCode>
                <c:ptCount val="7"/>
                <c:pt idx="0">
                  <c:v>0.27399118345201762</c:v>
                </c:pt>
                <c:pt idx="1">
                  <c:v>0.19205298013245034</c:v>
                </c:pt>
                <c:pt idx="2">
                  <c:v>0.29817833173537872</c:v>
                </c:pt>
                <c:pt idx="3">
                  <c:v>0.20543293718166383</c:v>
                </c:pt>
                <c:pt idx="4">
                  <c:v>0.28903654485049834</c:v>
                </c:pt>
                <c:pt idx="5">
                  <c:v>0.27609427609427611</c:v>
                </c:pt>
                <c:pt idx="6">
                  <c:v>0.31338028169014087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58-4FA4-A25B-F69B6D8A04D1}"/>
            </c:ext>
          </c:extLst>
        </c:ser>
        <c:ser>
          <c:idx val="0"/>
          <c:order val="1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'Response rates'!$A$2:$A$8</c:f>
              <c:strCache>
                <c:ptCount val="7"/>
                <c:pt idx="0">
                  <c:v>Overall (N = 2949)</c:v>
                </c:pt>
                <c:pt idx="1">
                  <c:v>College of Visual &amp; Performing Arts (N = 151)</c:v>
                </c:pt>
                <c:pt idx="2">
                  <c:v>College of Liberal Arts &amp; Sciences (N = 1043)</c:v>
                </c:pt>
                <c:pt idx="3">
                  <c:v>College of Health &amp; Human Sciences (N = 589)</c:v>
                </c:pt>
                <c:pt idx="4">
                  <c:v>College of Engineering &amp; Engineering Technology (N = 301)</c:v>
                </c:pt>
                <c:pt idx="5">
                  <c:v>College of Education (N = 297)</c:v>
                </c:pt>
                <c:pt idx="6">
                  <c:v>College of Business (N = 568)</c:v>
                </c:pt>
              </c:strCache>
            </c:strRef>
          </c:cat>
          <c:val>
            <c:numRef>
              <c:f>'Response rates'!$D$2:$D$8</c:f>
              <c:numCache>
                <c:formatCode>0%</c:formatCode>
                <c:ptCount val="7"/>
                <c:pt idx="0">
                  <c:v>0.27399118345201762</c:v>
                </c:pt>
                <c:pt idx="1">
                  <c:v>0.19205298013245034</c:v>
                </c:pt>
                <c:pt idx="2">
                  <c:v>0.29817833173537872</c:v>
                </c:pt>
                <c:pt idx="3">
                  <c:v>0.20543293718166383</c:v>
                </c:pt>
                <c:pt idx="4">
                  <c:v>0.28903654485049834</c:v>
                </c:pt>
                <c:pt idx="5">
                  <c:v>0.27609427609427611</c:v>
                </c:pt>
                <c:pt idx="6">
                  <c:v>0.31338028169014087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58-4FA4-A25B-F69B6D8A0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19832176"/>
        <c:axId val="819835456"/>
      </c:barChart>
      <c:catAx>
        <c:axId val="819832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9835456"/>
        <c:crosses val="autoZero"/>
        <c:auto val="1"/>
        <c:lblAlgn val="ctr"/>
        <c:lblOffset val="100"/>
        <c:noMultiLvlLbl val="0"/>
      </c:catAx>
      <c:valAx>
        <c:axId val="8198354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9832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Undergrad!$A$6:$A$13</c:f>
              <c:strCache>
                <c:ptCount val="8"/>
                <c:pt idx="0">
                  <c:v>Participating in a volunteer service program</c:v>
                </c:pt>
                <c:pt idx="1">
                  <c:v>Serving in the military</c:v>
                </c:pt>
                <c:pt idx="2">
                  <c:v>Not seeking employment or continuing education at this time</c:v>
                </c:pt>
                <c:pt idx="3">
                  <c:v>Planning to continue education but not yet enrolled</c:v>
                </c:pt>
                <c:pt idx="4">
                  <c:v>Employed part-time (Less than 30 hours per week on average)</c:v>
                </c:pt>
                <c:pt idx="5">
                  <c:v>Seeking employment</c:v>
                </c:pt>
                <c:pt idx="6">
                  <c:v>Enrolled in a program of continuing education</c:v>
                </c:pt>
                <c:pt idx="7">
                  <c:v>Employed full-time (30 hours or more per week on average)</c:v>
                </c:pt>
              </c:strCache>
            </c:strRef>
          </c:cat>
          <c:val>
            <c:numRef>
              <c:f>Undergrad!$C$6:$C$13</c:f>
              <c:numCache>
                <c:formatCode>0%</c:formatCode>
                <c:ptCount val="8"/>
                <c:pt idx="0">
                  <c:v>1.2376237623762376E-3</c:v>
                </c:pt>
                <c:pt idx="1">
                  <c:v>3.7128712871287127E-3</c:v>
                </c:pt>
                <c:pt idx="2">
                  <c:v>9.9009900990099011E-3</c:v>
                </c:pt>
                <c:pt idx="3">
                  <c:v>1.4851485148514851E-2</c:v>
                </c:pt>
                <c:pt idx="4">
                  <c:v>6.8069306930693074E-2</c:v>
                </c:pt>
                <c:pt idx="5">
                  <c:v>8.6633663366336627E-2</c:v>
                </c:pt>
                <c:pt idx="6">
                  <c:v>0.13118811881188119</c:v>
                </c:pt>
                <c:pt idx="7">
                  <c:v>0.68440594059405946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50-4D24-92BC-E4152985F7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59870576"/>
        <c:axId val="1259866968"/>
      </c:barChart>
      <c:catAx>
        <c:axId val="125987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866968"/>
        <c:crosses val="autoZero"/>
        <c:auto val="1"/>
        <c:lblAlgn val="ctr"/>
        <c:lblOffset val="100"/>
        <c:noMultiLvlLbl val="0"/>
      </c:catAx>
      <c:valAx>
        <c:axId val="125986696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87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Undergrad!$A$19:$A$26</c:f>
              <c:strCache>
                <c:ptCount val="8"/>
                <c:pt idx="0">
                  <c:v>Non-tenure track faculty/instructor at a post-secondary institution</c:v>
                </c:pt>
                <c:pt idx="1">
                  <c:v>Tenure track faculty/instructor at a post-secondary institution</c:v>
                </c:pt>
                <c:pt idx="2">
                  <c:v>Freelance</c:v>
                </c:pt>
                <c:pt idx="3">
                  <c:v>Postgraduate internship or fellowship</c:v>
                </c:pt>
                <c:pt idx="4">
                  <c:v>Entrepreneur</c:v>
                </c:pt>
                <c:pt idx="5">
                  <c:v>Other work category (please specify)</c:v>
                </c:pt>
                <c:pt idx="6">
                  <c:v>Temporary/contract work</c:v>
                </c:pt>
                <c:pt idx="7">
                  <c:v>Traditional employment setting</c:v>
                </c:pt>
              </c:strCache>
            </c:strRef>
          </c:cat>
          <c:val>
            <c:numRef>
              <c:f>Undergrad!$C$19:$C$26</c:f>
              <c:numCache>
                <c:formatCode>0%</c:formatCode>
                <c:ptCount val="8"/>
                <c:pt idx="0">
                  <c:v>1.697792869269949E-3</c:v>
                </c:pt>
                <c:pt idx="1">
                  <c:v>3.3955857385398981E-3</c:v>
                </c:pt>
                <c:pt idx="2">
                  <c:v>5.0933786078098476E-3</c:v>
                </c:pt>
                <c:pt idx="3">
                  <c:v>1.1884550084889643E-2</c:v>
                </c:pt>
                <c:pt idx="4">
                  <c:v>1.1884550084889643E-2</c:v>
                </c:pt>
                <c:pt idx="5">
                  <c:v>1.5280135823429542E-2</c:v>
                </c:pt>
                <c:pt idx="6">
                  <c:v>5.0933786078098474E-2</c:v>
                </c:pt>
                <c:pt idx="7">
                  <c:v>0.89983022071307306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FB-4318-8342-DA27D4DBE5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00232296"/>
        <c:axId val="800232624"/>
      </c:barChart>
      <c:catAx>
        <c:axId val="800232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232624"/>
        <c:crosses val="autoZero"/>
        <c:auto val="1"/>
        <c:lblAlgn val="ctr"/>
        <c:lblOffset val="100"/>
        <c:noMultiLvlLbl val="0"/>
      </c:catAx>
      <c:valAx>
        <c:axId val="800232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23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63-44C4-8827-B03794ACE2DE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63-44C4-8827-B03794ACE2D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63-44C4-8827-B03794ACE2DE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63-44C4-8827-B03794ACE2DE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E63-44C4-8827-B03794ACE2D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E63-44C4-8827-B03794ACE2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Undergrad!$A$33:$A$36</c:f>
              <c:strCache>
                <c:ptCount val="4"/>
                <c:pt idx="0">
                  <c:v>Unrelated, not by choice</c:v>
                </c:pt>
                <c:pt idx="1">
                  <c:v>Unrelated, by choice</c:v>
                </c:pt>
                <c:pt idx="2">
                  <c:v>Related</c:v>
                </c:pt>
                <c:pt idx="3">
                  <c:v>Closely related</c:v>
                </c:pt>
              </c:strCache>
            </c:strRef>
          </c:cat>
          <c:val>
            <c:numRef>
              <c:f>Undergrad!$C$33:$C$36</c:f>
              <c:numCache>
                <c:formatCode>0%</c:formatCode>
                <c:ptCount val="4"/>
                <c:pt idx="0">
                  <c:v>8.8777219430485763E-2</c:v>
                </c:pt>
                <c:pt idx="1">
                  <c:v>0.10887772194304858</c:v>
                </c:pt>
                <c:pt idx="2">
                  <c:v>0.2981574539363484</c:v>
                </c:pt>
                <c:pt idx="3">
                  <c:v>0.50418760469011725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E63-44C4-8827-B03794ACE2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FA-46C7-95F3-27210C874535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FA-46C7-95F3-27210C874535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FA-46C7-95F3-27210C8745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Undergrad!$A$43:$A$45</c:f>
              <c:strCache>
                <c:ptCount val="3"/>
                <c:pt idx="0">
                  <c:v>Not at all</c:v>
                </c:pt>
                <c:pt idx="1">
                  <c:v>To some extent</c:v>
                </c:pt>
                <c:pt idx="2">
                  <c:v>To a great extent</c:v>
                </c:pt>
              </c:strCache>
            </c:strRef>
          </c:cat>
          <c:val>
            <c:numRef>
              <c:f>Undergrad!$C$43:$C$45</c:f>
              <c:numCache>
                <c:formatCode>0%</c:formatCode>
                <c:ptCount val="3"/>
                <c:pt idx="0">
                  <c:v>2.6548672566371681E-2</c:v>
                </c:pt>
                <c:pt idx="1">
                  <c:v>0.38938053097345132</c:v>
                </c:pt>
                <c:pt idx="2">
                  <c:v>0.58407079646017701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FA-46C7-95F3-27210C8745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go.niu.edu/assessment" TargetMode="External"/><Relationship Id="rId2" Type="http://schemas.openxmlformats.org/officeDocument/2006/relationships/hyperlink" Target="mailto:assess@niu.ed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Undergraduate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2020-2021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Undergraduate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Fall 2020, Spring 2021, and Summer 2021</a:t>
            </a:r>
          </a:p>
          <a:p>
            <a:pPr marL="990600" lvl="2" indent="-990600"/>
            <a:endParaRPr lang="en-US" sz="2800" b="1" dirty="0"/>
          </a:p>
          <a:p>
            <a:pPr marL="990600" lvl="2" indent="-990600"/>
            <a:r>
              <a:rPr lang="en-US" sz="2800" b="1" dirty="0"/>
              <a:t>Method</a:t>
            </a:r>
          </a:p>
          <a:p>
            <a:pPr marL="625064" lvl="1" indent="-214308"/>
            <a:r>
              <a:rPr lang="en-US" sz="2000" dirty="0"/>
              <a:t>Qualtrics survey (administered via email, text, and phone calls)</a:t>
            </a:r>
          </a:p>
          <a:p>
            <a:pPr marL="625064" lvl="1" indent="-214308"/>
            <a:r>
              <a:rPr lang="en-US" sz="2000" dirty="0"/>
              <a:t>Graduating cohorts surveyed 3-11 months post-graduation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Survey Highlights</a:t>
            </a:r>
          </a:p>
          <a:p>
            <a:pPr marL="625064" lvl="1" indent="-214308"/>
            <a:r>
              <a:rPr lang="en-US" sz="2000" dirty="0"/>
              <a:t>Alumni current employment at time of survey</a:t>
            </a:r>
          </a:p>
          <a:p>
            <a:pPr marL="625064" lvl="1" indent="-214308"/>
            <a:r>
              <a:rPr lang="en-US" sz="2000" dirty="0"/>
              <a:t>Alumni additional education at time of survey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graphicFrame>
        <p:nvGraphicFramePr>
          <p:cNvPr id="8" name="Content Placeholder 7" descr="There were 2,949 responses to the survey with an overall response rate of 31%. College response rates were as follows: 31% for the College of Business; 28% for the College of Education; 29% for the College of Engineering and Engineering Technology; 21% for the College of Health and Human Sciences; 30% for the College of Liberal Arts and Sciences; and 19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31032610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 descr="Same as the previous object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425852"/>
              </p:ext>
            </p:extLst>
          </p:nvPr>
        </p:nvGraphicFramePr>
        <p:xfrm>
          <a:off x="1143000" y="1524000"/>
          <a:ext cx="9829800" cy="417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0160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Current Primary Status </a:t>
            </a:r>
            <a:br>
              <a:rPr lang="en-US" dirty="0"/>
            </a:br>
            <a:r>
              <a:rPr lang="en-US" sz="2000" dirty="0"/>
              <a:t>(approx. 3-11 months after graduation)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graphicFrame>
        <p:nvGraphicFramePr>
          <p:cNvPr id="9" name="Content Placeholder 8" descr="808 alumni responded to the current primary status question. 68% said they were employed full-time, 7% were employed part time, 9% were still seeking employment. In addition, 13% were enrolled in a program of continuing education and 1% each responded they were planning to continue education or not seeking employment or education at the time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627728057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 descr="Same as previous object.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251703"/>
              </p:ext>
            </p:extLst>
          </p:nvPr>
        </p:nvGraphicFramePr>
        <p:xfrm>
          <a:off x="1066800" y="1600200"/>
          <a:ext cx="9982200" cy="373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</a:extLst>
          </p:cNvPr>
          <p:cNvSpPr txBox="1"/>
          <p:nvPr/>
        </p:nvSpPr>
        <p:spPr>
          <a:xfrm>
            <a:off x="3886200" y="570388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808</a:t>
            </a:r>
          </a:p>
        </p:txBody>
      </p:sp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Current Primary Employment</a:t>
            </a:r>
            <a:br>
              <a:rPr lang="en-US" dirty="0"/>
            </a:br>
            <a:r>
              <a:rPr lang="en-US" sz="2000" dirty="0"/>
              <a:t>(approx. 3-11 months after graduation)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graphicFrame>
        <p:nvGraphicFramePr>
          <p:cNvPr id="8" name="Content Placeholder 7" descr="589 alumni responded to the question regarding their current employment type. 90% reported working in a traditional employment setting, 5% reported working in temporary/contract roles and 1% each reported working as an entrepreneur/freelance, postgraduate internship or other.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13764192"/>
              </p:ext>
            </p:extLst>
          </p:nvPr>
        </p:nvGraphicFramePr>
        <p:xfrm>
          <a:off x="1066800" y="1447800"/>
          <a:ext cx="10058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4114800" y="572013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589</a:t>
            </a:r>
          </a:p>
        </p:txBody>
      </p:sp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pic>
        <p:nvPicPr>
          <p:cNvPr id="6" name="Content Placeholder 5" descr="304 alumni reported making a median amount of $55,000 per year and 86 reported receiving a median bonus of $5,000.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568483" y="1447800"/>
            <a:ext cx="11023600" cy="1545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graphicFrame>
        <p:nvGraphicFramePr>
          <p:cNvPr id="9" name="Content Placeholder 8" descr="579 alumni responded to the question asking about the relatedness of their NIU degree to their current job. Most reported their degree was closely related (50%) or related (30%).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144750492"/>
              </p:ext>
            </p:extLst>
          </p:nvPr>
        </p:nvGraphicFramePr>
        <p:xfrm>
          <a:off x="604733" y="1225600"/>
          <a:ext cx="11023600" cy="4253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3756742" y="5713513"/>
            <a:ext cx="4549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579</a:t>
            </a:r>
          </a:p>
        </p:txBody>
      </p:sp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graphicFrame>
        <p:nvGraphicFramePr>
          <p:cNvPr id="8" name="Chart 7" descr="113 alumni responded to the question asking about their preparation for pursuing additional education. Most reported they felt prepared to a great extent (58%) or some extent (39%)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02111"/>
              </p:ext>
            </p:extLst>
          </p:nvPr>
        </p:nvGraphicFramePr>
        <p:xfrm>
          <a:off x="1828800" y="1207558"/>
          <a:ext cx="8915400" cy="4459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 descr="Same description as the previous object.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9523287"/>
              </p:ext>
            </p:extLst>
          </p:nvPr>
        </p:nvGraphicFramePr>
        <p:xfrm>
          <a:off x="2514601" y="1371601"/>
          <a:ext cx="7048558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9" descr="Same description as the previous object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6297549"/>
              </p:ext>
            </p:extLst>
          </p:nvPr>
        </p:nvGraphicFramePr>
        <p:xfrm>
          <a:off x="550554" y="1174467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3657600" y="5713513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113</a:t>
            </a:r>
          </a:p>
        </p:txBody>
      </p:sp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 err="1">
                <a:solidFill>
                  <a:schemeClr val="tx1"/>
                </a:solidFill>
              </a:rPr>
              <a:t>Swen</a:t>
            </a:r>
            <a:r>
              <a:rPr lang="en-US" sz="2000" b="0" dirty="0">
                <a:solidFill>
                  <a:schemeClr val="tx1"/>
                </a:solidFill>
              </a:rPr>
              <a:t> Parson 316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assess@niu.edu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2020-2021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92C738-CD8F-4C78-A786-83EE58137905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2.xml><?xml version="1.0" encoding="utf-8"?>
<ds:datastoreItem xmlns:ds="http://schemas.openxmlformats.org/officeDocument/2006/customXml" ds:itemID="{D4A6291A-064B-4192-B919-22F98AE3D3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31C9C6-935A-4883-8536-596686B4FC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35079</TotalTime>
  <Words>254</Words>
  <Application>Microsoft Office PowerPoint</Application>
  <PresentationFormat>Widescreen</PresentationFormat>
  <Paragraphs>48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Undergraduate Students Academic Year 2020-2021  Employment and Additional Education   Accreditation, Assessment and Evaluation</vt:lpstr>
      <vt:lpstr>Background</vt:lpstr>
      <vt:lpstr>Response Rates (N = Total Number of Alumni)</vt:lpstr>
      <vt:lpstr>Current Primary Status  (approx. 3-11 months after graduation)</vt:lpstr>
      <vt:lpstr>Current Primary Employment (approx. 3-11 months after graduation)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334</cp:revision>
  <dcterms:created xsi:type="dcterms:W3CDTF">2016-07-12T08:38:50Z</dcterms:created>
  <dcterms:modified xsi:type="dcterms:W3CDTF">2026-06-05T19:32:26Z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