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1" r:id="rId5"/>
    <p:sldId id="282" r:id="rId6"/>
    <p:sldId id="312" r:id="rId7"/>
    <p:sldId id="327" r:id="rId8"/>
    <p:sldId id="316" r:id="rId9"/>
    <p:sldId id="329" r:id="rId10"/>
    <p:sldId id="319" r:id="rId11"/>
    <p:sldId id="328" r:id="rId12"/>
    <p:sldId id="302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y Pawirosetiko" initials="JP" lastIdx="5" clrIdx="0">
    <p:extLst>
      <p:ext uri="{19B8F6BF-5375-455C-9EA6-DF929625EA0E}">
        <p15:presenceInfo xmlns:p15="http://schemas.microsoft.com/office/powerpoint/2012/main" userId="12c24b2b0b43a36f" providerId="Windows Live"/>
      </p:ext>
    </p:extLst>
  </p:cmAuthor>
  <p:cmAuthor id="2" name="Carrie Zack" initials="CZ" lastIdx="22" clrIdx="1">
    <p:extLst>
      <p:ext uri="{19B8F6BF-5375-455C-9EA6-DF929625EA0E}">
        <p15:presenceInfo xmlns:p15="http://schemas.microsoft.com/office/powerpoint/2012/main" userId="S-1-5-21-75789278-931947629-1008150880-131481" providerId="AD"/>
      </p:ext>
    </p:extLst>
  </p:cmAuthor>
  <p:cmAuthor id="3" name="Tawanda Gipson" initials="TG" lastIdx="28" clrIdx="2">
    <p:extLst>
      <p:ext uri="{19B8F6BF-5375-455C-9EA6-DF929625EA0E}">
        <p15:presenceInfo xmlns:p15="http://schemas.microsoft.com/office/powerpoint/2012/main" userId="S-1-5-21-75789278-931947629-1008150880-436568" providerId="AD"/>
      </p:ext>
    </p:extLst>
  </p:cmAuthor>
  <p:cmAuthor id="4" name="Ritu Subramony" initials="RS" lastIdx="7" clrIdx="3">
    <p:extLst>
      <p:ext uri="{19B8F6BF-5375-455C-9EA6-DF929625EA0E}">
        <p15:presenceInfo xmlns:p15="http://schemas.microsoft.com/office/powerpoint/2012/main" userId="S-1-5-21-75789278-931947629-1008150880-505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2A"/>
    <a:srgbClr val="D0DF00"/>
    <a:srgbClr val="FEDB00"/>
    <a:srgbClr val="E35205"/>
    <a:srgbClr val="D00A2C"/>
    <a:srgbClr val="00A9E0"/>
    <a:srgbClr val="00968F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1E1690-48C4-4450-AD9A-F9BDAD997F5A}" v="23" dt="2026-06-05T21:12:03.7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/>
    <p:restoredTop sz="97356"/>
  </p:normalViewPr>
  <p:slideViewPr>
    <p:cSldViewPr>
      <p:cViewPr>
        <p:scale>
          <a:sx n="60" d="100"/>
          <a:sy n="60" d="100"/>
        </p:scale>
        <p:origin x="164" y="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276"/>
    </p:cViewPr>
  </p:sorterViewPr>
  <p:notesViewPr>
    <p:cSldViewPr>
      <p:cViewPr varScale="1">
        <p:scale>
          <a:sx n="217" d="100"/>
          <a:sy n="217" d="100"/>
        </p:scale>
        <p:origin x="9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wanda Paul" userId="ed6ccd50-a936-4c91-b072-d2326f4cd03b" providerId="ADAL" clId="{B9A97316-E170-4377-8640-D294782AADE2}"/>
    <pc:docChg chg="custSel modSld">
      <pc:chgData name="Tawanda Paul" userId="ed6ccd50-a936-4c91-b072-d2326f4cd03b" providerId="ADAL" clId="{B9A97316-E170-4377-8640-D294782AADE2}" dt="2026-06-05T21:12:03.748" v="65" actId="962"/>
      <pc:docMkLst>
        <pc:docMk/>
      </pc:docMkLst>
      <pc:sldChg chg="modSp mod">
        <pc:chgData name="Tawanda Paul" userId="ed6ccd50-a936-4c91-b072-d2326f4cd03b" providerId="ADAL" clId="{B9A97316-E170-4377-8640-D294782AADE2}" dt="2026-06-05T20:43:23.413" v="6" actId="962"/>
        <pc:sldMkLst>
          <pc:docMk/>
          <pc:sldMk cId="0" sldId="281"/>
        </pc:sldMkLst>
        <pc:spChg chg="mod">
          <ac:chgData name="Tawanda Paul" userId="ed6ccd50-a936-4c91-b072-d2326f4cd03b" providerId="ADAL" clId="{B9A97316-E170-4377-8640-D294782AADE2}" dt="2026-06-05T20:42:56.425" v="3" actId="962"/>
          <ac:spMkLst>
            <pc:docMk/>
            <pc:sldMk cId="0" sldId="281"/>
            <ac:spMk id="9" creationId="{00000000-0000-0000-0000-000000000000}"/>
          </ac:spMkLst>
        </pc:spChg>
        <pc:spChg chg="mod">
          <ac:chgData name="Tawanda Paul" userId="ed6ccd50-a936-4c91-b072-d2326f4cd03b" providerId="ADAL" clId="{B9A97316-E170-4377-8640-D294782AADE2}" dt="2026-06-05T20:42:33.853" v="1" actId="962"/>
          <ac:spMkLst>
            <pc:docMk/>
            <pc:sldMk cId="0" sldId="281"/>
            <ac:spMk id="45" creationId="{00000000-0000-0000-0000-000000000000}"/>
          </ac:spMkLst>
        </pc:spChg>
        <pc:spChg chg="mod">
          <ac:chgData name="Tawanda Paul" userId="ed6ccd50-a936-4c91-b072-d2326f4cd03b" providerId="ADAL" clId="{B9A97316-E170-4377-8640-D294782AADE2}" dt="2026-06-05T20:42:33.859" v="2" actId="962"/>
          <ac:spMkLst>
            <pc:docMk/>
            <pc:sldMk cId="0" sldId="281"/>
            <ac:spMk id="109" creationId="{00000000-0000-0000-0000-000000000000}"/>
          </ac:spMkLst>
        </pc:spChg>
        <pc:picChg chg="mod">
          <ac:chgData name="Tawanda Paul" userId="ed6ccd50-a936-4c91-b072-d2326f4cd03b" providerId="ADAL" clId="{B9A97316-E170-4377-8640-D294782AADE2}" dt="2026-06-05T20:43:00.979" v="4" actId="962"/>
          <ac:picMkLst>
            <pc:docMk/>
            <pc:sldMk cId="0" sldId="281"/>
            <ac:picMk id="72" creationId="{00000000-0000-0000-0000-000000000000}"/>
          </ac:picMkLst>
        </pc:picChg>
        <pc:picChg chg="mod">
          <ac:chgData name="Tawanda Paul" userId="ed6ccd50-a936-4c91-b072-d2326f4cd03b" providerId="ADAL" clId="{B9A97316-E170-4377-8640-D294782AADE2}" dt="2026-06-05T20:43:18.959" v="5" actId="962"/>
          <ac:picMkLst>
            <pc:docMk/>
            <pc:sldMk cId="0" sldId="281"/>
            <ac:picMk id="107" creationId="{00000000-0000-0000-0000-000000000000}"/>
          </ac:picMkLst>
        </pc:picChg>
        <pc:picChg chg="mod">
          <ac:chgData name="Tawanda Paul" userId="ed6ccd50-a936-4c91-b072-d2326f4cd03b" providerId="ADAL" clId="{B9A97316-E170-4377-8640-D294782AADE2}" dt="2026-06-05T20:43:23.413" v="6" actId="962"/>
          <ac:picMkLst>
            <pc:docMk/>
            <pc:sldMk cId="0" sldId="281"/>
            <ac:picMk id="110" creationId="{00000000-0000-0000-0000-000000000000}"/>
          </ac:picMkLst>
        </pc:picChg>
      </pc:sldChg>
      <pc:sldChg chg="modSp mod">
        <pc:chgData name="Tawanda Paul" userId="ed6ccd50-a936-4c91-b072-d2326f4cd03b" providerId="ADAL" clId="{B9A97316-E170-4377-8640-D294782AADE2}" dt="2026-06-05T20:43:33.745" v="8" actId="962"/>
        <pc:sldMkLst>
          <pc:docMk/>
          <pc:sldMk cId="3394225868" sldId="282"/>
        </pc:sldMkLst>
        <pc:spChg chg="mod">
          <ac:chgData name="Tawanda Paul" userId="ed6ccd50-a936-4c91-b072-d2326f4cd03b" providerId="ADAL" clId="{B9A97316-E170-4377-8640-D294782AADE2}" dt="2026-06-05T20:43:33.745" v="8" actId="962"/>
          <ac:spMkLst>
            <pc:docMk/>
            <pc:sldMk cId="3394225868" sldId="282"/>
            <ac:spMk id="2" creationId="{F2FDE226-03E6-4285-A76E-867E276203EB}"/>
          </ac:spMkLst>
        </pc:spChg>
        <pc:spChg chg="mod">
          <ac:chgData name="Tawanda Paul" userId="ed6ccd50-a936-4c91-b072-d2326f4cd03b" providerId="ADAL" clId="{B9A97316-E170-4377-8640-D294782AADE2}" dt="2026-06-05T20:43:29.546" v="7" actId="962"/>
          <ac:spMkLst>
            <pc:docMk/>
            <pc:sldMk cId="3394225868" sldId="282"/>
            <ac:spMk id="5" creationId="{00000000-0000-0000-0000-000000000000}"/>
          </ac:spMkLst>
        </pc:spChg>
      </pc:sldChg>
      <pc:sldChg chg="modSp mod">
        <pc:chgData name="Tawanda Paul" userId="ed6ccd50-a936-4c91-b072-d2326f4cd03b" providerId="ADAL" clId="{B9A97316-E170-4377-8640-D294782AADE2}" dt="2026-06-05T20:45:51.846" v="45" actId="962"/>
        <pc:sldMkLst>
          <pc:docMk/>
          <pc:sldMk cId="134674251" sldId="302"/>
        </pc:sldMkLst>
        <pc:spChg chg="mod">
          <ac:chgData name="Tawanda Paul" userId="ed6ccd50-a936-4c91-b072-d2326f4cd03b" providerId="ADAL" clId="{B9A97316-E170-4377-8640-D294782AADE2}" dt="2026-06-05T20:45:51.846" v="45" actId="962"/>
          <ac:spMkLst>
            <pc:docMk/>
            <pc:sldMk cId="134674251" sldId="302"/>
            <ac:spMk id="4" creationId="{126DE044-B376-4F56-85F5-25AC769A57F1}"/>
          </ac:spMkLst>
        </pc:spChg>
        <pc:spChg chg="mod">
          <ac:chgData name="Tawanda Paul" userId="ed6ccd50-a936-4c91-b072-d2326f4cd03b" providerId="ADAL" clId="{B9A97316-E170-4377-8640-D294782AADE2}" dt="2026-06-05T20:45:49.848" v="44" actId="962"/>
          <ac:spMkLst>
            <pc:docMk/>
            <pc:sldMk cId="134674251" sldId="302"/>
            <ac:spMk id="5" creationId="{09C419EE-58DE-46CF-AC7F-82169C565DDB}"/>
          </ac:spMkLst>
        </pc:spChg>
      </pc:sldChg>
      <pc:sldChg chg="modSp mod">
        <pc:chgData name="Tawanda Paul" userId="ed6ccd50-a936-4c91-b072-d2326f4cd03b" providerId="ADAL" clId="{B9A97316-E170-4377-8640-D294782AADE2}" dt="2026-06-05T20:49:01.851" v="49" actId="962"/>
        <pc:sldMkLst>
          <pc:docMk/>
          <pc:sldMk cId="1966182217" sldId="312"/>
        </pc:sldMkLst>
        <pc:spChg chg="mod">
          <ac:chgData name="Tawanda Paul" userId="ed6ccd50-a936-4c91-b072-d2326f4cd03b" providerId="ADAL" clId="{B9A97316-E170-4377-8640-D294782AADE2}" dt="2026-06-05T20:43:39.140" v="9" actId="962"/>
          <ac:spMkLst>
            <pc:docMk/>
            <pc:sldMk cId="1966182217" sldId="312"/>
            <ac:spMk id="3" creationId="{CAC5751A-FEBA-46BA-B723-1C6C4C2B2F08}"/>
          </ac:spMkLst>
        </pc:spChg>
        <pc:spChg chg="mod">
          <ac:chgData name="Tawanda Paul" userId="ed6ccd50-a936-4c91-b072-d2326f4cd03b" providerId="ADAL" clId="{B9A97316-E170-4377-8640-D294782AADE2}" dt="2026-06-05T20:43:40.780" v="10" actId="962"/>
          <ac:spMkLst>
            <pc:docMk/>
            <pc:sldMk cId="1966182217" sldId="312"/>
            <ac:spMk id="4" creationId="{09CEC72A-5BBF-4E68-B5CA-03DEDCF7A89D}"/>
          </ac:spMkLst>
        </pc:spChg>
        <pc:spChg chg="ord">
          <ac:chgData name="Tawanda Paul" userId="ed6ccd50-a936-4c91-b072-d2326f4cd03b" providerId="ADAL" clId="{B9A97316-E170-4377-8640-D294782AADE2}" dt="2026-06-05T20:43:56.909" v="12"/>
          <ac:spMkLst>
            <pc:docMk/>
            <pc:sldMk cId="1966182217" sldId="312"/>
            <ac:spMk id="10" creationId="{00000000-0000-0000-0000-000000000000}"/>
          </ac:spMkLst>
        </pc:spChg>
        <pc:spChg chg="ord">
          <ac:chgData name="Tawanda Paul" userId="ed6ccd50-a936-4c91-b072-d2326f4cd03b" providerId="ADAL" clId="{B9A97316-E170-4377-8640-D294782AADE2}" dt="2026-06-05T20:44:02.430" v="14"/>
          <ac:spMkLst>
            <pc:docMk/>
            <pc:sldMk cId="1966182217" sldId="312"/>
            <ac:spMk id="12" creationId="{00000000-0000-0000-0000-000000000000}"/>
          </ac:spMkLst>
        </pc:spChg>
        <pc:spChg chg="ord">
          <ac:chgData name="Tawanda Paul" userId="ed6ccd50-a936-4c91-b072-d2326f4cd03b" providerId="ADAL" clId="{B9A97316-E170-4377-8640-D294782AADE2}" dt="2026-06-05T20:44:12.332" v="18"/>
          <ac:spMkLst>
            <pc:docMk/>
            <pc:sldMk cId="1966182217" sldId="312"/>
            <ac:spMk id="14" creationId="{00000000-0000-0000-0000-000000000000}"/>
          </ac:spMkLst>
        </pc:spChg>
        <pc:spChg chg="ord">
          <ac:chgData name="Tawanda Paul" userId="ed6ccd50-a936-4c91-b072-d2326f4cd03b" providerId="ADAL" clId="{B9A97316-E170-4377-8640-D294782AADE2}" dt="2026-06-05T20:44:07.544" v="17"/>
          <ac:spMkLst>
            <pc:docMk/>
            <pc:sldMk cId="1966182217" sldId="312"/>
            <ac:spMk id="16" creationId="{00000000-0000-0000-0000-000000000000}"/>
          </ac:spMkLst>
        </pc:spChg>
        <pc:graphicFrameChg chg="mod">
          <ac:chgData name="Tawanda Paul" userId="ed6ccd50-a936-4c91-b072-d2326f4cd03b" providerId="ADAL" clId="{B9A97316-E170-4377-8640-D294782AADE2}" dt="2026-06-05T20:48:33.870" v="47" actId="962"/>
          <ac:graphicFrameMkLst>
            <pc:docMk/>
            <pc:sldMk cId="1966182217" sldId="312"/>
            <ac:graphicFrameMk id="8" creationId="{00000000-0000-0000-0000-000000000000}"/>
          </ac:graphicFrameMkLst>
        </pc:graphicFrameChg>
        <pc:graphicFrameChg chg="mod ord">
          <ac:chgData name="Tawanda Paul" userId="ed6ccd50-a936-4c91-b072-d2326f4cd03b" providerId="ADAL" clId="{B9A97316-E170-4377-8640-D294782AADE2}" dt="2026-06-05T20:49:01.851" v="49" actId="962"/>
          <ac:graphicFrameMkLst>
            <pc:docMk/>
            <pc:sldMk cId="1966182217" sldId="312"/>
            <ac:graphicFrameMk id="15" creationId="{00000000-0008-0000-0200-000004000000}"/>
          </ac:graphicFrameMkLst>
        </pc:graphicFrameChg>
      </pc:sldChg>
      <pc:sldChg chg="modSp mod">
        <pc:chgData name="Tawanda Paul" userId="ed6ccd50-a936-4c91-b072-d2326f4cd03b" providerId="ADAL" clId="{B9A97316-E170-4377-8640-D294782AADE2}" dt="2026-06-05T21:08:09.901" v="55" actId="962"/>
        <pc:sldMkLst>
          <pc:docMk/>
          <pc:sldMk cId="640860398" sldId="316"/>
        </pc:sldMkLst>
        <pc:spChg chg="mod">
          <ac:chgData name="Tawanda Paul" userId="ed6ccd50-a936-4c91-b072-d2326f4cd03b" providerId="ADAL" clId="{B9A97316-E170-4377-8640-D294782AADE2}" dt="2026-06-05T20:44:47.006" v="30" actId="962"/>
          <ac:spMkLst>
            <pc:docMk/>
            <pc:sldMk cId="640860398" sldId="316"/>
            <ac:spMk id="4" creationId="{0B6A29ED-0709-4B00-83CC-1751096E0D16}"/>
          </ac:spMkLst>
        </pc:spChg>
        <pc:spChg chg="mod">
          <ac:chgData name="Tawanda Paul" userId="ed6ccd50-a936-4c91-b072-d2326f4cd03b" providerId="ADAL" clId="{B9A97316-E170-4377-8640-D294782AADE2}" dt="2026-06-05T20:44:49.777" v="31" actId="962"/>
          <ac:spMkLst>
            <pc:docMk/>
            <pc:sldMk cId="640860398" sldId="316"/>
            <ac:spMk id="5" creationId="{24477336-6639-4AD9-92B8-004FACAA395F}"/>
          </ac:spMkLst>
        </pc:spChg>
        <pc:graphicFrameChg chg="mod ord">
          <ac:chgData name="Tawanda Paul" userId="ed6ccd50-a936-4c91-b072-d2326f4cd03b" providerId="ADAL" clId="{B9A97316-E170-4377-8640-D294782AADE2}" dt="2026-06-05T21:08:09.901" v="55" actId="962"/>
          <ac:graphicFrameMkLst>
            <pc:docMk/>
            <pc:sldMk cId="640860398" sldId="316"/>
            <ac:graphicFrameMk id="12" creationId="{00000000-0008-0000-0100-000007000000}"/>
          </ac:graphicFrameMkLst>
        </pc:graphicFrameChg>
      </pc:sldChg>
      <pc:sldChg chg="delSp modSp mod">
        <pc:chgData name="Tawanda Paul" userId="ed6ccd50-a936-4c91-b072-d2326f4cd03b" providerId="ADAL" clId="{B9A97316-E170-4377-8640-D294782AADE2}" dt="2026-06-05T21:10:19.282" v="61" actId="962"/>
        <pc:sldMkLst>
          <pc:docMk/>
          <pc:sldMk cId="247787451" sldId="319"/>
        </pc:sldMkLst>
        <pc:spChg chg="mod">
          <ac:chgData name="Tawanda Paul" userId="ed6ccd50-a936-4c91-b072-d2326f4cd03b" providerId="ADAL" clId="{B9A97316-E170-4377-8640-D294782AADE2}" dt="2026-06-05T20:45:07.731" v="35" actId="962"/>
          <ac:spMkLst>
            <pc:docMk/>
            <pc:sldMk cId="247787451" sldId="319"/>
            <ac:spMk id="4" creationId="{4BF763AC-FB71-44B1-AC26-6C12216769E8}"/>
          </ac:spMkLst>
        </pc:spChg>
        <pc:spChg chg="mod">
          <ac:chgData name="Tawanda Paul" userId="ed6ccd50-a936-4c91-b072-d2326f4cd03b" providerId="ADAL" clId="{B9A97316-E170-4377-8640-D294782AADE2}" dt="2026-06-05T20:45:10.162" v="36" actId="962"/>
          <ac:spMkLst>
            <pc:docMk/>
            <pc:sldMk cId="247787451" sldId="319"/>
            <ac:spMk id="5" creationId="{55A3E2B2-EDF5-46E1-B62F-D2213B3E772B}"/>
          </ac:spMkLst>
        </pc:spChg>
        <pc:spChg chg="del">
          <ac:chgData name="Tawanda Paul" userId="ed6ccd50-a936-4c91-b072-d2326f4cd03b" providerId="ADAL" clId="{B9A97316-E170-4377-8640-D294782AADE2}" dt="2026-06-05T20:45:13.044" v="37" actId="478"/>
          <ac:spMkLst>
            <pc:docMk/>
            <pc:sldMk cId="247787451" sldId="319"/>
            <ac:spMk id="7" creationId="{EC700AE4-16A0-48F9-97D7-2941257E5D62}"/>
          </ac:spMkLst>
        </pc:spChg>
        <pc:spChg chg="ord">
          <ac:chgData name="Tawanda Paul" userId="ed6ccd50-a936-4c91-b072-d2326f4cd03b" providerId="ADAL" clId="{B9A97316-E170-4377-8640-D294782AADE2}" dt="2026-06-05T20:45:24.082" v="40"/>
          <ac:spMkLst>
            <pc:docMk/>
            <pc:sldMk cId="247787451" sldId="319"/>
            <ac:spMk id="15" creationId="{0DF13CDB-1C31-48EC-AA4B-0392FE8D2517}"/>
          </ac:spMkLst>
        </pc:spChg>
        <pc:graphicFrameChg chg="mod">
          <ac:chgData name="Tawanda Paul" userId="ed6ccd50-a936-4c91-b072-d2326f4cd03b" providerId="ADAL" clId="{B9A97316-E170-4377-8640-D294782AADE2}" dt="2026-06-05T21:10:02.951" v="59" actId="962"/>
          <ac:graphicFrameMkLst>
            <pc:docMk/>
            <pc:sldMk cId="247787451" sldId="319"/>
            <ac:graphicFrameMk id="8" creationId="{00000000-0008-0000-0000-000004000000}"/>
          </ac:graphicFrameMkLst>
        </pc:graphicFrameChg>
        <pc:graphicFrameChg chg="mod">
          <ac:chgData name="Tawanda Paul" userId="ed6ccd50-a936-4c91-b072-d2326f4cd03b" providerId="ADAL" clId="{B9A97316-E170-4377-8640-D294782AADE2}" dt="2026-06-05T21:10:19.282" v="61" actId="962"/>
          <ac:graphicFrameMkLst>
            <pc:docMk/>
            <pc:sldMk cId="247787451" sldId="319"/>
            <ac:graphicFrameMk id="9" creationId="{00000000-0008-0000-0100-000005000000}"/>
          </ac:graphicFrameMkLst>
        </pc:graphicFrameChg>
        <pc:graphicFrameChg chg="mod">
          <ac:chgData name="Tawanda Paul" userId="ed6ccd50-a936-4c91-b072-d2326f4cd03b" providerId="ADAL" clId="{B9A97316-E170-4377-8640-D294782AADE2}" dt="2026-06-05T21:09:52.331" v="57" actId="962"/>
          <ac:graphicFrameMkLst>
            <pc:docMk/>
            <pc:sldMk cId="247787451" sldId="319"/>
            <ac:graphicFrameMk id="10" creationId="{00000000-0000-0000-0000-000000000000}"/>
          </ac:graphicFrameMkLst>
        </pc:graphicFrameChg>
      </pc:sldChg>
      <pc:sldChg chg="modSp mod">
        <pc:chgData name="Tawanda Paul" userId="ed6ccd50-a936-4c91-b072-d2326f4cd03b" providerId="ADAL" clId="{B9A97316-E170-4377-8640-D294782AADE2}" dt="2026-06-05T20:50:59.707" v="53" actId="962"/>
        <pc:sldMkLst>
          <pc:docMk/>
          <pc:sldMk cId="2515116820" sldId="327"/>
        </pc:sldMkLst>
        <pc:spChg chg="mod">
          <ac:chgData name="Tawanda Paul" userId="ed6ccd50-a936-4c91-b072-d2326f4cd03b" providerId="ADAL" clId="{B9A97316-E170-4377-8640-D294782AADE2}" dt="2026-06-05T20:44:31.798" v="26" actId="962"/>
          <ac:spMkLst>
            <pc:docMk/>
            <pc:sldMk cId="2515116820" sldId="327"/>
            <ac:spMk id="4" creationId="{00000000-0000-0000-0000-000000000000}"/>
          </ac:spMkLst>
        </pc:spChg>
        <pc:spChg chg="mod">
          <ac:chgData name="Tawanda Paul" userId="ed6ccd50-a936-4c91-b072-d2326f4cd03b" providerId="ADAL" clId="{B9A97316-E170-4377-8640-D294782AADE2}" dt="2026-06-05T20:44:33.635" v="27" actId="962"/>
          <ac:spMkLst>
            <pc:docMk/>
            <pc:sldMk cId="2515116820" sldId="327"/>
            <ac:spMk id="5" creationId="{00000000-0000-0000-0000-000000000000}"/>
          </ac:spMkLst>
        </pc:spChg>
        <pc:graphicFrameChg chg="mod ord">
          <ac:chgData name="Tawanda Paul" userId="ed6ccd50-a936-4c91-b072-d2326f4cd03b" providerId="ADAL" clId="{B9A97316-E170-4377-8640-D294782AADE2}" dt="2026-06-05T20:50:40.379" v="51" actId="962"/>
          <ac:graphicFrameMkLst>
            <pc:docMk/>
            <pc:sldMk cId="2515116820" sldId="327"/>
            <ac:graphicFrameMk id="9" creationId="{00000000-0000-0000-0000-000000000000}"/>
          </ac:graphicFrameMkLst>
        </pc:graphicFrameChg>
        <pc:graphicFrameChg chg="mod ord">
          <ac:chgData name="Tawanda Paul" userId="ed6ccd50-a936-4c91-b072-d2326f4cd03b" providerId="ADAL" clId="{B9A97316-E170-4377-8640-D294782AADE2}" dt="2026-06-05T20:50:59.707" v="53" actId="962"/>
          <ac:graphicFrameMkLst>
            <pc:docMk/>
            <pc:sldMk cId="2515116820" sldId="327"/>
            <ac:graphicFrameMk id="13" creationId="{00000000-0008-0000-0100-000002000000}"/>
          </ac:graphicFrameMkLst>
        </pc:graphicFrameChg>
      </pc:sldChg>
      <pc:sldChg chg="delSp modSp mod">
        <pc:chgData name="Tawanda Paul" userId="ed6ccd50-a936-4c91-b072-d2326f4cd03b" providerId="ADAL" clId="{B9A97316-E170-4377-8640-D294782AADE2}" dt="2026-06-05T21:12:03.748" v="65" actId="962"/>
        <pc:sldMkLst>
          <pc:docMk/>
          <pc:sldMk cId="2853466335" sldId="328"/>
        </pc:sldMkLst>
        <pc:spChg chg="mod">
          <ac:chgData name="Tawanda Paul" userId="ed6ccd50-a936-4c91-b072-d2326f4cd03b" providerId="ADAL" clId="{B9A97316-E170-4377-8640-D294782AADE2}" dt="2026-06-05T20:45:36.059" v="41" actId="962"/>
          <ac:spMkLst>
            <pc:docMk/>
            <pc:sldMk cId="2853466335" sldId="328"/>
            <ac:spMk id="4" creationId="{4BF763AC-FB71-44B1-AC26-6C12216769E8}"/>
          </ac:spMkLst>
        </pc:spChg>
        <pc:spChg chg="mod">
          <ac:chgData name="Tawanda Paul" userId="ed6ccd50-a936-4c91-b072-d2326f4cd03b" providerId="ADAL" clId="{B9A97316-E170-4377-8640-D294782AADE2}" dt="2026-06-05T20:45:37.612" v="42" actId="962"/>
          <ac:spMkLst>
            <pc:docMk/>
            <pc:sldMk cId="2853466335" sldId="328"/>
            <ac:spMk id="5" creationId="{55A3E2B2-EDF5-46E1-B62F-D2213B3E772B}"/>
          </ac:spMkLst>
        </pc:spChg>
        <pc:spChg chg="del">
          <ac:chgData name="Tawanda Paul" userId="ed6ccd50-a936-4c91-b072-d2326f4cd03b" providerId="ADAL" clId="{B9A97316-E170-4377-8640-D294782AADE2}" dt="2026-06-05T20:45:39.822" v="43" actId="478"/>
          <ac:spMkLst>
            <pc:docMk/>
            <pc:sldMk cId="2853466335" sldId="328"/>
            <ac:spMk id="7" creationId="{EC700AE4-16A0-48F9-97D7-2941257E5D62}"/>
          </ac:spMkLst>
        </pc:spChg>
        <pc:graphicFrameChg chg="mod">
          <ac:chgData name="Tawanda Paul" userId="ed6ccd50-a936-4c91-b072-d2326f4cd03b" providerId="ADAL" clId="{B9A97316-E170-4377-8640-D294782AADE2}" dt="2026-06-05T21:11:44.732" v="63" actId="962"/>
          <ac:graphicFrameMkLst>
            <pc:docMk/>
            <pc:sldMk cId="2853466335" sldId="328"/>
            <ac:graphicFrameMk id="10" creationId="{00000000-0000-0000-0000-000000000000}"/>
          </ac:graphicFrameMkLst>
        </pc:graphicFrameChg>
        <pc:graphicFrameChg chg="mod">
          <ac:chgData name="Tawanda Paul" userId="ed6ccd50-a936-4c91-b072-d2326f4cd03b" providerId="ADAL" clId="{B9A97316-E170-4377-8640-D294782AADE2}" dt="2026-06-05T21:12:03.748" v="65" actId="962"/>
          <ac:graphicFrameMkLst>
            <pc:docMk/>
            <pc:sldMk cId="2853466335" sldId="328"/>
            <ac:graphicFrameMk id="11" creationId="{00000000-0008-0000-0100-000006000000}"/>
          </ac:graphicFrameMkLst>
        </pc:graphicFrameChg>
      </pc:sldChg>
      <pc:sldChg chg="modSp mod">
        <pc:chgData name="Tawanda Paul" userId="ed6ccd50-a936-4c91-b072-d2326f4cd03b" providerId="ADAL" clId="{B9A97316-E170-4377-8640-D294782AADE2}" dt="2026-06-05T20:45:01.386" v="34" actId="962"/>
        <pc:sldMkLst>
          <pc:docMk/>
          <pc:sldMk cId="506670031" sldId="329"/>
        </pc:sldMkLst>
        <pc:spChg chg="mod">
          <ac:chgData name="Tawanda Paul" userId="ed6ccd50-a936-4c91-b072-d2326f4cd03b" providerId="ADAL" clId="{B9A97316-E170-4377-8640-D294782AADE2}" dt="2026-06-05T20:44:59.698" v="33" actId="962"/>
          <ac:spMkLst>
            <pc:docMk/>
            <pc:sldMk cId="506670031" sldId="329"/>
            <ac:spMk id="4" creationId="{00000000-0000-0000-0000-000000000000}"/>
          </ac:spMkLst>
        </pc:spChg>
        <pc:spChg chg="mod">
          <ac:chgData name="Tawanda Paul" userId="ed6ccd50-a936-4c91-b072-d2326f4cd03b" providerId="ADAL" clId="{B9A97316-E170-4377-8640-D294782AADE2}" dt="2026-06-05T20:45:01.386" v="34" actId="962"/>
          <ac:spMkLst>
            <pc:docMk/>
            <pc:sldMk cId="506670031" sldId="329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-doit-sc.niunt.niu.edu\DoIT_ORG\assessment\First%20Destination%20Survey%202021\Survey%20results\For%20website\Fall%202018-19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-doit-sc.niunt.niu.edu\DoIT_ORG\assessment\First%20Destination%20Survey%202021\Survey%20results\For%20website\Fall%202019-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-doit-sc.niunt.niu.edu\DoIT_ORG\assessment\First%20Destination%20Survey%202021\Survey%20results\For%20website\Fall%202018-19_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8228528"/>
        <c:axId val="678222952"/>
      </c:barChart>
      <c:catAx>
        <c:axId val="67822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222952"/>
        <c:crosses val="autoZero"/>
        <c:auto val="1"/>
        <c:lblAlgn val="ctr"/>
        <c:lblOffset val="100"/>
        <c:noMultiLvlLbl val="0"/>
      </c:catAx>
      <c:valAx>
        <c:axId val="678222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22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55-467F-ACB8-4FA9588DB4C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55-467F-ACB8-4FA9588DB4CB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55-467F-ACB8-4FA9588DB4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Grad!$A$41:$A$43</c:f>
              <c:strCache>
                <c:ptCount val="3"/>
                <c:pt idx="0">
                  <c:v>Not at all</c:v>
                </c:pt>
                <c:pt idx="1">
                  <c:v>To some extent</c:v>
                </c:pt>
                <c:pt idx="2">
                  <c:v>To a great extent</c:v>
                </c:pt>
              </c:strCache>
            </c:strRef>
          </c:cat>
          <c:val>
            <c:numRef>
              <c:f>Grad!$C$41:$C$43</c:f>
              <c:numCache>
                <c:formatCode>0%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55-467F-ACB8-4FA9588DB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28873560226454"/>
          <c:y val="0.37491963412861429"/>
          <c:w val="0.16301153987982908"/>
          <c:h val="0.19379088339763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'College Responses'!$E$27:$E$33</c:f>
              <c:strCache>
                <c:ptCount val="7"/>
                <c:pt idx="0">
                  <c:v>College of Visual &amp; Performing Arts</c:v>
                </c:pt>
                <c:pt idx="1">
                  <c:v>College of Liberal Arts &amp; Sciences</c:v>
                </c:pt>
                <c:pt idx="2">
                  <c:v>College of Health &amp; Human Sciences</c:v>
                </c:pt>
                <c:pt idx="3">
                  <c:v>College of Engineering &amp; Engineering Technology</c:v>
                </c:pt>
                <c:pt idx="4">
                  <c:v>College of Education</c:v>
                </c:pt>
                <c:pt idx="5">
                  <c:v>College of Business</c:v>
                </c:pt>
                <c:pt idx="6">
                  <c:v>Overall</c:v>
                </c:pt>
              </c:strCache>
            </c:strRef>
          </c:cat>
          <c:val>
            <c:numRef>
              <c:f>'College Responses'!$H$27:$H$33</c:f>
              <c:numCache>
                <c:formatCode>0%</c:formatCode>
                <c:ptCount val="7"/>
                <c:pt idx="0">
                  <c:v>8.9743589743589744E-2</c:v>
                </c:pt>
                <c:pt idx="1">
                  <c:v>0.12719298245614036</c:v>
                </c:pt>
                <c:pt idx="2">
                  <c:v>0.12048192771084337</c:v>
                </c:pt>
                <c:pt idx="3">
                  <c:v>0.12149532710280374</c:v>
                </c:pt>
                <c:pt idx="4">
                  <c:v>0.12345679012345678</c:v>
                </c:pt>
                <c:pt idx="5">
                  <c:v>0.15242494226327943</c:v>
                </c:pt>
                <c:pt idx="6">
                  <c:v>0.1305575158786168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E-4516-B301-B0AA510E8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9042200"/>
        <c:axId val="899043512"/>
      </c:barChart>
      <c:catAx>
        <c:axId val="899042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043512"/>
        <c:crosses val="autoZero"/>
        <c:auto val="1"/>
        <c:lblAlgn val="ctr"/>
        <c:lblOffset val="100"/>
        <c:noMultiLvlLbl val="0"/>
      </c:catAx>
      <c:valAx>
        <c:axId val="8990435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04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Grad!$A$6:$A$11</c:f>
              <c:strCache>
                <c:ptCount val="6"/>
                <c:pt idx="0">
                  <c:v>Not seeking employment or continuing education at this time</c:v>
                </c:pt>
                <c:pt idx="1">
                  <c:v>Planning to continue education but not yet enrolled</c:v>
                </c:pt>
                <c:pt idx="2">
                  <c:v>Employed part-time (Less than 30 hours per week on average)</c:v>
                </c:pt>
                <c:pt idx="3">
                  <c:v>Enrolled in a program of continuing education</c:v>
                </c:pt>
                <c:pt idx="4">
                  <c:v>Seeking employment</c:v>
                </c:pt>
                <c:pt idx="5">
                  <c:v>Employed full-time (30 hours or more per week on average)</c:v>
                </c:pt>
              </c:strCache>
            </c:strRef>
          </c:cat>
          <c:val>
            <c:numRef>
              <c:f>Grad!$C$6:$C$11</c:f>
              <c:numCache>
                <c:formatCode>0%</c:formatCode>
                <c:ptCount val="6"/>
                <c:pt idx="0">
                  <c:v>5.4644808743169399E-3</c:v>
                </c:pt>
                <c:pt idx="1">
                  <c:v>1.092896174863388E-2</c:v>
                </c:pt>
                <c:pt idx="2">
                  <c:v>2.7322404371584699E-2</c:v>
                </c:pt>
                <c:pt idx="3">
                  <c:v>3.825136612021858E-2</c:v>
                </c:pt>
                <c:pt idx="4">
                  <c:v>7.1038251366120214E-2</c:v>
                </c:pt>
                <c:pt idx="5">
                  <c:v>0.84699453551912574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0-4EF9-8BE1-F1D67EE53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9870576"/>
        <c:axId val="1259866968"/>
      </c:barChart>
      <c:catAx>
        <c:axId val="125987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866968"/>
        <c:crosses val="autoZero"/>
        <c:auto val="1"/>
        <c:lblAlgn val="ctr"/>
        <c:lblOffset val="100"/>
        <c:noMultiLvlLbl val="0"/>
      </c:catAx>
      <c:valAx>
        <c:axId val="12598669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87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Grad!$A$17:$A$24</c:f>
              <c:strCache>
                <c:ptCount val="8"/>
                <c:pt idx="0">
                  <c:v>Entrepreneur</c:v>
                </c:pt>
                <c:pt idx="1">
                  <c:v>Freelance (you develop your own project, complete it, and sell it to a client, e.g. artist or journalist)</c:v>
                </c:pt>
                <c:pt idx="2">
                  <c:v>Other work category (please specify)</c:v>
                </c:pt>
                <c:pt idx="3">
                  <c:v>Postgraduate internship or fellowship</c:v>
                </c:pt>
                <c:pt idx="4">
                  <c:v>Tenure track faculty/instructor at a post-secondary institution</c:v>
                </c:pt>
                <c:pt idx="5">
                  <c:v>Non-tenure track faculty/instructor at a post-secondary institution</c:v>
                </c:pt>
                <c:pt idx="6">
                  <c:v>Temporary/contract work</c:v>
                </c:pt>
                <c:pt idx="7">
                  <c:v>Traditional employment setting</c:v>
                </c:pt>
              </c:strCache>
            </c:strRef>
          </c:cat>
          <c:val>
            <c:numRef>
              <c:f>Grad!$C$17:$C$24</c:f>
              <c:numCache>
                <c:formatCode>0%</c:formatCode>
                <c:ptCount val="8"/>
                <c:pt idx="0">
                  <c:v>6.9444444444444441E-3</c:v>
                </c:pt>
                <c:pt idx="1">
                  <c:v>6.9444444444444441E-3</c:v>
                </c:pt>
                <c:pt idx="2">
                  <c:v>1.3888888888888888E-2</c:v>
                </c:pt>
                <c:pt idx="3">
                  <c:v>1.3888888888888888E-2</c:v>
                </c:pt>
                <c:pt idx="4">
                  <c:v>1.3888888888888888E-2</c:v>
                </c:pt>
                <c:pt idx="5">
                  <c:v>4.1666666666666664E-2</c:v>
                </c:pt>
                <c:pt idx="6">
                  <c:v>4.8611111111111112E-2</c:v>
                </c:pt>
                <c:pt idx="7">
                  <c:v>0.85416666666666663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3-4221-9708-381763EF3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0232296"/>
        <c:axId val="800232624"/>
      </c:barChart>
      <c:catAx>
        <c:axId val="800232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232624"/>
        <c:crosses val="autoZero"/>
        <c:auto val="1"/>
        <c:lblAlgn val="ctr"/>
        <c:lblOffset val="100"/>
        <c:noMultiLvlLbl val="0"/>
      </c:catAx>
      <c:valAx>
        <c:axId val="80023262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23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36-4788-83B3-7D46E6751E51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36-4788-83B3-7D46E6751E5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36-4788-83B3-7D46E6751E5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36-4788-83B3-7D46E6751E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Grad!$A$31:$A$34</c:f>
              <c:strCache>
                <c:ptCount val="4"/>
                <c:pt idx="0">
                  <c:v>Unrelated, not by choice</c:v>
                </c:pt>
                <c:pt idx="1">
                  <c:v>Unrelated, by choice</c:v>
                </c:pt>
                <c:pt idx="2">
                  <c:v>Related</c:v>
                </c:pt>
                <c:pt idx="3">
                  <c:v>Closely related</c:v>
                </c:pt>
              </c:strCache>
            </c:strRef>
          </c:cat>
          <c:val>
            <c:numRef>
              <c:f>Grad!$C$31:$C$34</c:f>
              <c:numCache>
                <c:formatCode>0%</c:formatCode>
                <c:ptCount val="4"/>
                <c:pt idx="0">
                  <c:v>7.6388888888888895E-2</c:v>
                </c:pt>
                <c:pt idx="1">
                  <c:v>4.8611111111111112E-2</c:v>
                </c:pt>
                <c:pt idx="2">
                  <c:v>0.2361111111111111</c:v>
                </c:pt>
                <c:pt idx="3">
                  <c:v>0.63888888888888884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36-4788-83B3-7D46E6751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12-01T10:26:52.273" idx="1">
    <p:pos x="5762" y="0"/>
    <p:text>Should we change the footer to 2018? or 2020?</p:text>
    <p:extLst>
      <p:ext uri="{C676402C-5697-4E1C-873F-D02D1690AC5C}">
        <p15:threadingInfo xmlns:p15="http://schemas.microsoft.com/office/powerpoint/2012/main" timeZoneBias="360"/>
      </p:ext>
    </p:extLst>
  </p:cm>
  <p:cm authorId="2" dt="2020-12-02T16:21:51.846" idx="13">
    <p:pos x="5762" y="96"/>
    <p:text>what footer?</p:text>
    <p:extLst>
      <p:ext uri="{C676402C-5697-4E1C-873F-D02D1690AC5C}">
        <p15:threadingInfo xmlns:p15="http://schemas.microsoft.com/office/powerpoint/2012/main" timeZoneBias="360">
          <p15:parentCm authorId="3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12-01T12:39:25.098" idx="21">
    <p:pos x="10" y="10"/>
    <p:text>Should we remove the phone number? Or maybe not since Ritu is back in the office...</p:text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C861E-9859-B34E-874C-BC0D4C76F779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95864-9EC7-694C-9F19-B6D5D0D2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CD1D-0397-AA49-9F46-0BBE84406ADF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C6AD-49FA-1343-9F7A-7107AC055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6AD-49FA-1343-9F7A-7107AC0555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0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6AD-49FA-1343-9F7A-7107AC055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9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6AD-49FA-1343-9F7A-7107AC055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6AD-49FA-1343-9F7A-7107AC0555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6AD-49FA-1343-9F7A-7107AC0555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6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6AD-49FA-1343-9F7A-7107AC0555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6AD-49FA-1343-9F7A-7107AC0555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6AD-49FA-1343-9F7A-7107AC0555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8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C6AD-49FA-1343-9F7A-7107AC0555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6260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0608" y="2442971"/>
            <a:ext cx="446557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4800"/>
              </a:lnSpc>
              <a:defRPr sz="4400"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8000" y="4637867"/>
            <a:ext cx="4465579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A0A0A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dirty="0"/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" y="6400806"/>
            <a:ext cx="5486400" cy="138499"/>
          </a:xfrm>
          <a:prstGeom prst="rect">
            <a:avLst/>
          </a:prstGeom>
        </p:spPr>
        <p:txBody>
          <a:bodyPr/>
          <a:lstStyle>
            <a:lvl1pPr marL="12700">
              <a:defRPr sz="90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/>
            <a:r>
              <a:rPr lang="en-US" sz="700" dirty="0">
                <a:solidFill>
                  <a:srgbClr val="A0A1A2"/>
                </a:solidFill>
                <a:latin typeface="Arial"/>
                <a:cs typeface="Arial"/>
              </a:rPr>
              <a:t>© </a:t>
            </a:r>
            <a:r>
              <a:rPr lang="en-US" sz="700" spc="-11" dirty="0">
                <a:solidFill>
                  <a:srgbClr val="A0A1A2"/>
                </a:solidFill>
                <a:latin typeface="Arial"/>
                <a:cs typeface="Arial"/>
              </a:rPr>
              <a:t>2017 </a:t>
            </a:r>
            <a:r>
              <a:rPr lang="en-US" sz="700" spc="11" dirty="0">
                <a:solidFill>
                  <a:srgbClr val="A0A1A2"/>
                </a:solidFill>
                <a:latin typeface="Arial"/>
                <a:cs typeface="Arial"/>
              </a:rPr>
              <a:t>Northern </a:t>
            </a:r>
            <a:r>
              <a:rPr lang="en-US" sz="700" spc="5" dirty="0">
                <a:solidFill>
                  <a:srgbClr val="A0A1A2"/>
                </a:solidFill>
                <a:latin typeface="Arial"/>
                <a:cs typeface="Arial"/>
              </a:rPr>
              <a:t>Illinois </a:t>
            </a:r>
            <a:r>
              <a:rPr lang="en-US" sz="700" dirty="0">
                <a:solidFill>
                  <a:srgbClr val="A0A1A2"/>
                </a:solidFill>
                <a:latin typeface="Arial"/>
                <a:cs typeface="Arial"/>
              </a:rPr>
              <a:t>University </a:t>
            </a:r>
            <a:endParaRPr lang="en-US" sz="700" dirty="0">
              <a:latin typeface="Arial"/>
              <a:cs typeface="Arial"/>
            </a:endParaRPr>
          </a:p>
        </p:txBody>
      </p:sp>
      <p:sp>
        <p:nvSpPr>
          <p:cNvPr id="68" name="object 2"/>
          <p:cNvSpPr/>
          <p:nvPr userDrawn="1"/>
        </p:nvSpPr>
        <p:spPr>
          <a:xfrm>
            <a:off x="6099048" y="2628900"/>
            <a:ext cx="6096000" cy="1499616"/>
          </a:xfrm>
          <a:custGeom>
            <a:avLst/>
            <a:gdLst/>
            <a:ahLst/>
            <a:cxnLst/>
            <a:rect l="l" t="t" r="r" b="b"/>
            <a:pathLst>
              <a:path w="6096000" h="1498600">
                <a:moveTo>
                  <a:pt x="0" y="1498600"/>
                </a:moveTo>
                <a:lnTo>
                  <a:pt x="6096012" y="1498600"/>
                </a:lnTo>
                <a:lnTo>
                  <a:pt x="6096012" y="0"/>
                </a:lnTo>
                <a:lnTo>
                  <a:pt x="0" y="0"/>
                </a:lnTo>
                <a:lnTo>
                  <a:pt x="0" y="1498600"/>
                </a:lnTo>
                <a:close/>
              </a:path>
            </a:pathLst>
          </a:custGeom>
          <a:solidFill>
            <a:srgbClr val="D00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AutoShape 3"/>
          <p:cNvSpPr>
            <a:spLocks noChangeAspect="1" noChangeArrowheads="1" noTextEdit="1"/>
          </p:cNvSpPr>
          <p:nvPr userDrawn="1"/>
        </p:nvSpPr>
        <p:spPr bwMode="auto">
          <a:xfrm>
            <a:off x="6099048" y="2633472"/>
            <a:ext cx="6092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" name="Group 70"/>
          <p:cNvGrpSpPr>
            <a:grpSpLocks noChangeAspect="1"/>
          </p:cNvGrpSpPr>
          <p:nvPr userDrawn="1"/>
        </p:nvGrpSpPr>
        <p:grpSpPr bwMode="auto">
          <a:xfrm>
            <a:off x="6757416" y="2926080"/>
            <a:ext cx="4757257" cy="910870"/>
            <a:chOff x="1683" y="1747"/>
            <a:chExt cx="4314" cy="826"/>
          </a:xfrm>
        </p:grpSpPr>
        <p:sp>
          <p:nvSpPr>
            <p:cNvPr id="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83" y="1747"/>
              <a:ext cx="431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>
              <a:off x="1683" y="1747"/>
              <a:ext cx="472" cy="826"/>
            </a:xfrm>
            <a:custGeom>
              <a:avLst/>
              <a:gdLst>
                <a:gd name="T0" fmla="*/ 472 w 472"/>
                <a:gd name="T1" fmla="*/ 78 h 826"/>
                <a:gd name="T2" fmla="*/ 236 w 472"/>
                <a:gd name="T3" fmla="*/ 0 h 826"/>
                <a:gd name="T4" fmla="*/ 0 w 472"/>
                <a:gd name="T5" fmla="*/ 78 h 826"/>
                <a:gd name="T6" fmla="*/ 0 w 472"/>
                <a:gd name="T7" fmla="*/ 746 h 826"/>
                <a:gd name="T8" fmla="*/ 236 w 472"/>
                <a:gd name="T9" fmla="*/ 826 h 826"/>
                <a:gd name="T10" fmla="*/ 472 w 472"/>
                <a:gd name="T11" fmla="*/ 746 h 826"/>
                <a:gd name="T12" fmla="*/ 472 w 472"/>
                <a:gd name="T13" fmla="*/ 7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826">
                  <a:moveTo>
                    <a:pt x="472" y="78"/>
                  </a:moveTo>
                  <a:lnTo>
                    <a:pt x="236" y="0"/>
                  </a:lnTo>
                  <a:lnTo>
                    <a:pt x="0" y="78"/>
                  </a:lnTo>
                  <a:lnTo>
                    <a:pt x="0" y="746"/>
                  </a:lnTo>
                  <a:lnTo>
                    <a:pt x="236" y="826"/>
                  </a:lnTo>
                  <a:lnTo>
                    <a:pt x="472" y="746"/>
                  </a:lnTo>
                  <a:lnTo>
                    <a:pt x="472" y="78"/>
                  </a:lnTo>
                  <a:close/>
                </a:path>
              </a:pathLst>
            </a:custGeom>
            <a:solidFill>
              <a:srgbClr val="B6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699" y="2257"/>
              <a:ext cx="440" cy="298"/>
            </a:xfrm>
            <a:custGeom>
              <a:avLst/>
              <a:gdLst>
                <a:gd name="T0" fmla="*/ 0 w 440"/>
                <a:gd name="T1" fmla="*/ 224 h 298"/>
                <a:gd name="T2" fmla="*/ 220 w 440"/>
                <a:gd name="T3" fmla="*/ 298 h 298"/>
                <a:gd name="T4" fmla="*/ 440 w 440"/>
                <a:gd name="T5" fmla="*/ 224 h 298"/>
                <a:gd name="T6" fmla="*/ 440 w 440"/>
                <a:gd name="T7" fmla="*/ 0 h 298"/>
                <a:gd name="T8" fmla="*/ 440 w 440"/>
                <a:gd name="T9" fmla="*/ 0 h 298"/>
                <a:gd name="T10" fmla="*/ 388 w 440"/>
                <a:gd name="T11" fmla="*/ 18 h 298"/>
                <a:gd name="T12" fmla="*/ 334 w 440"/>
                <a:gd name="T13" fmla="*/ 34 h 298"/>
                <a:gd name="T14" fmla="*/ 280 w 440"/>
                <a:gd name="T15" fmla="*/ 50 h 298"/>
                <a:gd name="T16" fmla="*/ 226 w 440"/>
                <a:gd name="T17" fmla="*/ 62 h 298"/>
                <a:gd name="T18" fmla="*/ 170 w 440"/>
                <a:gd name="T19" fmla="*/ 72 h 298"/>
                <a:gd name="T20" fmla="*/ 114 w 440"/>
                <a:gd name="T21" fmla="*/ 80 h 298"/>
                <a:gd name="T22" fmla="*/ 58 w 440"/>
                <a:gd name="T23" fmla="*/ 88 h 298"/>
                <a:gd name="T24" fmla="*/ 0 w 440"/>
                <a:gd name="T25" fmla="*/ 92 h 298"/>
                <a:gd name="T26" fmla="*/ 0 w 440"/>
                <a:gd name="T27" fmla="*/ 2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0" h="298">
                  <a:moveTo>
                    <a:pt x="0" y="224"/>
                  </a:moveTo>
                  <a:lnTo>
                    <a:pt x="220" y="298"/>
                  </a:lnTo>
                  <a:lnTo>
                    <a:pt x="440" y="224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388" y="18"/>
                  </a:lnTo>
                  <a:lnTo>
                    <a:pt x="334" y="34"/>
                  </a:lnTo>
                  <a:lnTo>
                    <a:pt x="280" y="50"/>
                  </a:lnTo>
                  <a:lnTo>
                    <a:pt x="226" y="62"/>
                  </a:lnTo>
                  <a:lnTo>
                    <a:pt x="170" y="72"/>
                  </a:lnTo>
                  <a:lnTo>
                    <a:pt x="114" y="80"/>
                  </a:lnTo>
                  <a:lnTo>
                    <a:pt x="58" y="88"/>
                  </a:lnTo>
                  <a:lnTo>
                    <a:pt x="0" y="9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CF0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1699" y="1765"/>
              <a:ext cx="440" cy="564"/>
            </a:xfrm>
            <a:custGeom>
              <a:avLst/>
              <a:gdLst>
                <a:gd name="T0" fmla="*/ 220 w 440"/>
                <a:gd name="T1" fmla="*/ 0 h 564"/>
                <a:gd name="T2" fmla="*/ 0 w 440"/>
                <a:gd name="T3" fmla="*/ 72 h 564"/>
                <a:gd name="T4" fmla="*/ 0 w 440"/>
                <a:gd name="T5" fmla="*/ 564 h 564"/>
                <a:gd name="T6" fmla="*/ 0 w 440"/>
                <a:gd name="T7" fmla="*/ 564 h 564"/>
                <a:gd name="T8" fmla="*/ 56 w 440"/>
                <a:gd name="T9" fmla="*/ 556 h 564"/>
                <a:gd name="T10" fmla="*/ 56 w 440"/>
                <a:gd name="T11" fmla="*/ 556 h 564"/>
                <a:gd name="T12" fmla="*/ 76 w 440"/>
                <a:gd name="T13" fmla="*/ 554 h 564"/>
                <a:gd name="T14" fmla="*/ 76 w 440"/>
                <a:gd name="T15" fmla="*/ 272 h 564"/>
                <a:gd name="T16" fmla="*/ 120 w 440"/>
                <a:gd name="T17" fmla="*/ 272 h 564"/>
                <a:gd name="T18" fmla="*/ 112 w 440"/>
                <a:gd name="T19" fmla="*/ 282 h 564"/>
                <a:gd name="T20" fmla="*/ 112 w 440"/>
                <a:gd name="T21" fmla="*/ 546 h 564"/>
                <a:gd name="T22" fmla="*/ 112 w 440"/>
                <a:gd name="T23" fmla="*/ 546 h 564"/>
                <a:gd name="T24" fmla="*/ 126 w 440"/>
                <a:gd name="T25" fmla="*/ 544 h 564"/>
                <a:gd name="T26" fmla="*/ 126 w 440"/>
                <a:gd name="T27" fmla="*/ 272 h 564"/>
                <a:gd name="T28" fmla="*/ 326 w 440"/>
                <a:gd name="T29" fmla="*/ 272 h 564"/>
                <a:gd name="T30" fmla="*/ 318 w 440"/>
                <a:gd name="T31" fmla="*/ 282 h 564"/>
                <a:gd name="T32" fmla="*/ 318 w 440"/>
                <a:gd name="T33" fmla="*/ 492 h 564"/>
                <a:gd name="T34" fmla="*/ 318 w 440"/>
                <a:gd name="T35" fmla="*/ 492 h 564"/>
                <a:gd name="T36" fmla="*/ 330 w 440"/>
                <a:gd name="T37" fmla="*/ 488 h 564"/>
                <a:gd name="T38" fmla="*/ 330 w 440"/>
                <a:gd name="T39" fmla="*/ 272 h 564"/>
                <a:gd name="T40" fmla="*/ 364 w 440"/>
                <a:gd name="T41" fmla="*/ 272 h 564"/>
                <a:gd name="T42" fmla="*/ 364 w 440"/>
                <a:gd name="T43" fmla="*/ 474 h 564"/>
                <a:gd name="T44" fmla="*/ 364 w 440"/>
                <a:gd name="T45" fmla="*/ 474 h 564"/>
                <a:gd name="T46" fmla="*/ 402 w 440"/>
                <a:gd name="T47" fmla="*/ 458 h 564"/>
                <a:gd name="T48" fmla="*/ 440 w 440"/>
                <a:gd name="T49" fmla="*/ 438 h 564"/>
                <a:gd name="T50" fmla="*/ 440 w 440"/>
                <a:gd name="T51" fmla="*/ 72 h 564"/>
                <a:gd name="T52" fmla="*/ 220 w 440"/>
                <a:gd name="T5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0" h="564">
                  <a:moveTo>
                    <a:pt x="220" y="0"/>
                  </a:moveTo>
                  <a:lnTo>
                    <a:pt x="0" y="72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56" y="556"/>
                  </a:lnTo>
                  <a:lnTo>
                    <a:pt x="56" y="556"/>
                  </a:lnTo>
                  <a:lnTo>
                    <a:pt x="76" y="554"/>
                  </a:lnTo>
                  <a:lnTo>
                    <a:pt x="76" y="272"/>
                  </a:lnTo>
                  <a:lnTo>
                    <a:pt x="120" y="272"/>
                  </a:lnTo>
                  <a:lnTo>
                    <a:pt x="112" y="282"/>
                  </a:lnTo>
                  <a:lnTo>
                    <a:pt x="112" y="546"/>
                  </a:lnTo>
                  <a:lnTo>
                    <a:pt x="112" y="546"/>
                  </a:lnTo>
                  <a:lnTo>
                    <a:pt x="126" y="544"/>
                  </a:lnTo>
                  <a:lnTo>
                    <a:pt x="126" y="272"/>
                  </a:lnTo>
                  <a:lnTo>
                    <a:pt x="326" y="272"/>
                  </a:lnTo>
                  <a:lnTo>
                    <a:pt x="318" y="282"/>
                  </a:lnTo>
                  <a:lnTo>
                    <a:pt x="318" y="492"/>
                  </a:lnTo>
                  <a:lnTo>
                    <a:pt x="318" y="492"/>
                  </a:lnTo>
                  <a:lnTo>
                    <a:pt x="330" y="488"/>
                  </a:lnTo>
                  <a:lnTo>
                    <a:pt x="330" y="272"/>
                  </a:lnTo>
                  <a:lnTo>
                    <a:pt x="364" y="272"/>
                  </a:lnTo>
                  <a:lnTo>
                    <a:pt x="364" y="474"/>
                  </a:lnTo>
                  <a:lnTo>
                    <a:pt x="364" y="474"/>
                  </a:lnTo>
                  <a:lnTo>
                    <a:pt x="402" y="458"/>
                  </a:lnTo>
                  <a:lnTo>
                    <a:pt x="440" y="438"/>
                  </a:lnTo>
                  <a:lnTo>
                    <a:pt x="440" y="7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1763" y="1853"/>
              <a:ext cx="312" cy="172"/>
            </a:xfrm>
            <a:custGeom>
              <a:avLst/>
              <a:gdLst>
                <a:gd name="T0" fmla="*/ 310 w 312"/>
                <a:gd name="T1" fmla="*/ 172 h 172"/>
                <a:gd name="T2" fmla="*/ 300 w 312"/>
                <a:gd name="T3" fmla="*/ 138 h 172"/>
                <a:gd name="T4" fmla="*/ 298 w 312"/>
                <a:gd name="T5" fmla="*/ 68 h 172"/>
                <a:gd name="T6" fmla="*/ 294 w 312"/>
                <a:gd name="T7" fmla="*/ 34 h 172"/>
                <a:gd name="T8" fmla="*/ 294 w 312"/>
                <a:gd name="T9" fmla="*/ 26 h 172"/>
                <a:gd name="T10" fmla="*/ 294 w 312"/>
                <a:gd name="T11" fmla="*/ 12 h 172"/>
                <a:gd name="T12" fmla="*/ 292 w 312"/>
                <a:gd name="T13" fmla="*/ 12 h 172"/>
                <a:gd name="T14" fmla="*/ 290 w 312"/>
                <a:gd name="T15" fmla="*/ 2 h 172"/>
                <a:gd name="T16" fmla="*/ 284 w 312"/>
                <a:gd name="T17" fmla="*/ 2 h 172"/>
                <a:gd name="T18" fmla="*/ 284 w 312"/>
                <a:gd name="T19" fmla="*/ 12 h 172"/>
                <a:gd name="T20" fmla="*/ 280 w 312"/>
                <a:gd name="T21" fmla="*/ 12 h 172"/>
                <a:gd name="T22" fmla="*/ 280 w 312"/>
                <a:gd name="T23" fmla="*/ 26 h 172"/>
                <a:gd name="T24" fmla="*/ 272 w 312"/>
                <a:gd name="T25" fmla="*/ 46 h 172"/>
                <a:gd name="T26" fmla="*/ 268 w 312"/>
                <a:gd name="T27" fmla="*/ 78 h 172"/>
                <a:gd name="T28" fmla="*/ 264 w 312"/>
                <a:gd name="T29" fmla="*/ 112 h 172"/>
                <a:gd name="T30" fmla="*/ 232 w 312"/>
                <a:gd name="T31" fmla="*/ 136 h 172"/>
                <a:gd name="T32" fmla="*/ 240 w 312"/>
                <a:gd name="T33" fmla="*/ 112 h 172"/>
                <a:gd name="T34" fmla="*/ 234 w 312"/>
                <a:gd name="T35" fmla="*/ 104 h 172"/>
                <a:gd name="T36" fmla="*/ 228 w 312"/>
                <a:gd name="T37" fmla="*/ 88 h 172"/>
                <a:gd name="T38" fmla="*/ 228 w 312"/>
                <a:gd name="T39" fmla="*/ 76 h 172"/>
                <a:gd name="T40" fmla="*/ 214 w 312"/>
                <a:gd name="T41" fmla="*/ 76 h 172"/>
                <a:gd name="T42" fmla="*/ 216 w 312"/>
                <a:gd name="T43" fmla="*/ 88 h 172"/>
                <a:gd name="T44" fmla="*/ 214 w 312"/>
                <a:gd name="T45" fmla="*/ 108 h 172"/>
                <a:gd name="T46" fmla="*/ 204 w 312"/>
                <a:gd name="T47" fmla="*/ 136 h 172"/>
                <a:gd name="T48" fmla="*/ 188 w 312"/>
                <a:gd name="T49" fmla="*/ 112 h 172"/>
                <a:gd name="T50" fmla="*/ 172 w 312"/>
                <a:gd name="T51" fmla="*/ 94 h 172"/>
                <a:gd name="T52" fmla="*/ 166 w 312"/>
                <a:gd name="T53" fmla="*/ 74 h 172"/>
                <a:gd name="T54" fmla="*/ 160 w 312"/>
                <a:gd name="T55" fmla="*/ 56 h 172"/>
                <a:gd name="T56" fmla="*/ 164 w 312"/>
                <a:gd name="T57" fmla="*/ 38 h 172"/>
                <a:gd name="T58" fmla="*/ 162 w 312"/>
                <a:gd name="T59" fmla="*/ 36 h 172"/>
                <a:gd name="T60" fmla="*/ 160 w 312"/>
                <a:gd name="T61" fmla="*/ 34 h 172"/>
                <a:gd name="T62" fmla="*/ 156 w 312"/>
                <a:gd name="T63" fmla="*/ 26 h 172"/>
                <a:gd name="T64" fmla="*/ 152 w 312"/>
                <a:gd name="T65" fmla="*/ 34 h 172"/>
                <a:gd name="T66" fmla="*/ 152 w 312"/>
                <a:gd name="T67" fmla="*/ 36 h 172"/>
                <a:gd name="T68" fmla="*/ 148 w 312"/>
                <a:gd name="T69" fmla="*/ 38 h 172"/>
                <a:gd name="T70" fmla="*/ 152 w 312"/>
                <a:gd name="T71" fmla="*/ 56 h 172"/>
                <a:gd name="T72" fmla="*/ 146 w 312"/>
                <a:gd name="T73" fmla="*/ 74 h 172"/>
                <a:gd name="T74" fmla="*/ 134 w 312"/>
                <a:gd name="T75" fmla="*/ 112 h 172"/>
                <a:gd name="T76" fmla="*/ 102 w 312"/>
                <a:gd name="T77" fmla="*/ 136 h 172"/>
                <a:gd name="T78" fmla="*/ 108 w 312"/>
                <a:gd name="T79" fmla="*/ 112 h 172"/>
                <a:gd name="T80" fmla="*/ 104 w 312"/>
                <a:gd name="T81" fmla="*/ 104 h 172"/>
                <a:gd name="T82" fmla="*/ 98 w 312"/>
                <a:gd name="T83" fmla="*/ 88 h 172"/>
                <a:gd name="T84" fmla="*/ 98 w 312"/>
                <a:gd name="T85" fmla="*/ 76 h 172"/>
                <a:gd name="T86" fmla="*/ 84 w 312"/>
                <a:gd name="T87" fmla="*/ 76 h 172"/>
                <a:gd name="T88" fmla="*/ 86 w 312"/>
                <a:gd name="T89" fmla="*/ 88 h 172"/>
                <a:gd name="T90" fmla="*/ 84 w 312"/>
                <a:gd name="T91" fmla="*/ 108 h 172"/>
                <a:gd name="T92" fmla="*/ 72 w 312"/>
                <a:gd name="T93" fmla="*/ 136 h 172"/>
                <a:gd name="T94" fmla="*/ 58 w 312"/>
                <a:gd name="T95" fmla="*/ 112 h 172"/>
                <a:gd name="T96" fmla="*/ 40 w 312"/>
                <a:gd name="T97" fmla="*/ 94 h 172"/>
                <a:gd name="T98" fmla="*/ 38 w 312"/>
                <a:gd name="T99" fmla="*/ 86 h 172"/>
                <a:gd name="T100" fmla="*/ 36 w 312"/>
                <a:gd name="T101" fmla="*/ 54 h 172"/>
                <a:gd name="T102" fmla="*/ 28 w 312"/>
                <a:gd name="T103" fmla="*/ 34 h 172"/>
                <a:gd name="T104" fmla="*/ 32 w 312"/>
                <a:gd name="T105" fmla="*/ 14 h 172"/>
                <a:gd name="T106" fmla="*/ 32 w 312"/>
                <a:gd name="T107" fmla="*/ 12 h 172"/>
                <a:gd name="T108" fmla="*/ 30 w 312"/>
                <a:gd name="T109" fmla="*/ 8 h 172"/>
                <a:gd name="T110" fmla="*/ 24 w 312"/>
                <a:gd name="T111" fmla="*/ 0 h 172"/>
                <a:gd name="T112" fmla="*/ 20 w 312"/>
                <a:gd name="T113" fmla="*/ 8 h 172"/>
                <a:gd name="T114" fmla="*/ 20 w 312"/>
                <a:gd name="T115" fmla="*/ 12 h 172"/>
                <a:gd name="T116" fmla="*/ 16 w 312"/>
                <a:gd name="T117" fmla="*/ 14 h 172"/>
                <a:gd name="T118" fmla="*/ 20 w 312"/>
                <a:gd name="T119" fmla="*/ 34 h 172"/>
                <a:gd name="T120" fmla="*/ 14 w 312"/>
                <a:gd name="T121" fmla="*/ 54 h 172"/>
                <a:gd name="T122" fmla="*/ 12 w 312"/>
                <a:gd name="T123" fmla="*/ 8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172">
                  <a:moveTo>
                    <a:pt x="0" y="170"/>
                  </a:moveTo>
                  <a:lnTo>
                    <a:pt x="0" y="172"/>
                  </a:lnTo>
                  <a:lnTo>
                    <a:pt x="310" y="172"/>
                  </a:lnTo>
                  <a:lnTo>
                    <a:pt x="312" y="170"/>
                  </a:lnTo>
                  <a:lnTo>
                    <a:pt x="300" y="154"/>
                  </a:lnTo>
                  <a:lnTo>
                    <a:pt x="300" y="138"/>
                  </a:lnTo>
                  <a:lnTo>
                    <a:pt x="300" y="88"/>
                  </a:lnTo>
                  <a:lnTo>
                    <a:pt x="306" y="78"/>
                  </a:lnTo>
                  <a:lnTo>
                    <a:pt x="298" y="68"/>
                  </a:lnTo>
                  <a:lnTo>
                    <a:pt x="298" y="54"/>
                  </a:lnTo>
                  <a:lnTo>
                    <a:pt x="302" y="46"/>
                  </a:lnTo>
                  <a:lnTo>
                    <a:pt x="294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4" y="26"/>
                  </a:lnTo>
                  <a:lnTo>
                    <a:pt x="296" y="14"/>
                  </a:lnTo>
                  <a:lnTo>
                    <a:pt x="296" y="12"/>
                  </a:lnTo>
                  <a:lnTo>
                    <a:pt x="294" y="12"/>
                  </a:lnTo>
                  <a:lnTo>
                    <a:pt x="294" y="12"/>
                  </a:lnTo>
                  <a:lnTo>
                    <a:pt x="292" y="12"/>
                  </a:lnTo>
                  <a:lnTo>
                    <a:pt x="292" y="12"/>
                  </a:lnTo>
                  <a:lnTo>
                    <a:pt x="292" y="8"/>
                  </a:lnTo>
                  <a:lnTo>
                    <a:pt x="292" y="8"/>
                  </a:lnTo>
                  <a:lnTo>
                    <a:pt x="290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4" y="2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0" y="12"/>
                  </a:lnTo>
                  <a:lnTo>
                    <a:pt x="280" y="12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26"/>
                  </a:lnTo>
                  <a:lnTo>
                    <a:pt x="282" y="34"/>
                  </a:lnTo>
                  <a:lnTo>
                    <a:pt x="280" y="34"/>
                  </a:lnTo>
                  <a:lnTo>
                    <a:pt x="272" y="46"/>
                  </a:lnTo>
                  <a:lnTo>
                    <a:pt x="276" y="54"/>
                  </a:lnTo>
                  <a:lnTo>
                    <a:pt x="276" y="68"/>
                  </a:lnTo>
                  <a:lnTo>
                    <a:pt x="268" y="78"/>
                  </a:lnTo>
                  <a:lnTo>
                    <a:pt x="274" y="86"/>
                  </a:lnTo>
                  <a:lnTo>
                    <a:pt x="264" y="86"/>
                  </a:lnTo>
                  <a:lnTo>
                    <a:pt x="264" y="112"/>
                  </a:lnTo>
                  <a:lnTo>
                    <a:pt x="254" y="112"/>
                  </a:lnTo>
                  <a:lnTo>
                    <a:pt x="254" y="136"/>
                  </a:lnTo>
                  <a:lnTo>
                    <a:pt x="232" y="136"/>
                  </a:lnTo>
                  <a:lnTo>
                    <a:pt x="232" y="118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0" y="112"/>
                  </a:lnTo>
                  <a:lnTo>
                    <a:pt x="230" y="108"/>
                  </a:lnTo>
                  <a:lnTo>
                    <a:pt x="234" y="104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8" y="88"/>
                  </a:lnTo>
                  <a:lnTo>
                    <a:pt x="230" y="76"/>
                  </a:lnTo>
                  <a:lnTo>
                    <a:pt x="230" y="76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16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88"/>
                  </a:lnTo>
                  <a:lnTo>
                    <a:pt x="218" y="94"/>
                  </a:lnTo>
                  <a:lnTo>
                    <a:pt x="210" y="104"/>
                  </a:lnTo>
                  <a:lnTo>
                    <a:pt x="214" y="108"/>
                  </a:lnTo>
                  <a:lnTo>
                    <a:pt x="214" y="112"/>
                  </a:lnTo>
                  <a:lnTo>
                    <a:pt x="204" y="112"/>
                  </a:lnTo>
                  <a:lnTo>
                    <a:pt x="204" y="136"/>
                  </a:lnTo>
                  <a:lnTo>
                    <a:pt x="180" y="136"/>
                  </a:lnTo>
                  <a:lnTo>
                    <a:pt x="180" y="118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72" y="112"/>
                  </a:lnTo>
                  <a:lnTo>
                    <a:pt x="172" y="94"/>
                  </a:lnTo>
                  <a:lnTo>
                    <a:pt x="178" y="88"/>
                  </a:lnTo>
                  <a:lnTo>
                    <a:pt x="166" y="88"/>
                  </a:lnTo>
                  <a:lnTo>
                    <a:pt x="166" y="74"/>
                  </a:lnTo>
                  <a:lnTo>
                    <a:pt x="170" y="68"/>
                  </a:lnTo>
                  <a:lnTo>
                    <a:pt x="162" y="56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62" y="48"/>
                  </a:lnTo>
                  <a:lnTo>
                    <a:pt x="164" y="38"/>
                  </a:lnTo>
                  <a:lnTo>
                    <a:pt x="164" y="36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28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8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50" y="48"/>
                  </a:lnTo>
                  <a:lnTo>
                    <a:pt x="152" y="56"/>
                  </a:lnTo>
                  <a:lnTo>
                    <a:pt x="150" y="56"/>
                  </a:lnTo>
                  <a:lnTo>
                    <a:pt x="142" y="68"/>
                  </a:lnTo>
                  <a:lnTo>
                    <a:pt x="146" y="74"/>
                  </a:lnTo>
                  <a:lnTo>
                    <a:pt x="146" y="88"/>
                  </a:lnTo>
                  <a:lnTo>
                    <a:pt x="134" y="88"/>
                  </a:lnTo>
                  <a:lnTo>
                    <a:pt x="134" y="112"/>
                  </a:lnTo>
                  <a:lnTo>
                    <a:pt x="124" y="112"/>
                  </a:lnTo>
                  <a:lnTo>
                    <a:pt x="124" y="136"/>
                  </a:lnTo>
                  <a:lnTo>
                    <a:pt x="102" y="136"/>
                  </a:lnTo>
                  <a:lnTo>
                    <a:pt x="102" y="118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98" y="112"/>
                  </a:lnTo>
                  <a:lnTo>
                    <a:pt x="98" y="108"/>
                  </a:lnTo>
                  <a:lnTo>
                    <a:pt x="104" y="10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8" y="88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86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6" y="88"/>
                  </a:lnTo>
                  <a:lnTo>
                    <a:pt x="88" y="94"/>
                  </a:lnTo>
                  <a:lnTo>
                    <a:pt x="78" y="104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72" y="112"/>
                  </a:lnTo>
                  <a:lnTo>
                    <a:pt x="72" y="136"/>
                  </a:lnTo>
                  <a:lnTo>
                    <a:pt x="50" y="136"/>
                  </a:lnTo>
                  <a:lnTo>
                    <a:pt x="50" y="118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0" y="112"/>
                  </a:lnTo>
                  <a:lnTo>
                    <a:pt x="40" y="94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38" y="86"/>
                  </a:lnTo>
                  <a:lnTo>
                    <a:pt x="42" y="78"/>
                  </a:lnTo>
                  <a:lnTo>
                    <a:pt x="36" y="68"/>
                  </a:lnTo>
                  <a:lnTo>
                    <a:pt x="36" y="54"/>
                  </a:lnTo>
                  <a:lnTo>
                    <a:pt x="40" y="46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2" y="2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26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0" y="46"/>
                  </a:lnTo>
                  <a:lnTo>
                    <a:pt x="14" y="54"/>
                  </a:lnTo>
                  <a:lnTo>
                    <a:pt x="14" y="68"/>
                  </a:lnTo>
                  <a:lnTo>
                    <a:pt x="6" y="78"/>
                  </a:lnTo>
                  <a:lnTo>
                    <a:pt x="12" y="88"/>
                  </a:lnTo>
                  <a:lnTo>
                    <a:pt x="12" y="154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1699" y="2037"/>
              <a:ext cx="440" cy="300"/>
            </a:xfrm>
            <a:custGeom>
              <a:avLst/>
              <a:gdLst>
                <a:gd name="T0" fmla="*/ 440 w 440"/>
                <a:gd name="T1" fmla="*/ 166 h 300"/>
                <a:gd name="T2" fmla="*/ 440 w 440"/>
                <a:gd name="T3" fmla="*/ 166 h 300"/>
                <a:gd name="T4" fmla="*/ 402 w 440"/>
                <a:gd name="T5" fmla="*/ 186 h 300"/>
                <a:gd name="T6" fmla="*/ 364 w 440"/>
                <a:gd name="T7" fmla="*/ 202 h 300"/>
                <a:gd name="T8" fmla="*/ 364 w 440"/>
                <a:gd name="T9" fmla="*/ 0 h 300"/>
                <a:gd name="T10" fmla="*/ 330 w 440"/>
                <a:gd name="T11" fmla="*/ 0 h 300"/>
                <a:gd name="T12" fmla="*/ 330 w 440"/>
                <a:gd name="T13" fmla="*/ 216 h 300"/>
                <a:gd name="T14" fmla="*/ 330 w 440"/>
                <a:gd name="T15" fmla="*/ 216 h 300"/>
                <a:gd name="T16" fmla="*/ 318 w 440"/>
                <a:gd name="T17" fmla="*/ 220 h 300"/>
                <a:gd name="T18" fmla="*/ 318 w 440"/>
                <a:gd name="T19" fmla="*/ 10 h 300"/>
                <a:gd name="T20" fmla="*/ 326 w 440"/>
                <a:gd name="T21" fmla="*/ 0 h 300"/>
                <a:gd name="T22" fmla="*/ 126 w 440"/>
                <a:gd name="T23" fmla="*/ 0 h 300"/>
                <a:gd name="T24" fmla="*/ 126 w 440"/>
                <a:gd name="T25" fmla="*/ 272 h 300"/>
                <a:gd name="T26" fmla="*/ 126 w 440"/>
                <a:gd name="T27" fmla="*/ 272 h 300"/>
                <a:gd name="T28" fmla="*/ 112 w 440"/>
                <a:gd name="T29" fmla="*/ 274 h 300"/>
                <a:gd name="T30" fmla="*/ 112 w 440"/>
                <a:gd name="T31" fmla="*/ 10 h 300"/>
                <a:gd name="T32" fmla="*/ 120 w 440"/>
                <a:gd name="T33" fmla="*/ 0 h 300"/>
                <a:gd name="T34" fmla="*/ 76 w 440"/>
                <a:gd name="T35" fmla="*/ 0 h 300"/>
                <a:gd name="T36" fmla="*/ 76 w 440"/>
                <a:gd name="T37" fmla="*/ 282 h 300"/>
                <a:gd name="T38" fmla="*/ 76 w 440"/>
                <a:gd name="T39" fmla="*/ 282 h 300"/>
                <a:gd name="T40" fmla="*/ 56 w 440"/>
                <a:gd name="T41" fmla="*/ 284 h 300"/>
                <a:gd name="T42" fmla="*/ 56 w 440"/>
                <a:gd name="T43" fmla="*/ 284 h 300"/>
                <a:gd name="T44" fmla="*/ 0 w 440"/>
                <a:gd name="T45" fmla="*/ 292 h 300"/>
                <a:gd name="T46" fmla="*/ 0 w 440"/>
                <a:gd name="T47" fmla="*/ 300 h 300"/>
                <a:gd name="T48" fmla="*/ 0 w 440"/>
                <a:gd name="T49" fmla="*/ 300 h 300"/>
                <a:gd name="T50" fmla="*/ 38 w 440"/>
                <a:gd name="T51" fmla="*/ 296 h 300"/>
                <a:gd name="T52" fmla="*/ 80 w 440"/>
                <a:gd name="T53" fmla="*/ 292 h 300"/>
                <a:gd name="T54" fmla="*/ 136 w 440"/>
                <a:gd name="T55" fmla="*/ 282 h 300"/>
                <a:gd name="T56" fmla="*/ 202 w 440"/>
                <a:gd name="T57" fmla="*/ 268 h 300"/>
                <a:gd name="T58" fmla="*/ 276 w 440"/>
                <a:gd name="T59" fmla="*/ 250 h 300"/>
                <a:gd name="T60" fmla="*/ 314 w 440"/>
                <a:gd name="T61" fmla="*/ 238 h 300"/>
                <a:gd name="T62" fmla="*/ 356 w 440"/>
                <a:gd name="T63" fmla="*/ 224 h 300"/>
                <a:gd name="T64" fmla="*/ 398 w 440"/>
                <a:gd name="T65" fmla="*/ 210 h 300"/>
                <a:gd name="T66" fmla="*/ 440 w 440"/>
                <a:gd name="T67" fmla="*/ 192 h 300"/>
                <a:gd name="T68" fmla="*/ 440 w 440"/>
                <a:gd name="T69" fmla="*/ 16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300">
                  <a:moveTo>
                    <a:pt x="440" y="166"/>
                  </a:moveTo>
                  <a:lnTo>
                    <a:pt x="440" y="166"/>
                  </a:lnTo>
                  <a:lnTo>
                    <a:pt x="402" y="186"/>
                  </a:lnTo>
                  <a:lnTo>
                    <a:pt x="364" y="202"/>
                  </a:lnTo>
                  <a:lnTo>
                    <a:pt x="364" y="0"/>
                  </a:lnTo>
                  <a:lnTo>
                    <a:pt x="330" y="0"/>
                  </a:lnTo>
                  <a:lnTo>
                    <a:pt x="330" y="216"/>
                  </a:lnTo>
                  <a:lnTo>
                    <a:pt x="330" y="216"/>
                  </a:lnTo>
                  <a:lnTo>
                    <a:pt x="318" y="220"/>
                  </a:lnTo>
                  <a:lnTo>
                    <a:pt x="318" y="10"/>
                  </a:lnTo>
                  <a:lnTo>
                    <a:pt x="326" y="0"/>
                  </a:lnTo>
                  <a:lnTo>
                    <a:pt x="126" y="0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12" y="274"/>
                  </a:lnTo>
                  <a:lnTo>
                    <a:pt x="112" y="10"/>
                  </a:lnTo>
                  <a:lnTo>
                    <a:pt x="120" y="0"/>
                  </a:lnTo>
                  <a:lnTo>
                    <a:pt x="76" y="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0" y="292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38" y="296"/>
                  </a:lnTo>
                  <a:lnTo>
                    <a:pt x="80" y="292"/>
                  </a:lnTo>
                  <a:lnTo>
                    <a:pt x="136" y="282"/>
                  </a:lnTo>
                  <a:lnTo>
                    <a:pt x="202" y="268"/>
                  </a:lnTo>
                  <a:lnTo>
                    <a:pt x="276" y="250"/>
                  </a:lnTo>
                  <a:lnTo>
                    <a:pt x="314" y="238"/>
                  </a:lnTo>
                  <a:lnTo>
                    <a:pt x="356" y="224"/>
                  </a:lnTo>
                  <a:lnTo>
                    <a:pt x="398" y="210"/>
                  </a:lnTo>
                  <a:lnTo>
                    <a:pt x="440" y="192"/>
                  </a:lnTo>
                  <a:lnTo>
                    <a:pt x="44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192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184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/>
            <p:cNvSpPr>
              <a:spLocks/>
            </p:cNvSpPr>
            <p:nvPr/>
          </p:nvSpPr>
          <p:spPr bwMode="auto">
            <a:xfrm>
              <a:off x="192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184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1743" y="2369"/>
              <a:ext cx="144" cy="100"/>
            </a:xfrm>
            <a:custGeom>
              <a:avLst/>
              <a:gdLst>
                <a:gd name="T0" fmla="*/ 144 w 144"/>
                <a:gd name="T1" fmla="*/ 0 h 100"/>
                <a:gd name="T2" fmla="*/ 108 w 144"/>
                <a:gd name="T3" fmla="*/ 0 h 100"/>
                <a:gd name="T4" fmla="*/ 112 w 144"/>
                <a:gd name="T5" fmla="*/ 6 h 100"/>
                <a:gd name="T6" fmla="*/ 112 w 144"/>
                <a:gd name="T7" fmla="*/ 6 h 100"/>
                <a:gd name="T8" fmla="*/ 112 w 144"/>
                <a:gd name="T9" fmla="*/ 54 h 100"/>
                <a:gd name="T10" fmla="*/ 34 w 144"/>
                <a:gd name="T11" fmla="*/ 0 h 100"/>
                <a:gd name="T12" fmla="*/ 0 w 144"/>
                <a:gd name="T13" fmla="*/ 0 h 100"/>
                <a:gd name="T14" fmla="*/ 4 w 144"/>
                <a:gd name="T15" fmla="*/ 6 h 100"/>
                <a:gd name="T16" fmla="*/ 4 w 144"/>
                <a:gd name="T17" fmla="*/ 92 h 100"/>
                <a:gd name="T18" fmla="*/ 0 w 144"/>
                <a:gd name="T19" fmla="*/ 100 h 100"/>
                <a:gd name="T20" fmla="*/ 38 w 144"/>
                <a:gd name="T21" fmla="*/ 100 h 100"/>
                <a:gd name="T22" fmla="*/ 34 w 144"/>
                <a:gd name="T23" fmla="*/ 92 h 100"/>
                <a:gd name="T24" fmla="*/ 34 w 144"/>
                <a:gd name="T25" fmla="*/ 30 h 100"/>
                <a:gd name="T26" fmla="*/ 112 w 144"/>
                <a:gd name="T27" fmla="*/ 84 h 100"/>
                <a:gd name="T28" fmla="*/ 112 w 144"/>
                <a:gd name="T29" fmla="*/ 92 h 100"/>
                <a:gd name="T30" fmla="*/ 108 w 144"/>
                <a:gd name="T31" fmla="*/ 100 h 100"/>
                <a:gd name="T32" fmla="*/ 144 w 144"/>
                <a:gd name="T33" fmla="*/ 100 h 100"/>
                <a:gd name="T34" fmla="*/ 140 w 144"/>
                <a:gd name="T35" fmla="*/ 92 h 100"/>
                <a:gd name="T36" fmla="*/ 140 w 144"/>
                <a:gd name="T37" fmla="*/ 8 h 100"/>
                <a:gd name="T38" fmla="*/ 144 w 144"/>
                <a:gd name="T3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100">
                  <a:moveTo>
                    <a:pt x="144" y="0"/>
                  </a:moveTo>
                  <a:lnTo>
                    <a:pt x="108" y="0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5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92"/>
                  </a:lnTo>
                  <a:lnTo>
                    <a:pt x="0" y="100"/>
                  </a:lnTo>
                  <a:lnTo>
                    <a:pt x="38" y="100"/>
                  </a:lnTo>
                  <a:lnTo>
                    <a:pt x="34" y="92"/>
                  </a:lnTo>
                  <a:lnTo>
                    <a:pt x="34" y="30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08" y="100"/>
                  </a:lnTo>
                  <a:lnTo>
                    <a:pt x="144" y="100"/>
                  </a:lnTo>
                  <a:lnTo>
                    <a:pt x="140" y="92"/>
                  </a:lnTo>
                  <a:lnTo>
                    <a:pt x="140" y="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1911" y="2369"/>
              <a:ext cx="36" cy="100"/>
            </a:xfrm>
            <a:custGeom>
              <a:avLst/>
              <a:gdLst>
                <a:gd name="T0" fmla="*/ 36 w 36"/>
                <a:gd name="T1" fmla="*/ 0 h 100"/>
                <a:gd name="T2" fmla="*/ 0 w 36"/>
                <a:gd name="T3" fmla="*/ 0 h 100"/>
                <a:gd name="T4" fmla="*/ 4 w 36"/>
                <a:gd name="T5" fmla="*/ 6 h 100"/>
                <a:gd name="T6" fmla="*/ 4 w 36"/>
                <a:gd name="T7" fmla="*/ 6 h 100"/>
                <a:gd name="T8" fmla="*/ 4 w 36"/>
                <a:gd name="T9" fmla="*/ 92 h 100"/>
                <a:gd name="T10" fmla="*/ 2 w 36"/>
                <a:gd name="T11" fmla="*/ 100 h 100"/>
                <a:gd name="T12" fmla="*/ 36 w 36"/>
                <a:gd name="T13" fmla="*/ 100 h 100"/>
                <a:gd name="T14" fmla="*/ 32 w 36"/>
                <a:gd name="T15" fmla="*/ 92 h 100"/>
                <a:gd name="T16" fmla="*/ 32 w 36"/>
                <a:gd name="T17" fmla="*/ 8 h 100"/>
                <a:gd name="T18" fmla="*/ 36 w 36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00">
                  <a:moveTo>
                    <a:pt x="36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92"/>
                  </a:lnTo>
                  <a:lnTo>
                    <a:pt x="2" y="100"/>
                  </a:lnTo>
                  <a:lnTo>
                    <a:pt x="36" y="100"/>
                  </a:lnTo>
                  <a:lnTo>
                    <a:pt x="32" y="92"/>
                  </a:lnTo>
                  <a:lnTo>
                    <a:pt x="32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/>
            <p:cNvSpPr>
              <a:spLocks/>
            </p:cNvSpPr>
            <p:nvPr/>
          </p:nvSpPr>
          <p:spPr bwMode="auto">
            <a:xfrm>
              <a:off x="1973" y="2369"/>
              <a:ext cx="126" cy="100"/>
            </a:xfrm>
            <a:custGeom>
              <a:avLst/>
              <a:gdLst>
                <a:gd name="T0" fmla="*/ 126 w 126"/>
                <a:gd name="T1" fmla="*/ 0 h 100"/>
                <a:gd name="T2" fmla="*/ 90 w 126"/>
                <a:gd name="T3" fmla="*/ 0 h 100"/>
                <a:gd name="T4" fmla="*/ 92 w 126"/>
                <a:gd name="T5" fmla="*/ 8 h 100"/>
                <a:gd name="T6" fmla="*/ 92 w 126"/>
                <a:gd name="T7" fmla="*/ 76 h 100"/>
                <a:gd name="T8" fmla="*/ 32 w 126"/>
                <a:gd name="T9" fmla="*/ 76 h 100"/>
                <a:gd name="T10" fmla="*/ 32 w 126"/>
                <a:gd name="T11" fmla="*/ 8 h 100"/>
                <a:gd name="T12" fmla="*/ 36 w 126"/>
                <a:gd name="T13" fmla="*/ 0 h 100"/>
                <a:gd name="T14" fmla="*/ 0 w 126"/>
                <a:gd name="T15" fmla="*/ 0 h 100"/>
                <a:gd name="T16" fmla="*/ 2 w 126"/>
                <a:gd name="T17" fmla="*/ 6 h 100"/>
                <a:gd name="T18" fmla="*/ 2 w 126"/>
                <a:gd name="T19" fmla="*/ 82 h 100"/>
                <a:gd name="T20" fmla="*/ 26 w 126"/>
                <a:gd name="T21" fmla="*/ 100 h 100"/>
                <a:gd name="T22" fmla="*/ 98 w 126"/>
                <a:gd name="T23" fmla="*/ 100 h 100"/>
                <a:gd name="T24" fmla="*/ 122 w 126"/>
                <a:gd name="T25" fmla="*/ 82 h 100"/>
                <a:gd name="T26" fmla="*/ 122 w 126"/>
                <a:gd name="T27" fmla="*/ 6 h 100"/>
                <a:gd name="T28" fmla="*/ 126 w 126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00">
                  <a:moveTo>
                    <a:pt x="126" y="0"/>
                  </a:moveTo>
                  <a:lnTo>
                    <a:pt x="90" y="0"/>
                  </a:lnTo>
                  <a:lnTo>
                    <a:pt x="92" y="8"/>
                  </a:lnTo>
                  <a:lnTo>
                    <a:pt x="92" y="76"/>
                  </a:lnTo>
                  <a:lnTo>
                    <a:pt x="32" y="76"/>
                  </a:lnTo>
                  <a:lnTo>
                    <a:pt x="32" y="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82"/>
                  </a:lnTo>
                  <a:lnTo>
                    <a:pt x="26" y="100"/>
                  </a:lnTo>
                  <a:lnTo>
                    <a:pt x="98" y="100"/>
                  </a:lnTo>
                  <a:lnTo>
                    <a:pt x="122" y="82"/>
                  </a:lnTo>
                  <a:lnTo>
                    <a:pt x="122" y="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/>
            <p:cNvSpPr>
              <a:spLocks/>
            </p:cNvSpPr>
            <p:nvPr/>
          </p:nvSpPr>
          <p:spPr bwMode="auto">
            <a:xfrm>
              <a:off x="2347" y="1961"/>
              <a:ext cx="192" cy="194"/>
            </a:xfrm>
            <a:custGeom>
              <a:avLst/>
              <a:gdLst>
                <a:gd name="T0" fmla="*/ 146 w 192"/>
                <a:gd name="T1" fmla="*/ 194 h 194"/>
                <a:gd name="T2" fmla="*/ 40 w 192"/>
                <a:gd name="T3" fmla="*/ 50 h 194"/>
                <a:gd name="T4" fmla="*/ 40 w 192"/>
                <a:gd name="T5" fmla="*/ 154 h 194"/>
                <a:gd name="T6" fmla="*/ 40 w 192"/>
                <a:gd name="T7" fmla="*/ 154 h 194"/>
                <a:gd name="T8" fmla="*/ 40 w 192"/>
                <a:gd name="T9" fmla="*/ 168 h 194"/>
                <a:gd name="T10" fmla="*/ 42 w 192"/>
                <a:gd name="T11" fmla="*/ 174 h 194"/>
                <a:gd name="T12" fmla="*/ 42 w 192"/>
                <a:gd name="T13" fmla="*/ 174 h 194"/>
                <a:gd name="T14" fmla="*/ 48 w 192"/>
                <a:gd name="T15" fmla="*/ 178 h 194"/>
                <a:gd name="T16" fmla="*/ 58 w 192"/>
                <a:gd name="T17" fmla="*/ 180 h 194"/>
                <a:gd name="T18" fmla="*/ 60 w 192"/>
                <a:gd name="T19" fmla="*/ 180 h 194"/>
                <a:gd name="T20" fmla="*/ 60 w 192"/>
                <a:gd name="T21" fmla="*/ 192 h 194"/>
                <a:gd name="T22" fmla="*/ 0 w 192"/>
                <a:gd name="T23" fmla="*/ 192 h 194"/>
                <a:gd name="T24" fmla="*/ 0 w 192"/>
                <a:gd name="T25" fmla="*/ 180 h 194"/>
                <a:gd name="T26" fmla="*/ 2 w 192"/>
                <a:gd name="T27" fmla="*/ 180 h 194"/>
                <a:gd name="T28" fmla="*/ 2 w 192"/>
                <a:gd name="T29" fmla="*/ 180 h 194"/>
                <a:gd name="T30" fmla="*/ 14 w 192"/>
                <a:gd name="T31" fmla="*/ 178 h 194"/>
                <a:gd name="T32" fmla="*/ 18 w 192"/>
                <a:gd name="T33" fmla="*/ 174 h 194"/>
                <a:gd name="T34" fmla="*/ 18 w 192"/>
                <a:gd name="T35" fmla="*/ 174 h 194"/>
                <a:gd name="T36" fmla="*/ 20 w 192"/>
                <a:gd name="T37" fmla="*/ 168 h 194"/>
                <a:gd name="T38" fmla="*/ 20 w 192"/>
                <a:gd name="T39" fmla="*/ 154 h 194"/>
                <a:gd name="T40" fmla="*/ 20 w 192"/>
                <a:gd name="T41" fmla="*/ 38 h 194"/>
                <a:gd name="T42" fmla="*/ 20 w 192"/>
                <a:gd name="T43" fmla="*/ 38 h 194"/>
                <a:gd name="T44" fmla="*/ 20 w 192"/>
                <a:gd name="T45" fmla="*/ 24 h 194"/>
                <a:gd name="T46" fmla="*/ 18 w 192"/>
                <a:gd name="T47" fmla="*/ 16 h 194"/>
                <a:gd name="T48" fmla="*/ 18 w 192"/>
                <a:gd name="T49" fmla="*/ 16 h 194"/>
                <a:gd name="T50" fmla="*/ 14 w 192"/>
                <a:gd name="T51" fmla="*/ 14 h 194"/>
                <a:gd name="T52" fmla="*/ 2 w 192"/>
                <a:gd name="T53" fmla="*/ 12 h 194"/>
                <a:gd name="T54" fmla="*/ 0 w 192"/>
                <a:gd name="T55" fmla="*/ 12 h 194"/>
                <a:gd name="T56" fmla="*/ 0 w 192"/>
                <a:gd name="T57" fmla="*/ 0 h 194"/>
                <a:gd name="T58" fmla="*/ 48 w 192"/>
                <a:gd name="T59" fmla="*/ 0 h 194"/>
                <a:gd name="T60" fmla="*/ 154 w 192"/>
                <a:gd name="T61" fmla="*/ 144 h 194"/>
                <a:gd name="T62" fmla="*/ 154 w 192"/>
                <a:gd name="T63" fmla="*/ 38 h 194"/>
                <a:gd name="T64" fmla="*/ 154 w 192"/>
                <a:gd name="T65" fmla="*/ 38 h 194"/>
                <a:gd name="T66" fmla="*/ 152 w 192"/>
                <a:gd name="T67" fmla="*/ 24 h 194"/>
                <a:gd name="T68" fmla="*/ 150 w 192"/>
                <a:gd name="T69" fmla="*/ 16 h 194"/>
                <a:gd name="T70" fmla="*/ 150 w 192"/>
                <a:gd name="T71" fmla="*/ 16 h 194"/>
                <a:gd name="T72" fmla="*/ 146 w 192"/>
                <a:gd name="T73" fmla="*/ 14 h 194"/>
                <a:gd name="T74" fmla="*/ 134 w 192"/>
                <a:gd name="T75" fmla="*/ 12 h 194"/>
                <a:gd name="T76" fmla="*/ 132 w 192"/>
                <a:gd name="T77" fmla="*/ 12 h 194"/>
                <a:gd name="T78" fmla="*/ 132 w 192"/>
                <a:gd name="T79" fmla="*/ 0 h 194"/>
                <a:gd name="T80" fmla="*/ 192 w 192"/>
                <a:gd name="T81" fmla="*/ 0 h 194"/>
                <a:gd name="T82" fmla="*/ 192 w 192"/>
                <a:gd name="T83" fmla="*/ 12 h 194"/>
                <a:gd name="T84" fmla="*/ 190 w 192"/>
                <a:gd name="T85" fmla="*/ 12 h 194"/>
                <a:gd name="T86" fmla="*/ 190 w 192"/>
                <a:gd name="T87" fmla="*/ 12 h 194"/>
                <a:gd name="T88" fmla="*/ 180 w 192"/>
                <a:gd name="T89" fmla="*/ 14 h 194"/>
                <a:gd name="T90" fmla="*/ 174 w 192"/>
                <a:gd name="T91" fmla="*/ 16 h 194"/>
                <a:gd name="T92" fmla="*/ 174 w 192"/>
                <a:gd name="T93" fmla="*/ 16 h 194"/>
                <a:gd name="T94" fmla="*/ 172 w 192"/>
                <a:gd name="T95" fmla="*/ 24 h 194"/>
                <a:gd name="T96" fmla="*/ 172 w 192"/>
                <a:gd name="T97" fmla="*/ 38 h 194"/>
                <a:gd name="T98" fmla="*/ 172 w 192"/>
                <a:gd name="T99" fmla="*/ 194 h 194"/>
                <a:gd name="T100" fmla="*/ 146 w 192"/>
                <a:gd name="T10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194">
                  <a:moveTo>
                    <a:pt x="146" y="194"/>
                  </a:moveTo>
                  <a:lnTo>
                    <a:pt x="40" y="50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68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48" y="178"/>
                  </a:lnTo>
                  <a:lnTo>
                    <a:pt x="58" y="180"/>
                  </a:lnTo>
                  <a:lnTo>
                    <a:pt x="60" y="180"/>
                  </a:lnTo>
                  <a:lnTo>
                    <a:pt x="60" y="192"/>
                  </a:ln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154" y="144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2" y="24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6" y="14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32" y="0"/>
                  </a:lnTo>
                  <a:lnTo>
                    <a:pt x="192" y="0"/>
                  </a:lnTo>
                  <a:lnTo>
                    <a:pt x="192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80" y="14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2" y="24"/>
                  </a:lnTo>
                  <a:lnTo>
                    <a:pt x="172" y="38"/>
                  </a:lnTo>
                  <a:lnTo>
                    <a:pt x="172" y="194"/>
                  </a:lnTo>
                  <a:lnTo>
                    <a:pt x="146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/>
            <p:cNvSpPr>
              <a:spLocks noEditPoints="1"/>
            </p:cNvSpPr>
            <p:nvPr/>
          </p:nvSpPr>
          <p:spPr bwMode="auto">
            <a:xfrm>
              <a:off x="2545" y="2007"/>
              <a:ext cx="146" cy="148"/>
            </a:xfrm>
            <a:custGeom>
              <a:avLst/>
              <a:gdLst>
                <a:gd name="T0" fmla="*/ 74 w 146"/>
                <a:gd name="T1" fmla="*/ 148 h 148"/>
                <a:gd name="T2" fmla="*/ 42 w 146"/>
                <a:gd name="T3" fmla="*/ 144 h 148"/>
                <a:gd name="T4" fmla="*/ 20 w 146"/>
                <a:gd name="T5" fmla="*/ 128 h 148"/>
                <a:gd name="T6" fmla="*/ 10 w 146"/>
                <a:gd name="T7" fmla="*/ 118 h 148"/>
                <a:gd name="T8" fmla="*/ 0 w 146"/>
                <a:gd name="T9" fmla="*/ 90 h 148"/>
                <a:gd name="T10" fmla="*/ 0 w 146"/>
                <a:gd name="T11" fmla="*/ 74 h 148"/>
                <a:gd name="T12" fmla="*/ 4 w 146"/>
                <a:gd name="T13" fmla="*/ 44 h 148"/>
                <a:gd name="T14" fmla="*/ 20 w 146"/>
                <a:gd name="T15" fmla="*/ 20 h 148"/>
                <a:gd name="T16" fmla="*/ 30 w 146"/>
                <a:gd name="T17" fmla="*/ 12 h 148"/>
                <a:gd name="T18" fmla="*/ 58 w 146"/>
                <a:gd name="T19" fmla="*/ 2 h 148"/>
                <a:gd name="T20" fmla="*/ 74 w 146"/>
                <a:gd name="T21" fmla="*/ 0 h 148"/>
                <a:gd name="T22" fmla="*/ 104 w 146"/>
                <a:gd name="T23" fmla="*/ 6 h 148"/>
                <a:gd name="T24" fmla="*/ 128 w 146"/>
                <a:gd name="T25" fmla="*/ 20 h 148"/>
                <a:gd name="T26" fmla="*/ 136 w 146"/>
                <a:gd name="T27" fmla="*/ 32 h 148"/>
                <a:gd name="T28" fmla="*/ 146 w 146"/>
                <a:gd name="T29" fmla="*/ 58 h 148"/>
                <a:gd name="T30" fmla="*/ 146 w 146"/>
                <a:gd name="T31" fmla="*/ 74 h 148"/>
                <a:gd name="T32" fmla="*/ 142 w 146"/>
                <a:gd name="T33" fmla="*/ 106 h 148"/>
                <a:gd name="T34" fmla="*/ 128 w 146"/>
                <a:gd name="T35" fmla="*/ 128 h 148"/>
                <a:gd name="T36" fmla="*/ 116 w 146"/>
                <a:gd name="T37" fmla="*/ 138 h 148"/>
                <a:gd name="T38" fmla="*/ 90 w 146"/>
                <a:gd name="T39" fmla="*/ 148 h 148"/>
                <a:gd name="T40" fmla="*/ 74 w 146"/>
                <a:gd name="T41" fmla="*/ 148 h 148"/>
                <a:gd name="T42" fmla="*/ 74 w 146"/>
                <a:gd name="T43" fmla="*/ 134 h 148"/>
                <a:gd name="T44" fmla="*/ 88 w 146"/>
                <a:gd name="T45" fmla="*/ 132 h 148"/>
                <a:gd name="T46" fmla="*/ 96 w 146"/>
                <a:gd name="T47" fmla="*/ 120 h 148"/>
                <a:gd name="T48" fmla="*/ 100 w 146"/>
                <a:gd name="T49" fmla="*/ 112 h 148"/>
                <a:gd name="T50" fmla="*/ 104 w 146"/>
                <a:gd name="T51" fmla="*/ 74 h 148"/>
                <a:gd name="T52" fmla="*/ 102 w 146"/>
                <a:gd name="T53" fmla="*/ 48 h 148"/>
                <a:gd name="T54" fmla="*/ 96 w 146"/>
                <a:gd name="T55" fmla="*/ 30 h 148"/>
                <a:gd name="T56" fmla="*/ 92 w 146"/>
                <a:gd name="T57" fmla="*/ 22 h 148"/>
                <a:gd name="T58" fmla="*/ 80 w 146"/>
                <a:gd name="T59" fmla="*/ 14 h 148"/>
                <a:gd name="T60" fmla="*/ 74 w 146"/>
                <a:gd name="T61" fmla="*/ 14 h 148"/>
                <a:gd name="T62" fmla="*/ 60 w 146"/>
                <a:gd name="T63" fmla="*/ 18 h 148"/>
                <a:gd name="T64" fmla="*/ 50 w 146"/>
                <a:gd name="T65" fmla="*/ 30 h 148"/>
                <a:gd name="T66" fmla="*/ 46 w 146"/>
                <a:gd name="T67" fmla="*/ 38 h 148"/>
                <a:gd name="T68" fmla="*/ 42 w 146"/>
                <a:gd name="T69" fmla="*/ 74 h 148"/>
                <a:gd name="T70" fmla="*/ 44 w 146"/>
                <a:gd name="T71" fmla="*/ 100 h 148"/>
                <a:gd name="T72" fmla="*/ 50 w 146"/>
                <a:gd name="T73" fmla="*/ 120 h 148"/>
                <a:gd name="T74" fmla="*/ 54 w 146"/>
                <a:gd name="T75" fmla="*/ 126 h 148"/>
                <a:gd name="T76" fmla="*/ 66 w 146"/>
                <a:gd name="T77" fmla="*/ 134 h 148"/>
                <a:gd name="T78" fmla="*/ 74 w 146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2" y="144"/>
                  </a:lnTo>
                  <a:lnTo>
                    <a:pt x="30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2" y="44"/>
                  </a:lnTo>
                  <a:lnTo>
                    <a:pt x="146" y="58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46" y="90"/>
                  </a:lnTo>
                  <a:lnTo>
                    <a:pt x="142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6" y="138"/>
                  </a:lnTo>
                  <a:lnTo>
                    <a:pt x="104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0" y="134"/>
                  </a:lnTo>
                  <a:lnTo>
                    <a:pt x="88" y="132"/>
                  </a:lnTo>
                  <a:lnTo>
                    <a:pt x="92" y="126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100" y="112"/>
                  </a:lnTo>
                  <a:lnTo>
                    <a:pt x="102" y="100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2" y="48"/>
                  </a:lnTo>
                  <a:lnTo>
                    <a:pt x="100" y="3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2" y="22"/>
                  </a:lnTo>
                  <a:lnTo>
                    <a:pt x="88" y="18"/>
                  </a:lnTo>
                  <a:lnTo>
                    <a:pt x="80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6" y="14"/>
                  </a:lnTo>
                  <a:lnTo>
                    <a:pt x="60" y="18"/>
                  </a:lnTo>
                  <a:lnTo>
                    <a:pt x="54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6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6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6"/>
                  </a:lnTo>
                  <a:lnTo>
                    <a:pt x="60" y="132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2699" y="2007"/>
              <a:ext cx="110" cy="146"/>
            </a:xfrm>
            <a:custGeom>
              <a:avLst/>
              <a:gdLst>
                <a:gd name="T0" fmla="*/ 58 w 110"/>
                <a:gd name="T1" fmla="*/ 44 h 146"/>
                <a:gd name="T2" fmla="*/ 58 w 110"/>
                <a:gd name="T3" fmla="*/ 108 h 146"/>
                <a:gd name="T4" fmla="*/ 58 w 110"/>
                <a:gd name="T5" fmla="*/ 108 h 146"/>
                <a:gd name="T6" fmla="*/ 58 w 110"/>
                <a:gd name="T7" fmla="*/ 122 h 146"/>
                <a:gd name="T8" fmla="*/ 62 w 110"/>
                <a:gd name="T9" fmla="*/ 128 h 146"/>
                <a:gd name="T10" fmla="*/ 62 w 110"/>
                <a:gd name="T11" fmla="*/ 128 h 146"/>
                <a:gd name="T12" fmla="*/ 68 w 110"/>
                <a:gd name="T13" fmla="*/ 132 h 146"/>
                <a:gd name="T14" fmla="*/ 80 w 110"/>
                <a:gd name="T15" fmla="*/ 134 h 146"/>
                <a:gd name="T16" fmla="*/ 82 w 110"/>
                <a:gd name="T17" fmla="*/ 134 h 146"/>
                <a:gd name="T18" fmla="*/ 82 w 110"/>
                <a:gd name="T19" fmla="*/ 146 h 146"/>
                <a:gd name="T20" fmla="*/ 0 w 110"/>
                <a:gd name="T21" fmla="*/ 146 h 146"/>
                <a:gd name="T22" fmla="*/ 0 w 110"/>
                <a:gd name="T23" fmla="*/ 134 h 146"/>
                <a:gd name="T24" fmla="*/ 2 w 110"/>
                <a:gd name="T25" fmla="*/ 134 h 146"/>
                <a:gd name="T26" fmla="*/ 2 w 110"/>
                <a:gd name="T27" fmla="*/ 134 h 146"/>
                <a:gd name="T28" fmla="*/ 12 w 110"/>
                <a:gd name="T29" fmla="*/ 132 h 146"/>
                <a:gd name="T30" fmla="*/ 18 w 110"/>
                <a:gd name="T31" fmla="*/ 128 h 146"/>
                <a:gd name="T32" fmla="*/ 18 w 110"/>
                <a:gd name="T33" fmla="*/ 128 h 146"/>
                <a:gd name="T34" fmla="*/ 20 w 110"/>
                <a:gd name="T35" fmla="*/ 122 h 146"/>
                <a:gd name="T36" fmla="*/ 20 w 110"/>
                <a:gd name="T37" fmla="*/ 108 h 146"/>
                <a:gd name="T38" fmla="*/ 20 w 110"/>
                <a:gd name="T39" fmla="*/ 42 h 146"/>
                <a:gd name="T40" fmla="*/ 20 w 110"/>
                <a:gd name="T41" fmla="*/ 42 h 146"/>
                <a:gd name="T42" fmla="*/ 20 w 110"/>
                <a:gd name="T43" fmla="*/ 28 h 146"/>
                <a:gd name="T44" fmla="*/ 18 w 110"/>
                <a:gd name="T45" fmla="*/ 20 h 146"/>
                <a:gd name="T46" fmla="*/ 18 w 110"/>
                <a:gd name="T47" fmla="*/ 20 h 146"/>
                <a:gd name="T48" fmla="*/ 12 w 110"/>
                <a:gd name="T49" fmla="*/ 18 h 146"/>
                <a:gd name="T50" fmla="*/ 2 w 110"/>
                <a:gd name="T51" fmla="*/ 16 h 146"/>
                <a:gd name="T52" fmla="*/ 0 w 110"/>
                <a:gd name="T53" fmla="*/ 16 h 146"/>
                <a:gd name="T54" fmla="*/ 0 w 110"/>
                <a:gd name="T55" fmla="*/ 4 h 146"/>
                <a:gd name="T56" fmla="*/ 58 w 110"/>
                <a:gd name="T57" fmla="*/ 4 h 146"/>
                <a:gd name="T58" fmla="*/ 58 w 110"/>
                <a:gd name="T59" fmla="*/ 30 h 146"/>
                <a:gd name="T60" fmla="*/ 58 w 110"/>
                <a:gd name="T61" fmla="*/ 30 h 146"/>
                <a:gd name="T62" fmla="*/ 68 w 110"/>
                <a:gd name="T63" fmla="*/ 18 h 146"/>
                <a:gd name="T64" fmla="*/ 78 w 110"/>
                <a:gd name="T65" fmla="*/ 8 h 146"/>
                <a:gd name="T66" fmla="*/ 90 w 110"/>
                <a:gd name="T67" fmla="*/ 2 h 146"/>
                <a:gd name="T68" fmla="*/ 104 w 110"/>
                <a:gd name="T69" fmla="*/ 0 h 146"/>
                <a:gd name="T70" fmla="*/ 104 w 110"/>
                <a:gd name="T71" fmla="*/ 0 h 146"/>
                <a:gd name="T72" fmla="*/ 110 w 110"/>
                <a:gd name="T73" fmla="*/ 2 h 146"/>
                <a:gd name="T74" fmla="*/ 110 w 110"/>
                <a:gd name="T75" fmla="*/ 46 h 146"/>
                <a:gd name="T76" fmla="*/ 94 w 110"/>
                <a:gd name="T77" fmla="*/ 46 h 146"/>
                <a:gd name="T78" fmla="*/ 94 w 110"/>
                <a:gd name="T79" fmla="*/ 44 h 146"/>
                <a:gd name="T80" fmla="*/ 94 w 110"/>
                <a:gd name="T81" fmla="*/ 44 h 146"/>
                <a:gd name="T82" fmla="*/ 92 w 110"/>
                <a:gd name="T83" fmla="*/ 28 h 146"/>
                <a:gd name="T84" fmla="*/ 92 w 110"/>
                <a:gd name="T85" fmla="*/ 28 h 146"/>
                <a:gd name="T86" fmla="*/ 90 w 110"/>
                <a:gd name="T87" fmla="*/ 26 h 146"/>
                <a:gd name="T88" fmla="*/ 84 w 110"/>
                <a:gd name="T89" fmla="*/ 26 h 146"/>
                <a:gd name="T90" fmla="*/ 84 w 110"/>
                <a:gd name="T91" fmla="*/ 26 h 146"/>
                <a:gd name="T92" fmla="*/ 78 w 110"/>
                <a:gd name="T93" fmla="*/ 28 h 146"/>
                <a:gd name="T94" fmla="*/ 70 w 110"/>
                <a:gd name="T95" fmla="*/ 30 h 146"/>
                <a:gd name="T96" fmla="*/ 64 w 110"/>
                <a:gd name="T97" fmla="*/ 36 h 146"/>
                <a:gd name="T98" fmla="*/ 58 w 110"/>
                <a:gd name="T99" fmla="*/ 44 h 146"/>
                <a:gd name="T100" fmla="*/ 58 w 110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58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2"/>
                  </a:lnTo>
                  <a:lnTo>
                    <a:pt x="110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2829" y="1981"/>
              <a:ext cx="88" cy="174"/>
            </a:xfrm>
            <a:custGeom>
              <a:avLst/>
              <a:gdLst>
                <a:gd name="T0" fmla="*/ 88 w 88"/>
                <a:gd name="T1" fmla="*/ 170 h 174"/>
                <a:gd name="T2" fmla="*/ 88 w 88"/>
                <a:gd name="T3" fmla="*/ 170 h 174"/>
                <a:gd name="T4" fmla="*/ 78 w 88"/>
                <a:gd name="T5" fmla="*/ 174 h 174"/>
                <a:gd name="T6" fmla="*/ 66 w 88"/>
                <a:gd name="T7" fmla="*/ 174 h 174"/>
                <a:gd name="T8" fmla="*/ 66 w 88"/>
                <a:gd name="T9" fmla="*/ 174 h 174"/>
                <a:gd name="T10" fmla="*/ 54 w 88"/>
                <a:gd name="T11" fmla="*/ 174 h 174"/>
                <a:gd name="T12" fmla="*/ 44 w 88"/>
                <a:gd name="T13" fmla="*/ 172 h 174"/>
                <a:gd name="T14" fmla="*/ 36 w 88"/>
                <a:gd name="T15" fmla="*/ 168 h 174"/>
                <a:gd name="T16" fmla="*/ 30 w 88"/>
                <a:gd name="T17" fmla="*/ 162 h 174"/>
                <a:gd name="T18" fmla="*/ 30 w 88"/>
                <a:gd name="T19" fmla="*/ 162 h 174"/>
                <a:gd name="T20" fmla="*/ 24 w 88"/>
                <a:gd name="T21" fmla="*/ 156 h 174"/>
                <a:gd name="T22" fmla="*/ 20 w 88"/>
                <a:gd name="T23" fmla="*/ 148 h 174"/>
                <a:gd name="T24" fmla="*/ 18 w 88"/>
                <a:gd name="T25" fmla="*/ 138 h 174"/>
                <a:gd name="T26" fmla="*/ 18 w 88"/>
                <a:gd name="T27" fmla="*/ 128 h 174"/>
                <a:gd name="T28" fmla="*/ 18 w 88"/>
                <a:gd name="T29" fmla="*/ 42 h 174"/>
                <a:gd name="T30" fmla="*/ 0 w 88"/>
                <a:gd name="T31" fmla="*/ 42 h 174"/>
                <a:gd name="T32" fmla="*/ 0 w 88"/>
                <a:gd name="T33" fmla="*/ 30 h 174"/>
                <a:gd name="T34" fmla="*/ 18 w 88"/>
                <a:gd name="T35" fmla="*/ 30 h 174"/>
                <a:gd name="T36" fmla="*/ 18 w 88"/>
                <a:gd name="T37" fmla="*/ 6 h 174"/>
                <a:gd name="T38" fmla="*/ 56 w 88"/>
                <a:gd name="T39" fmla="*/ 0 h 174"/>
                <a:gd name="T40" fmla="*/ 56 w 88"/>
                <a:gd name="T41" fmla="*/ 30 h 174"/>
                <a:gd name="T42" fmla="*/ 88 w 88"/>
                <a:gd name="T43" fmla="*/ 30 h 174"/>
                <a:gd name="T44" fmla="*/ 88 w 88"/>
                <a:gd name="T45" fmla="*/ 42 h 174"/>
                <a:gd name="T46" fmla="*/ 56 w 88"/>
                <a:gd name="T47" fmla="*/ 42 h 174"/>
                <a:gd name="T48" fmla="*/ 56 w 88"/>
                <a:gd name="T49" fmla="*/ 128 h 174"/>
                <a:gd name="T50" fmla="*/ 56 w 88"/>
                <a:gd name="T51" fmla="*/ 128 h 174"/>
                <a:gd name="T52" fmla="*/ 56 w 88"/>
                <a:gd name="T53" fmla="*/ 144 h 174"/>
                <a:gd name="T54" fmla="*/ 60 w 88"/>
                <a:gd name="T55" fmla="*/ 154 h 174"/>
                <a:gd name="T56" fmla="*/ 60 w 88"/>
                <a:gd name="T57" fmla="*/ 154 h 174"/>
                <a:gd name="T58" fmla="*/ 62 w 88"/>
                <a:gd name="T59" fmla="*/ 156 h 174"/>
                <a:gd name="T60" fmla="*/ 66 w 88"/>
                <a:gd name="T61" fmla="*/ 158 h 174"/>
                <a:gd name="T62" fmla="*/ 76 w 88"/>
                <a:gd name="T63" fmla="*/ 160 h 174"/>
                <a:gd name="T64" fmla="*/ 76 w 88"/>
                <a:gd name="T65" fmla="*/ 160 h 174"/>
                <a:gd name="T66" fmla="*/ 82 w 88"/>
                <a:gd name="T67" fmla="*/ 158 h 174"/>
                <a:gd name="T68" fmla="*/ 88 w 88"/>
                <a:gd name="T69" fmla="*/ 156 h 174"/>
                <a:gd name="T70" fmla="*/ 88 w 88"/>
                <a:gd name="T71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74">
                  <a:moveTo>
                    <a:pt x="88" y="170"/>
                  </a:moveTo>
                  <a:lnTo>
                    <a:pt x="88" y="170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88" y="30"/>
                  </a:lnTo>
                  <a:lnTo>
                    <a:pt x="88" y="42"/>
                  </a:ln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2933" y="1949"/>
              <a:ext cx="170" cy="204"/>
            </a:xfrm>
            <a:custGeom>
              <a:avLst/>
              <a:gdLst>
                <a:gd name="T0" fmla="*/ 60 w 170"/>
                <a:gd name="T1" fmla="*/ 88 h 204"/>
                <a:gd name="T2" fmla="*/ 80 w 170"/>
                <a:gd name="T3" fmla="*/ 66 h 204"/>
                <a:gd name="T4" fmla="*/ 94 w 170"/>
                <a:gd name="T5" fmla="*/ 60 h 204"/>
                <a:gd name="T6" fmla="*/ 108 w 170"/>
                <a:gd name="T7" fmla="*/ 58 h 204"/>
                <a:gd name="T8" fmla="*/ 126 w 170"/>
                <a:gd name="T9" fmla="*/ 62 h 204"/>
                <a:gd name="T10" fmla="*/ 138 w 170"/>
                <a:gd name="T11" fmla="*/ 70 h 204"/>
                <a:gd name="T12" fmla="*/ 142 w 170"/>
                <a:gd name="T13" fmla="*/ 76 h 204"/>
                <a:gd name="T14" fmla="*/ 148 w 170"/>
                <a:gd name="T15" fmla="*/ 94 h 204"/>
                <a:gd name="T16" fmla="*/ 148 w 170"/>
                <a:gd name="T17" fmla="*/ 166 h 204"/>
                <a:gd name="T18" fmla="*/ 150 w 170"/>
                <a:gd name="T19" fmla="*/ 180 h 204"/>
                <a:gd name="T20" fmla="*/ 152 w 170"/>
                <a:gd name="T21" fmla="*/ 186 h 204"/>
                <a:gd name="T22" fmla="*/ 168 w 170"/>
                <a:gd name="T23" fmla="*/ 192 h 204"/>
                <a:gd name="T24" fmla="*/ 170 w 170"/>
                <a:gd name="T25" fmla="*/ 204 h 204"/>
                <a:gd name="T26" fmla="*/ 90 w 170"/>
                <a:gd name="T27" fmla="*/ 192 h 204"/>
                <a:gd name="T28" fmla="*/ 92 w 170"/>
                <a:gd name="T29" fmla="*/ 192 h 204"/>
                <a:gd name="T30" fmla="*/ 108 w 170"/>
                <a:gd name="T31" fmla="*/ 186 h 204"/>
                <a:gd name="T32" fmla="*/ 110 w 170"/>
                <a:gd name="T33" fmla="*/ 180 h 204"/>
                <a:gd name="T34" fmla="*/ 110 w 170"/>
                <a:gd name="T35" fmla="*/ 108 h 204"/>
                <a:gd name="T36" fmla="*/ 110 w 170"/>
                <a:gd name="T37" fmla="*/ 94 h 204"/>
                <a:gd name="T38" fmla="*/ 108 w 170"/>
                <a:gd name="T39" fmla="*/ 86 h 204"/>
                <a:gd name="T40" fmla="*/ 94 w 170"/>
                <a:gd name="T41" fmla="*/ 82 h 204"/>
                <a:gd name="T42" fmla="*/ 84 w 170"/>
                <a:gd name="T43" fmla="*/ 82 h 204"/>
                <a:gd name="T44" fmla="*/ 76 w 170"/>
                <a:gd name="T45" fmla="*/ 86 h 204"/>
                <a:gd name="T46" fmla="*/ 60 w 170"/>
                <a:gd name="T47" fmla="*/ 102 h 204"/>
                <a:gd name="T48" fmla="*/ 60 w 170"/>
                <a:gd name="T49" fmla="*/ 166 h 204"/>
                <a:gd name="T50" fmla="*/ 62 w 170"/>
                <a:gd name="T51" fmla="*/ 186 h 204"/>
                <a:gd name="T52" fmla="*/ 68 w 170"/>
                <a:gd name="T53" fmla="*/ 190 h 204"/>
                <a:gd name="T54" fmla="*/ 80 w 170"/>
                <a:gd name="T55" fmla="*/ 192 h 204"/>
                <a:gd name="T56" fmla="*/ 0 w 170"/>
                <a:gd name="T57" fmla="*/ 204 h 204"/>
                <a:gd name="T58" fmla="*/ 4 w 170"/>
                <a:gd name="T59" fmla="*/ 192 h 204"/>
                <a:gd name="T60" fmla="*/ 14 w 170"/>
                <a:gd name="T61" fmla="*/ 190 h 204"/>
                <a:gd name="T62" fmla="*/ 18 w 170"/>
                <a:gd name="T63" fmla="*/ 186 h 204"/>
                <a:gd name="T64" fmla="*/ 22 w 170"/>
                <a:gd name="T65" fmla="*/ 166 h 204"/>
                <a:gd name="T66" fmla="*/ 22 w 170"/>
                <a:gd name="T67" fmla="*/ 36 h 204"/>
                <a:gd name="T68" fmla="*/ 18 w 170"/>
                <a:gd name="T69" fmla="*/ 16 h 204"/>
                <a:gd name="T70" fmla="*/ 14 w 170"/>
                <a:gd name="T71" fmla="*/ 14 h 204"/>
                <a:gd name="T72" fmla="*/ 0 w 170"/>
                <a:gd name="T73" fmla="*/ 12 h 204"/>
                <a:gd name="T74" fmla="*/ 60 w 170"/>
                <a:gd name="T7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04">
                  <a:moveTo>
                    <a:pt x="60" y="88"/>
                  </a:moveTo>
                  <a:lnTo>
                    <a:pt x="60" y="88"/>
                  </a:lnTo>
                  <a:lnTo>
                    <a:pt x="70" y="7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94" y="60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18" y="60"/>
                  </a:lnTo>
                  <a:lnTo>
                    <a:pt x="126" y="62"/>
                  </a:lnTo>
                  <a:lnTo>
                    <a:pt x="132" y="66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2" y="76"/>
                  </a:lnTo>
                  <a:lnTo>
                    <a:pt x="146" y="84"/>
                  </a:lnTo>
                  <a:lnTo>
                    <a:pt x="148" y="94"/>
                  </a:lnTo>
                  <a:lnTo>
                    <a:pt x="148" y="104"/>
                  </a:lnTo>
                  <a:lnTo>
                    <a:pt x="148" y="166"/>
                  </a:lnTo>
                  <a:lnTo>
                    <a:pt x="148" y="166"/>
                  </a:lnTo>
                  <a:lnTo>
                    <a:pt x="150" y="180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6" y="190"/>
                  </a:lnTo>
                  <a:lnTo>
                    <a:pt x="168" y="192"/>
                  </a:lnTo>
                  <a:lnTo>
                    <a:pt x="170" y="192"/>
                  </a:lnTo>
                  <a:lnTo>
                    <a:pt x="170" y="204"/>
                  </a:lnTo>
                  <a:lnTo>
                    <a:pt x="90" y="204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102" y="190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0" y="180"/>
                  </a:lnTo>
                  <a:lnTo>
                    <a:pt x="110" y="166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10" y="9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2" y="82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84" y="82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68" y="94"/>
                  </a:lnTo>
                  <a:lnTo>
                    <a:pt x="60" y="102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/>
            <p:cNvSpPr>
              <a:spLocks noEditPoints="1"/>
            </p:cNvSpPr>
            <p:nvPr/>
          </p:nvSpPr>
          <p:spPr bwMode="auto">
            <a:xfrm>
              <a:off x="311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2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6 w 128"/>
                <a:gd name="T11" fmla="*/ 104 h 148"/>
                <a:gd name="T12" fmla="*/ 0 w 128"/>
                <a:gd name="T13" fmla="*/ 72 h 148"/>
                <a:gd name="T14" fmla="*/ 2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20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40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8 w 128"/>
                <a:gd name="T43" fmla="*/ 128 h 148"/>
                <a:gd name="T44" fmla="*/ 90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8" y="126"/>
                  </a:lnTo>
                  <a:lnTo>
                    <a:pt x="78" y="128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108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6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3255" y="2007"/>
              <a:ext cx="112" cy="146"/>
            </a:xfrm>
            <a:custGeom>
              <a:avLst/>
              <a:gdLst>
                <a:gd name="T0" fmla="*/ 60 w 112"/>
                <a:gd name="T1" fmla="*/ 44 h 146"/>
                <a:gd name="T2" fmla="*/ 60 w 112"/>
                <a:gd name="T3" fmla="*/ 108 h 146"/>
                <a:gd name="T4" fmla="*/ 60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4 w 112"/>
                <a:gd name="T17" fmla="*/ 134 h 146"/>
                <a:gd name="T18" fmla="*/ 84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4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4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60 w 112"/>
                <a:gd name="T57" fmla="*/ 4 h 146"/>
                <a:gd name="T58" fmla="*/ 60 w 112"/>
                <a:gd name="T59" fmla="*/ 30 h 146"/>
                <a:gd name="T60" fmla="*/ 60 w 112"/>
                <a:gd name="T61" fmla="*/ 30 h 146"/>
                <a:gd name="T62" fmla="*/ 68 w 112"/>
                <a:gd name="T63" fmla="*/ 18 h 146"/>
                <a:gd name="T64" fmla="*/ 80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60 w 112"/>
                <a:gd name="T99" fmla="*/ 44 h 146"/>
                <a:gd name="T100" fmla="*/ 60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60" y="44"/>
                  </a:move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4" y="134"/>
                  </a:lnTo>
                  <a:lnTo>
                    <a:pt x="84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3383" y="2007"/>
              <a:ext cx="168" cy="146"/>
            </a:xfrm>
            <a:custGeom>
              <a:avLst/>
              <a:gdLst>
                <a:gd name="T0" fmla="*/ 58 w 168"/>
                <a:gd name="T1" fmla="*/ 30 h 146"/>
                <a:gd name="T2" fmla="*/ 80 w 168"/>
                <a:gd name="T3" fmla="*/ 8 h 146"/>
                <a:gd name="T4" fmla="*/ 92 w 168"/>
                <a:gd name="T5" fmla="*/ 2 h 146"/>
                <a:gd name="T6" fmla="*/ 108 w 168"/>
                <a:gd name="T7" fmla="*/ 0 h 146"/>
                <a:gd name="T8" fmla="*/ 124 w 168"/>
                <a:gd name="T9" fmla="*/ 4 h 146"/>
                <a:gd name="T10" fmla="*/ 136 w 168"/>
                <a:gd name="T11" fmla="*/ 12 h 146"/>
                <a:gd name="T12" fmla="*/ 142 w 168"/>
                <a:gd name="T13" fmla="*/ 18 h 146"/>
                <a:gd name="T14" fmla="*/ 148 w 168"/>
                <a:gd name="T15" fmla="*/ 36 h 146"/>
                <a:gd name="T16" fmla="*/ 148 w 168"/>
                <a:gd name="T17" fmla="*/ 108 h 146"/>
                <a:gd name="T18" fmla="*/ 148 w 168"/>
                <a:gd name="T19" fmla="*/ 122 h 146"/>
                <a:gd name="T20" fmla="*/ 150 w 168"/>
                <a:gd name="T21" fmla="*/ 128 h 146"/>
                <a:gd name="T22" fmla="*/ 166 w 168"/>
                <a:gd name="T23" fmla="*/ 134 h 146"/>
                <a:gd name="T24" fmla="*/ 168 w 168"/>
                <a:gd name="T25" fmla="*/ 146 h 146"/>
                <a:gd name="T26" fmla="*/ 88 w 168"/>
                <a:gd name="T27" fmla="*/ 134 h 146"/>
                <a:gd name="T28" fmla="*/ 92 w 168"/>
                <a:gd name="T29" fmla="*/ 134 h 146"/>
                <a:gd name="T30" fmla="*/ 106 w 168"/>
                <a:gd name="T31" fmla="*/ 128 h 146"/>
                <a:gd name="T32" fmla="*/ 108 w 168"/>
                <a:gd name="T33" fmla="*/ 122 h 146"/>
                <a:gd name="T34" fmla="*/ 110 w 168"/>
                <a:gd name="T35" fmla="*/ 50 h 146"/>
                <a:gd name="T36" fmla="*/ 108 w 168"/>
                <a:gd name="T37" fmla="*/ 36 h 146"/>
                <a:gd name="T38" fmla="*/ 106 w 168"/>
                <a:gd name="T39" fmla="*/ 28 h 146"/>
                <a:gd name="T40" fmla="*/ 92 w 168"/>
                <a:gd name="T41" fmla="*/ 24 h 146"/>
                <a:gd name="T42" fmla="*/ 84 w 168"/>
                <a:gd name="T43" fmla="*/ 24 h 146"/>
                <a:gd name="T44" fmla="*/ 76 w 168"/>
                <a:gd name="T45" fmla="*/ 28 h 146"/>
                <a:gd name="T46" fmla="*/ 58 w 168"/>
                <a:gd name="T47" fmla="*/ 44 h 146"/>
                <a:gd name="T48" fmla="*/ 58 w 168"/>
                <a:gd name="T49" fmla="*/ 108 h 146"/>
                <a:gd name="T50" fmla="*/ 62 w 168"/>
                <a:gd name="T51" fmla="*/ 128 h 146"/>
                <a:gd name="T52" fmla="*/ 66 w 168"/>
                <a:gd name="T53" fmla="*/ 132 h 146"/>
                <a:gd name="T54" fmla="*/ 80 w 168"/>
                <a:gd name="T55" fmla="*/ 134 h 146"/>
                <a:gd name="T56" fmla="*/ 0 w 168"/>
                <a:gd name="T57" fmla="*/ 146 h 146"/>
                <a:gd name="T58" fmla="*/ 2 w 168"/>
                <a:gd name="T59" fmla="*/ 134 h 146"/>
                <a:gd name="T60" fmla="*/ 12 w 168"/>
                <a:gd name="T61" fmla="*/ 132 h 146"/>
                <a:gd name="T62" fmla="*/ 18 w 168"/>
                <a:gd name="T63" fmla="*/ 128 h 146"/>
                <a:gd name="T64" fmla="*/ 20 w 168"/>
                <a:gd name="T65" fmla="*/ 108 h 146"/>
                <a:gd name="T66" fmla="*/ 20 w 168"/>
                <a:gd name="T67" fmla="*/ 42 h 146"/>
                <a:gd name="T68" fmla="*/ 18 w 168"/>
                <a:gd name="T69" fmla="*/ 20 h 146"/>
                <a:gd name="T70" fmla="*/ 12 w 168"/>
                <a:gd name="T71" fmla="*/ 18 h 146"/>
                <a:gd name="T72" fmla="*/ 0 w 168"/>
                <a:gd name="T73" fmla="*/ 16 h 146"/>
                <a:gd name="T74" fmla="*/ 58 w 168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46">
                  <a:moveTo>
                    <a:pt x="58" y="30"/>
                  </a:moveTo>
                  <a:lnTo>
                    <a:pt x="58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68" y="134"/>
                  </a:lnTo>
                  <a:lnTo>
                    <a:pt x="168" y="146"/>
                  </a:lnTo>
                  <a:lnTo>
                    <a:pt x="88" y="146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8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08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0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6"/>
                  </a:lnTo>
                  <a:lnTo>
                    <a:pt x="58" y="44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6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3629" y="1961"/>
              <a:ext cx="82" cy="192"/>
            </a:xfrm>
            <a:custGeom>
              <a:avLst/>
              <a:gdLst>
                <a:gd name="T0" fmla="*/ 82 w 82"/>
                <a:gd name="T1" fmla="*/ 192 h 192"/>
                <a:gd name="T2" fmla="*/ 0 w 82"/>
                <a:gd name="T3" fmla="*/ 192 h 192"/>
                <a:gd name="T4" fmla="*/ 0 w 82"/>
                <a:gd name="T5" fmla="*/ 180 h 192"/>
                <a:gd name="T6" fmla="*/ 2 w 82"/>
                <a:gd name="T7" fmla="*/ 180 h 192"/>
                <a:gd name="T8" fmla="*/ 2 w 82"/>
                <a:gd name="T9" fmla="*/ 180 h 192"/>
                <a:gd name="T10" fmla="*/ 14 w 82"/>
                <a:gd name="T11" fmla="*/ 178 h 192"/>
                <a:gd name="T12" fmla="*/ 18 w 82"/>
                <a:gd name="T13" fmla="*/ 174 h 192"/>
                <a:gd name="T14" fmla="*/ 18 w 82"/>
                <a:gd name="T15" fmla="*/ 174 h 192"/>
                <a:gd name="T16" fmla="*/ 20 w 82"/>
                <a:gd name="T17" fmla="*/ 168 h 192"/>
                <a:gd name="T18" fmla="*/ 20 w 82"/>
                <a:gd name="T19" fmla="*/ 154 h 192"/>
                <a:gd name="T20" fmla="*/ 20 w 82"/>
                <a:gd name="T21" fmla="*/ 38 h 192"/>
                <a:gd name="T22" fmla="*/ 20 w 82"/>
                <a:gd name="T23" fmla="*/ 38 h 192"/>
                <a:gd name="T24" fmla="*/ 20 w 82"/>
                <a:gd name="T25" fmla="*/ 24 h 192"/>
                <a:gd name="T26" fmla="*/ 18 w 82"/>
                <a:gd name="T27" fmla="*/ 16 h 192"/>
                <a:gd name="T28" fmla="*/ 18 w 82"/>
                <a:gd name="T29" fmla="*/ 16 h 192"/>
                <a:gd name="T30" fmla="*/ 14 w 82"/>
                <a:gd name="T31" fmla="*/ 14 h 192"/>
                <a:gd name="T32" fmla="*/ 2 w 82"/>
                <a:gd name="T33" fmla="*/ 12 h 192"/>
                <a:gd name="T34" fmla="*/ 0 w 82"/>
                <a:gd name="T35" fmla="*/ 12 h 192"/>
                <a:gd name="T36" fmla="*/ 0 w 82"/>
                <a:gd name="T37" fmla="*/ 0 h 192"/>
                <a:gd name="T38" fmla="*/ 82 w 82"/>
                <a:gd name="T39" fmla="*/ 0 h 192"/>
                <a:gd name="T40" fmla="*/ 82 w 82"/>
                <a:gd name="T41" fmla="*/ 12 h 192"/>
                <a:gd name="T42" fmla="*/ 80 w 82"/>
                <a:gd name="T43" fmla="*/ 12 h 192"/>
                <a:gd name="T44" fmla="*/ 80 w 82"/>
                <a:gd name="T45" fmla="*/ 12 h 192"/>
                <a:gd name="T46" fmla="*/ 68 w 82"/>
                <a:gd name="T47" fmla="*/ 14 h 192"/>
                <a:gd name="T48" fmla="*/ 64 w 82"/>
                <a:gd name="T49" fmla="*/ 16 h 192"/>
                <a:gd name="T50" fmla="*/ 64 w 82"/>
                <a:gd name="T51" fmla="*/ 16 h 192"/>
                <a:gd name="T52" fmla="*/ 62 w 82"/>
                <a:gd name="T53" fmla="*/ 24 h 192"/>
                <a:gd name="T54" fmla="*/ 60 w 82"/>
                <a:gd name="T55" fmla="*/ 38 h 192"/>
                <a:gd name="T56" fmla="*/ 60 w 82"/>
                <a:gd name="T57" fmla="*/ 154 h 192"/>
                <a:gd name="T58" fmla="*/ 60 w 82"/>
                <a:gd name="T59" fmla="*/ 154 h 192"/>
                <a:gd name="T60" fmla="*/ 62 w 82"/>
                <a:gd name="T61" fmla="*/ 168 h 192"/>
                <a:gd name="T62" fmla="*/ 64 w 82"/>
                <a:gd name="T63" fmla="*/ 174 h 192"/>
                <a:gd name="T64" fmla="*/ 64 w 82"/>
                <a:gd name="T65" fmla="*/ 174 h 192"/>
                <a:gd name="T66" fmla="*/ 68 w 82"/>
                <a:gd name="T67" fmla="*/ 178 h 192"/>
                <a:gd name="T68" fmla="*/ 80 w 82"/>
                <a:gd name="T69" fmla="*/ 180 h 192"/>
                <a:gd name="T70" fmla="*/ 82 w 82"/>
                <a:gd name="T71" fmla="*/ 180 h 192"/>
                <a:gd name="T72" fmla="*/ 82 w 82"/>
                <a:gd name="T7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192">
                  <a:moveTo>
                    <a:pt x="82" y="192"/>
                  </a:move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2" y="24"/>
                  </a:lnTo>
                  <a:lnTo>
                    <a:pt x="60" y="38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80" y="180"/>
                  </a:lnTo>
                  <a:lnTo>
                    <a:pt x="82" y="180"/>
                  </a:lnTo>
                  <a:lnTo>
                    <a:pt x="82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6"/>
            <p:cNvSpPr>
              <a:spLocks/>
            </p:cNvSpPr>
            <p:nvPr/>
          </p:nvSpPr>
          <p:spPr bwMode="auto">
            <a:xfrm>
              <a:off x="3731" y="1949"/>
              <a:ext cx="80" cy="204"/>
            </a:xfrm>
            <a:custGeom>
              <a:avLst/>
              <a:gdLst>
                <a:gd name="T0" fmla="*/ 58 w 80"/>
                <a:gd name="T1" fmla="*/ 0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2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58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58" y="0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7"/>
            <p:cNvSpPr>
              <a:spLocks/>
            </p:cNvSpPr>
            <p:nvPr/>
          </p:nvSpPr>
          <p:spPr bwMode="auto">
            <a:xfrm>
              <a:off x="3827" y="1949"/>
              <a:ext cx="80" cy="204"/>
            </a:xfrm>
            <a:custGeom>
              <a:avLst/>
              <a:gdLst>
                <a:gd name="T0" fmla="*/ 60 w 80"/>
                <a:gd name="T1" fmla="*/ 0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4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60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60" y="0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8"/>
            <p:cNvSpPr>
              <a:spLocks noEditPoints="1"/>
            </p:cNvSpPr>
            <p:nvPr/>
          </p:nvSpPr>
          <p:spPr bwMode="auto">
            <a:xfrm>
              <a:off x="3923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9"/>
            <p:cNvSpPr>
              <a:spLocks/>
            </p:cNvSpPr>
            <p:nvPr/>
          </p:nvSpPr>
          <p:spPr bwMode="auto">
            <a:xfrm>
              <a:off x="401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4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50 w 170"/>
                <a:gd name="T19" fmla="*/ 122 h 146"/>
                <a:gd name="T20" fmla="*/ 152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4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8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2 w 170"/>
                <a:gd name="T65" fmla="*/ 108 h 146"/>
                <a:gd name="T66" fmla="*/ 22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4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50" y="122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2" y="108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0"/>
            <p:cNvSpPr>
              <a:spLocks noEditPoints="1"/>
            </p:cNvSpPr>
            <p:nvPr/>
          </p:nvSpPr>
          <p:spPr bwMode="auto">
            <a:xfrm>
              <a:off x="4191" y="2007"/>
              <a:ext cx="148" cy="148"/>
            </a:xfrm>
            <a:custGeom>
              <a:avLst/>
              <a:gdLst>
                <a:gd name="T0" fmla="*/ 74 w 148"/>
                <a:gd name="T1" fmla="*/ 148 h 148"/>
                <a:gd name="T2" fmla="*/ 44 w 148"/>
                <a:gd name="T3" fmla="*/ 144 h 148"/>
                <a:gd name="T4" fmla="*/ 20 w 148"/>
                <a:gd name="T5" fmla="*/ 128 h 148"/>
                <a:gd name="T6" fmla="*/ 12 w 148"/>
                <a:gd name="T7" fmla="*/ 118 h 148"/>
                <a:gd name="T8" fmla="*/ 2 w 148"/>
                <a:gd name="T9" fmla="*/ 90 h 148"/>
                <a:gd name="T10" fmla="*/ 0 w 148"/>
                <a:gd name="T11" fmla="*/ 74 h 148"/>
                <a:gd name="T12" fmla="*/ 6 w 148"/>
                <a:gd name="T13" fmla="*/ 44 h 148"/>
                <a:gd name="T14" fmla="*/ 20 w 148"/>
                <a:gd name="T15" fmla="*/ 20 h 148"/>
                <a:gd name="T16" fmla="*/ 32 w 148"/>
                <a:gd name="T17" fmla="*/ 12 h 148"/>
                <a:gd name="T18" fmla="*/ 58 w 148"/>
                <a:gd name="T19" fmla="*/ 2 h 148"/>
                <a:gd name="T20" fmla="*/ 74 w 148"/>
                <a:gd name="T21" fmla="*/ 0 h 148"/>
                <a:gd name="T22" fmla="*/ 106 w 148"/>
                <a:gd name="T23" fmla="*/ 6 h 148"/>
                <a:gd name="T24" fmla="*/ 128 w 148"/>
                <a:gd name="T25" fmla="*/ 20 h 148"/>
                <a:gd name="T26" fmla="*/ 136 w 148"/>
                <a:gd name="T27" fmla="*/ 32 h 148"/>
                <a:gd name="T28" fmla="*/ 146 w 148"/>
                <a:gd name="T29" fmla="*/ 58 h 148"/>
                <a:gd name="T30" fmla="*/ 148 w 148"/>
                <a:gd name="T31" fmla="*/ 74 h 148"/>
                <a:gd name="T32" fmla="*/ 144 w 148"/>
                <a:gd name="T33" fmla="*/ 106 h 148"/>
                <a:gd name="T34" fmla="*/ 128 w 148"/>
                <a:gd name="T35" fmla="*/ 128 h 148"/>
                <a:gd name="T36" fmla="*/ 118 w 148"/>
                <a:gd name="T37" fmla="*/ 138 h 148"/>
                <a:gd name="T38" fmla="*/ 90 w 148"/>
                <a:gd name="T39" fmla="*/ 148 h 148"/>
                <a:gd name="T40" fmla="*/ 74 w 148"/>
                <a:gd name="T41" fmla="*/ 148 h 148"/>
                <a:gd name="T42" fmla="*/ 74 w 148"/>
                <a:gd name="T43" fmla="*/ 134 h 148"/>
                <a:gd name="T44" fmla="*/ 88 w 148"/>
                <a:gd name="T45" fmla="*/ 132 h 148"/>
                <a:gd name="T46" fmla="*/ 98 w 148"/>
                <a:gd name="T47" fmla="*/ 120 h 148"/>
                <a:gd name="T48" fmla="*/ 102 w 148"/>
                <a:gd name="T49" fmla="*/ 112 h 148"/>
                <a:gd name="T50" fmla="*/ 106 w 148"/>
                <a:gd name="T51" fmla="*/ 74 h 148"/>
                <a:gd name="T52" fmla="*/ 104 w 148"/>
                <a:gd name="T53" fmla="*/ 48 h 148"/>
                <a:gd name="T54" fmla="*/ 98 w 148"/>
                <a:gd name="T55" fmla="*/ 30 h 148"/>
                <a:gd name="T56" fmla="*/ 94 w 148"/>
                <a:gd name="T57" fmla="*/ 22 h 148"/>
                <a:gd name="T58" fmla="*/ 82 w 148"/>
                <a:gd name="T59" fmla="*/ 14 h 148"/>
                <a:gd name="T60" fmla="*/ 74 w 148"/>
                <a:gd name="T61" fmla="*/ 14 h 148"/>
                <a:gd name="T62" fmla="*/ 60 w 148"/>
                <a:gd name="T63" fmla="*/ 18 h 148"/>
                <a:gd name="T64" fmla="*/ 50 w 148"/>
                <a:gd name="T65" fmla="*/ 30 h 148"/>
                <a:gd name="T66" fmla="*/ 48 w 148"/>
                <a:gd name="T67" fmla="*/ 38 h 148"/>
                <a:gd name="T68" fmla="*/ 42 w 148"/>
                <a:gd name="T69" fmla="*/ 74 h 148"/>
                <a:gd name="T70" fmla="*/ 44 w 148"/>
                <a:gd name="T71" fmla="*/ 100 h 148"/>
                <a:gd name="T72" fmla="*/ 50 w 148"/>
                <a:gd name="T73" fmla="*/ 120 h 148"/>
                <a:gd name="T74" fmla="*/ 56 w 148"/>
                <a:gd name="T75" fmla="*/ 126 h 148"/>
                <a:gd name="T76" fmla="*/ 68 w 148"/>
                <a:gd name="T77" fmla="*/ 134 h 148"/>
                <a:gd name="T78" fmla="*/ 74 w 148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4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6" y="6"/>
                  </a:lnTo>
                  <a:lnTo>
                    <a:pt x="118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4" y="44"/>
                  </a:lnTo>
                  <a:lnTo>
                    <a:pt x="146" y="5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90"/>
                  </a:lnTo>
                  <a:lnTo>
                    <a:pt x="144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8" y="138"/>
                  </a:lnTo>
                  <a:lnTo>
                    <a:pt x="106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2" y="134"/>
                  </a:lnTo>
                  <a:lnTo>
                    <a:pt x="88" y="132"/>
                  </a:lnTo>
                  <a:lnTo>
                    <a:pt x="94" y="126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02" y="112"/>
                  </a:lnTo>
                  <a:lnTo>
                    <a:pt x="104" y="100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4" y="48"/>
                  </a:lnTo>
                  <a:lnTo>
                    <a:pt x="102" y="38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4" y="22"/>
                  </a:lnTo>
                  <a:lnTo>
                    <a:pt x="88" y="18"/>
                  </a:lnTo>
                  <a:lnTo>
                    <a:pt x="82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8" y="14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8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6" y="126"/>
                  </a:lnTo>
                  <a:lnTo>
                    <a:pt x="60" y="132"/>
                  </a:lnTo>
                  <a:lnTo>
                    <a:pt x="68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1"/>
            <p:cNvSpPr>
              <a:spLocks noEditPoints="1"/>
            </p:cNvSpPr>
            <p:nvPr/>
          </p:nvSpPr>
          <p:spPr bwMode="auto">
            <a:xfrm>
              <a:off x="435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2"/>
            <p:cNvSpPr>
              <a:spLocks/>
            </p:cNvSpPr>
            <p:nvPr/>
          </p:nvSpPr>
          <p:spPr bwMode="auto">
            <a:xfrm>
              <a:off x="4447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20 w 114"/>
                <a:gd name="T5" fmla="*/ 118 h 148"/>
                <a:gd name="T6" fmla="*/ 22 w 114"/>
                <a:gd name="T7" fmla="*/ 126 h 148"/>
                <a:gd name="T8" fmla="*/ 36 w 114"/>
                <a:gd name="T9" fmla="*/ 134 h 148"/>
                <a:gd name="T10" fmla="*/ 54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6 w 114"/>
                <a:gd name="T19" fmla="*/ 108 h 148"/>
                <a:gd name="T20" fmla="*/ 64 w 114"/>
                <a:gd name="T21" fmla="*/ 96 h 148"/>
                <a:gd name="T22" fmla="*/ 40 w 114"/>
                <a:gd name="T23" fmla="*/ 86 h 148"/>
                <a:gd name="T24" fmla="*/ 24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2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10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6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6" y="134"/>
                  </a:lnTo>
                  <a:lnTo>
                    <a:pt x="44" y="136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08"/>
                  </a:lnTo>
                  <a:lnTo>
                    <a:pt x="70" y="102"/>
                  </a:lnTo>
                  <a:lnTo>
                    <a:pt x="64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4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2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4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10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6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3"/>
            <p:cNvSpPr>
              <a:spLocks/>
            </p:cNvSpPr>
            <p:nvPr/>
          </p:nvSpPr>
          <p:spPr bwMode="auto">
            <a:xfrm>
              <a:off x="4629" y="1961"/>
              <a:ext cx="188" cy="196"/>
            </a:xfrm>
            <a:custGeom>
              <a:avLst/>
              <a:gdLst>
                <a:gd name="T0" fmla="*/ 80 w 188"/>
                <a:gd name="T1" fmla="*/ 0 h 196"/>
                <a:gd name="T2" fmla="*/ 78 w 188"/>
                <a:gd name="T3" fmla="*/ 12 h 196"/>
                <a:gd name="T4" fmla="*/ 68 w 188"/>
                <a:gd name="T5" fmla="*/ 14 h 196"/>
                <a:gd name="T6" fmla="*/ 62 w 188"/>
                <a:gd name="T7" fmla="*/ 16 h 196"/>
                <a:gd name="T8" fmla="*/ 60 w 188"/>
                <a:gd name="T9" fmla="*/ 38 h 196"/>
                <a:gd name="T10" fmla="*/ 60 w 188"/>
                <a:gd name="T11" fmla="*/ 120 h 196"/>
                <a:gd name="T12" fmla="*/ 62 w 188"/>
                <a:gd name="T13" fmla="*/ 150 h 196"/>
                <a:gd name="T14" fmla="*/ 70 w 188"/>
                <a:gd name="T15" fmla="*/ 168 h 196"/>
                <a:gd name="T16" fmla="*/ 76 w 188"/>
                <a:gd name="T17" fmla="*/ 176 h 196"/>
                <a:gd name="T18" fmla="*/ 92 w 188"/>
                <a:gd name="T19" fmla="*/ 182 h 196"/>
                <a:gd name="T20" fmla="*/ 102 w 188"/>
                <a:gd name="T21" fmla="*/ 184 h 196"/>
                <a:gd name="T22" fmla="*/ 124 w 188"/>
                <a:gd name="T23" fmla="*/ 180 h 196"/>
                <a:gd name="T24" fmla="*/ 138 w 188"/>
                <a:gd name="T25" fmla="*/ 168 h 196"/>
                <a:gd name="T26" fmla="*/ 144 w 188"/>
                <a:gd name="T27" fmla="*/ 160 h 196"/>
                <a:gd name="T28" fmla="*/ 148 w 188"/>
                <a:gd name="T29" fmla="*/ 134 h 196"/>
                <a:gd name="T30" fmla="*/ 150 w 188"/>
                <a:gd name="T31" fmla="*/ 38 h 196"/>
                <a:gd name="T32" fmla="*/ 148 w 188"/>
                <a:gd name="T33" fmla="*/ 24 h 196"/>
                <a:gd name="T34" fmla="*/ 146 w 188"/>
                <a:gd name="T35" fmla="*/ 16 h 196"/>
                <a:gd name="T36" fmla="*/ 132 w 188"/>
                <a:gd name="T37" fmla="*/ 12 h 196"/>
                <a:gd name="T38" fmla="*/ 128 w 188"/>
                <a:gd name="T39" fmla="*/ 0 h 196"/>
                <a:gd name="T40" fmla="*/ 188 w 188"/>
                <a:gd name="T41" fmla="*/ 12 h 196"/>
                <a:gd name="T42" fmla="*/ 186 w 188"/>
                <a:gd name="T43" fmla="*/ 12 h 196"/>
                <a:gd name="T44" fmla="*/ 172 w 188"/>
                <a:gd name="T45" fmla="*/ 16 h 196"/>
                <a:gd name="T46" fmla="*/ 170 w 188"/>
                <a:gd name="T47" fmla="*/ 24 h 196"/>
                <a:gd name="T48" fmla="*/ 168 w 188"/>
                <a:gd name="T49" fmla="*/ 116 h 196"/>
                <a:gd name="T50" fmla="*/ 168 w 188"/>
                <a:gd name="T51" fmla="*/ 136 h 196"/>
                <a:gd name="T52" fmla="*/ 158 w 188"/>
                <a:gd name="T53" fmla="*/ 166 h 196"/>
                <a:gd name="T54" fmla="*/ 152 w 188"/>
                <a:gd name="T55" fmla="*/ 176 h 196"/>
                <a:gd name="T56" fmla="*/ 130 w 188"/>
                <a:gd name="T57" fmla="*/ 192 h 196"/>
                <a:gd name="T58" fmla="*/ 98 w 188"/>
                <a:gd name="T59" fmla="*/ 196 h 196"/>
                <a:gd name="T60" fmla="*/ 80 w 188"/>
                <a:gd name="T61" fmla="*/ 194 h 196"/>
                <a:gd name="T62" fmla="*/ 50 w 188"/>
                <a:gd name="T63" fmla="*/ 186 h 196"/>
                <a:gd name="T64" fmla="*/ 30 w 188"/>
                <a:gd name="T65" fmla="*/ 166 h 196"/>
                <a:gd name="T66" fmla="*/ 22 w 188"/>
                <a:gd name="T67" fmla="*/ 136 h 196"/>
                <a:gd name="T68" fmla="*/ 20 w 188"/>
                <a:gd name="T69" fmla="*/ 38 h 196"/>
                <a:gd name="T70" fmla="*/ 20 w 188"/>
                <a:gd name="T71" fmla="*/ 24 h 196"/>
                <a:gd name="T72" fmla="*/ 18 w 188"/>
                <a:gd name="T73" fmla="*/ 18 h 196"/>
                <a:gd name="T74" fmla="*/ 2 w 188"/>
                <a:gd name="T75" fmla="*/ 14 h 196"/>
                <a:gd name="T76" fmla="*/ 0 w 188"/>
                <a:gd name="T7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" h="196">
                  <a:moveTo>
                    <a:pt x="0" y="0"/>
                  </a:move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24"/>
                  </a:lnTo>
                  <a:lnTo>
                    <a:pt x="60" y="38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36"/>
                  </a:lnTo>
                  <a:lnTo>
                    <a:pt x="62" y="150"/>
                  </a:lnTo>
                  <a:lnTo>
                    <a:pt x="66" y="160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6" y="176"/>
                  </a:lnTo>
                  <a:lnTo>
                    <a:pt x="82" y="180"/>
                  </a:lnTo>
                  <a:lnTo>
                    <a:pt x="92" y="182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114" y="182"/>
                  </a:lnTo>
                  <a:lnTo>
                    <a:pt x="124" y="180"/>
                  </a:lnTo>
                  <a:lnTo>
                    <a:pt x="132" y="174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4" y="160"/>
                  </a:lnTo>
                  <a:lnTo>
                    <a:pt x="146" y="148"/>
                  </a:lnTo>
                  <a:lnTo>
                    <a:pt x="148" y="134"/>
                  </a:lnTo>
                  <a:lnTo>
                    <a:pt x="150" y="120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48" y="24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2" y="14"/>
                  </a:lnTo>
                  <a:lnTo>
                    <a:pt x="132" y="12"/>
                  </a:lnTo>
                  <a:lnTo>
                    <a:pt x="128" y="12"/>
                  </a:lnTo>
                  <a:lnTo>
                    <a:pt x="128" y="0"/>
                  </a:lnTo>
                  <a:lnTo>
                    <a:pt x="188" y="0"/>
                  </a:lnTo>
                  <a:lnTo>
                    <a:pt x="188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76" y="14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24"/>
                  </a:lnTo>
                  <a:lnTo>
                    <a:pt x="168" y="38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68" y="136"/>
                  </a:lnTo>
                  <a:lnTo>
                    <a:pt x="164" y="152"/>
                  </a:lnTo>
                  <a:lnTo>
                    <a:pt x="158" y="16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42" y="186"/>
                  </a:lnTo>
                  <a:lnTo>
                    <a:pt x="130" y="192"/>
                  </a:lnTo>
                  <a:lnTo>
                    <a:pt x="114" y="194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80" y="194"/>
                  </a:lnTo>
                  <a:lnTo>
                    <a:pt x="64" y="192"/>
                  </a:lnTo>
                  <a:lnTo>
                    <a:pt x="50" y="186"/>
                  </a:lnTo>
                  <a:lnTo>
                    <a:pt x="40" y="176"/>
                  </a:lnTo>
                  <a:lnTo>
                    <a:pt x="30" y="166"/>
                  </a:lnTo>
                  <a:lnTo>
                    <a:pt x="24" y="152"/>
                  </a:lnTo>
                  <a:lnTo>
                    <a:pt x="22" y="136"/>
                  </a:lnTo>
                  <a:lnTo>
                    <a:pt x="20" y="11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4"/>
            <p:cNvSpPr>
              <a:spLocks/>
            </p:cNvSpPr>
            <p:nvPr/>
          </p:nvSpPr>
          <p:spPr bwMode="auto">
            <a:xfrm>
              <a:off x="482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2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48 w 170"/>
                <a:gd name="T19" fmla="*/ 122 h 146"/>
                <a:gd name="T20" fmla="*/ 150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2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6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0 w 170"/>
                <a:gd name="T65" fmla="*/ 108 h 146"/>
                <a:gd name="T66" fmla="*/ 20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6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5"/>
            <p:cNvSpPr>
              <a:spLocks noEditPoints="1"/>
            </p:cNvSpPr>
            <p:nvPr/>
          </p:nvSpPr>
          <p:spPr bwMode="auto">
            <a:xfrm>
              <a:off x="501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6"/>
            <p:cNvSpPr>
              <a:spLocks/>
            </p:cNvSpPr>
            <p:nvPr/>
          </p:nvSpPr>
          <p:spPr bwMode="auto">
            <a:xfrm>
              <a:off x="5081" y="2011"/>
              <a:ext cx="174" cy="142"/>
            </a:xfrm>
            <a:custGeom>
              <a:avLst/>
              <a:gdLst>
                <a:gd name="T0" fmla="*/ 82 w 174"/>
                <a:gd name="T1" fmla="*/ 142 h 142"/>
                <a:gd name="T2" fmla="*/ 30 w 174"/>
                <a:gd name="T3" fmla="*/ 38 h 142"/>
                <a:gd name="T4" fmla="*/ 30 w 174"/>
                <a:gd name="T5" fmla="*/ 38 h 142"/>
                <a:gd name="T6" fmla="*/ 22 w 174"/>
                <a:gd name="T7" fmla="*/ 24 h 142"/>
                <a:gd name="T8" fmla="*/ 18 w 174"/>
                <a:gd name="T9" fmla="*/ 16 h 142"/>
                <a:gd name="T10" fmla="*/ 18 w 174"/>
                <a:gd name="T11" fmla="*/ 16 h 142"/>
                <a:gd name="T12" fmla="*/ 12 w 174"/>
                <a:gd name="T13" fmla="*/ 14 h 142"/>
                <a:gd name="T14" fmla="*/ 4 w 174"/>
                <a:gd name="T15" fmla="*/ 12 h 142"/>
                <a:gd name="T16" fmla="*/ 0 w 174"/>
                <a:gd name="T17" fmla="*/ 12 h 142"/>
                <a:gd name="T18" fmla="*/ 0 w 174"/>
                <a:gd name="T19" fmla="*/ 0 h 142"/>
                <a:gd name="T20" fmla="*/ 80 w 174"/>
                <a:gd name="T21" fmla="*/ 0 h 142"/>
                <a:gd name="T22" fmla="*/ 80 w 174"/>
                <a:gd name="T23" fmla="*/ 12 h 142"/>
                <a:gd name="T24" fmla="*/ 78 w 174"/>
                <a:gd name="T25" fmla="*/ 12 h 142"/>
                <a:gd name="T26" fmla="*/ 78 w 174"/>
                <a:gd name="T27" fmla="*/ 12 h 142"/>
                <a:gd name="T28" fmla="*/ 68 w 174"/>
                <a:gd name="T29" fmla="*/ 14 h 142"/>
                <a:gd name="T30" fmla="*/ 66 w 174"/>
                <a:gd name="T31" fmla="*/ 14 h 142"/>
                <a:gd name="T32" fmla="*/ 64 w 174"/>
                <a:gd name="T33" fmla="*/ 16 h 142"/>
                <a:gd name="T34" fmla="*/ 64 w 174"/>
                <a:gd name="T35" fmla="*/ 16 h 142"/>
                <a:gd name="T36" fmla="*/ 66 w 174"/>
                <a:gd name="T37" fmla="*/ 24 h 142"/>
                <a:gd name="T38" fmla="*/ 72 w 174"/>
                <a:gd name="T39" fmla="*/ 38 h 142"/>
                <a:gd name="T40" fmla="*/ 100 w 174"/>
                <a:gd name="T41" fmla="*/ 96 h 142"/>
                <a:gd name="T42" fmla="*/ 130 w 174"/>
                <a:gd name="T43" fmla="*/ 38 h 142"/>
                <a:gd name="T44" fmla="*/ 130 w 174"/>
                <a:gd name="T45" fmla="*/ 38 h 142"/>
                <a:gd name="T46" fmla="*/ 136 w 174"/>
                <a:gd name="T47" fmla="*/ 24 h 142"/>
                <a:gd name="T48" fmla="*/ 138 w 174"/>
                <a:gd name="T49" fmla="*/ 16 h 142"/>
                <a:gd name="T50" fmla="*/ 138 w 174"/>
                <a:gd name="T51" fmla="*/ 16 h 142"/>
                <a:gd name="T52" fmla="*/ 138 w 174"/>
                <a:gd name="T53" fmla="*/ 14 h 142"/>
                <a:gd name="T54" fmla="*/ 134 w 174"/>
                <a:gd name="T55" fmla="*/ 14 h 142"/>
                <a:gd name="T56" fmla="*/ 124 w 174"/>
                <a:gd name="T57" fmla="*/ 12 h 142"/>
                <a:gd name="T58" fmla="*/ 122 w 174"/>
                <a:gd name="T59" fmla="*/ 12 h 142"/>
                <a:gd name="T60" fmla="*/ 122 w 174"/>
                <a:gd name="T61" fmla="*/ 0 h 142"/>
                <a:gd name="T62" fmla="*/ 174 w 174"/>
                <a:gd name="T63" fmla="*/ 0 h 142"/>
                <a:gd name="T64" fmla="*/ 174 w 174"/>
                <a:gd name="T65" fmla="*/ 12 h 142"/>
                <a:gd name="T66" fmla="*/ 172 w 174"/>
                <a:gd name="T67" fmla="*/ 12 h 142"/>
                <a:gd name="T68" fmla="*/ 172 w 174"/>
                <a:gd name="T69" fmla="*/ 12 h 142"/>
                <a:gd name="T70" fmla="*/ 164 w 174"/>
                <a:gd name="T71" fmla="*/ 14 h 142"/>
                <a:gd name="T72" fmla="*/ 158 w 174"/>
                <a:gd name="T73" fmla="*/ 16 h 142"/>
                <a:gd name="T74" fmla="*/ 158 w 174"/>
                <a:gd name="T75" fmla="*/ 16 h 142"/>
                <a:gd name="T76" fmla="*/ 154 w 174"/>
                <a:gd name="T77" fmla="*/ 22 h 142"/>
                <a:gd name="T78" fmla="*/ 146 w 174"/>
                <a:gd name="T79" fmla="*/ 38 h 142"/>
                <a:gd name="T80" fmla="*/ 92 w 174"/>
                <a:gd name="T81" fmla="*/ 142 h 142"/>
                <a:gd name="T82" fmla="*/ 82 w 174"/>
                <a:gd name="T8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" h="142">
                  <a:moveTo>
                    <a:pt x="82" y="142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6" y="24"/>
                  </a:lnTo>
                  <a:lnTo>
                    <a:pt x="72" y="38"/>
                  </a:lnTo>
                  <a:lnTo>
                    <a:pt x="100" y="9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6" y="24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4"/>
                  </a:lnTo>
                  <a:lnTo>
                    <a:pt x="134" y="14"/>
                  </a:lnTo>
                  <a:lnTo>
                    <a:pt x="124" y="12"/>
                  </a:lnTo>
                  <a:lnTo>
                    <a:pt x="122" y="12"/>
                  </a:lnTo>
                  <a:lnTo>
                    <a:pt x="122" y="0"/>
                  </a:lnTo>
                  <a:lnTo>
                    <a:pt x="174" y="0"/>
                  </a:lnTo>
                  <a:lnTo>
                    <a:pt x="174" y="12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64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4" y="22"/>
                  </a:lnTo>
                  <a:lnTo>
                    <a:pt x="146" y="38"/>
                  </a:lnTo>
                  <a:lnTo>
                    <a:pt x="92" y="142"/>
                  </a:lnTo>
                  <a:lnTo>
                    <a:pt x="8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7"/>
            <p:cNvSpPr>
              <a:spLocks noEditPoints="1"/>
            </p:cNvSpPr>
            <p:nvPr/>
          </p:nvSpPr>
          <p:spPr bwMode="auto">
            <a:xfrm>
              <a:off x="525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0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4 w 128"/>
                <a:gd name="T11" fmla="*/ 104 h 148"/>
                <a:gd name="T12" fmla="*/ 0 w 128"/>
                <a:gd name="T13" fmla="*/ 72 h 148"/>
                <a:gd name="T14" fmla="*/ 0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18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38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6 w 128"/>
                <a:gd name="T43" fmla="*/ 128 h 148"/>
                <a:gd name="T44" fmla="*/ 88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4" y="104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6" y="126"/>
                  </a:lnTo>
                  <a:lnTo>
                    <a:pt x="76" y="128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106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4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8"/>
            <p:cNvSpPr>
              <a:spLocks/>
            </p:cNvSpPr>
            <p:nvPr/>
          </p:nvSpPr>
          <p:spPr bwMode="auto">
            <a:xfrm>
              <a:off x="5395" y="2007"/>
              <a:ext cx="112" cy="146"/>
            </a:xfrm>
            <a:custGeom>
              <a:avLst/>
              <a:gdLst>
                <a:gd name="T0" fmla="*/ 58 w 112"/>
                <a:gd name="T1" fmla="*/ 44 h 146"/>
                <a:gd name="T2" fmla="*/ 58 w 112"/>
                <a:gd name="T3" fmla="*/ 108 h 146"/>
                <a:gd name="T4" fmla="*/ 58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2 w 112"/>
                <a:gd name="T17" fmla="*/ 134 h 146"/>
                <a:gd name="T18" fmla="*/ 82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2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2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58 w 112"/>
                <a:gd name="T57" fmla="*/ 4 h 146"/>
                <a:gd name="T58" fmla="*/ 58 w 112"/>
                <a:gd name="T59" fmla="*/ 30 h 146"/>
                <a:gd name="T60" fmla="*/ 58 w 112"/>
                <a:gd name="T61" fmla="*/ 30 h 146"/>
                <a:gd name="T62" fmla="*/ 68 w 112"/>
                <a:gd name="T63" fmla="*/ 18 h 146"/>
                <a:gd name="T64" fmla="*/ 78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58 w 112"/>
                <a:gd name="T99" fmla="*/ 44 h 146"/>
                <a:gd name="T100" fmla="*/ 58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5525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18 w 114"/>
                <a:gd name="T5" fmla="*/ 118 h 148"/>
                <a:gd name="T6" fmla="*/ 22 w 114"/>
                <a:gd name="T7" fmla="*/ 126 h 148"/>
                <a:gd name="T8" fmla="*/ 34 w 114"/>
                <a:gd name="T9" fmla="*/ 134 h 148"/>
                <a:gd name="T10" fmla="*/ 52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4 w 114"/>
                <a:gd name="T19" fmla="*/ 108 h 148"/>
                <a:gd name="T20" fmla="*/ 62 w 114"/>
                <a:gd name="T21" fmla="*/ 96 h 148"/>
                <a:gd name="T22" fmla="*/ 40 w 114"/>
                <a:gd name="T23" fmla="*/ 86 h 148"/>
                <a:gd name="T24" fmla="*/ 22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0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08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4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4" y="134"/>
                  </a:lnTo>
                  <a:lnTo>
                    <a:pt x="44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4" y="108"/>
                  </a:lnTo>
                  <a:lnTo>
                    <a:pt x="70" y="102"/>
                  </a:lnTo>
                  <a:lnTo>
                    <a:pt x="62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2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0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2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08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4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0"/>
            <p:cNvSpPr>
              <a:spLocks noEditPoints="1"/>
            </p:cNvSpPr>
            <p:nvPr/>
          </p:nvSpPr>
          <p:spPr bwMode="auto">
            <a:xfrm>
              <a:off x="5655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1"/>
            <p:cNvSpPr>
              <a:spLocks/>
            </p:cNvSpPr>
            <p:nvPr/>
          </p:nvSpPr>
          <p:spPr bwMode="auto">
            <a:xfrm>
              <a:off x="5745" y="1981"/>
              <a:ext cx="252" cy="222"/>
            </a:xfrm>
            <a:custGeom>
              <a:avLst/>
              <a:gdLst>
                <a:gd name="T0" fmla="*/ 56 w 252"/>
                <a:gd name="T1" fmla="*/ 42 h 222"/>
                <a:gd name="T2" fmla="*/ 56 w 252"/>
                <a:gd name="T3" fmla="*/ 128 h 222"/>
                <a:gd name="T4" fmla="*/ 60 w 252"/>
                <a:gd name="T5" fmla="*/ 154 h 222"/>
                <a:gd name="T6" fmla="*/ 62 w 252"/>
                <a:gd name="T7" fmla="*/ 156 h 222"/>
                <a:gd name="T8" fmla="*/ 74 w 252"/>
                <a:gd name="T9" fmla="*/ 160 h 222"/>
                <a:gd name="T10" fmla="*/ 82 w 252"/>
                <a:gd name="T11" fmla="*/ 158 h 222"/>
                <a:gd name="T12" fmla="*/ 88 w 252"/>
                <a:gd name="T13" fmla="*/ 170 h 222"/>
                <a:gd name="T14" fmla="*/ 76 w 252"/>
                <a:gd name="T15" fmla="*/ 174 h 222"/>
                <a:gd name="T16" fmla="*/ 66 w 252"/>
                <a:gd name="T17" fmla="*/ 174 h 222"/>
                <a:gd name="T18" fmla="*/ 44 w 252"/>
                <a:gd name="T19" fmla="*/ 172 h 222"/>
                <a:gd name="T20" fmla="*/ 30 w 252"/>
                <a:gd name="T21" fmla="*/ 162 h 222"/>
                <a:gd name="T22" fmla="*/ 24 w 252"/>
                <a:gd name="T23" fmla="*/ 156 h 222"/>
                <a:gd name="T24" fmla="*/ 18 w 252"/>
                <a:gd name="T25" fmla="*/ 138 h 222"/>
                <a:gd name="T26" fmla="*/ 18 w 252"/>
                <a:gd name="T27" fmla="*/ 42 h 222"/>
                <a:gd name="T28" fmla="*/ 0 w 252"/>
                <a:gd name="T29" fmla="*/ 30 h 222"/>
                <a:gd name="T30" fmla="*/ 18 w 252"/>
                <a:gd name="T31" fmla="*/ 6 h 222"/>
                <a:gd name="T32" fmla="*/ 56 w 252"/>
                <a:gd name="T33" fmla="*/ 30 h 222"/>
                <a:gd name="T34" fmla="*/ 160 w 252"/>
                <a:gd name="T35" fmla="*/ 42 h 222"/>
                <a:gd name="T36" fmla="*/ 158 w 252"/>
                <a:gd name="T37" fmla="*/ 42 h 222"/>
                <a:gd name="T38" fmla="*/ 142 w 252"/>
                <a:gd name="T39" fmla="*/ 44 h 222"/>
                <a:gd name="T40" fmla="*/ 142 w 252"/>
                <a:gd name="T41" fmla="*/ 46 h 222"/>
                <a:gd name="T42" fmla="*/ 176 w 252"/>
                <a:gd name="T43" fmla="*/ 126 h 222"/>
                <a:gd name="T44" fmla="*/ 208 w 252"/>
                <a:gd name="T45" fmla="*/ 66 h 222"/>
                <a:gd name="T46" fmla="*/ 216 w 252"/>
                <a:gd name="T47" fmla="*/ 46 h 222"/>
                <a:gd name="T48" fmla="*/ 216 w 252"/>
                <a:gd name="T49" fmla="*/ 44 h 222"/>
                <a:gd name="T50" fmla="*/ 204 w 252"/>
                <a:gd name="T51" fmla="*/ 42 h 222"/>
                <a:gd name="T52" fmla="*/ 202 w 252"/>
                <a:gd name="T53" fmla="*/ 30 h 222"/>
                <a:gd name="T54" fmla="*/ 252 w 252"/>
                <a:gd name="T55" fmla="*/ 42 h 222"/>
                <a:gd name="T56" fmla="*/ 250 w 252"/>
                <a:gd name="T57" fmla="*/ 42 h 222"/>
                <a:gd name="T58" fmla="*/ 236 w 252"/>
                <a:gd name="T59" fmla="*/ 46 h 222"/>
                <a:gd name="T60" fmla="*/ 222 w 252"/>
                <a:gd name="T61" fmla="*/ 66 h 222"/>
                <a:gd name="T62" fmla="*/ 106 w 252"/>
                <a:gd name="T63" fmla="*/ 222 h 222"/>
                <a:gd name="T64" fmla="*/ 106 w 252"/>
                <a:gd name="T65" fmla="*/ 66 h 222"/>
                <a:gd name="T66" fmla="*/ 94 w 252"/>
                <a:gd name="T67" fmla="*/ 46 h 222"/>
                <a:gd name="T68" fmla="*/ 92 w 252"/>
                <a:gd name="T69" fmla="*/ 44 h 222"/>
                <a:gd name="T70" fmla="*/ 86 w 252"/>
                <a:gd name="T7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22">
                  <a:moveTo>
                    <a:pt x="86" y="42"/>
                  </a:move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4" y="158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76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160" y="30"/>
                  </a:lnTo>
                  <a:lnTo>
                    <a:pt x="160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46" y="42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50" y="66"/>
                  </a:lnTo>
                  <a:lnTo>
                    <a:pt x="176" y="126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14" y="52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4" y="42"/>
                  </a:lnTo>
                  <a:lnTo>
                    <a:pt x="204" y="42"/>
                  </a:lnTo>
                  <a:lnTo>
                    <a:pt x="202" y="42"/>
                  </a:lnTo>
                  <a:lnTo>
                    <a:pt x="202" y="30"/>
                  </a:lnTo>
                  <a:lnTo>
                    <a:pt x="252" y="30"/>
                  </a:lnTo>
                  <a:lnTo>
                    <a:pt x="252" y="42"/>
                  </a:lnTo>
                  <a:lnTo>
                    <a:pt x="250" y="42"/>
                  </a:lnTo>
                  <a:lnTo>
                    <a:pt x="250" y="42"/>
                  </a:lnTo>
                  <a:lnTo>
                    <a:pt x="240" y="42"/>
                  </a:lnTo>
                  <a:lnTo>
                    <a:pt x="236" y="46"/>
                  </a:lnTo>
                  <a:lnTo>
                    <a:pt x="236" y="46"/>
                  </a:lnTo>
                  <a:lnTo>
                    <a:pt x="222" y="66"/>
                  </a:lnTo>
                  <a:lnTo>
                    <a:pt x="140" y="222"/>
                  </a:lnTo>
                  <a:lnTo>
                    <a:pt x="106" y="222"/>
                  </a:lnTo>
                  <a:lnTo>
                    <a:pt x="154" y="170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2" y="44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2"/>
            <p:cNvSpPr>
              <a:spLocks/>
            </p:cNvSpPr>
            <p:nvPr/>
          </p:nvSpPr>
          <p:spPr bwMode="auto">
            <a:xfrm>
              <a:off x="2347" y="2265"/>
              <a:ext cx="110" cy="116"/>
            </a:xfrm>
            <a:custGeom>
              <a:avLst/>
              <a:gdLst>
                <a:gd name="T0" fmla="*/ 30 w 110"/>
                <a:gd name="T1" fmla="*/ 64 h 116"/>
                <a:gd name="T2" fmla="*/ 14 w 110"/>
                <a:gd name="T3" fmla="*/ 22 h 116"/>
                <a:gd name="T4" fmla="*/ 14 w 110"/>
                <a:gd name="T5" fmla="*/ 22 h 116"/>
                <a:gd name="T6" fmla="*/ 8 w 110"/>
                <a:gd name="T7" fmla="*/ 8 h 116"/>
                <a:gd name="T8" fmla="*/ 8 w 110"/>
                <a:gd name="T9" fmla="*/ 8 h 116"/>
                <a:gd name="T10" fmla="*/ 2 w 110"/>
                <a:gd name="T11" fmla="*/ 6 h 116"/>
                <a:gd name="T12" fmla="*/ 0 w 110"/>
                <a:gd name="T13" fmla="*/ 6 h 116"/>
                <a:gd name="T14" fmla="*/ 2 w 110"/>
                <a:gd name="T15" fmla="*/ 0 h 116"/>
                <a:gd name="T16" fmla="*/ 48 w 110"/>
                <a:gd name="T17" fmla="*/ 0 h 116"/>
                <a:gd name="T18" fmla="*/ 46 w 110"/>
                <a:gd name="T19" fmla="*/ 6 h 116"/>
                <a:gd name="T20" fmla="*/ 44 w 110"/>
                <a:gd name="T21" fmla="*/ 6 h 116"/>
                <a:gd name="T22" fmla="*/ 44 w 110"/>
                <a:gd name="T23" fmla="*/ 6 h 116"/>
                <a:gd name="T24" fmla="*/ 38 w 110"/>
                <a:gd name="T25" fmla="*/ 8 h 116"/>
                <a:gd name="T26" fmla="*/ 36 w 110"/>
                <a:gd name="T27" fmla="*/ 10 h 116"/>
                <a:gd name="T28" fmla="*/ 36 w 110"/>
                <a:gd name="T29" fmla="*/ 10 h 116"/>
                <a:gd name="T30" fmla="*/ 40 w 110"/>
                <a:gd name="T31" fmla="*/ 22 h 116"/>
                <a:gd name="T32" fmla="*/ 52 w 110"/>
                <a:gd name="T33" fmla="*/ 54 h 116"/>
                <a:gd name="T34" fmla="*/ 78 w 110"/>
                <a:gd name="T35" fmla="*/ 22 h 116"/>
                <a:gd name="T36" fmla="*/ 78 w 110"/>
                <a:gd name="T37" fmla="*/ 22 h 116"/>
                <a:gd name="T38" fmla="*/ 84 w 110"/>
                <a:gd name="T39" fmla="*/ 14 h 116"/>
                <a:gd name="T40" fmla="*/ 86 w 110"/>
                <a:gd name="T41" fmla="*/ 10 h 116"/>
                <a:gd name="T42" fmla="*/ 86 w 110"/>
                <a:gd name="T43" fmla="*/ 10 h 116"/>
                <a:gd name="T44" fmla="*/ 86 w 110"/>
                <a:gd name="T45" fmla="*/ 8 h 116"/>
                <a:gd name="T46" fmla="*/ 80 w 110"/>
                <a:gd name="T47" fmla="*/ 6 h 116"/>
                <a:gd name="T48" fmla="*/ 80 w 110"/>
                <a:gd name="T49" fmla="*/ 6 h 116"/>
                <a:gd name="T50" fmla="*/ 80 w 110"/>
                <a:gd name="T51" fmla="*/ 0 h 116"/>
                <a:gd name="T52" fmla="*/ 110 w 110"/>
                <a:gd name="T53" fmla="*/ 0 h 116"/>
                <a:gd name="T54" fmla="*/ 110 w 110"/>
                <a:gd name="T55" fmla="*/ 6 h 116"/>
                <a:gd name="T56" fmla="*/ 108 w 110"/>
                <a:gd name="T57" fmla="*/ 6 h 116"/>
                <a:gd name="T58" fmla="*/ 108 w 110"/>
                <a:gd name="T59" fmla="*/ 6 h 116"/>
                <a:gd name="T60" fmla="*/ 104 w 110"/>
                <a:gd name="T61" fmla="*/ 8 h 116"/>
                <a:gd name="T62" fmla="*/ 104 w 110"/>
                <a:gd name="T63" fmla="*/ 8 h 116"/>
                <a:gd name="T64" fmla="*/ 100 w 110"/>
                <a:gd name="T65" fmla="*/ 8 h 116"/>
                <a:gd name="T66" fmla="*/ 98 w 110"/>
                <a:gd name="T67" fmla="*/ 12 h 116"/>
                <a:gd name="T68" fmla="*/ 98 w 110"/>
                <a:gd name="T69" fmla="*/ 12 h 116"/>
                <a:gd name="T70" fmla="*/ 88 w 110"/>
                <a:gd name="T71" fmla="*/ 22 h 116"/>
                <a:gd name="T72" fmla="*/ 56 w 110"/>
                <a:gd name="T73" fmla="*/ 64 h 116"/>
                <a:gd name="T74" fmla="*/ 50 w 110"/>
                <a:gd name="T75" fmla="*/ 94 h 116"/>
                <a:gd name="T76" fmla="*/ 50 w 110"/>
                <a:gd name="T77" fmla="*/ 94 h 116"/>
                <a:gd name="T78" fmla="*/ 48 w 110"/>
                <a:gd name="T79" fmla="*/ 106 h 116"/>
                <a:gd name="T80" fmla="*/ 48 w 110"/>
                <a:gd name="T81" fmla="*/ 106 h 116"/>
                <a:gd name="T82" fmla="*/ 50 w 110"/>
                <a:gd name="T83" fmla="*/ 108 h 116"/>
                <a:gd name="T84" fmla="*/ 50 w 110"/>
                <a:gd name="T85" fmla="*/ 108 h 116"/>
                <a:gd name="T86" fmla="*/ 60 w 110"/>
                <a:gd name="T87" fmla="*/ 110 h 116"/>
                <a:gd name="T88" fmla="*/ 62 w 110"/>
                <a:gd name="T89" fmla="*/ 110 h 116"/>
                <a:gd name="T90" fmla="*/ 60 w 110"/>
                <a:gd name="T91" fmla="*/ 116 h 116"/>
                <a:gd name="T92" fmla="*/ 6 w 110"/>
                <a:gd name="T93" fmla="*/ 116 h 116"/>
                <a:gd name="T94" fmla="*/ 8 w 110"/>
                <a:gd name="T95" fmla="*/ 110 h 116"/>
                <a:gd name="T96" fmla="*/ 8 w 110"/>
                <a:gd name="T97" fmla="*/ 110 h 116"/>
                <a:gd name="T98" fmla="*/ 8 w 110"/>
                <a:gd name="T99" fmla="*/ 110 h 116"/>
                <a:gd name="T100" fmla="*/ 16 w 110"/>
                <a:gd name="T101" fmla="*/ 108 h 116"/>
                <a:gd name="T102" fmla="*/ 20 w 110"/>
                <a:gd name="T103" fmla="*/ 108 h 116"/>
                <a:gd name="T104" fmla="*/ 20 w 110"/>
                <a:gd name="T105" fmla="*/ 108 h 116"/>
                <a:gd name="T106" fmla="*/ 26 w 110"/>
                <a:gd name="T107" fmla="*/ 94 h 116"/>
                <a:gd name="T108" fmla="*/ 30 w 110"/>
                <a:gd name="T10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" h="116">
                  <a:moveTo>
                    <a:pt x="30" y="64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0" y="22"/>
                  </a:lnTo>
                  <a:lnTo>
                    <a:pt x="52" y="54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0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88" y="22"/>
                  </a:lnTo>
                  <a:lnTo>
                    <a:pt x="56" y="6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0" y="116"/>
                  </a:lnTo>
                  <a:lnTo>
                    <a:pt x="6" y="116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6" y="9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3"/>
            <p:cNvSpPr>
              <a:spLocks noEditPoints="1"/>
            </p:cNvSpPr>
            <p:nvPr/>
          </p:nvSpPr>
          <p:spPr bwMode="auto">
            <a:xfrm>
              <a:off x="243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8 w 90"/>
                <a:gd name="T5" fmla="*/ 18 h 90"/>
                <a:gd name="T6" fmla="*/ 28 w 90"/>
                <a:gd name="T7" fmla="*/ 10 h 90"/>
                <a:gd name="T8" fmla="*/ 48 w 90"/>
                <a:gd name="T9" fmla="*/ 0 h 90"/>
                <a:gd name="T10" fmla="*/ 60 w 90"/>
                <a:gd name="T11" fmla="*/ 0 h 90"/>
                <a:gd name="T12" fmla="*/ 78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8 w 90"/>
                <a:gd name="T21" fmla="*/ 50 h 90"/>
                <a:gd name="T22" fmla="*/ 76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2 w 90"/>
                <a:gd name="T29" fmla="*/ 90 h 90"/>
                <a:gd name="T30" fmla="*/ 8 w 90"/>
                <a:gd name="T31" fmla="*/ 84 h 90"/>
                <a:gd name="T32" fmla="*/ 6 w 90"/>
                <a:gd name="T33" fmla="*/ 78 h 90"/>
                <a:gd name="T34" fmla="*/ 0 w 90"/>
                <a:gd name="T35" fmla="*/ 62 h 90"/>
                <a:gd name="T36" fmla="*/ 26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4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6 w 90"/>
                <a:gd name="T53" fmla="*/ 22 h 90"/>
                <a:gd name="T54" fmla="*/ 64 w 90"/>
                <a:gd name="T55" fmla="*/ 14 h 90"/>
                <a:gd name="T56" fmla="*/ 54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6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8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8" y="50"/>
                  </a:lnTo>
                  <a:lnTo>
                    <a:pt x="82" y="6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66" y="78"/>
                  </a:lnTo>
                  <a:lnTo>
                    <a:pt x="56" y="86"/>
                  </a:lnTo>
                  <a:lnTo>
                    <a:pt x="44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6" y="58"/>
                  </a:moveTo>
                  <a:lnTo>
                    <a:pt x="26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4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4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8" y="40"/>
                  </a:lnTo>
                  <a:lnTo>
                    <a:pt x="26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4"/>
            <p:cNvSpPr>
              <a:spLocks/>
            </p:cNvSpPr>
            <p:nvPr/>
          </p:nvSpPr>
          <p:spPr bwMode="auto">
            <a:xfrm>
              <a:off x="2535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2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5"/>
            <p:cNvSpPr>
              <a:spLocks/>
            </p:cNvSpPr>
            <p:nvPr/>
          </p:nvSpPr>
          <p:spPr bwMode="auto">
            <a:xfrm>
              <a:off x="2637" y="2293"/>
              <a:ext cx="80" cy="88"/>
            </a:xfrm>
            <a:custGeom>
              <a:avLst/>
              <a:gdLst>
                <a:gd name="T0" fmla="*/ 0 w 80"/>
                <a:gd name="T1" fmla="*/ 88 h 88"/>
                <a:gd name="T2" fmla="*/ 12 w 80"/>
                <a:gd name="T3" fmla="*/ 24 h 88"/>
                <a:gd name="T4" fmla="*/ 12 w 80"/>
                <a:gd name="T5" fmla="*/ 24 h 88"/>
                <a:gd name="T6" fmla="*/ 14 w 80"/>
                <a:gd name="T7" fmla="*/ 14 h 88"/>
                <a:gd name="T8" fmla="*/ 14 w 80"/>
                <a:gd name="T9" fmla="*/ 14 h 88"/>
                <a:gd name="T10" fmla="*/ 12 w 80"/>
                <a:gd name="T11" fmla="*/ 12 h 88"/>
                <a:gd name="T12" fmla="*/ 12 w 80"/>
                <a:gd name="T13" fmla="*/ 10 h 88"/>
                <a:gd name="T14" fmla="*/ 4 w 80"/>
                <a:gd name="T15" fmla="*/ 10 h 88"/>
                <a:gd name="T16" fmla="*/ 2 w 80"/>
                <a:gd name="T17" fmla="*/ 10 h 88"/>
                <a:gd name="T18" fmla="*/ 4 w 80"/>
                <a:gd name="T19" fmla="*/ 2 h 88"/>
                <a:gd name="T20" fmla="*/ 40 w 80"/>
                <a:gd name="T21" fmla="*/ 2 h 88"/>
                <a:gd name="T22" fmla="*/ 32 w 80"/>
                <a:gd name="T23" fmla="*/ 38 h 88"/>
                <a:gd name="T24" fmla="*/ 32 w 80"/>
                <a:gd name="T25" fmla="*/ 38 h 88"/>
                <a:gd name="T26" fmla="*/ 42 w 80"/>
                <a:gd name="T27" fmla="*/ 22 h 88"/>
                <a:gd name="T28" fmla="*/ 52 w 80"/>
                <a:gd name="T29" fmla="*/ 10 h 88"/>
                <a:gd name="T30" fmla="*/ 52 w 80"/>
                <a:gd name="T31" fmla="*/ 10 h 88"/>
                <a:gd name="T32" fmla="*/ 64 w 80"/>
                <a:gd name="T33" fmla="*/ 2 h 88"/>
                <a:gd name="T34" fmla="*/ 70 w 80"/>
                <a:gd name="T35" fmla="*/ 0 h 88"/>
                <a:gd name="T36" fmla="*/ 74 w 80"/>
                <a:gd name="T37" fmla="*/ 0 h 88"/>
                <a:gd name="T38" fmla="*/ 74 w 80"/>
                <a:gd name="T39" fmla="*/ 0 h 88"/>
                <a:gd name="T40" fmla="*/ 80 w 80"/>
                <a:gd name="T41" fmla="*/ 2 h 88"/>
                <a:gd name="T42" fmla="*/ 72 w 80"/>
                <a:gd name="T43" fmla="*/ 24 h 88"/>
                <a:gd name="T44" fmla="*/ 72 w 80"/>
                <a:gd name="T45" fmla="*/ 24 h 88"/>
                <a:gd name="T46" fmla="*/ 66 w 80"/>
                <a:gd name="T47" fmla="*/ 20 h 88"/>
                <a:gd name="T48" fmla="*/ 66 w 80"/>
                <a:gd name="T49" fmla="*/ 20 h 88"/>
                <a:gd name="T50" fmla="*/ 58 w 80"/>
                <a:gd name="T51" fmla="*/ 24 h 88"/>
                <a:gd name="T52" fmla="*/ 50 w 80"/>
                <a:gd name="T53" fmla="*/ 30 h 88"/>
                <a:gd name="T54" fmla="*/ 40 w 80"/>
                <a:gd name="T55" fmla="*/ 40 h 88"/>
                <a:gd name="T56" fmla="*/ 30 w 80"/>
                <a:gd name="T57" fmla="*/ 54 h 88"/>
                <a:gd name="T58" fmla="*/ 22 w 80"/>
                <a:gd name="T59" fmla="*/ 88 h 88"/>
                <a:gd name="T60" fmla="*/ 0 w 80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0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6"/>
            <p:cNvSpPr>
              <a:spLocks/>
            </p:cNvSpPr>
            <p:nvPr/>
          </p:nvSpPr>
          <p:spPr bwMode="auto">
            <a:xfrm>
              <a:off x="2749" y="2265"/>
              <a:ext cx="110" cy="116"/>
            </a:xfrm>
            <a:custGeom>
              <a:avLst/>
              <a:gdLst>
                <a:gd name="T0" fmla="*/ 50 w 110"/>
                <a:gd name="T1" fmla="*/ 62 h 116"/>
                <a:gd name="T2" fmla="*/ 42 w 110"/>
                <a:gd name="T3" fmla="*/ 94 h 116"/>
                <a:gd name="T4" fmla="*/ 42 w 110"/>
                <a:gd name="T5" fmla="*/ 94 h 116"/>
                <a:gd name="T6" fmla="*/ 42 w 110"/>
                <a:gd name="T7" fmla="*/ 106 h 116"/>
                <a:gd name="T8" fmla="*/ 42 w 110"/>
                <a:gd name="T9" fmla="*/ 106 h 116"/>
                <a:gd name="T10" fmla="*/ 44 w 110"/>
                <a:gd name="T11" fmla="*/ 108 h 116"/>
                <a:gd name="T12" fmla="*/ 44 w 110"/>
                <a:gd name="T13" fmla="*/ 108 h 116"/>
                <a:gd name="T14" fmla="*/ 52 w 110"/>
                <a:gd name="T15" fmla="*/ 110 h 116"/>
                <a:gd name="T16" fmla="*/ 54 w 110"/>
                <a:gd name="T17" fmla="*/ 110 h 116"/>
                <a:gd name="T18" fmla="*/ 52 w 110"/>
                <a:gd name="T19" fmla="*/ 116 h 116"/>
                <a:gd name="T20" fmla="*/ 0 w 110"/>
                <a:gd name="T21" fmla="*/ 116 h 116"/>
                <a:gd name="T22" fmla="*/ 2 w 110"/>
                <a:gd name="T23" fmla="*/ 110 h 116"/>
                <a:gd name="T24" fmla="*/ 4 w 110"/>
                <a:gd name="T25" fmla="*/ 110 h 116"/>
                <a:gd name="T26" fmla="*/ 4 w 110"/>
                <a:gd name="T27" fmla="*/ 110 h 116"/>
                <a:gd name="T28" fmla="*/ 10 w 110"/>
                <a:gd name="T29" fmla="*/ 108 h 116"/>
                <a:gd name="T30" fmla="*/ 14 w 110"/>
                <a:gd name="T31" fmla="*/ 108 h 116"/>
                <a:gd name="T32" fmla="*/ 14 w 110"/>
                <a:gd name="T33" fmla="*/ 108 h 116"/>
                <a:gd name="T34" fmla="*/ 18 w 110"/>
                <a:gd name="T35" fmla="*/ 94 h 116"/>
                <a:gd name="T36" fmla="*/ 32 w 110"/>
                <a:gd name="T37" fmla="*/ 22 h 116"/>
                <a:gd name="T38" fmla="*/ 34 w 110"/>
                <a:gd name="T39" fmla="*/ 12 h 116"/>
                <a:gd name="T40" fmla="*/ 34 w 110"/>
                <a:gd name="T41" fmla="*/ 12 h 116"/>
                <a:gd name="T42" fmla="*/ 34 w 110"/>
                <a:gd name="T43" fmla="*/ 10 h 116"/>
                <a:gd name="T44" fmla="*/ 32 w 110"/>
                <a:gd name="T45" fmla="*/ 8 h 116"/>
                <a:gd name="T46" fmla="*/ 24 w 110"/>
                <a:gd name="T47" fmla="*/ 6 h 116"/>
                <a:gd name="T48" fmla="*/ 22 w 110"/>
                <a:gd name="T49" fmla="*/ 6 h 116"/>
                <a:gd name="T50" fmla="*/ 24 w 110"/>
                <a:gd name="T51" fmla="*/ 0 h 116"/>
                <a:gd name="T52" fmla="*/ 110 w 110"/>
                <a:gd name="T53" fmla="*/ 0 h 116"/>
                <a:gd name="T54" fmla="*/ 106 w 110"/>
                <a:gd name="T55" fmla="*/ 22 h 116"/>
                <a:gd name="T56" fmla="*/ 94 w 110"/>
                <a:gd name="T57" fmla="*/ 22 h 116"/>
                <a:gd name="T58" fmla="*/ 94 w 110"/>
                <a:gd name="T59" fmla="*/ 20 h 116"/>
                <a:gd name="T60" fmla="*/ 94 w 110"/>
                <a:gd name="T61" fmla="*/ 20 h 116"/>
                <a:gd name="T62" fmla="*/ 96 w 110"/>
                <a:gd name="T63" fmla="*/ 12 h 116"/>
                <a:gd name="T64" fmla="*/ 96 w 110"/>
                <a:gd name="T65" fmla="*/ 12 h 116"/>
                <a:gd name="T66" fmla="*/ 96 w 110"/>
                <a:gd name="T67" fmla="*/ 10 h 116"/>
                <a:gd name="T68" fmla="*/ 94 w 110"/>
                <a:gd name="T69" fmla="*/ 8 h 116"/>
                <a:gd name="T70" fmla="*/ 84 w 110"/>
                <a:gd name="T71" fmla="*/ 8 h 116"/>
                <a:gd name="T72" fmla="*/ 60 w 110"/>
                <a:gd name="T73" fmla="*/ 8 h 116"/>
                <a:gd name="T74" fmla="*/ 50 w 110"/>
                <a:gd name="T75" fmla="*/ 54 h 116"/>
                <a:gd name="T76" fmla="*/ 66 w 110"/>
                <a:gd name="T77" fmla="*/ 54 h 116"/>
                <a:gd name="T78" fmla="*/ 66 w 110"/>
                <a:gd name="T79" fmla="*/ 54 h 116"/>
                <a:gd name="T80" fmla="*/ 78 w 110"/>
                <a:gd name="T81" fmla="*/ 54 h 116"/>
                <a:gd name="T82" fmla="*/ 78 w 110"/>
                <a:gd name="T83" fmla="*/ 54 h 116"/>
                <a:gd name="T84" fmla="*/ 80 w 110"/>
                <a:gd name="T85" fmla="*/ 50 h 116"/>
                <a:gd name="T86" fmla="*/ 80 w 110"/>
                <a:gd name="T87" fmla="*/ 50 h 116"/>
                <a:gd name="T88" fmla="*/ 80 w 110"/>
                <a:gd name="T89" fmla="*/ 46 h 116"/>
                <a:gd name="T90" fmla="*/ 82 w 110"/>
                <a:gd name="T91" fmla="*/ 46 h 116"/>
                <a:gd name="T92" fmla="*/ 90 w 110"/>
                <a:gd name="T93" fmla="*/ 46 h 116"/>
                <a:gd name="T94" fmla="*/ 84 w 110"/>
                <a:gd name="T95" fmla="*/ 70 h 116"/>
                <a:gd name="T96" fmla="*/ 76 w 110"/>
                <a:gd name="T97" fmla="*/ 70 h 116"/>
                <a:gd name="T98" fmla="*/ 76 w 110"/>
                <a:gd name="T99" fmla="*/ 70 h 116"/>
                <a:gd name="T100" fmla="*/ 76 w 110"/>
                <a:gd name="T101" fmla="*/ 70 h 116"/>
                <a:gd name="T102" fmla="*/ 76 w 110"/>
                <a:gd name="T103" fmla="*/ 66 h 116"/>
                <a:gd name="T104" fmla="*/ 76 w 110"/>
                <a:gd name="T105" fmla="*/ 66 h 116"/>
                <a:gd name="T106" fmla="*/ 78 w 110"/>
                <a:gd name="T107" fmla="*/ 64 h 116"/>
                <a:gd name="T108" fmla="*/ 78 w 110"/>
                <a:gd name="T109" fmla="*/ 64 h 116"/>
                <a:gd name="T110" fmla="*/ 74 w 110"/>
                <a:gd name="T111" fmla="*/ 62 h 116"/>
                <a:gd name="T112" fmla="*/ 66 w 110"/>
                <a:gd name="T113" fmla="*/ 62 h 116"/>
                <a:gd name="T114" fmla="*/ 50 w 110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16">
                  <a:moveTo>
                    <a:pt x="50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10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8" y="94"/>
                  </a:lnTo>
                  <a:lnTo>
                    <a:pt x="32" y="2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10" y="0"/>
                  </a:lnTo>
                  <a:lnTo>
                    <a:pt x="106" y="22"/>
                  </a:lnTo>
                  <a:lnTo>
                    <a:pt x="94" y="22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4" y="8"/>
                  </a:lnTo>
                  <a:lnTo>
                    <a:pt x="84" y="8"/>
                  </a:lnTo>
                  <a:lnTo>
                    <a:pt x="60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90" y="46"/>
                  </a:lnTo>
                  <a:lnTo>
                    <a:pt x="8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4" y="62"/>
                  </a:lnTo>
                  <a:lnTo>
                    <a:pt x="66" y="62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7"/>
            <p:cNvSpPr>
              <a:spLocks/>
            </p:cNvSpPr>
            <p:nvPr/>
          </p:nvSpPr>
          <p:spPr bwMode="auto">
            <a:xfrm>
              <a:off x="2857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8"/>
            <p:cNvSpPr>
              <a:spLocks/>
            </p:cNvSpPr>
            <p:nvPr/>
          </p:nvSpPr>
          <p:spPr bwMode="auto">
            <a:xfrm>
              <a:off x="2959" y="2275"/>
              <a:ext cx="58" cy="108"/>
            </a:xfrm>
            <a:custGeom>
              <a:avLst/>
              <a:gdLst>
                <a:gd name="T0" fmla="*/ 56 w 58"/>
                <a:gd name="T1" fmla="*/ 28 h 108"/>
                <a:gd name="T2" fmla="*/ 36 w 58"/>
                <a:gd name="T3" fmla="*/ 28 h 108"/>
                <a:gd name="T4" fmla="*/ 26 w 58"/>
                <a:gd name="T5" fmla="*/ 78 h 108"/>
                <a:gd name="T6" fmla="*/ 26 w 58"/>
                <a:gd name="T7" fmla="*/ 78 h 108"/>
                <a:gd name="T8" fmla="*/ 26 w 58"/>
                <a:gd name="T9" fmla="*/ 90 h 108"/>
                <a:gd name="T10" fmla="*/ 26 w 58"/>
                <a:gd name="T11" fmla="*/ 90 h 108"/>
                <a:gd name="T12" fmla="*/ 26 w 58"/>
                <a:gd name="T13" fmla="*/ 94 h 108"/>
                <a:gd name="T14" fmla="*/ 28 w 58"/>
                <a:gd name="T15" fmla="*/ 96 h 108"/>
                <a:gd name="T16" fmla="*/ 28 w 58"/>
                <a:gd name="T17" fmla="*/ 96 h 108"/>
                <a:gd name="T18" fmla="*/ 30 w 58"/>
                <a:gd name="T19" fmla="*/ 98 h 108"/>
                <a:gd name="T20" fmla="*/ 34 w 58"/>
                <a:gd name="T21" fmla="*/ 98 h 108"/>
                <a:gd name="T22" fmla="*/ 34 w 58"/>
                <a:gd name="T23" fmla="*/ 98 h 108"/>
                <a:gd name="T24" fmla="*/ 42 w 58"/>
                <a:gd name="T25" fmla="*/ 96 h 108"/>
                <a:gd name="T26" fmla="*/ 42 w 58"/>
                <a:gd name="T27" fmla="*/ 106 h 108"/>
                <a:gd name="T28" fmla="*/ 42 w 58"/>
                <a:gd name="T29" fmla="*/ 106 h 108"/>
                <a:gd name="T30" fmla="*/ 32 w 58"/>
                <a:gd name="T31" fmla="*/ 108 h 108"/>
                <a:gd name="T32" fmla="*/ 24 w 58"/>
                <a:gd name="T33" fmla="*/ 108 h 108"/>
                <a:gd name="T34" fmla="*/ 24 w 58"/>
                <a:gd name="T35" fmla="*/ 108 h 108"/>
                <a:gd name="T36" fmla="*/ 14 w 58"/>
                <a:gd name="T37" fmla="*/ 108 h 108"/>
                <a:gd name="T38" fmla="*/ 8 w 58"/>
                <a:gd name="T39" fmla="*/ 104 h 108"/>
                <a:gd name="T40" fmla="*/ 8 w 58"/>
                <a:gd name="T41" fmla="*/ 104 h 108"/>
                <a:gd name="T42" fmla="*/ 2 w 58"/>
                <a:gd name="T43" fmla="*/ 98 h 108"/>
                <a:gd name="T44" fmla="*/ 2 w 58"/>
                <a:gd name="T45" fmla="*/ 90 h 108"/>
                <a:gd name="T46" fmla="*/ 2 w 58"/>
                <a:gd name="T47" fmla="*/ 90 h 108"/>
                <a:gd name="T48" fmla="*/ 2 w 58"/>
                <a:gd name="T49" fmla="*/ 80 h 108"/>
                <a:gd name="T50" fmla="*/ 14 w 58"/>
                <a:gd name="T51" fmla="*/ 28 h 108"/>
                <a:gd name="T52" fmla="*/ 0 w 58"/>
                <a:gd name="T53" fmla="*/ 28 h 108"/>
                <a:gd name="T54" fmla="*/ 2 w 58"/>
                <a:gd name="T55" fmla="*/ 20 h 108"/>
                <a:gd name="T56" fmla="*/ 14 w 58"/>
                <a:gd name="T57" fmla="*/ 20 h 108"/>
                <a:gd name="T58" fmla="*/ 18 w 58"/>
                <a:gd name="T59" fmla="*/ 4 h 108"/>
                <a:gd name="T60" fmla="*/ 42 w 58"/>
                <a:gd name="T61" fmla="*/ 0 h 108"/>
                <a:gd name="T62" fmla="*/ 38 w 58"/>
                <a:gd name="T63" fmla="*/ 20 h 108"/>
                <a:gd name="T64" fmla="*/ 58 w 58"/>
                <a:gd name="T65" fmla="*/ 20 h 108"/>
                <a:gd name="T66" fmla="*/ 56 w 58"/>
                <a:gd name="T67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108">
                  <a:moveTo>
                    <a:pt x="56" y="28"/>
                  </a:moveTo>
                  <a:lnTo>
                    <a:pt x="36" y="2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42" y="9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2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14" y="108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2" y="98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0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14" y="20"/>
                  </a:lnTo>
                  <a:lnTo>
                    <a:pt x="18" y="4"/>
                  </a:lnTo>
                  <a:lnTo>
                    <a:pt x="42" y="0"/>
                  </a:lnTo>
                  <a:lnTo>
                    <a:pt x="38" y="20"/>
                  </a:lnTo>
                  <a:lnTo>
                    <a:pt x="58" y="20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9"/>
            <p:cNvSpPr>
              <a:spLocks/>
            </p:cNvSpPr>
            <p:nvPr/>
          </p:nvSpPr>
          <p:spPr bwMode="auto">
            <a:xfrm>
              <a:off x="3021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123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2 w 82"/>
                <a:gd name="T23" fmla="*/ 38 h 88"/>
                <a:gd name="T24" fmla="*/ 32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2 w 82"/>
                <a:gd name="T43" fmla="*/ 24 h 88"/>
                <a:gd name="T44" fmla="*/ 72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2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 noEditPoints="1"/>
            </p:cNvSpPr>
            <p:nvPr/>
          </p:nvSpPr>
          <p:spPr bwMode="auto">
            <a:xfrm>
              <a:off x="3197" y="2293"/>
              <a:ext cx="80" cy="90"/>
            </a:xfrm>
            <a:custGeom>
              <a:avLst/>
              <a:gdLst>
                <a:gd name="T0" fmla="*/ 76 w 80"/>
                <a:gd name="T1" fmla="*/ 78 h 90"/>
                <a:gd name="T2" fmla="*/ 52 w 80"/>
                <a:gd name="T3" fmla="*/ 88 h 90"/>
                <a:gd name="T4" fmla="*/ 32 w 80"/>
                <a:gd name="T5" fmla="*/ 90 h 90"/>
                <a:gd name="T6" fmla="*/ 18 w 80"/>
                <a:gd name="T7" fmla="*/ 88 h 90"/>
                <a:gd name="T8" fmla="*/ 8 w 80"/>
                <a:gd name="T9" fmla="*/ 82 h 90"/>
                <a:gd name="T10" fmla="*/ 4 w 80"/>
                <a:gd name="T11" fmla="*/ 78 h 90"/>
                <a:gd name="T12" fmla="*/ 0 w 80"/>
                <a:gd name="T13" fmla="*/ 62 h 90"/>
                <a:gd name="T14" fmla="*/ 2 w 80"/>
                <a:gd name="T15" fmla="*/ 50 h 90"/>
                <a:gd name="T16" fmla="*/ 10 w 80"/>
                <a:gd name="T17" fmla="*/ 28 h 90"/>
                <a:gd name="T18" fmla="*/ 18 w 80"/>
                <a:gd name="T19" fmla="*/ 18 h 90"/>
                <a:gd name="T20" fmla="*/ 36 w 80"/>
                <a:gd name="T21" fmla="*/ 4 h 90"/>
                <a:gd name="T22" fmla="*/ 58 w 80"/>
                <a:gd name="T23" fmla="*/ 0 h 90"/>
                <a:gd name="T24" fmla="*/ 66 w 80"/>
                <a:gd name="T25" fmla="*/ 2 h 90"/>
                <a:gd name="T26" fmla="*/ 74 w 80"/>
                <a:gd name="T27" fmla="*/ 4 h 90"/>
                <a:gd name="T28" fmla="*/ 80 w 80"/>
                <a:gd name="T29" fmla="*/ 18 h 90"/>
                <a:gd name="T30" fmla="*/ 78 w 80"/>
                <a:gd name="T31" fmla="*/ 24 h 90"/>
                <a:gd name="T32" fmla="*/ 70 w 80"/>
                <a:gd name="T33" fmla="*/ 38 h 90"/>
                <a:gd name="T34" fmla="*/ 62 w 80"/>
                <a:gd name="T35" fmla="*/ 44 h 90"/>
                <a:gd name="T36" fmla="*/ 46 w 80"/>
                <a:gd name="T37" fmla="*/ 52 h 90"/>
                <a:gd name="T38" fmla="*/ 24 w 80"/>
                <a:gd name="T39" fmla="*/ 54 h 90"/>
                <a:gd name="T40" fmla="*/ 24 w 80"/>
                <a:gd name="T41" fmla="*/ 58 h 90"/>
                <a:gd name="T42" fmla="*/ 26 w 80"/>
                <a:gd name="T43" fmla="*/ 66 h 90"/>
                <a:gd name="T44" fmla="*/ 30 w 80"/>
                <a:gd name="T45" fmla="*/ 74 h 90"/>
                <a:gd name="T46" fmla="*/ 44 w 80"/>
                <a:gd name="T47" fmla="*/ 78 h 90"/>
                <a:gd name="T48" fmla="*/ 50 w 80"/>
                <a:gd name="T49" fmla="*/ 78 h 90"/>
                <a:gd name="T50" fmla="*/ 78 w 80"/>
                <a:gd name="T51" fmla="*/ 68 h 90"/>
                <a:gd name="T52" fmla="*/ 26 w 80"/>
                <a:gd name="T53" fmla="*/ 48 h 90"/>
                <a:gd name="T54" fmla="*/ 38 w 80"/>
                <a:gd name="T55" fmla="*/ 46 h 90"/>
                <a:gd name="T56" fmla="*/ 48 w 80"/>
                <a:gd name="T57" fmla="*/ 40 h 90"/>
                <a:gd name="T58" fmla="*/ 56 w 80"/>
                <a:gd name="T59" fmla="*/ 28 h 90"/>
                <a:gd name="T60" fmla="*/ 58 w 80"/>
                <a:gd name="T61" fmla="*/ 22 h 90"/>
                <a:gd name="T62" fmla="*/ 54 w 80"/>
                <a:gd name="T63" fmla="*/ 12 h 90"/>
                <a:gd name="T64" fmla="*/ 52 w 80"/>
                <a:gd name="T65" fmla="*/ 10 h 90"/>
                <a:gd name="T66" fmla="*/ 48 w 80"/>
                <a:gd name="T67" fmla="*/ 8 h 90"/>
                <a:gd name="T68" fmla="*/ 40 w 80"/>
                <a:gd name="T69" fmla="*/ 12 h 90"/>
                <a:gd name="T70" fmla="*/ 34 w 80"/>
                <a:gd name="T71" fmla="*/ 20 h 90"/>
                <a:gd name="T72" fmla="*/ 26 w 80"/>
                <a:gd name="T73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0">
                  <a:moveTo>
                    <a:pt x="78" y="68"/>
                  </a:moveTo>
                  <a:lnTo>
                    <a:pt x="76" y="78"/>
                  </a:lnTo>
                  <a:lnTo>
                    <a:pt x="76" y="78"/>
                  </a:lnTo>
                  <a:lnTo>
                    <a:pt x="52" y="88"/>
                  </a:lnTo>
                  <a:lnTo>
                    <a:pt x="4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14" y="86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10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78" y="24"/>
                  </a:lnTo>
                  <a:lnTo>
                    <a:pt x="76" y="32"/>
                  </a:lnTo>
                  <a:lnTo>
                    <a:pt x="70" y="38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54" y="48"/>
                  </a:lnTo>
                  <a:lnTo>
                    <a:pt x="46" y="52"/>
                  </a:lnTo>
                  <a:lnTo>
                    <a:pt x="3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66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8" y="76"/>
                  </a:lnTo>
                  <a:lnTo>
                    <a:pt x="78" y="68"/>
                  </a:lnTo>
                  <a:lnTo>
                    <a:pt x="78" y="68"/>
                  </a:lnTo>
                  <a:close/>
                  <a:moveTo>
                    <a:pt x="26" y="48"/>
                  </a:moveTo>
                  <a:lnTo>
                    <a:pt x="26" y="48"/>
                  </a:lnTo>
                  <a:lnTo>
                    <a:pt x="38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40" y="12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3287" y="2357"/>
              <a:ext cx="32" cy="24"/>
            </a:xfrm>
            <a:custGeom>
              <a:avLst/>
              <a:gdLst>
                <a:gd name="T0" fmla="*/ 26 w 32"/>
                <a:gd name="T1" fmla="*/ 24 h 24"/>
                <a:gd name="T2" fmla="*/ 0 w 32"/>
                <a:gd name="T3" fmla="*/ 24 h 24"/>
                <a:gd name="T4" fmla="*/ 6 w 32"/>
                <a:gd name="T5" fmla="*/ 0 h 24"/>
                <a:gd name="T6" fmla="*/ 32 w 32"/>
                <a:gd name="T7" fmla="*/ 0 h 24"/>
                <a:gd name="T8" fmla="*/ 26 w 3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2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71" y="2357"/>
              <a:ext cx="30" cy="24"/>
            </a:xfrm>
            <a:custGeom>
              <a:avLst/>
              <a:gdLst>
                <a:gd name="T0" fmla="*/ 26 w 30"/>
                <a:gd name="T1" fmla="*/ 24 h 24"/>
                <a:gd name="T2" fmla="*/ 0 w 30"/>
                <a:gd name="T3" fmla="*/ 24 h 24"/>
                <a:gd name="T4" fmla="*/ 6 w 30"/>
                <a:gd name="T5" fmla="*/ 0 h 24"/>
                <a:gd name="T6" fmla="*/ 30 w 30"/>
                <a:gd name="T7" fmla="*/ 0 h 24"/>
                <a:gd name="T8" fmla="*/ 26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0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4"/>
            <p:cNvSpPr>
              <a:spLocks noEditPoints="1"/>
            </p:cNvSpPr>
            <p:nvPr/>
          </p:nvSpPr>
          <p:spPr bwMode="auto">
            <a:xfrm>
              <a:off x="3367" y="2261"/>
              <a:ext cx="122" cy="124"/>
            </a:xfrm>
            <a:custGeom>
              <a:avLst/>
              <a:gdLst>
                <a:gd name="T0" fmla="*/ 46 w 122"/>
                <a:gd name="T1" fmla="*/ 124 h 124"/>
                <a:gd name="T2" fmla="*/ 26 w 122"/>
                <a:gd name="T3" fmla="*/ 120 h 124"/>
                <a:gd name="T4" fmla="*/ 12 w 122"/>
                <a:gd name="T5" fmla="*/ 112 h 124"/>
                <a:gd name="T6" fmla="*/ 6 w 122"/>
                <a:gd name="T7" fmla="*/ 106 h 124"/>
                <a:gd name="T8" fmla="*/ 0 w 122"/>
                <a:gd name="T9" fmla="*/ 90 h 124"/>
                <a:gd name="T10" fmla="*/ 0 w 122"/>
                <a:gd name="T11" fmla="*/ 80 h 124"/>
                <a:gd name="T12" fmla="*/ 6 w 122"/>
                <a:gd name="T13" fmla="*/ 50 h 124"/>
                <a:gd name="T14" fmla="*/ 22 w 122"/>
                <a:gd name="T15" fmla="*/ 24 h 124"/>
                <a:gd name="T16" fmla="*/ 34 w 122"/>
                <a:gd name="T17" fmla="*/ 14 h 124"/>
                <a:gd name="T18" fmla="*/ 62 w 122"/>
                <a:gd name="T19" fmla="*/ 2 h 124"/>
                <a:gd name="T20" fmla="*/ 76 w 122"/>
                <a:gd name="T21" fmla="*/ 0 h 124"/>
                <a:gd name="T22" fmla="*/ 96 w 122"/>
                <a:gd name="T23" fmla="*/ 4 h 124"/>
                <a:gd name="T24" fmla="*/ 110 w 122"/>
                <a:gd name="T25" fmla="*/ 12 h 124"/>
                <a:gd name="T26" fmla="*/ 116 w 122"/>
                <a:gd name="T27" fmla="*/ 18 h 124"/>
                <a:gd name="T28" fmla="*/ 122 w 122"/>
                <a:gd name="T29" fmla="*/ 34 h 124"/>
                <a:gd name="T30" fmla="*/ 122 w 122"/>
                <a:gd name="T31" fmla="*/ 44 h 124"/>
                <a:gd name="T32" fmla="*/ 118 w 122"/>
                <a:gd name="T33" fmla="*/ 74 h 124"/>
                <a:gd name="T34" fmla="*/ 100 w 122"/>
                <a:gd name="T35" fmla="*/ 100 h 124"/>
                <a:gd name="T36" fmla="*/ 88 w 122"/>
                <a:gd name="T37" fmla="*/ 110 h 124"/>
                <a:gd name="T38" fmla="*/ 60 w 122"/>
                <a:gd name="T39" fmla="*/ 122 h 124"/>
                <a:gd name="T40" fmla="*/ 46 w 122"/>
                <a:gd name="T41" fmla="*/ 124 h 124"/>
                <a:gd name="T42" fmla="*/ 50 w 122"/>
                <a:gd name="T43" fmla="*/ 116 h 124"/>
                <a:gd name="T44" fmla="*/ 68 w 122"/>
                <a:gd name="T45" fmla="*/ 110 h 124"/>
                <a:gd name="T46" fmla="*/ 84 w 122"/>
                <a:gd name="T47" fmla="*/ 94 h 124"/>
                <a:gd name="T48" fmla="*/ 90 w 122"/>
                <a:gd name="T49" fmla="*/ 84 h 124"/>
                <a:gd name="T50" fmla="*/ 96 w 122"/>
                <a:gd name="T51" fmla="*/ 58 h 124"/>
                <a:gd name="T52" fmla="*/ 98 w 122"/>
                <a:gd name="T53" fmla="*/ 44 h 124"/>
                <a:gd name="T54" fmla="*/ 90 w 122"/>
                <a:gd name="T55" fmla="*/ 18 h 124"/>
                <a:gd name="T56" fmla="*/ 88 w 122"/>
                <a:gd name="T57" fmla="*/ 14 h 124"/>
                <a:gd name="T58" fmla="*/ 78 w 122"/>
                <a:gd name="T59" fmla="*/ 10 h 124"/>
                <a:gd name="T60" fmla="*/ 72 w 122"/>
                <a:gd name="T61" fmla="*/ 8 h 124"/>
                <a:gd name="T62" fmla="*/ 54 w 122"/>
                <a:gd name="T63" fmla="*/ 14 h 124"/>
                <a:gd name="T64" fmla="*/ 40 w 122"/>
                <a:gd name="T65" fmla="*/ 30 h 124"/>
                <a:gd name="T66" fmla="*/ 34 w 122"/>
                <a:gd name="T67" fmla="*/ 42 h 124"/>
                <a:gd name="T68" fmla="*/ 26 w 122"/>
                <a:gd name="T69" fmla="*/ 68 h 124"/>
                <a:gd name="T70" fmla="*/ 26 w 122"/>
                <a:gd name="T71" fmla="*/ 82 h 124"/>
                <a:gd name="T72" fmla="*/ 32 w 122"/>
                <a:gd name="T73" fmla="*/ 108 h 124"/>
                <a:gd name="T74" fmla="*/ 36 w 122"/>
                <a:gd name="T75" fmla="*/ 112 h 124"/>
                <a:gd name="T76" fmla="*/ 50 w 122"/>
                <a:gd name="T7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124">
                  <a:moveTo>
                    <a:pt x="46" y="124"/>
                  </a:moveTo>
                  <a:lnTo>
                    <a:pt x="46" y="124"/>
                  </a:lnTo>
                  <a:lnTo>
                    <a:pt x="36" y="124"/>
                  </a:lnTo>
                  <a:lnTo>
                    <a:pt x="26" y="120"/>
                  </a:lnTo>
                  <a:lnTo>
                    <a:pt x="18" y="118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6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6" y="50"/>
                  </a:lnTo>
                  <a:lnTo>
                    <a:pt x="12" y="36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6" y="2"/>
                  </a:lnTo>
                  <a:lnTo>
                    <a:pt x="96" y="4"/>
                  </a:lnTo>
                  <a:lnTo>
                    <a:pt x="104" y="8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6" y="18"/>
                  </a:lnTo>
                  <a:lnTo>
                    <a:pt x="120" y="26"/>
                  </a:lnTo>
                  <a:lnTo>
                    <a:pt x="122" y="34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60"/>
                  </a:lnTo>
                  <a:lnTo>
                    <a:pt x="118" y="74"/>
                  </a:lnTo>
                  <a:lnTo>
                    <a:pt x="110" y="8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88" y="110"/>
                  </a:lnTo>
                  <a:lnTo>
                    <a:pt x="74" y="118"/>
                  </a:lnTo>
                  <a:lnTo>
                    <a:pt x="60" y="122"/>
                  </a:lnTo>
                  <a:lnTo>
                    <a:pt x="46" y="124"/>
                  </a:lnTo>
                  <a:lnTo>
                    <a:pt x="46" y="124"/>
                  </a:lnTo>
                  <a:close/>
                  <a:moveTo>
                    <a:pt x="50" y="116"/>
                  </a:moveTo>
                  <a:lnTo>
                    <a:pt x="50" y="116"/>
                  </a:lnTo>
                  <a:lnTo>
                    <a:pt x="60" y="114"/>
                  </a:lnTo>
                  <a:lnTo>
                    <a:pt x="68" y="110"/>
                  </a:lnTo>
                  <a:lnTo>
                    <a:pt x="76" y="104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90" y="84"/>
                  </a:lnTo>
                  <a:lnTo>
                    <a:pt x="94" y="72"/>
                  </a:lnTo>
                  <a:lnTo>
                    <a:pt x="96" y="58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2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8" y="14"/>
                  </a:lnTo>
                  <a:lnTo>
                    <a:pt x="84" y="10"/>
                  </a:lnTo>
                  <a:lnTo>
                    <a:pt x="78" y="1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64" y="10"/>
                  </a:lnTo>
                  <a:lnTo>
                    <a:pt x="54" y="14"/>
                  </a:lnTo>
                  <a:lnTo>
                    <a:pt x="46" y="2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4" y="42"/>
                  </a:lnTo>
                  <a:lnTo>
                    <a:pt x="28" y="54"/>
                  </a:lnTo>
                  <a:lnTo>
                    <a:pt x="26" y="68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8" y="96"/>
                  </a:lnTo>
                  <a:lnTo>
                    <a:pt x="32" y="108"/>
                  </a:lnTo>
                  <a:lnTo>
                    <a:pt x="32" y="108"/>
                  </a:lnTo>
                  <a:lnTo>
                    <a:pt x="36" y="112"/>
                  </a:lnTo>
                  <a:lnTo>
                    <a:pt x="40" y="114"/>
                  </a:lnTo>
                  <a:lnTo>
                    <a:pt x="50" y="116"/>
                  </a:lnTo>
                  <a:lnTo>
                    <a:pt x="5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3501" y="2295"/>
              <a:ext cx="86" cy="88"/>
            </a:xfrm>
            <a:custGeom>
              <a:avLst/>
              <a:gdLst>
                <a:gd name="T0" fmla="*/ 46 w 86"/>
                <a:gd name="T1" fmla="*/ 86 h 88"/>
                <a:gd name="T2" fmla="*/ 54 w 86"/>
                <a:gd name="T3" fmla="*/ 50 h 88"/>
                <a:gd name="T4" fmla="*/ 54 w 86"/>
                <a:gd name="T5" fmla="*/ 50 h 88"/>
                <a:gd name="T6" fmla="*/ 44 w 86"/>
                <a:gd name="T7" fmla="*/ 66 h 88"/>
                <a:gd name="T8" fmla="*/ 34 w 86"/>
                <a:gd name="T9" fmla="*/ 78 h 88"/>
                <a:gd name="T10" fmla="*/ 34 w 86"/>
                <a:gd name="T11" fmla="*/ 78 h 88"/>
                <a:gd name="T12" fmla="*/ 24 w 86"/>
                <a:gd name="T13" fmla="*/ 86 h 88"/>
                <a:gd name="T14" fmla="*/ 18 w 86"/>
                <a:gd name="T15" fmla="*/ 88 h 88"/>
                <a:gd name="T16" fmla="*/ 14 w 86"/>
                <a:gd name="T17" fmla="*/ 88 h 88"/>
                <a:gd name="T18" fmla="*/ 14 w 86"/>
                <a:gd name="T19" fmla="*/ 88 h 88"/>
                <a:gd name="T20" fmla="*/ 8 w 86"/>
                <a:gd name="T21" fmla="*/ 88 h 88"/>
                <a:gd name="T22" fmla="*/ 4 w 86"/>
                <a:gd name="T23" fmla="*/ 84 h 88"/>
                <a:gd name="T24" fmla="*/ 4 w 86"/>
                <a:gd name="T25" fmla="*/ 84 h 88"/>
                <a:gd name="T26" fmla="*/ 0 w 86"/>
                <a:gd name="T27" fmla="*/ 80 h 88"/>
                <a:gd name="T28" fmla="*/ 0 w 86"/>
                <a:gd name="T29" fmla="*/ 74 h 88"/>
                <a:gd name="T30" fmla="*/ 0 w 86"/>
                <a:gd name="T31" fmla="*/ 74 h 88"/>
                <a:gd name="T32" fmla="*/ 0 w 86"/>
                <a:gd name="T33" fmla="*/ 62 h 88"/>
                <a:gd name="T34" fmla="*/ 8 w 86"/>
                <a:gd name="T35" fmla="*/ 22 h 88"/>
                <a:gd name="T36" fmla="*/ 10 w 86"/>
                <a:gd name="T37" fmla="*/ 12 h 88"/>
                <a:gd name="T38" fmla="*/ 10 w 86"/>
                <a:gd name="T39" fmla="*/ 12 h 88"/>
                <a:gd name="T40" fmla="*/ 10 w 86"/>
                <a:gd name="T41" fmla="*/ 10 h 88"/>
                <a:gd name="T42" fmla="*/ 8 w 86"/>
                <a:gd name="T43" fmla="*/ 8 h 88"/>
                <a:gd name="T44" fmla="*/ 0 w 86"/>
                <a:gd name="T45" fmla="*/ 8 h 88"/>
                <a:gd name="T46" fmla="*/ 0 w 86"/>
                <a:gd name="T47" fmla="*/ 8 h 88"/>
                <a:gd name="T48" fmla="*/ 0 w 86"/>
                <a:gd name="T49" fmla="*/ 0 h 88"/>
                <a:gd name="T50" fmla="*/ 36 w 86"/>
                <a:gd name="T51" fmla="*/ 0 h 88"/>
                <a:gd name="T52" fmla="*/ 24 w 86"/>
                <a:gd name="T53" fmla="*/ 62 h 88"/>
                <a:gd name="T54" fmla="*/ 24 w 86"/>
                <a:gd name="T55" fmla="*/ 62 h 88"/>
                <a:gd name="T56" fmla="*/ 24 w 86"/>
                <a:gd name="T57" fmla="*/ 68 h 88"/>
                <a:gd name="T58" fmla="*/ 24 w 86"/>
                <a:gd name="T59" fmla="*/ 68 h 88"/>
                <a:gd name="T60" fmla="*/ 24 w 86"/>
                <a:gd name="T61" fmla="*/ 70 h 88"/>
                <a:gd name="T62" fmla="*/ 26 w 86"/>
                <a:gd name="T63" fmla="*/ 72 h 88"/>
                <a:gd name="T64" fmla="*/ 26 w 86"/>
                <a:gd name="T65" fmla="*/ 72 h 88"/>
                <a:gd name="T66" fmla="*/ 32 w 86"/>
                <a:gd name="T67" fmla="*/ 70 h 88"/>
                <a:gd name="T68" fmla="*/ 38 w 86"/>
                <a:gd name="T69" fmla="*/ 62 h 88"/>
                <a:gd name="T70" fmla="*/ 56 w 86"/>
                <a:gd name="T71" fmla="*/ 34 h 88"/>
                <a:gd name="T72" fmla="*/ 64 w 86"/>
                <a:gd name="T73" fmla="*/ 0 h 88"/>
                <a:gd name="T74" fmla="*/ 86 w 86"/>
                <a:gd name="T75" fmla="*/ 0 h 88"/>
                <a:gd name="T76" fmla="*/ 74 w 86"/>
                <a:gd name="T77" fmla="*/ 62 h 88"/>
                <a:gd name="T78" fmla="*/ 74 w 86"/>
                <a:gd name="T79" fmla="*/ 62 h 88"/>
                <a:gd name="T80" fmla="*/ 72 w 86"/>
                <a:gd name="T81" fmla="*/ 74 h 88"/>
                <a:gd name="T82" fmla="*/ 72 w 86"/>
                <a:gd name="T83" fmla="*/ 74 h 88"/>
                <a:gd name="T84" fmla="*/ 74 w 86"/>
                <a:gd name="T85" fmla="*/ 76 h 88"/>
                <a:gd name="T86" fmla="*/ 74 w 86"/>
                <a:gd name="T87" fmla="*/ 78 h 88"/>
                <a:gd name="T88" fmla="*/ 82 w 86"/>
                <a:gd name="T89" fmla="*/ 80 h 88"/>
                <a:gd name="T90" fmla="*/ 84 w 86"/>
                <a:gd name="T91" fmla="*/ 80 h 88"/>
                <a:gd name="T92" fmla="*/ 82 w 86"/>
                <a:gd name="T93" fmla="*/ 86 h 88"/>
                <a:gd name="T94" fmla="*/ 46 w 86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88">
                  <a:moveTo>
                    <a:pt x="46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4" y="6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4" y="86"/>
                  </a:lnTo>
                  <a:lnTo>
                    <a:pt x="18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8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8" y="2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70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2" y="70"/>
                  </a:lnTo>
                  <a:lnTo>
                    <a:pt x="38" y="62"/>
                  </a:lnTo>
                  <a:lnTo>
                    <a:pt x="56" y="34"/>
                  </a:lnTo>
                  <a:lnTo>
                    <a:pt x="64" y="0"/>
                  </a:lnTo>
                  <a:lnTo>
                    <a:pt x="86" y="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8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2" y="86"/>
                  </a:lnTo>
                  <a:lnTo>
                    <a:pt x="4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3601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4 w 82"/>
                <a:gd name="T23" fmla="*/ 38 h 88"/>
                <a:gd name="T24" fmla="*/ 34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4 w 82"/>
                <a:gd name="T43" fmla="*/ 24 h 88"/>
                <a:gd name="T44" fmla="*/ 74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4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7"/>
            <p:cNvSpPr>
              <a:spLocks/>
            </p:cNvSpPr>
            <p:nvPr/>
          </p:nvSpPr>
          <p:spPr bwMode="auto">
            <a:xfrm>
              <a:off x="3715" y="2265"/>
              <a:ext cx="108" cy="116"/>
            </a:xfrm>
            <a:custGeom>
              <a:avLst/>
              <a:gdLst>
                <a:gd name="T0" fmla="*/ 48 w 108"/>
                <a:gd name="T1" fmla="*/ 62 h 116"/>
                <a:gd name="T2" fmla="*/ 42 w 108"/>
                <a:gd name="T3" fmla="*/ 94 h 116"/>
                <a:gd name="T4" fmla="*/ 42 w 108"/>
                <a:gd name="T5" fmla="*/ 94 h 116"/>
                <a:gd name="T6" fmla="*/ 40 w 108"/>
                <a:gd name="T7" fmla="*/ 106 h 116"/>
                <a:gd name="T8" fmla="*/ 40 w 108"/>
                <a:gd name="T9" fmla="*/ 106 h 116"/>
                <a:gd name="T10" fmla="*/ 42 w 108"/>
                <a:gd name="T11" fmla="*/ 108 h 116"/>
                <a:gd name="T12" fmla="*/ 42 w 108"/>
                <a:gd name="T13" fmla="*/ 108 h 116"/>
                <a:gd name="T14" fmla="*/ 52 w 108"/>
                <a:gd name="T15" fmla="*/ 110 h 116"/>
                <a:gd name="T16" fmla="*/ 52 w 108"/>
                <a:gd name="T17" fmla="*/ 110 h 116"/>
                <a:gd name="T18" fmla="*/ 52 w 108"/>
                <a:gd name="T19" fmla="*/ 116 h 116"/>
                <a:gd name="T20" fmla="*/ 0 w 108"/>
                <a:gd name="T21" fmla="*/ 116 h 116"/>
                <a:gd name="T22" fmla="*/ 0 w 108"/>
                <a:gd name="T23" fmla="*/ 110 h 116"/>
                <a:gd name="T24" fmla="*/ 2 w 108"/>
                <a:gd name="T25" fmla="*/ 110 h 116"/>
                <a:gd name="T26" fmla="*/ 2 w 108"/>
                <a:gd name="T27" fmla="*/ 110 h 116"/>
                <a:gd name="T28" fmla="*/ 10 w 108"/>
                <a:gd name="T29" fmla="*/ 108 h 116"/>
                <a:gd name="T30" fmla="*/ 12 w 108"/>
                <a:gd name="T31" fmla="*/ 108 h 116"/>
                <a:gd name="T32" fmla="*/ 12 w 108"/>
                <a:gd name="T33" fmla="*/ 108 h 116"/>
                <a:gd name="T34" fmla="*/ 16 w 108"/>
                <a:gd name="T35" fmla="*/ 94 h 116"/>
                <a:gd name="T36" fmla="*/ 32 w 108"/>
                <a:gd name="T37" fmla="*/ 22 h 116"/>
                <a:gd name="T38" fmla="*/ 32 w 108"/>
                <a:gd name="T39" fmla="*/ 12 h 116"/>
                <a:gd name="T40" fmla="*/ 32 w 108"/>
                <a:gd name="T41" fmla="*/ 12 h 116"/>
                <a:gd name="T42" fmla="*/ 32 w 108"/>
                <a:gd name="T43" fmla="*/ 10 h 116"/>
                <a:gd name="T44" fmla="*/ 30 w 108"/>
                <a:gd name="T45" fmla="*/ 8 h 116"/>
                <a:gd name="T46" fmla="*/ 22 w 108"/>
                <a:gd name="T47" fmla="*/ 6 h 116"/>
                <a:gd name="T48" fmla="*/ 22 w 108"/>
                <a:gd name="T49" fmla="*/ 6 h 116"/>
                <a:gd name="T50" fmla="*/ 24 w 108"/>
                <a:gd name="T51" fmla="*/ 0 h 116"/>
                <a:gd name="T52" fmla="*/ 108 w 108"/>
                <a:gd name="T53" fmla="*/ 0 h 116"/>
                <a:gd name="T54" fmla="*/ 104 w 108"/>
                <a:gd name="T55" fmla="*/ 22 h 116"/>
                <a:gd name="T56" fmla="*/ 92 w 108"/>
                <a:gd name="T57" fmla="*/ 22 h 116"/>
                <a:gd name="T58" fmla="*/ 92 w 108"/>
                <a:gd name="T59" fmla="*/ 20 h 116"/>
                <a:gd name="T60" fmla="*/ 92 w 108"/>
                <a:gd name="T61" fmla="*/ 20 h 116"/>
                <a:gd name="T62" fmla="*/ 94 w 108"/>
                <a:gd name="T63" fmla="*/ 12 h 116"/>
                <a:gd name="T64" fmla="*/ 94 w 108"/>
                <a:gd name="T65" fmla="*/ 12 h 116"/>
                <a:gd name="T66" fmla="*/ 94 w 108"/>
                <a:gd name="T67" fmla="*/ 10 h 116"/>
                <a:gd name="T68" fmla="*/ 92 w 108"/>
                <a:gd name="T69" fmla="*/ 8 h 116"/>
                <a:gd name="T70" fmla="*/ 84 w 108"/>
                <a:gd name="T71" fmla="*/ 8 h 116"/>
                <a:gd name="T72" fmla="*/ 58 w 108"/>
                <a:gd name="T73" fmla="*/ 8 h 116"/>
                <a:gd name="T74" fmla="*/ 50 w 108"/>
                <a:gd name="T75" fmla="*/ 54 h 116"/>
                <a:gd name="T76" fmla="*/ 66 w 108"/>
                <a:gd name="T77" fmla="*/ 54 h 116"/>
                <a:gd name="T78" fmla="*/ 66 w 108"/>
                <a:gd name="T79" fmla="*/ 54 h 116"/>
                <a:gd name="T80" fmla="*/ 76 w 108"/>
                <a:gd name="T81" fmla="*/ 54 h 116"/>
                <a:gd name="T82" fmla="*/ 76 w 108"/>
                <a:gd name="T83" fmla="*/ 54 h 116"/>
                <a:gd name="T84" fmla="*/ 78 w 108"/>
                <a:gd name="T85" fmla="*/ 50 h 116"/>
                <a:gd name="T86" fmla="*/ 78 w 108"/>
                <a:gd name="T87" fmla="*/ 50 h 116"/>
                <a:gd name="T88" fmla="*/ 80 w 108"/>
                <a:gd name="T89" fmla="*/ 46 h 116"/>
                <a:gd name="T90" fmla="*/ 80 w 108"/>
                <a:gd name="T91" fmla="*/ 46 h 116"/>
                <a:gd name="T92" fmla="*/ 88 w 108"/>
                <a:gd name="T93" fmla="*/ 46 h 116"/>
                <a:gd name="T94" fmla="*/ 84 w 108"/>
                <a:gd name="T95" fmla="*/ 70 h 116"/>
                <a:gd name="T96" fmla="*/ 74 w 108"/>
                <a:gd name="T97" fmla="*/ 70 h 116"/>
                <a:gd name="T98" fmla="*/ 76 w 108"/>
                <a:gd name="T99" fmla="*/ 70 h 116"/>
                <a:gd name="T100" fmla="*/ 76 w 108"/>
                <a:gd name="T101" fmla="*/ 70 h 116"/>
                <a:gd name="T102" fmla="*/ 76 w 108"/>
                <a:gd name="T103" fmla="*/ 66 h 116"/>
                <a:gd name="T104" fmla="*/ 76 w 108"/>
                <a:gd name="T105" fmla="*/ 66 h 116"/>
                <a:gd name="T106" fmla="*/ 76 w 108"/>
                <a:gd name="T107" fmla="*/ 64 h 116"/>
                <a:gd name="T108" fmla="*/ 76 w 108"/>
                <a:gd name="T109" fmla="*/ 64 h 116"/>
                <a:gd name="T110" fmla="*/ 72 w 108"/>
                <a:gd name="T111" fmla="*/ 62 h 116"/>
                <a:gd name="T112" fmla="*/ 64 w 108"/>
                <a:gd name="T113" fmla="*/ 62 h 116"/>
                <a:gd name="T114" fmla="*/ 48 w 108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16">
                  <a:moveTo>
                    <a:pt x="48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10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6" y="94"/>
                  </a:lnTo>
                  <a:lnTo>
                    <a:pt x="32" y="2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08" y="0"/>
                  </a:lnTo>
                  <a:lnTo>
                    <a:pt x="104" y="22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4" y="8"/>
                  </a:lnTo>
                  <a:lnTo>
                    <a:pt x="58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8" y="46"/>
                  </a:lnTo>
                  <a:lnTo>
                    <a:pt x="84" y="70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2" y="62"/>
                  </a:lnTo>
                  <a:lnTo>
                    <a:pt x="64" y="62"/>
                  </a:lnTo>
                  <a:lnTo>
                    <a:pt x="4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8"/>
            <p:cNvSpPr>
              <a:spLocks noEditPoints="1"/>
            </p:cNvSpPr>
            <p:nvPr/>
          </p:nvSpPr>
          <p:spPr bwMode="auto">
            <a:xfrm>
              <a:off x="381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6 w 90"/>
                <a:gd name="T5" fmla="*/ 18 h 90"/>
                <a:gd name="T6" fmla="*/ 26 w 90"/>
                <a:gd name="T7" fmla="*/ 10 h 90"/>
                <a:gd name="T8" fmla="*/ 46 w 90"/>
                <a:gd name="T9" fmla="*/ 0 h 90"/>
                <a:gd name="T10" fmla="*/ 58 w 90"/>
                <a:gd name="T11" fmla="*/ 0 h 90"/>
                <a:gd name="T12" fmla="*/ 76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6 w 90"/>
                <a:gd name="T21" fmla="*/ 50 h 90"/>
                <a:gd name="T22" fmla="*/ 74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0 w 90"/>
                <a:gd name="T29" fmla="*/ 90 h 90"/>
                <a:gd name="T30" fmla="*/ 8 w 90"/>
                <a:gd name="T31" fmla="*/ 84 h 90"/>
                <a:gd name="T32" fmla="*/ 4 w 90"/>
                <a:gd name="T33" fmla="*/ 78 h 90"/>
                <a:gd name="T34" fmla="*/ 0 w 90"/>
                <a:gd name="T35" fmla="*/ 62 h 90"/>
                <a:gd name="T36" fmla="*/ 24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2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4 w 90"/>
                <a:gd name="T53" fmla="*/ 22 h 90"/>
                <a:gd name="T54" fmla="*/ 62 w 90"/>
                <a:gd name="T55" fmla="*/ 14 h 90"/>
                <a:gd name="T56" fmla="*/ 52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4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6" y="50"/>
                  </a:lnTo>
                  <a:lnTo>
                    <a:pt x="82" y="6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66" y="78"/>
                  </a:lnTo>
                  <a:lnTo>
                    <a:pt x="54" y="86"/>
                  </a:lnTo>
                  <a:lnTo>
                    <a:pt x="44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4" y="58"/>
                  </a:moveTo>
                  <a:lnTo>
                    <a:pt x="24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2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2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4" y="2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58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10"/>
                  </a:lnTo>
                  <a:lnTo>
                    <a:pt x="42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6" y="40"/>
                  </a:lnTo>
                  <a:lnTo>
                    <a:pt x="24" y="58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59"/>
            <p:cNvSpPr>
              <a:spLocks/>
            </p:cNvSpPr>
            <p:nvPr/>
          </p:nvSpPr>
          <p:spPr bwMode="auto">
            <a:xfrm>
              <a:off x="3911" y="2293"/>
              <a:ext cx="82" cy="90"/>
            </a:xfrm>
            <a:custGeom>
              <a:avLst/>
              <a:gdLst>
                <a:gd name="T0" fmla="*/ 70 w 82"/>
                <a:gd name="T1" fmla="*/ 82 h 90"/>
                <a:gd name="T2" fmla="*/ 70 w 82"/>
                <a:gd name="T3" fmla="*/ 82 h 90"/>
                <a:gd name="T4" fmla="*/ 50 w 82"/>
                <a:gd name="T5" fmla="*/ 88 h 90"/>
                <a:gd name="T6" fmla="*/ 32 w 82"/>
                <a:gd name="T7" fmla="*/ 90 h 90"/>
                <a:gd name="T8" fmla="*/ 32 w 82"/>
                <a:gd name="T9" fmla="*/ 90 h 90"/>
                <a:gd name="T10" fmla="*/ 20 w 82"/>
                <a:gd name="T11" fmla="*/ 88 h 90"/>
                <a:gd name="T12" fmla="*/ 14 w 82"/>
                <a:gd name="T13" fmla="*/ 86 h 90"/>
                <a:gd name="T14" fmla="*/ 10 w 82"/>
                <a:gd name="T15" fmla="*/ 82 h 90"/>
                <a:gd name="T16" fmla="*/ 10 w 82"/>
                <a:gd name="T17" fmla="*/ 82 h 90"/>
                <a:gd name="T18" fmla="*/ 6 w 82"/>
                <a:gd name="T19" fmla="*/ 78 h 90"/>
                <a:gd name="T20" fmla="*/ 2 w 82"/>
                <a:gd name="T21" fmla="*/ 74 h 90"/>
                <a:gd name="T22" fmla="*/ 2 w 82"/>
                <a:gd name="T23" fmla="*/ 68 h 90"/>
                <a:gd name="T24" fmla="*/ 0 w 82"/>
                <a:gd name="T25" fmla="*/ 62 h 90"/>
                <a:gd name="T26" fmla="*/ 0 w 82"/>
                <a:gd name="T27" fmla="*/ 62 h 90"/>
                <a:gd name="T28" fmla="*/ 2 w 82"/>
                <a:gd name="T29" fmla="*/ 50 h 90"/>
                <a:gd name="T30" fmla="*/ 4 w 82"/>
                <a:gd name="T31" fmla="*/ 38 h 90"/>
                <a:gd name="T32" fmla="*/ 10 w 82"/>
                <a:gd name="T33" fmla="*/ 28 h 90"/>
                <a:gd name="T34" fmla="*/ 18 w 82"/>
                <a:gd name="T35" fmla="*/ 18 h 90"/>
                <a:gd name="T36" fmla="*/ 18 w 82"/>
                <a:gd name="T37" fmla="*/ 18 h 90"/>
                <a:gd name="T38" fmla="*/ 28 w 82"/>
                <a:gd name="T39" fmla="*/ 10 h 90"/>
                <a:gd name="T40" fmla="*/ 38 w 82"/>
                <a:gd name="T41" fmla="*/ 4 h 90"/>
                <a:gd name="T42" fmla="*/ 48 w 82"/>
                <a:gd name="T43" fmla="*/ 0 h 90"/>
                <a:gd name="T44" fmla="*/ 60 w 82"/>
                <a:gd name="T45" fmla="*/ 0 h 90"/>
                <a:gd name="T46" fmla="*/ 60 w 82"/>
                <a:gd name="T47" fmla="*/ 0 h 90"/>
                <a:gd name="T48" fmla="*/ 72 w 82"/>
                <a:gd name="T49" fmla="*/ 0 h 90"/>
                <a:gd name="T50" fmla="*/ 72 w 82"/>
                <a:gd name="T51" fmla="*/ 0 h 90"/>
                <a:gd name="T52" fmla="*/ 82 w 82"/>
                <a:gd name="T53" fmla="*/ 4 h 90"/>
                <a:gd name="T54" fmla="*/ 78 w 82"/>
                <a:gd name="T55" fmla="*/ 28 h 90"/>
                <a:gd name="T56" fmla="*/ 68 w 82"/>
                <a:gd name="T57" fmla="*/ 28 h 90"/>
                <a:gd name="T58" fmla="*/ 68 w 82"/>
                <a:gd name="T59" fmla="*/ 26 h 90"/>
                <a:gd name="T60" fmla="*/ 68 w 82"/>
                <a:gd name="T61" fmla="*/ 26 h 90"/>
                <a:gd name="T62" fmla="*/ 68 w 82"/>
                <a:gd name="T63" fmla="*/ 16 h 90"/>
                <a:gd name="T64" fmla="*/ 68 w 82"/>
                <a:gd name="T65" fmla="*/ 16 h 90"/>
                <a:gd name="T66" fmla="*/ 68 w 82"/>
                <a:gd name="T67" fmla="*/ 12 h 90"/>
                <a:gd name="T68" fmla="*/ 64 w 82"/>
                <a:gd name="T69" fmla="*/ 10 h 90"/>
                <a:gd name="T70" fmla="*/ 64 w 82"/>
                <a:gd name="T71" fmla="*/ 10 h 90"/>
                <a:gd name="T72" fmla="*/ 60 w 82"/>
                <a:gd name="T73" fmla="*/ 8 h 90"/>
                <a:gd name="T74" fmla="*/ 56 w 82"/>
                <a:gd name="T75" fmla="*/ 8 h 90"/>
                <a:gd name="T76" fmla="*/ 56 w 82"/>
                <a:gd name="T77" fmla="*/ 8 h 90"/>
                <a:gd name="T78" fmla="*/ 50 w 82"/>
                <a:gd name="T79" fmla="*/ 8 h 90"/>
                <a:gd name="T80" fmla="*/ 44 w 82"/>
                <a:gd name="T81" fmla="*/ 10 h 90"/>
                <a:gd name="T82" fmla="*/ 40 w 82"/>
                <a:gd name="T83" fmla="*/ 16 h 90"/>
                <a:gd name="T84" fmla="*/ 34 w 82"/>
                <a:gd name="T85" fmla="*/ 22 h 90"/>
                <a:gd name="T86" fmla="*/ 34 w 82"/>
                <a:gd name="T87" fmla="*/ 22 h 90"/>
                <a:gd name="T88" fmla="*/ 30 w 82"/>
                <a:gd name="T89" fmla="*/ 30 h 90"/>
                <a:gd name="T90" fmla="*/ 28 w 82"/>
                <a:gd name="T91" fmla="*/ 40 h 90"/>
                <a:gd name="T92" fmla="*/ 26 w 82"/>
                <a:gd name="T93" fmla="*/ 48 h 90"/>
                <a:gd name="T94" fmla="*/ 26 w 82"/>
                <a:gd name="T95" fmla="*/ 58 h 90"/>
                <a:gd name="T96" fmla="*/ 26 w 82"/>
                <a:gd name="T97" fmla="*/ 58 h 90"/>
                <a:gd name="T98" fmla="*/ 26 w 82"/>
                <a:gd name="T99" fmla="*/ 68 h 90"/>
                <a:gd name="T100" fmla="*/ 30 w 82"/>
                <a:gd name="T101" fmla="*/ 74 h 90"/>
                <a:gd name="T102" fmla="*/ 30 w 82"/>
                <a:gd name="T103" fmla="*/ 74 h 90"/>
                <a:gd name="T104" fmla="*/ 36 w 82"/>
                <a:gd name="T105" fmla="*/ 78 h 90"/>
                <a:gd name="T106" fmla="*/ 46 w 82"/>
                <a:gd name="T107" fmla="*/ 80 h 90"/>
                <a:gd name="T108" fmla="*/ 46 w 82"/>
                <a:gd name="T109" fmla="*/ 80 h 90"/>
                <a:gd name="T110" fmla="*/ 58 w 82"/>
                <a:gd name="T111" fmla="*/ 78 h 90"/>
                <a:gd name="T112" fmla="*/ 72 w 82"/>
                <a:gd name="T113" fmla="*/ 74 h 90"/>
                <a:gd name="T114" fmla="*/ 70 w 82"/>
                <a:gd name="T115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90">
                  <a:moveTo>
                    <a:pt x="70" y="82"/>
                  </a:moveTo>
                  <a:lnTo>
                    <a:pt x="70" y="82"/>
                  </a:lnTo>
                  <a:lnTo>
                    <a:pt x="50" y="88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20" y="88"/>
                  </a:lnTo>
                  <a:lnTo>
                    <a:pt x="14" y="86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2" y="4"/>
                  </a:lnTo>
                  <a:lnTo>
                    <a:pt x="78" y="28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40" y="1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30"/>
                  </a:lnTo>
                  <a:lnTo>
                    <a:pt x="28" y="40"/>
                  </a:lnTo>
                  <a:lnTo>
                    <a:pt x="26" y="4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58" y="78"/>
                  </a:lnTo>
                  <a:lnTo>
                    <a:pt x="72" y="74"/>
                  </a:lnTo>
                  <a:lnTo>
                    <a:pt x="7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60"/>
            <p:cNvSpPr>
              <a:spLocks/>
            </p:cNvSpPr>
            <p:nvPr/>
          </p:nvSpPr>
          <p:spPr bwMode="auto">
            <a:xfrm>
              <a:off x="3999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6 w 88"/>
                <a:gd name="T3" fmla="*/ 50 h 88"/>
                <a:gd name="T4" fmla="*/ 56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6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6" y="50"/>
                  </a:lnTo>
                  <a:lnTo>
                    <a:pt x="56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61"/>
            <p:cNvSpPr>
              <a:spLocks/>
            </p:cNvSpPr>
            <p:nvPr/>
          </p:nvSpPr>
          <p:spPr bwMode="auto">
            <a:xfrm>
              <a:off x="4095" y="2293"/>
              <a:ext cx="76" cy="90"/>
            </a:xfrm>
            <a:custGeom>
              <a:avLst/>
              <a:gdLst>
                <a:gd name="T0" fmla="*/ 4 w 76"/>
                <a:gd name="T1" fmla="*/ 64 h 90"/>
                <a:gd name="T2" fmla="*/ 14 w 76"/>
                <a:gd name="T3" fmla="*/ 66 h 90"/>
                <a:gd name="T4" fmla="*/ 12 w 76"/>
                <a:gd name="T5" fmla="*/ 74 h 90"/>
                <a:gd name="T6" fmla="*/ 14 w 76"/>
                <a:gd name="T7" fmla="*/ 78 h 90"/>
                <a:gd name="T8" fmla="*/ 18 w 76"/>
                <a:gd name="T9" fmla="*/ 80 h 90"/>
                <a:gd name="T10" fmla="*/ 30 w 76"/>
                <a:gd name="T11" fmla="*/ 84 h 90"/>
                <a:gd name="T12" fmla="*/ 36 w 76"/>
                <a:gd name="T13" fmla="*/ 82 h 90"/>
                <a:gd name="T14" fmla="*/ 40 w 76"/>
                <a:gd name="T15" fmla="*/ 80 h 90"/>
                <a:gd name="T16" fmla="*/ 44 w 76"/>
                <a:gd name="T17" fmla="*/ 70 h 90"/>
                <a:gd name="T18" fmla="*/ 42 w 76"/>
                <a:gd name="T19" fmla="*/ 62 h 90"/>
                <a:gd name="T20" fmla="*/ 30 w 76"/>
                <a:gd name="T21" fmla="*/ 50 h 90"/>
                <a:gd name="T22" fmla="*/ 20 w 76"/>
                <a:gd name="T23" fmla="*/ 36 h 90"/>
                <a:gd name="T24" fmla="*/ 16 w 76"/>
                <a:gd name="T25" fmla="*/ 24 h 90"/>
                <a:gd name="T26" fmla="*/ 16 w 76"/>
                <a:gd name="T27" fmla="*/ 20 h 90"/>
                <a:gd name="T28" fmla="*/ 22 w 76"/>
                <a:gd name="T29" fmla="*/ 10 h 90"/>
                <a:gd name="T30" fmla="*/ 26 w 76"/>
                <a:gd name="T31" fmla="*/ 6 h 90"/>
                <a:gd name="T32" fmla="*/ 52 w 76"/>
                <a:gd name="T33" fmla="*/ 0 h 90"/>
                <a:gd name="T34" fmla="*/ 64 w 76"/>
                <a:gd name="T35" fmla="*/ 0 h 90"/>
                <a:gd name="T36" fmla="*/ 72 w 76"/>
                <a:gd name="T37" fmla="*/ 24 h 90"/>
                <a:gd name="T38" fmla="*/ 62 w 76"/>
                <a:gd name="T39" fmla="*/ 22 h 90"/>
                <a:gd name="T40" fmla="*/ 64 w 76"/>
                <a:gd name="T41" fmla="*/ 14 h 90"/>
                <a:gd name="T42" fmla="*/ 60 w 76"/>
                <a:gd name="T43" fmla="*/ 8 h 90"/>
                <a:gd name="T44" fmla="*/ 52 w 76"/>
                <a:gd name="T45" fmla="*/ 6 h 90"/>
                <a:gd name="T46" fmla="*/ 40 w 76"/>
                <a:gd name="T47" fmla="*/ 10 h 90"/>
                <a:gd name="T48" fmla="*/ 38 w 76"/>
                <a:gd name="T49" fmla="*/ 14 h 90"/>
                <a:gd name="T50" fmla="*/ 36 w 76"/>
                <a:gd name="T51" fmla="*/ 20 h 90"/>
                <a:gd name="T52" fmla="*/ 46 w 76"/>
                <a:gd name="T53" fmla="*/ 34 h 90"/>
                <a:gd name="T54" fmla="*/ 52 w 76"/>
                <a:gd name="T55" fmla="*/ 40 h 90"/>
                <a:gd name="T56" fmla="*/ 66 w 76"/>
                <a:gd name="T57" fmla="*/ 58 h 90"/>
                <a:gd name="T58" fmla="*/ 66 w 76"/>
                <a:gd name="T59" fmla="*/ 64 h 90"/>
                <a:gd name="T60" fmla="*/ 64 w 76"/>
                <a:gd name="T61" fmla="*/ 74 h 90"/>
                <a:gd name="T62" fmla="*/ 56 w 76"/>
                <a:gd name="T63" fmla="*/ 84 h 90"/>
                <a:gd name="T64" fmla="*/ 46 w 76"/>
                <a:gd name="T65" fmla="*/ 90 h 90"/>
                <a:gd name="T66" fmla="*/ 30 w 76"/>
                <a:gd name="T67" fmla="*/ 90 h 90"/>
                <a:gd name="T68" fmla="*/ 0 w 76"/>
                <a:gd name="T69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90">
                  <a:moveTo>
                    <a:pt x="0" y="86"/>
                  </a:moveTo>
                  <a:lnTo>
                    <a:pt x="4" y="64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8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22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6" y="82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2"/>
                  </a:lnTo>
                  <a:lnTo>
                    <a:pt x="38" y="56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0" y="36"/>
                  </a:lnTo>
                  <a:lnTo>
                    <a:pt x="16" y="3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7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6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4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0" y="26"/>
                  </a:lnTo>
                  <a:lnTo>
                    <a:pt x="46" y="34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62" y="52"/>
                  </a:lnTo>
                  <a:lnTo>
                    <a:pt x="66" y="58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70"/>
                  </a:lnTo>
                  <a:lnTo>
                    <a:pt x="64" y="74"/>
                  </a:lnTo>
                  <a:lnTo>
                    <a:pt x="60" y="80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6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6" y="90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/>
        </p:nvSpPr>
        <p:spPr>
          <a:xfrm>
            <a:off x="0" y="4670425"/>
            <a:ext cx="12192000" cy="1498600"/>
          </a:xfrm>
          <a:custGeom>
            <a:avLst/>
            <a:gdLst/>
            <a:ahLst/>
            <a:cxnLst/>
            <a:rect l="l" t="t" r="r" b="b"/>
            <a:pathLst>
              <a:path w="12192000" h="1498600">
                <a:moveTo>
                  <a:pt x="0" y="1498600"/>
                </a:moveTo>
                <a:lnTo>
                  <a:pt x="12192000" y="1498600"/>
                </a:lnTo>
                <a:lnTo>
                  <a:pt x="12192000" y="0"/>
                </a:lnTo>
                <a:lnTo>
                  <a:pt x="0" y="0"/>
                </a:lnTo>
                <a:lnTo>
                  <a:pt x="0" y="149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11330422" y="5816590"/>
            <a:ext cx="480236" cy="838230"/>
            <a:chOff x="3709987" y="1414463"/>
            <a:chExt cx="523875" cy="914400"/>
          </a:xfrm>
        </p:grpSpPr>
        <p:sp>
          <p:nvSpPr>
            <p:cNvPr id="29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NIU Alumni Survey Graduate Students | Academic Year 2017-2018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483" y="381030"/>
            <a:ext cx="11022859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4229" y="1216152"/>
            <a:ext cx="11022859" cy="4487732"/>
          </a:xfrm>
        </p:spPr>
        <p:txBody>
          <a:bodyPr lIns="0"/>
          <a:lstStyle>
            <a:lvl1pPr marL="342900" indent="-342900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NIU Alumni Survey Graduate Students | Academic Year 2017-2018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568483" y="1169988"/>
            <a:ext cx="11038605" cy="45106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00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483" y="381030"/>
            <a:ext cx="11022859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914401" y="1371600"/>
            <a:ext cx="10339545" cy="4176539"/>
          </a:xfrm>
        </p:spPr>
        <p:txBody>
          <a:bodyPr lIns="0"/>
          <a:lstStyle>
            <a:lvl1pPr marL="342900" indent="-342900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5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NIU Alumni Survey Graduate Students | Academic Year 2017-2018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5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NIU Alumni Survey Graduate Students | Academic Year 2017-2018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2"/>
          </p:nvPr>
        </p:nvSpPr>
        <p:spPr>
          <a:xfrm>
            <a:off x="568484" y="1216152"/>
            <a:ext cx="5252957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315791" y="1216152"/>
            <a:ext cx="5252957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81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NIU Alumni Survey Graduate Students | Academic Year 2017-2018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238718" y="1169988"/>
            <a:ext cx="5425917" cy="45106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00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568483" y="1169988"/>
            <a:ext cx="5425917" cy="45106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00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2"/>
          </p:nvPr>
        </p:nvSpPr>
        <p:spPr>
          <a:xfrm>
            <a:off x="812800" y="1312858"/>
            <a:ext cx="4978400" cy="4235281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6502400" y="1295395"/>
            <a:ext cx="4978400" cy="4252744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442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483" y="381030"/>
            <a:ext cx="11022859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7900597" y="1219201"/>
            <a:ext cx="24204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4228537" y="1219201"/>
            <a:ext cx="6003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1566653" y="1219201"/>
            <a:ext cx="0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568484" y="1219201"/>
            <a:ext cx="0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Content Placeholder 8"/>
          <p:cNvSpPr>
            <a:spLocks noGrp="1"/>
          </p:cNvSpPr>
          <p:nvPr>
            <p:ph sz="quarter" idx="12"/>
          </p:nvPr>
        </p:nvSpPr>
        <p:spPr>
          <a:xfrm>
            <a:off x="741443" y="1216152"/>
            <a:ext cx="3311684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Content Placeholder 8"/>
          <p:cNvSpPr>
            <a:spLocks noGrp="1"/>
          </p:cNvSpPr>
          <p:nvPr>
            <p:ph sz="quarter" idx="13"/>
          </p:nvPr>
        </p:nvSpPr>
        <p:spPr>
          <a:xfrm>
            <a:off x="4428154" y="1229469"/>
            <a:ext cx="3311684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Content Placeholder 8"/>
          <p:cNvSpPr>
            <a:spLocks noGrp="1"/>
          </p:cNvSpPr>
          <p:nvPr>
            <p:ph sz="quarter" idx="14"/>
          </p:nvPr>
        </p:nvSpPr>
        <p:spPr>
          <a:xfrm>
            <a:off x="8114865" y="1216152"/>
            <a:ext cx="3311684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NIU Alumni Survey Graduate Students | Academic Year 2017-2018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2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2190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74" y="2895631"/>
            <a:ext cx="10591769" cy="707886"/>
          </a:xfrm>
        </p:spPr>
        <p:txBody>
          <a:bodyPr/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11330422" y="5816590"/>
            <a:ext cx="480236" cy="838230"/>
            <a:chOff x="3709987" y="1414463"/>
            <a:chExt cx="523875" cy="914400"/>
          </a:xfrm>
        </p:grpSpPr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NIU Alumni Survey Graduate Students | Academic Year 2017-2018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74" y="5240427"/>
            <a:ext cx="10591769" cy="707886"/>
          </a:xfrm>
        </p:spPr>
        <p:txBody>
          <a:bodyPr/>
          <a:lstStyle>
            <a:lvl1pPr algn="l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NIU Alumni Survey Graduate Students | Academic Year 2017-2018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6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2631" y="381030"/>
            <a:ext cx="11190429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NIU Alumni Survey Graduate Students | Academic Year 2017-2018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6197311"/>
            <a:ext cx="12192000" cy="688975"/>
          </a:xfrm>
          <a:custGeom>
            <a:avLst/>
            <a:gdLst/>
            <a:ahLst/>
            <a:cxnLst/>
            <a:rect l="l" t="t" r="r" b="b"/>
            <a:pathLst>
              <a:path w="12192000" h="688975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solidFill>
            <a:srgbClr val="D00A2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485" y="381030"/>
            <a:ext cx="10998169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84232" y="1216152"/>
            <a:ext cx="10998169" cy="435133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NIU Alumni Survey Graduate Students | Academic Year 2017-2018</a:t>
            </a:r>
            <a:endParaRPr lang="en-US" dirty="0"/>
          </a:p>
        </p:txBody>
      </p:sp>
      <p:grpSp>
        <p:nvGrpSpPr>
          <p:cNvPr id="30" name="Group 29"/>
          <p:cNvGrpSpPr>
            <a:grpSpLocks noChangeAspect="1"/>
          </p:cNvGrpSpPr>
          <p:nvPr userDrawn="1"/>
        </p:nvGrpSpPr>
        <p:grpSpPr>
          <a:xfrm>
            <a:off x="11330422" y="5816590"/>
            <a:ext cx="480236" cy="838230"/>
            <a:chOff x="3709987" y="1414463"/>
            <a:chExt cx="523875" cy="914400"/>
          </a:xfrm>
        </p:grpSpPr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3" r:id="rId4"/>
    <p:sldLayoutId id="2147483674" r:id="rId5"/>
    <p:sldLayoutId id="2147483672" r:id="rId6"/>
    <p:sldLayoutId id="2147483666" r:id="rId7"/>
    <p:sldLayoutId id="2147483667" r:id="rId8"/>
    <p:sldLayoutId id="2147483664" r:id="rId9"/>
    <p:sldLayoutId id="2147483665" r:id="rId10"/>
  </p:sldLayoutIdLst>
  <p:hf hdr="0" dt="0"/>
  <p:txStyles>
    <p:titleStyle>
      <a:lvl1pPr algn="ctr">
        <a:defRPr>
          <a:latin typeface="+mj-lt"/>
          <a:ea typeface="+mj-ea"/>
          <a:cs typeface="+mj-cs"/>
        </a:defRPr>
      </a:lvl1pPr>
    </p:titleStyle>
    <p:bodyStyle>
      <a:lvl1pPr marL="0">
        <a:lnSpc>
          <a:spcPts val="3000"/>
        </a:lnSpc>
        <a:spcAft>
          <a:spcPts val="1600"/>
        </a:spcAft>
        <a:defRPr>
          <a:latin typeface="Arial" charset="0"/>
          <a:ea typeface="Arial" charset="0"/>
          <a:cs typeface="Arial" charset="0"/>
        </a:defRPr>
      </a:lvl1pPr>
      <a:lvl2pPr marL="547674" indent="-193035">
        <a:lnSpc>
          <a:spcPts val="2400"/>
        </a:lnSpc>
        <a:spcAft>
          <a:spcPts val="600"/>
        </a:spcAft>
        <a:buClr>
          <a:srgbClr val="CF0A2C"/>
        </a:buClr>
        <a:buFont typeface="Arial" charset="0"/>
        <a:buChar char="•"/>
        <a:tabLst/>
        <a:defRPr sz="1500">
          <a:latin typeface="Arial" charset="0"/>
          <a:ea typeface="Arial" charset="0"/>
          <a:cs typeface="Arial" charset="0"/>
        </a:defRPr>
      </a:lvl2pPr>
      <a:lvl3pPr marL="914377">
        <a:lnSpc>
          <a:spcPts val="3000"/>
        </a:lnSpc>
        <a:defRPr>
          <a:latin typeface="Arial" charset="0"/>
          <a:ea typeface="Arial" charset="0"/>
          <a:cs typeface="Arial" charset="0"/>
        </a:defRPr>
      </a:lvl3pPr>
      <a:lvl4pPr marL="1371566">
        <a:lnSpc>
          <a:spcPts val="3000"/>
        </a:lnSpc>
        <a:defRPr>
          <a:latin typeface="Arial" charset="0"/>
          <a:ea typeface="Arial" charset="0"/>
          <a:cs typeface="Arial" charset="0"/>
        </a:defRPr>
      </a:lvl4pPr>
      <a:lvl5pPr marL="1828754">
        <a:lnSpc>
          <a:spcPts val="3000"/>
        </a:lnSpc>
        <a:defRPr>
          <a:latin typeface="Arial" charset="0"/>
          <a:ea typeface="Arial" charset="0"/>
          <a:cs typeface="Arial" charset="0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ssess@niu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2.xml"/><Relationship Id="rId4" Type="http://schemas.openxmlformats.org/officeDocument/2006/relationships/hyperlink" Target="go.niu.edu/assess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953005" y="2633472"/>
            <a:ext cx="6092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57200" y="535900"/>
            <a:ext cx="4621687" cy="4555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0000"/>
              </a:lnSpc>
            </a:pPr>
            <a:r>
              <a:rPr lang="en-US" sz="3200" spc="-5" dirty="0">
                <a:solidFill>
                  <a:schemeClr val="tx1"/>
                </a:solidFill>
              </a:rPr>
              <a:t>NIU Alumni Outcomes</a:t>
            </a:r>
            <a:br>
              <a:rPr lang="en-US" sz="3200" spc="-5" dirty="0">
                <a:solidFill>
                  <a:schemeClr val="tx1"/>
                </a:solidFill>
              </a:rPr>
            </a:br>
            <a:r>
              <a:rPr lang="en-US" sz="3200" spc="-5" dirty="0">
                <a:solidFill>
                  <a:schemeClr val="tx1"/>
                </a:solidFill>
              </a:rPr>
              <a:t>Graduate Students</a:t>
            </a:r>
            <a:br>
              <a:rPr lang="en-US" sz="3200" spc="-5" dirty="0">
                <a:solidFill>
                  <a:srgbClr val="A0A1A2"/>
                </a:solidFill>
              </a:rPr>
            </a:br>
            <a:r>
              <a:rPr lang="en-US" sz="2400" spc="-5" dirty="0">
                <a:solidFill>
                  <a:srgbClr val="A0A1A2"/>
                </a:solidFill>
              </a:rPr>
              <a:t>Academic Year 2021-2022</a:t>
            </a:r>
            <a:br>
              <a:rPr lang="en-US" spc="-5" dirty="0">
                <a:solidFill>
                  <a:srgbClr val="A0A1A2"/>
                </a:solidFill>
              </a:rPr>
            </a:br>
            <a:br>
              <a:rPr lang="en-US" spc="-5" dirty="0">
                <a:solidFill>
                  <a:srgbClr val="A0A1A2"/>
                </a:solidFill>
              </a:rPr>
            </a:br>
            <a:r>
              <a:rPr lang="en-US" sz="4000" spc="-5" dirty="0"/>
              <a:t>Employment and Additional Education </a:t>
            </a:r>
            <a:br>
              <a:rPr lang="en-US" sz="3600" spc="-5" dirty="0"/>
            </a:br>
            <a:br>
              <a:rPr lang="en-US" sz="3600" spc="-5" dirty="0"/>
            </a:br>
            <a:r>
              <a:rPr lang="en-US" sz="2400" spc="-5" dirty="0">
                <a:solidFill>
                  <a:schemeClr val="tx1"/>
                </a:solidFill>
              </a:rPr>
              <a:t>Accreditation, Assessment and Evaluation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600" dirty="0">
                <a:solidFill>
                  <a:srgbClr val="A0A1A2"/>
                </a:solidFill>
                <a:latin typeface="Arial"/>
                <a:cs typeface="Arial"/>
              </a:rPr>
              <a:t>© </a:t>
            </a:r>
            <a:r>
              <a:rPr lang="en-US" sz="600" spc="-11" dirty="0">
                <a:solidFill>
                  <a:srgbClr val="A0A1A2"/>
                </a:solidFill>
                <a:latin typeface="Arial"/>
                <a:cs typeface="Arial"/>
              </a:rPr>
              <a:t>2023 </a:t>
            </a:r>
            <a:r>
              <a:rPr lang="en-US" sz="600" spc="11" dirty="0">
                <a:solidFill>
                  <a:srgbClr val="A0A1A2"/>
                </a:solidFill>
                <a:latin typeface="Arial"/>
                <a:cs typeface="Arial"/>
              </a:rPr>
              <a:t>Northern </a:t>
            </a:r>
            <a:r>
              <a:rPr lang="en-US" sz="600" spc="5" dirty="0">
                <a:solidFill>
                  <a:srgbClr val="A0A1A2"/>
                </a:solidFill>
                <a:latin typeface="Arial"/>
                <a:cs typeface="Arial"/>
              </a:rPr>
              <a:t>Illinois </a:t>
            </a:r>
            <a:r>
              <a:rPr lang="en-US" sz="600" dirty="0">
                <a:solidFill>
                  <a:srgbClr val="A0A1A2"/>
                </a:solidFill>
                <a:latin typeface="Arial"/>
                <a:cs typeface="Arial"/>
              </a:rPr>
              <a:t>University </a:t>
            </a:r>
            <a:endParaRPr lang="en-US" sz="600" dirty="0">
              <a:latin typeface="Arial"/>
              <a:cs typeface="Arial"/>
            </a:endParaRPr>
          </a:p>
        </p:txBody>
      </p:sp>
      <p:pic>
        <p:nvPicPr>
          <p:cNvPr id="72" name="Picture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19" y="0"/>
            <a:ext cx="3048000" cy="2628900"/>
          </a:xfrm>
          <a:prstGeom prst="rect">
            <a:avLst/>
          </a:prstGeom>
        </p:spPr>
      </p:pic>
      <p:pic>
        <p:nvPicPr>
          <p:cNvPr id="107" name="Picture 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0"/>
            <a:ext cx="3048000" cy="2628900"/>
          </a:xfrm>
          <a:prstGeom prst="rect">
            <a:avLst/>
          </a:prstGeom>
        </p:spPr>
      </p:pic>
      <p:sp>
        <p:nvSpPr>
          <p:cNvPr id="109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9048" y="2633472"/>
            <a:ext cx="6092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" name="Picture 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2817" b="42"/>
          <a:stretch/>
        </p:blipFill>
        <p:spPr>
          <a:xfrm>
            <a:off x="6099047" y="4123944"/>
            <a:ext cx="6092953" cy="2810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NIU Alumni Survey Undergraduate Students | Academic Year 2021-2022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Sample</a:t>
            </a:r>
          </a:p>
          <a:p>
            <a:pPr marL="625064" lvl="1" indent="-214308"/>
            <a:r>
              <a:rPr lang="en-US" sz="2000" dirty="0"/>
              <a:t>Graduate alumni</a:t>
            </a:r>
          </a:p>
          <a:p>
            <a:pPr marL="1063209" lvl="2" indent="-285750">
              <a:buClr>
                <a:srgbClr val="D00A2C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Summer 2021, Fall 2021, and Spring 2022</a:t>
            </a:r>
            <a:endParaRPr lang="en-US" sz="2800" b="1" dirty="0"/>
          </a:p>
          <a:p>
            <a:pPr marL="990600" lvl="2" indent="-990600"/>
            <a:r>
              <a:rPr lang="en-US" sz="2800" b="1" dirty="0"/>
              <a:t>Method</a:t>
            </a:r>
          </a:p>
          <a:p>
            <a:pPr marL="625064" lvl="1" indent="-214308"/>
            <a:r>
              <a:rPr lang="en-US" sz="2000" dirty="0"/>
              <a:t>Qualtrics survey </a:t>
            </a:r>
          </a:p>
          <a:p>
            <a:pPr marL="625064" lvl="1" indent="-214308"/>
            <a:r>
              <a:rPr lang="en-US" sz="2000" dirty="0"/>
              <a:t>Surveyed within one-year post-graduation for Summer 2021 and Fall 2021; surveyed </a:t>
            </a:r>
            <a:r>
              <a:rPr lang="en-US" sz="2000"/>
              <a:t>within one-month </a:t>
            </a:r>
            <a:r>
              <a:rPr lang="en-US" sz="2000" dirty="0"/>
              <a:t>pre/post graduation for Spring 2022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Survey Highlights</a:t>
            </a:r>
          </a:p>
          <a:p>
            <a:pPr marL="625064" lvl="1" indent="-214308"/>
            <a:r>
              <a:rPr lang="en-US" sz="2000" dirty="0"/>
              <a:t>Alumni current employment at time of survey for Summer 2021 and Fall 2021; accepted offers of employment for Spring 2022</a:t>
            </a:r>
          </a:p>
          <a:p>
            <a:pPr marL="625064" lvl="1" indent="-214308"/>
            <a:endParaRPr lang="en-US" sz="2000" dirty="0"/>
          </a:p>
          <a:p>
            <a:pPr marL="625064" lvl="1" indent="-214308"/>
            <a:r>
              <a:rPr lang="en-US" sz="2000" dirty="0"/>
              <a:t>Alumni enrolled in or completed additional education at time of survey for Summer 2021 and Fall 2021; accepted into program for Spring 2022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FDE226-03E6-4285-A76E-867E2762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422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DB9436-50CC-4B3A-9568-DACDB6E7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83" y="381030"/>
            <a:ext cx="11022859" cy="861774"/>
          </a:xfrm>
        </p:spPr>
        <p:txBody>
          <a:bodyPr/>
          <a:lstStyle/>
          <a:p>
            <a:r>
              <a:rPr lang="en-US" dirty="0"/>
              <a:t>Response Rates</a:t>
            </a:r>
            <a:br>
              <a:rPr lang="en-US" dirty="0"/>
            </a:br>
            <a:r>
              <a:rPr lang="en-US" sz="2000" dirty="0"/>
              <a:t>(N = Total Number of Alumni)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5751A-FEBA-46BA-B723-1C6C4C2B2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EC72A-5BBF-4E68-B5CA-03DEDCF7A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NIU Alumni Survey Undergraduate Students | Academic Year 2021-2022</a:t>
            </a:r>
          </a:p>
        </p:txBody>
      </p:sp>
      <p:graphicFrame>
        <p:nvGraphicFramePr>
          <p:cNvPr id="8" name="Content Placeholder 7" descr="There were 1,417 responses to the survey with an overall response rate of 13%. College response rates were as follows: 15% for the College of Business; 12% for the College of Education; 12% for the College of Engineering and Engineering Technology; 12% for the College of Health and Human Sciences; 13% for the College of Liberal Arts and Sciences; and 9% for the College of Visual and Performing Arts.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17792003"/>
              </p:ext>
            </p:extLst>
          </p:nvPr>
        </p:nvGraphicFramePr>
        <p:xfrm>
          <a:off x="575971" y="1270876"/>
          <a:ext cx="11023600" cy="448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 descr="Same description as the previous object.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63280"/>
              </p:ext>
            </p:extLst>
          </p:nvPr>
        </p:nvGraphicFramePr>
        <p:xfrm>
          <a:off x="1828800" y="1530533"/>
          <a:ext cx="8839200" cy="422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05600" y="179845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N = 1417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00" y="225636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N = 433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8670" y="2823795"/>
            <a:ext cx="776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N = 405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8670" y="337756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N = 107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2449" y="3889250"/>
            <a:ext cx="798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N = 166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2449" y="4427115"/>
            <a:ext cx="738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N = 228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4922855"/>
            <a:ext cx="907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N = 78</a:t>
            </a:r>
          </a:p>
        </p:txBody>
      </p:sp>
    </p:spTree>
    <p:extLst>
      <p:ext uri="{BB962C8B-B14F-4D97-AF65-F5344CB8AC3E}">
        <p14:creationId xmlns:p14="http://schemas.microsoft.com/office/powerpoint/2010/main" val="196618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83" y="381030"/>
            <a:ext cx="11022859" cy="553998"/>
          </a:xfrm>
        </p:spPr>
        <p:txBody>
          <a:bodyPr/>
          <a:lstStyle/>
          <a:p>
            <a:r>
              <a:rPr lang="en-US" dirty="0"/>
              <a:t>Current Primary Status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NIU Alumni Survey Undergraduate Students | Academic Year 2021-2022</a:t>
            </a:r>
          </a:p>
        </p:txBody>
      </p:sp>
      <p:graphicFrame>
        <p:nvGraphicFramePr>
          <p:cNvPr id="9" name="Content Placeholder 8" descr="183 alumni responded to the current primary status question. 85% said they were employed full-time, 3% were employed part time, 7% were still seeking employment. In addition, 4% were enrolled in a program of continuing education and 1% responded they were planning to continue education.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43260005"/>
              </p:ext>
            </p:extLst>
          </p:nvPr>
        </p:nvGraphicFramePr>
        <p:xfrm>
          <a:off x="567742" y="1216025"/>
          <a:ext cx="11023600" cy="448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9" descr="Same description as the previous object.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628284"/>
              </p:ext>
            </p:extLst>
          </p:nvPr>
        </p:nvGraphicFramePr>
        <p:xfrm>
          <a:off x="584200" y="1216025"/>
          <a:ext cx="11023600" cy="448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A34191-333F-42B1-8E6D-509A4B9D7448}"/>
              </a:ext>
            </a:extLst>
          </p:cNvPr>
          <p:cNvSpPr txBox="1"/>
          <p:nvPr/>
        </p:nvSpPr>
        <p:spPr>
          <a:xfrm>
            <a:off x="4636602" y="5703888"/>
            <a:ext cx="291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Respondents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183</a:t>
            </a:r>
          </a:p>
        </p:txBody>
      </p:sp>
    </p:spTree>
    <p:extLst>
      <p:ext uri="{BB962C8B-B14F-4D97-AF65-F5344CB8AC3E}">
        <p14:creationId xmlns:p14="http://schemas.microsoft.com/office/powerpoint/2010/main" val="251511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27C9-5D54-4D6F-80F1-E025FC23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83" y="381030"/>
            <a:ext cx="11022859" cy="553998"/>
          </a:xfrm>
        </p:spPr>
        <p:txBody>
          <a:bodyPr/>
          <a:lstStyle/>
          <a:p>
            <a:r>
              <a:rPr lang="en-US" dirty="0"/>
              <a:t>Current Primary Employment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A29ED-0709-4B00-83CC-1751096E0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77336-6639-4AD9-92B8-004FACAA3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NIU Alumni Survey Undergraduate Students | Academic Year 2021-2022</a:t>
            </a:r>
          </a:p>
        </p:txBody>
      </p:sp>
      <p:graphicFrame>
        <p:nvGraphicFramePr>
          <p:cNvPr id="12" name="Content Placeholder 11" descr="144 alumni responded to the question regarding their current employment type. 85% reported working in a traditional employment setting, 5% reported working in temporary/contract roles, 4% reported working in a non-tenure track/instructor role, and 1%-2% reported working in a tenure track/instructor, postgraduate internship, entrepreneur/freelance or other category.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06015565"/>
              </p:ext>
            </p:extLst>
          </p:nvPr>
        </p:nvGraphicFramePr>
        <p:xfrm>
          <a:off x="584200" y="1216025"/>
          <a:ext cx="11023600" cy="448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B406F3E-FD47-480E-818E-7EFA5662E284}"/>
              </a:ext>
            </a:extLst>
          </p:cNvPr>
          <p:cNvSpPr txBox="1"/>
          <p:nvPr/>
        </p:nvSpPr>
        <p:spPr>
          <a:xfrm>
            <a:off x="4632112" y="572013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Respondents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144</a:t>
            </a:r>
          </a:p>
        </p:txBody>
      </p:sp>
    </p:spTree>
    <p:extLst>
      <p:ext uri="{BB962C8B-B14F-4D97-AF65-F5344CB8AC3E}">
        <p14:creationId xmlns:p14="http://schemas.microsoft.com/office/powerpoint/2010/main" val="64086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21296506"/>
              </p:ext>
            </p:extLst>
          </p:nvPr>
        </p:nvGraphicFramePr>
        <p:xfrm>
          <a:off x="584200" y="1447800"/>
          <a:ext cx="11023599" cy="1645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350000">
                  <a:extLst>
                    <a:ext uri="{9D8B030D-6E8A-4147-A177-3AD203B41FA5}">
                      <a16:colId xmlns:a16="http://schemas.microsoft.com/office/drawing/2014/main" val="420467786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487863119"/>
                    </a:ext>
                  </a:extLst>
                </a:gridCol>
                <a:gridCol w="2158999">
                  <a:extLst>
                    <a:ext uri="{9D8B030D-6E8A-4147-A177-3AD203B41FA5}">
                      <a16:colId xmlns:a16="http://schemas.microsoft.com/office/drawing/2014/main" val="688700533"/>
                    </a:ext>
                  </a:extLst>
                </a:gridCol>
              </a:tblGrid>
              <a:tr h="1390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earned income (before taxes, in U.S. $) from current primary 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75,000.00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3716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Amount of guaranteed first year/signing bonus from current primary 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$       5,000.00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039544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NIU Alumni Survey Undergraduate Students | Academic Year 2021-2022</a:t>
            </a:r>
          </a:p>
        </p:txBody>
      </p:sp>
    </p:spTree>
    <p:extLst>
      <p:ext uri="{BB962C8B-B14F-4D97-AF65-F5344CB8AC3E}">
        <p14:creationId xmlns:p14="http://schemas.microsoft.com/office/powerpoint/2010/main" val="50667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BF81-3F47-4CAA-B5DB-A496C31F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Relatedness of NIU Degree to Current Job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763AC-FB71-44B1-AC26-6C1221676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3E2B2-EDF5-46E1-B62F-D2213B3E7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NIU Alumni Survey Undergraduate Students | Academic Year 2021-2022</a:t>
            </a:r>
          </a:p>
        </p:txBody>
      </p:sp>
      <p:graphicFrame>
        <p:nvGraphicFramePr>
          <p:cNvPr id="10" name="Content Placeholder 9" descr="144 alumni responded to the question asking about the relatedness of their NIU degree to their current job. Most reported their degree was closely related (64%) or related (24%).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42513542"/>
              </p:ext>
            </p:extLst>
          </p:nvPr>
        </p:nvGraphicFramePr>
        <p:xfrm>
          <a:off x="1143000" y="1216025"/>
          <a:ext cx="10058400" cy="448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 descr="Same description as the previous object.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552327"/>
              </p:ext>
            </p:extLst>
          </p:nvPr>
        </p:nvGraphicFramePr>
        <p:xfrm>
          <a:off x="1676400" y="1295400"/>
          <a:ext cx="8686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 descr="Same description as the previous object.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575406"/>
              </p:ext>
            </p:extLst>
          </p:nvPr>
        </p:nvGraphicFramePr>
        <p:xfrm>
          <a:off x="1143000" y="1178950"/>
          <a:ext cx="9829800" cy="452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DF13CDB-1C31-48EC-AA4B-0392FE8D2517}"/>
              </a:ext>
            </a:extLst>
          </p:cNvPr>
          <p:cNvSpPr txBox="1"/>
          <p:nvPr/>
        </p:nvSpPr>
        <p:spPr>
          <a:xfrm>
            <a:off x="4724400" y="571351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Respondents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144</a:t>
            </a:r>
          </a:p>
        </p:txBody>
      </p:sp>
    </p:spTree>
    <p:extLst>
      <p:ext uri="{BB962C8B-B14F-4D97-AF65-F5344CB8AC3E}">
        <p14:creationId xmlns:p14="http://schemas.microsoft.com/office/powerpoint/2010/main" val="24778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BF81-3F47-4CAA-B5DB-A496C31F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83" y="381030"/>
            <a:ext cx="11022859" cy="553998"/>
          </a:xfrm>
        </p:spPr>
        <p:txBody>
          <a:bodyPr/>
          <a:lstStyle/>
          <a:p>
            <a:r>
              <a:rPr lang="en-US" dirty="0"/>
              <a:t>Preparation to Pursue Additional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763AC-FB71-44B1-AC26-6C1221676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3E2B2-EDF5-46E1-B62F-D2213B3E7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NIU Alumni Survey Undergraduate Students | Academic Year 2021-2022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F13CDB-1C31-48EC-AA4B-0392FE8D2517}"/>
              </a:ext>
            </a:extLst>
          </p:cNvPr>
          <p:cNvSpPr txBox="1"/>
          <p:nvPr/>
        </p:nvSpPr>
        <p:spPr>
          <a:xfrm>
            <a:off x="4724400" y="571351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Respondents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graphicFrame>
        <p:nvGraphicFramePr>
          <p:cNvPr id="10" name="Content Placeholder 9" descr="5 alumni responded to the question asking about their preparation for pursuing additional education. Most reported they felt prepared to a great extent (40%) or some extent (40%).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514347349"/>
              </p:ext>
            </p:extLst>
          </p:nvPr>
        </p:nvGraphicFramePr>
        <p:xfrm>
          <a:off x="593883" y="1207558"/>
          <a:ext cx="11023600" cy="448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 descr="Same description as the previous object.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836032"/>
              </p:ext>
            </p:extLst>
          </p:nvPr>
        </p:nvGraphicFramePr>
        <p:xfrm>
          <a:off x="1600200" y="1207557"/>
          <a:ext cx="9220200" cy="450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346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730A-4197-4597-965E-A2FF1C04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14" y="1676400"/>
            <a:ext cx="10591769" cy="55399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D00A2C"/>
                </a:solidFill>
              </a:rPr>
              <a:t>For more information, please contact: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04284-DCA9-4EE6-A1F9-40C5C23A454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00114" y="2819400"/>
            <a:ext cx="10591769" cy="2743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</a:rPr>
              <a:t>Accreditation, Assessment and Evaluation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0" dirty="0">
                <a:solidFill>
                  <a:schemeClr val="tx1"/>
                </a:solidFill>
              </a:rPr>
              <a:t>Northern Illinois University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000" b="0" dirty="0" err="1">
                <a:solidFill>
                  <a:schemeClr val="tx1"/>
                </a:solidFill>
              </a:rPr>
              <a:t>Swen</a:t>
            </a:r>
            <a:r>
              <a:rPr lang="en-US" sz="2000" b="0" dirty="0">
                <a:solidFill>
                  <a:schemeClr val="tx1"/>
                </a:solidFill>
              </a:rPr>
              <a:t> Parson 316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000" b="0" dirty="0">
                <a:solidFill>
                  <a:srgbClr val="D00A2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aae@niu.edu</a:t>
            </a:r>
            <a:endParaRPr lang="en-US" sz="2000" b="0" dirty="0">
              <a:solidFill>
                <a:srgbClr val="D00A2C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000" b="0">
                <a:solidFill>
                  <a:srgbClr val="D00A2C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</a:t>
            </a:r>
            <a:r>
              <a:rPr lang="en-US" sz="2000" b="0" dirty="0">
                <a:solidFill>
                  <a:srgbClr val="D00A2C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.niu.edu/assessment</a:t>
            </a:r>
            <a:endParaRPr lang="en-US" sz="2000" b="0" dirty="0">
              <a:solidFill>
                <a:srgbClr val="D00A2C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419EE-58DE-46CF-AC7F-82169C565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NIU Alumni Survey Undergraduate Students | Academic Year 2021-2022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DE044-B376-4F56-85F5-25AC769A5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67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f1c913-c4cf-4a25-9302-c687b58e130d">
      <Terms xmlns="http://schemas.microsoft.com/office/infopath/2007/PartnerControls"/>
    </lcf76f155ced4ddcb4097134ff3c332f>
    <TaxCatchAll xmlns="780bbb10-16be-465c-8816-c272262ba8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C8BDAE9D45140B55A0084207DF007" ma:contentTypeVersion="17" ma:contentTypeDescription="Create a new document." ma:contentTypeScope="" ma:versionID="e1b01b500e3d08f154fa4f1c6aef5cd7">
  <xsd:schema xmlns:xsd="http://www.w3.org/2001/XMLSchema" xmlns:xs="http://www.w3.org/2001/XMLSchema" xmlns:p="http://schemas.microsoft.com/office/2006/metadata/properties" xmlns:ns2="d7f1c913-c4cf-4a25-9302-c687b58e130d" xmlns:ns3="780bbb10-16be-465c-8816-c272262ba8fa" targetNamespace="http://schemas.microsoft.com/office/2006/metadata/properties" ma:root="true" ma:fieldsID="5ee5aa4c7e2b02b29dac69037a72c581" ns2:_="" ns3:_="">
    <xsd:import namespace="d7f1c913-c4cf-4a25-9302-c687b58e130d"/>
    <xsd:import namespace="780bbb10-16be-465c-8816-c272262ba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1c913-c4cf-4a25-9302-c687b58e1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a63e50-2334-4bb1-ad09-e05728c052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bbb10-16be-465c-8816-c272262ba8f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6acf1a9-303b-4f18-b947-8a2cdccbf461}" ma:internalName="TaxCatchAll" ma:showField="CatchAllData" ma:web="780bbb10-16be-465c-8816-c272262ba8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13016D-B126-46F2-970E-B91725B5AF66}">
  <ds:schemaRefs>
    <ds:schemaRef ds:uri="http://schemas.microsoft.com/office/2006/metadata/properties"/>
    <ds:schemaRef ds:uri="http://schemas.microsoft.com/office/infopath/2007/PartnerControls"/>
    <ds:schemaRef ds:uri="d7f1c913-c4cf-4a25-9302-c687b58e130d"/>
    <ds:schemaRef ds:uri="780bbb10-16be-465c-8816-c272262ba8fa"/>
  </ds:schemaRefs>
</ds:datastoreItem>
</file>

<file path=customXml/itemProps2.xml><?xml version="1.0" encoding="utf-8"?>
<ds:datastoreItem xmlns:ds="http://schemas.openxmlformats.org/officeDocument/2006/customXml" ds:itemID="{D4737311-5AD2-42F9-87CC-89085D6241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07A33-76BE-4E6F-9C12-A595917DB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f1c913-c4cf-4a25-9302-c687b58e130d"/>
    <ds:schemaRef ds:uri="780bbb10-16be-465c-8816-c272262ba8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39083</TotalTime>
  <Words>337</Words>
  <Application>Microsoft Office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NIU Alumni Outcomes Graduate Students Academic Year 2021-2022  Employment and Additional Education   Accreditation, Assessment and Evaluation</vt:lpstr>
      <vt:lpstr>Background</vt:lpstr>
      <vt:lpstr>Response Rates (N = Total Number of Alumni)</vt:lpstr>
      <vt:lpstr>Current Primary Status </vt:lpstr>
      <vt:lpstr>Current Primary Employment</vt:lpstr>
      <vt:lpstr>Earnings</vt:lpstr>
      <vt:lpstr>Relatedness of NIU Degree to Current Job</vt:lpstr>
      <vt:lpstr>Preparation to Pursue Additional Education</vt:lpstr>
      <vt:lpstr>For more information, please 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Presentation Title</dc:title>
  <dc:creator>Rachel Xidis</dc:creator>
  <cp:lastModifiedBy>Tawanda Paul</cp:lastModifiedBy>
  <cp:revision>340</cp:revision>
  <dcterms:created xsi:type="dcterms:W3CDTF">2016-07-12T08:38:50Z</dcterms:created>
  <dcterms:modified xsi:type="dcterms:W3CDTF">2026-06-05T21:12:09Z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2016-07-12T00:00:00Z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2016-07-12T00:00:00Z</vt:filetime>
  </property>
  <property fmtid="{D5CDD505-2E9C-101B-9397-08002B2CF9AE}" pid="5" name="ContentTypeId">
    <vt:lpwstr>0x010100E95C8BDAE9D45140B55A0084207DF007</vt:lpwstr>
  </property>
  <property fmtid="{D5CDD505-2E9C-101B-9397-08002B2CF9AE}" pid="6" name="MediaServiceImageTags">
    <vt:lpwstr/>
  </property>
</Properties>
</file>