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69" r:id="rId5"/>
    <p:sldId id="262" r:id="rId6"/>
    <p:sldId id="266" r:id="rId7"/>
    <p:sldId id="259" r:id="rId8"/>
    <p:sldId id="264" r:id="rId9"/>
    <p:sldId id="267" r:id="rId10"/>
    <p:sldId id="265" r:id="rId11"/>
    <p:sldId id="268" r:id="rId12"/>
    <p:sldId id="263" r:id="rId13"/>
    <p:sldId id="257" r:id="rId14"/>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9" autoAdjust="0"/>
    <p:restoredTop sz="94660"/>
  </p:normalViewPr>
  <p:slideViewPr>
    <p:cSldViewPr snapToGrid="0">
      <p:cViewPr varScale="1">
        <p:scale>
          <a:sx n="72" d="100"/>
          <a:sy n="72" d="100"/>
        </p:scale>
        <p:origin x="1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399894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1070414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3824057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2540134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2234984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1331823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402407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3796134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100612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2540938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1FDF5-455B-4580-BD4C-E2DF79A9284B}" type="datetimeFigureOut">
              <a:rPr lang="en-US" smtClean="0"/>
              <a:t>4/23/2017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4F324C-6DA2-4D99-BBCE-30310CE7AE50}" type="slidenum">
              <a:rPr lang="en-US" smtClean="0"/>
              <a:t>‹#›</a:t>
            </a:fld>
            <a:endParaRPr lang="en-US" dirty="0"/>
          </a:p>
        </p:txBody>
      </p:sp>
    </p:spTree>
    <p:extLst>
      <p:ext uri="{BB962C8B-B14F-4D97-AF65-F5344CB8AC3E}">
        <p14:creationId xmlns:p14="http://schemas.microsoft.com/office/powerpoint/2010/main" val="147715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1FDF5-455B-4580-BD4C-E2DF79A9284B}" type="datetimeFigureOut">
              <a:rPr lang="en-US" smtClean="0"/>
              <a:t>4/23/2017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F324C-6DA2-4D99-BBCE-30310CE7AE50}" type="slidenum">
              <a:rPr lang="en-US" smtClean="0"/>
              <a:t>‹#›</a:t>
            </a:fld>
            <a:endParaRPr lang="en-US" dirty="0"/>
          </a:p>
        </p:txBody>
      </p:sp>
    </p:spTree>
    <p:extLst>
      <p:ext uri="{BB962C8B-B14F-4D97-AF65-F5344CB8AC3E}">
        <p14:creationId xmlns:p14="http://schemas.microsoft.com/office/powerpoint/2010/main" val="132593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0991" y="238540"/>
            <a:ext cx="9144000" cy="1868556"/>
          </a:xfrm>
        </p:spPr>
        <p:txBody>
          <a:bodyPr/>
          <a:lstStyle/>
          <a:p>
            <a:r>
              <a:rPr lang="en-US" b="1" dirty="0" smtClean="0"/>
              <a:t>The Unknown Rebel </a:t>
            </a:r>
            <a:br>
              <a:rPr lang="en-US" b="1" dirty="0" smtClean="0"/>
            </a:br>
            <a:r>
              <a:rPr lang="en-US" b="1" dirty="0" smtClean="0"/>
              <a:t>of Tiananmen Square (1989)</a:t>
            </a:r>
            <a:endParaRPr lang="en-US" b="1" dirty="0"/>
          </a:p>
        </p:txBody>
      </p:sp>
      <p:sp>
        <p:nvSpPr>
          <p:cNvPr id="3" name="Subtitle 2"/>
          <p:cNvSpPr>
            <a:spLocks noGrp="1"/>
          </p:cNvSpPr>
          <p:nvPr>
            <p:ph type="subTitle" idx="1"/>
          </p:nvPr>
        </p:nvSpPr>
        <p:spPr>
          <a:xfrm>
            <a:off x="9925878" y="5020021"/>
            <a:ext cx="2080591" cy="1655762"/>
          </a:xfrm>
        </p:spPr>
        <p:txBody>
          <a:bodyPr>
            <a:normAutofit fontScale="40000" lnSpcReduction="20000"/>
          </a:bodyPr>
          <a:lstStyle/>
          <a:p>
            <a:r>
              <a:rPr lang="en-US" dirty="0" smtClean="0"/>
              <a:t>Artemus Ward</a:t>
            </a:r>
          </a:p>
          <a:p>
            <a:r>
              <a:rPr lang="en-US" dirty="0" smtClean="0"/>
              <a:t>Dept. of Political Science</a:t>
            </a:r>
          </a:p>
          <a:p>
            <a:r>
              <a:rPr lang="en-US" dirty="0" smtClean="0"/>
              <a:t>Northern Illinois University</a:t>
            </a:r>
          </a:p>
          <a:p>
            <a:endParaRPr lang="en-US" dirty="0" smtClean="0"/>
          </a:p>
          <a:p>
            <a:r>
              <a:rPr lang="en-US" dirty="0" smtClean="0"/>
              <a:t>Bill of Rights Institute</a:t>
            </a:r>
            <a:endParaRPr lang="en-US" dirty="0"/>
          </a:p>
          <a:p>
            <a:r>
              <a:rPr lang="en-US" dirty="0" smtClean="0"/>
              <a:t>Webinar</a:t>
            </a:r>
          </a:p>
          <a:p>
            <a:r>
              <a:rPr lang="en-US" dirty="0" smtClean="0"/>
              <a:t>April 27, 2017</a:t>
            </a:r>
          </a:p>
          <a:p>
            <a:endParaRPr lang="en-US" dirty="0"/>
          </a:p>
        </p:txBody>
      </p:sp>
      <p:pic>
        <p:nvPicPr>
          <p:cNvPr id="4" name="Picture 3"/>
          <p:cNvPicPr>
            <a:picLocks noChangeAspect="1"/>
          </p:cNvPicPr>
          <p:nvPr/>
        </p:nvPicPr>
        <p:blipFill>
          <a:blip r:embed="rId2"/>
          <a:stretch>
            <a:fillRect/>
          </a:stretch>
        </p:blipFill>
        <p:spPr>
          <a:xfrm>
            <a:off x="2288277" y="2356744"/>
            <a:ext cx="7509427" cy="4191626"/>
          </a:xfrm>
          <a:prstGeom prst="rect">
            <a:avLst/>
          </a:prstGeom>
        </p:spPr>
      </p:pic>
    </p:spTree>
    <p:extLst>
      <p:ext uri="{BB962C8B-B14F-4D97-AF65-F5344CB8AC3E}">
        <p14:creationId xmlns:p14="http://schemas.microsoft.com/office/powerpoint/2010/main" val="3569733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801" y="73262"/>
            <a:ext cx="3139674" cy="947156"/>
          </a:xfrm>
        </p:spPr>
        <p:txBody>
          <a:bodyPr>
            <a:normAutofit/>
          </a:bodyPr>
          <a:lstStyle/>
          <a:p>
            <a:pPr algn="ctr"/>
            <a:r>
              <a:rPr lang="en-US" sz="6000" b="1" dirty="0" smtClean="0"/>
              <a:t>Tank Man</a:t>
            </a:r>
            <a:endParaRPr lang="en-US" sz="6000" b="1" dirty="0"/>
          </a:p>
        </p:txBody>
      </p:sp>
      <p:sp>
        <p:nvSpPr>
          <p:cNvPr id="3" name="Content Placeholder 2"/>
          <p:cNvSpPr>
            <a:spLocks noGrp="1"/>
          </p:cNvSpPr>
          <p:nvPr>
            <p:ph idx="1"/>
          </p:nvPr>
        </p:nvSpPr>
        <p:spPr>
          <a:xfrm>
            <a:off x="145774" y="2610678"/>
            <a:ext cx="11913704" cy="4147931"/>
          </a:xfrm>
        </p:spPr>
        <p:txBody>
          <a:bodyPr>
            <a:normAutofit/>
          </a:bodyPr>
          <a:lstStyle/>
          <a:p>
            <a:r>
              <a:rPr lang="en-US" dirty="0" smtClean="0"/>
              <a:t>On </a:t>
            </a:r>
            <a:r>
              <a:rPr lang="en-US" dirty="0"/>
              <a:t>June 5, suppression of the protest was immortalized in Western media by the famous video footage and photographs of a </a:t>
            </a:r>
            <a:r>
              <a:rPr lang="en-US" b="1" dirty="0"/>
              <a:t>lone man standing in front of a column of tanks</a:t>
            </a:r>
            <a:r>
              <a:rPr lang="en-US" dirty="0"/>
              <a:t> </a:t>
            </a:r>
            <a:r>
              <a:rPr lang="en-US" b="1" dirty="0"/>
              <a:t>driving out of Tiananmen Square</a:t>
            </a:r>
            <a:r>
              <a:rPr lang="en-US" dirty="0"/>
              <a:t>. </a:t>
            </a:r>
            <a:endParaRPr lang="en-US" dirty="0" smtClean="0"/>
          </a:p>
          <a:p>
            <a:r>
              <a:rPr lang="en-US" dirty="0" smtClean="0"/>
              <a:t>The </a:t>
            </a:r>
            <a:r>
              <a:rPr lang="en-US" dirty="0"/>
              <a:t>iconic photo that would eventually make its way around the world was taken on June 5 on </a:t>
            </a:r>
            <a:r>
              <a:rPr lang="en-US" dirty="0" smtClean="0"/>
              <a:t>Chang’an Ave. </a:t>
            </a:r>
            <a:r>
              <a:rPr lang="en-US" dirty="0"/>
              <a:t>As the tank driver attempted to go around him, the </a:t>
            </a:r>
            <a:r>
              <a:rPr lang="en-US" dirty="0" smtClean="0"/>
              <a:t>“Tank Man” </a:t>
            </a:r>
            <a:r>
              <a:rPr lang="en-US" dirty="0"/>
              <a:t>moved into the </a:t>
            </a:r>
            <a:r>
              <a:rPr lang="en-US" dirty="0" smtClean="0"/>
              <a:t>tank’s </a:t>
            </a:r>
            <a:r>
              <a:rPr lang="en-US" dirty="0"/>
              <a:t>path. He continued to stand defiantly in front of the tanks for some time, then climbed up onto the turret of the lead tank to speak to the soldiers inside. After returning to his position in front of the tanks, the man was pulled aside by a </a:t>
            </a:r>
            <a:r>
              <a:rPr lang="en-US" dirty="0" smtClean="0"/>
              <a:t>some plain-clothes people—it is unclear whether they were police or protesters.</a:t>
            </a:r>
            <a:endParaRPr lang="en-US" dirty="0"/>
          </a:p>
        </p:txBody>
      </p:sp>
      <p:pic>
        <p:nvPicPr>
          <p:cNvPr id="4" name="Picture 3"/>
          <p:cNvPicPr>
            <a:picLocks noChangeAspect="1"/>
          </p:cNvPicPr>
          <p:nvPr/>
        </p:nvPicPr>
        <p:blipFill>
          <a:blip r:embed="rId2"/>
          <a:stretch>
            <a:fillRect/>
          </a:stretch>
        </p:blipFill>
        <p:spPr>
          <a:xfrm>
            <a:off x="8044070" y="73262"/>
            <a:ext cx="3564836" cy="2544131"/>
          </a:xfrm>
          <a:prstGeom prst="rect">
            <a:avLst/>
          </a:prstGeom>
        </p:spPr>
      </p:pic>
      <p:pic>
        <p:nvPicPr>
          <p:cNvPr id="5" name="Picture 4"/>
          <p:cNvPicPr>
            <a:picLocks noChangeAspect="1"/>
          </p:cNvPicPr>
          <p:nvPr/>
        </p:nvPicPr>
        <p:blipFill>
          <a:blip r:embed="rId3"/>
          <a:stretch>
            <a:fillRect/>
          </a:stretch>
        </p:blipFill>
        <p:spPr>
          <a:xfrm>
            <a:off x="774425" y="1020418"/>
            <a:ext cx="2510935" cy="1431233"/>
          </a:xfrm>
          <a:prstGeom prst="rect">
            <a:avLst/>
          </a:prstGeom>
        </p:spPr>
      </p:pic>
      <p:pic>
        <p:nvPicPr>
          <p:cNvPr id="6" name="Picture 5"/>
          <p:cNvPicPr>
            <a:picLocks noChangeAspect="1"/>
          </p:cNvPicPr>
          <p:nvPr/>
        </p:nvPicPr>
        <p:blipFill>
          <a:blip r:embed="rId4"/>
          <a:stretch>
            <a:fillRect/>
          </a:stretch>
        </p:blipFill>
        <p:spPr>
          <a:xfrm>
            <a:off x="3689660" y="92766"/>
            <a:ext cx="4040040" cy="2517912"/>
          </a:xfrm>
          <a:prstGeom prst="rect">
            <a:avLst/>
          </a:prstGeom>
        </p:spPr>
      </p:pic>
    </p:spTree>
    <p:extLst>
      <p:ext uri="{BB962C8B-B14F-4D97-AF65-F5344CB8AC3E}">
        <p14:creationId xmlns:p14="http://schemas.microsoft.com/office/powerpoint/2010/main" val="1646185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16310" y="142254"/>
            <a:ext cx="4524326" cy="6576598"/>
          </a:xfrm>
          <a:prstGeom prst="rect">
            <a:avLst/>
          </a:prstGeom>
        </p:spPr>
      </p:pic>
      <p:pic>
        <p:nvPicPr>
          <p:cNvPr id="6" name="Picture 5"/>
          <p:cNvPicPr>
            <a:picLocks noChangeAspect="1"/>
          </p:cNvPicPr>
          <p:nvPr/>
        </p:nvPicPr>
        <p:blipFill>
          <a:blip r:embed="rId3"/>
          <a:stretch>
            <a:fillRect/>
          </a:stretch>
        </p:blipFill>
        <p:spPr>
          <a:xfrm>
            <a:off x="99805" y="142254"/>
            <a:ext cx="4551708" cy="6567464"/>
          </a:xfrm>
          <a:prstGeom prst="rect">
            <a:avLst/>
          </a:prstGeom>
        </p:spPr>
      </p:pic>
      <p:pic>
        <p:nvPicPr>
          <p:cNvPr id="7" name="Picture 6"/>
          <p:cNvPicPr>
            <a:picLocks noChangeAspect="1"/>
          </p:cNvPicPr>
          <p:nvPr/>
        </p:nvPicPr>
        <p:blipFill>
          <a:blip r:embed="rId4"/>
          <a:stretch>
            <a:fillRect/>
          </a:stretch>
        </p:blipFill>
        <p:spPr>
          <a:xfrm>
            <a:off x="2752824" y="1994659"/>
            <a:ext cx="4845326" cy="4724193"/>
          </a:xfrm>
          <a:prstGeom prst="rect">
            <a:avLst/>
          </a:prstGeom>
        </p:spPr>
      </p:pic>
      <p:pic>
        <p:nvPicPr>
          <p:cNvPr id="8" name="Picture 7"/>
          <p:cNvPicPr>
            <a:picLocks noChangeAspect="1"/>
          </p:cNvPicPr>
          <p:nvPr/>
        </p:nvPicPr>
        <p:blipFill>
          <a:blip r:embed="rId5"/>
          <a:stretch>
            <a:fillRect/>
          </a:stretch>
        </p:blipFill>
        <p:spPr>
          <a:xfrm>
            <a:off x="99804" y="3438191"/>
            <a:ext cx="3875847" cy="3280662"/>
          </a:xfrm>
          <a:prstGeom prst="rect">
            <a:avLst/>
          </a:prstGeom>
        </p:spPr>
      </p:pic>
      <p:pic>
        <p:nvPicPr>
          <p:cNvPr id="9" name="Picture 8"/>
          <p:cNvPicPr>
            <a:picLocks noChangeAspect="1"/>
          </p:cNvPicPr>
          <p:nvPr/>
        </p:nvPicPr>
        <p:blipFill>
          <a:blip r:embed="rId6"/>
          <a:stretch>
            <a:fillRect/>
          </a:stretch>
        </p:blipFill>
        <p:spPr>
          <a:xfrm>
            <a:off x="5002824" y="142255"/>
            <a:ext cx="1994753" cy="2627450"/>
          </a:xfrm>
          <a:prstGeom prst="rect">
            <a:avLst/>
          </a:prstGeom>
        </p:spPr>
      </p:pic>
    </p:spTree>
    <p:extLst>
      <p:ext uri="{BB962C8B-B14F-4D97-AF65-F5344CB8AC3E}">
        <p14:creationId xmlns:p14="http://schemas.microsoft.com/office/powerpoint/2010/main" val="300044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765"/>
            <a:ext cx="6927574" cy="861393"/>
          </a:xfrm>
        </p:spPr>
        <p:txBody>
          <a:bodyPr>
            <a:normAutofit fontScale="90000"/>
          </a:bodyPr>
          <a:lstStyle/>
          <a:p>
            <a:pPr algn="ctr"/>
            <a:r>
              <a:rPr lang="en-US" sz="5400" b="1" dirty="0" smtClean="0"/>
              <a:t>Aftermath &amp; Implications</a:t>
            </a:r>
            <a:endParaRPr lang="en-US" sz="5400" b="1" dirty="0"/>
          </a:p>
        </p:txBody>
      </p:sp>
      <p:sp>
        <p:nvSpPr>
          <p:cNvPr id="3" name="Content Placeholder 2"/>
          <p:cNvSpPr>
            <a:spLocks noGrp="1"/>
          </p:cNvSpPr>
          <p:nvPr>
            <p:ph idx="1"/>
          </p:nvPr>
        </p:nvSpPr>
        <p:spPr>
          <a:xfrm>
            <a:off x="106017" y="954158"/>
            <a:ext cx="11953461" cy="5791200"/>
          </a:xfrm>
        </p:spPr>
        <p:txBody>
          <a:bodyPr>
            <a:normAutofit fontScale="85000" lnSpcReduction="20000"/>
          </a:bodyPr>
          <a:lstStyle/>
          <a:p>
            <a:r>
              <a:rPr lang="en-US" dirty="0" smtClean="0"/>
              <a:t>The international community widely condemned the use </a:t>
            </a:r>
            <a:r>
              <a:rPr lang="en-US" dirty="0"/>
              <a:t>of </a:t>
            </a:r>
            <a:r>
              <a:rPr lang="en-US" dirty="0" smtClean="0"/>
              <a:t>force</a:t>
            </a:r>
            <a:r>
              <a:rPr lang="en-US" dirty="0"/>
              <a:t> </a:t>
            </a:r>
            <a:r>
              <a:rPr lang="en-US" dirty="0" smtClean="0"/>
              <a:t>and </a:t>
            </a:r>
          </a:p>
          <a:p>
            <a:pPr marL="0" indent="0">
              <a:buNone/>
            </a:pPr>
            <a:r>
              <a:rPr lang="en-US" dirty="0" smtClean="0"/>
              <a:t>    Western countries imposed economic sanctions and arms embargoes.</a:t>
            </a:r>
          </a:p>
          <a:p>
            <a:r>
              <a:rPr lang="en-US" dirty="0" smtClean="0"/>
              <a:t>In </a:t>
            </a:r>
            <a:r>
              <a:rPr lang="en-US" dirty="0"/>
              <a:t>the aftermath of the crackdown, the </a:t>
            </a:r>
            <a:r>
              <a:rPr lang="en-US" dirty="0" smtClean="0"/>
              <a:t>government:</a:t>
            </a:r>
          </a:p>
          <a:p>
            <a:pPr lvl="1"/>
            <a:r>
              <a:rPr lang="en-US" dirty="0" smtClean="0"/>
              <a:t>conducted </a:t>
            </a:r>
            <a:r>
              <a:rPr lang="en-US" dirty="0"/>
              <a:t>widespread arrests of protesters and their supporters, </a:t>
            </a:r>
            <a:endParaRPr lang="en-US" dirty="0" smtClean="0"/>
          </a:p>
          <a:p>
            <a:pPr lvl="1"/>
            <a:r>
              <a:rPr lang="en-US" dirty="0" smtClean="0"/>
              <a:t>suppressed </a:t>
            </a:r>
            <a:r>
              <a:rPr lang="en-US" dirty="0"/>
              <a:t>other protests around China, </a:t>
            </a:r>
            <a:endParaRPr lang="en-US" dirty="0" smtClean="0"/>
          </a:p>
          <a:p>
            <a:pPr lvl="1"/>
            <a:r>
              <a:rPr lang="en-US" dirty="0" smtClean="0"/>
              <a:t>expelled </a:t>
            </a:r>
            <a:r>
              <a:rPr lang="en-US" dirty="0"/>
              <a:t>foreign </a:t>
            </a:r>
            <a:r>
              <a:rPr lang="en-US" dirty="0" smtClean="0"/>
              <a:t>journalists,</a:t>
            </a:r>
          </a:p>
          <a:p>
            <a:pPr lvl="1"/>
            <a:r>
              <a:rPr lang="en-US" dirty="0" smtClean="0"/>
              <a:t>strictly </a:t>
            </a:r>
            <a:r>
              <a:rPr lang="en-US" dirty="0"/>
              <a:t>controlled coverage of the events in the domestic </a:t>
            </a:r>
            <a:r>
              <a:rPr lang="en-US" dirty="0" smtClean="0"/>
              <a:t>press, </a:t>
            </a:r>
          </a:p>
          <a:p>
            <a:pPr lvl="1"/>
            <a:r>
              <a:rPr lang="en-US" dirty="0" smtClean="0"/>
              <a:t>strengthened police </a:t>
            </a:r>
            <a:r>
              <a:rPr lang="en-US" dirty="0"/>
              <a:t>and internal security forces were </a:t>
            </a:r>
            <a:r>
              <a:rPr lang="en-US" dirty="0" smtClean="0"/>
              <a:t>strengthened,</a:t>
            </a:r>
          </a:p>
          <a:p>
            <a:pPr lvl="1"/>
            <a:r>
              <a:rPr lang="en-US" dirty="0" smtClean="0"/>
              <a:t>demoted or purged officials </a:t>
            </a:r>
            <a:r>
              <a:rPr lang="en-US" dirty="0"/>
              <a:t>deemed sympathetic to the </a:t>
            </a:r>
            <a:r>
              <a:rPr lang="en-US" dirty="0" smtClean="0"/>
              <a:t>protests,</a:t>
            </a:r>
          </a:p>
          <a:p>
            <a:pPr lvl="1"/>
            <a:r>
              <a:rPr lang="en-US" dirty="0" smtClean="0"/>
              <a:t>temporarily halted the </a:t>
            </a:r>
            <a:r>
              <a:rPr lang="en-US" dirty="0"/>
              <a:t>policies of </a:t>
            </a:r>
            <a:r>
              <a:rPr lang="en-US" dirty="0" smtClean="0"/>
              <a:t>liberalization.</a:t>
            </a:r>
          </a:p>
          <a:p>
            <a:r>
              <a:rPr lang="en-US" dirty="0" smtClean="0"/>
              <a:t>Considered </a:t>
            </a:r>
            <a:r>
              <a:rPr lang="en-US" dirty="0"/>
              <a:t>a watershed event, the protests also set the limits on political expression in China well into the 21st century. Its memory is widely associated with questioning the legitimacy of Communist Party rule, and remains one of the most sensitive and most widely censored political topics on mainland China</a:t>
            </a:r>
            <a:r>
              <a:rPr lang="en-US" dirty="0" smtClean="0"/>
              <a:t>.</a:t>
            </a:r>
          </a:p>
          <a:p>
            <a:r>
              <a:rPr lang="en-US" dirty="0" smtClean="0"/>
              <a:t>The </a:t>
            </a:r>
            <a:r>
              <a:rPr lang="en-US" dirty="0"/>
              <a:t>Chinese government censored the details of Hu's life inside mainland </a:t>
            </a:r>
            <a:r>
              <a:rPr lang="en-US" dirty="0" smtClean="0"/>
              <a:t>China for the next 15 years. But, on what would have been Hu’s 90</a:t>
            </a:r>
            <a:r>
              <a:rPr lang="en-US" baseline="30000" dirty="0" smtClean="0"/>
              <a:t>th</a:t>
            </a:r>
            <a:r>
              <a:rPr lang="en-US" dirty="0" smtClean="0"/>
              <a:t> birthday in 2005, it </a:t>
            </a:r>
            <a:r>
              <a:rPr lang="en-US" dirty="0"/>
              <a:t>officially rehabilitated his image and lifted its censorship </a:t>
            </a:r>
            <a:r>
              <a:rPr lang="en-US" dirty="0" smtClean="0"/>
              <a:t>restrictions.</a:t>
            </a:r>
          </a:p>
          <a:p>
            <a:r>
              <a:rPr lang="en-US" dirty="0" smtClean="0"/>
              <a:t>The Tiananmen Square Massacre was remarkable considering that only months later the Berlin Wall would be dismantled and two years later the Soviet Union would collapse.</a:t>
            </a:r>
            <a:endParaRPr lang="en-US" dirty="0"/>
          </a:p>
        </p:txBody>
      </p:sp>
      <p:pic>
        <p:nvPicPr>
          <p:cNvPr id="4" name="Picture 3"/>
          <p:cNvPicPr>
            <a:picLocks noChangeAspect="1"/>
          </p:cNvPicPr>
          <p:nvPr/>
        </p:nvPicPr>
        <p:blipFill rotWithShape="1">
          <a:blip r:embed="rId2"/>
          <a:srcRect l="50222"/>
          <a:stretch/>
        </p:blipFill>
        <p:spPr>
          <a:xfrm>
            <a:off x="7977810" y="1736035"/>
            <a:ext cx="1909936" cy="2241274"/>
          </a:xfrm>
          <a:prstGeom prst="rect">
            <a:avLst/>
          </a:prstGeom>
        </p:spPr>
      </p:pic>
      <p:pic>
        <p:nvPicPr>
          <p:cNvPr id="5" name="Picture 4"/>
          <p:cNvPicPr>
            <a:picLocks noChangeAspect="1"/>
          </p:cNvPicPr>
          <p:nvPr/>
        </p:nvPicPr>
        <p:blipFill rotWithShape="1">
          <a:blip r:embed="rId2"/>
          <a:srcRect r="50736"/>
          <a:stretch/>
        </p:blipFill>
        <p:spPr>
          <a:xfrm>
            <a:off x="9344507" y="544446"/>
            <a:ext cx="2714971" cy="3219171"/>
          </a:xfrm>
          <a:prstGeom prst="rect">
            <a:avLst/>
          </a:prstGeom>
        </p:spPr>
      </p:pic>
    </p:spTree>
    <p:extLst>
      <p:ext uri="{BB962C8B-B14F-4D97-AF65-F5344CB8AC3E}">
        <p14:creationId xmlns:p14="http://schemas.microsoft.com/office/powerpoint/2010/main" val="230733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904" y="4827105"/>
            <a:ext cx="5901293" cy="1878496"/>
          </a:xfrm>
        </p:spPr>
        <p:txBody>
          <a:bodyPr>
            <a:normAutofit fontScale="85000" lnSpcReduction="20000"/>
          </a:bodyPr>
          <a:lstStyle/>
          <a:p>
            <a:r>
              <a:rPr lang="en-US" dirty="0" smtClean="0"/>
              <a:t>The iconic protest image has lived on in political cartoons and as internet memes. </a:t>
            </a:r>
          </a:p>
          <a:p>
            <a:r>
              <a:rPr lang="en-US" dirty="0" smtClean="0"/>
              <a:t>One wonders how many of our students who laugh at the latest </a:t>
            </a:r>
            <a:r>
              <a:rPr lang="en-US" dirty="0" smtClean="0"/>
              <a:t>tanks </a:t>
            </a:r>
            <a:r>
              <a:rPr lang="en-US" dirty="0" smtClean="0"/>
              <a:t>meme understand the significance of the original episode.</a:t>
            </a:r>
            <a:endParaRPr lang="en-US" dirty="0"/>
          </a:p>
        </p:txBody>
      </p:sp>
      <p:pic>
        <p:nvPicPr>
          <p:cNvPr id="4" name="Picture 3"/>
          <p:cNvPicPr>
            <a:picLocks noChangeAspect="1"/>
          </p:cNvPicPr>
          <p:nvPr/>
        </p:nvPicPr>
        <p:blipFill>
          <a:blip r:embed="rId2"/>
          <a:stretch>
            <a:fillRect/>
          </a:stretch>
        </p:blipFill>
        <p:spPr>
          <a:xfrm>
            <a:off x="5994952" y="255104"/>
            <a:ext cx="5715000" cy="4572000"/>
          </a:xfrm>
          <a:prstGeom prst="rect">
            <a:avLst/>
          </a:prstGeom>
        </p:spPr>
      </p:pic>
      <p:pic>
        <p:nvPicPr>
          <p:cNvPr id="5" name="Picture 4"/>
          <p:cNvPicPr>
            <a:picLocks noChangeAspect="1"/>
          </p:cNvPicPr>
          <p:nvPr/>
        </p:nvPicPr>
        <p:blipFill>
          <a:blip r:embed="rId3"/>
          <a:stretch>
            <a:fillRect/>
          </a:stretch>
        </p:blipFill>
        <p:spPr>
          <a:xfrm>
            <a:off x="178904" y="106016"/>
            <a:ext cx="5901293" cy="4558749"/>
          </a:xfrm>
          <a:prstGeom prst="rect">
            <a:avLst/>
          </a:prstGeom>
        </p:spPr>
      </p:pic>
      <p:pic>
        <p:nvPicPr>
          <p:cNvPr id="6" name="Picture 5"/>
          <p:cNvPicPr>
            <a:picLocks noChangeAspect="1"/>
          </p:cNvPicPr>
          <p:nvPr/>
        </p:nvPicPr>
        <p:blipFill rotWithShape="1">
          <a:blip r:embed="rId4"/>
          <a:srcRect l="1591" t="1908" r="1" b="20519"/>
          <a:stretch/>
        </p:blipFill>
        <p:spPr>
          <a:xfrm>
            <a:off x="8748986" y="4651514"/>
            <a:ext cx="3308836" cy="2054087"/>
          </a:xfrm>
          <a:prstGeom prst="rect">
            <a:avLst/>
          </a:prstGeom>
        </p:spPr>
      </p:pic>
      <p:pic>
        <p:nvPicPr>
          <p:cNvPr id="7" name="Picture 6"/>
          <p:cNvPicPr>
            <a:picLocks noChangeAspect="1"/>
          </p:cNvPicPr>
          <p:nvPr/>
        </p:nvPicPr>
        <p:blipFill>
          <a:blip r:embed="rId5"/>
          <a:stretch>
            <a:fillRect/>
          </a:stretch>
        </p:blipFill>
        <p:spPr>
          <a:xfrm>
            <a:off x="6213419" y="4671186"/>
            <a:ext cx="2317101" cy="2034415"/>
          </a:xfrm>
          <a:prstGeom prst="rect">
            <a:avLst/>
          </a:prstGeom>
        </p:spPr>
      </p:pic>
    </p:spTree>
    <p:extLst>
      <p:ext uri="{BB962C8B-B14F-4D97-AF65-F5344CB8AC3E}">
        <p14:creationId xmlns:p14="http://schemas.microsoft.com/office/powerpoint/2010/main" val="22456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833" y="220007"/>
            <a:ext cx="4104861" cy="2152132"/>
          </a:xfrm>
        </p:spPr>
        <p:txBody>
          <a:bodyPr>
            <a:normAutofit/>
          </a:bodyPr>
          <a:lstStyle/>
          <a:p>
            <a:pPr algn="ctr"/>
            <a:r>
              <a:rPr lang="en-US" sz="6000" b="1" dirty="0" smtClean="0"/>
              <a:t>Introduction</a:t>
            </a:r>
            <a:endParaRPr lang="en-US" sz="6000" b="1" dirty="0"/>
          </a:p>
        </p:txBody>
      </p:sp>
      <p:sp>
        <p:nvSpPr>
          <p:cNvPr id="3" name="Content Placeholder 2"/>
          <p:cNvSpPr>
            <a:spLocks noGrp="1"/>
          </p:cNvSpPr>
          <p:nvPr>
            <p:ph idx="1"/>
          </p:nvPr>
        </p:nvSpPr>
        <p:spPr>
          <a:xfrm>
            <a:off x="92765" y="2531165"/>
            <a:ext cx="11926957" cy="4227443"/>
          </a:xfrm>
        </p:spPr>
        <p:txBody>
          <a:bodyPr>
            <a:normAutofit fontScale="92500" lnSpcReduction="10000"/>
          </a:bodyPr>
          <a:lstStyle/>
          <a:p>
            <a:r>
              <a:rPr lang="en-US" dirty="0" smtClean="0"/>
              <a:t>While the “unknown rebel” or “tank man” of the Tiananmen Square Protests (1989) is an iconic image, it is important to understand the historical and political context of th</a:t>
            </a:r>
            <a:r>
              <a:rPr lang="en-US" dirty="0" smtClean="0"/>
              <a:t>e protest.</a:t>
            </a:r>
          </a:p>
          <a:p>
            <a:r>
              <a:rPr lang="en-US" dirty="0" smtClean="0"/>
              <a:t>China’s communist revolution led to an authoritarian government whose policies led to tens of millions of deaths.</a:t>
            </a:r>
          </a:p>
          <a:p>
            <a:r>
              <a:rPr lang="en-US" dirty="0" smtClean="0"/>
              <a:t>Reformers in the 1970s-80s deemphasized ideological purity and transformed the nation into a state-capitalist system, albeit still an authoritarian one.</a:t>
            </a:r>
          </a:p>
          <a:p>
            <a:r>
              <a:rPr lang="en-US" dirty="0" smtClean="0"/>
              <a:t>Increased economic freedom led to protests for political freedom.</a:t>
            </a:r>
          </a:p>
          <a:p>
            <a:r>
              <a:rPr lang="en-US" dirty="0" smtClean="0"/>
              <a:t>Sensing the gravity of the moment, hardliners in the government suppressed the protesters through military power.</a:t>
            </a:r>
          </a:p>
          <a:p>
            <a:r>
              <a:rPr lang="en-US" dirty="0" smtClean="0"/>
              <a:t>The relatively tolerant environment that led to the protests has never returned.</a:t>
            </a:r>
          </a:p>
        </p:txBody>
      </p:sp>
      <p:pic>
        <p:nvPicPr>
          <p:cNvPr id="4" name="Picture 3"/>
          <p:cNvPicPr>
            <a:picLocks noChangeAspect="1"/>
          </p:cNvPicPr>
          <p:nvPr/>
        </p:nvPicPr>
        <p:blipFill>
          <a:blip r:embed="rId2"/>
          <a:stretch>
            <a:fillRect/>
          </a:stretch>
        </p:blipFill>
        <p:spPr>
          <a:xfrm>
            <a:off x="8486638" y="92766"/>
            <a:ext cx="3201780" cy="2401335"/>
          </a:xfrm>
          <a:prstGeom prst="rect">
            <a:avLst/>
          </a:prstGeom>
        </p:spPr>
      </p:pic>
      <p:pic>
        <p:nvPicPr>
          <p:cNvPr id="5" name="Picture 4"/>
          <p:cNvPicPr>
            <a:picLocks noChangeAspect="1"/>
          </p:cNvPicPr>
          <p:nvPr/>
        </p:nvPicPr>
        <p:blipFill>
          <a:blip r:embed="rId3"/>
          <a:stretch>
            <a:fillRect/>
          </a:stretch>
        </p:blipFill>
        <p:spPr>
          <a:xfrm>
            <a:off x="4744278" y="92767"/>
            <a:ext cx="3545776" cy="2437316"/>
          </a:xfrm>
          <a:prstGeom prst="rect">
            <a:avLst/>
          </a:prstGeom>
        </p:spPr>
      </p:pic>
    </p:spTree>
    <p:extLst>
      <p:ext uri="{BB962C8B-B14F-4D97-AF65-F5344CB8AC3E}">
        <p14:creationId xmlns:p14="http://schemas.microsoft.com/office/powerpoint/2010/main" val="3414514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4" y="92765"/>
            <a:ext cx="7977809" cy="1497496"/>
          </a:xfrm>
        </p:spPr>
        <p:txBody>
          <a:bodyPr>
            <a:noAutofit/>
          </a:bodyPr>
          <a:lstStyle/>
          <a:p>
            <a:pPr algn="ctr"/>
            <a:r>
              <a:rPr lang="en-US" sz="4900" b="1" dirty="0" smtClean="0"/>
              <a:t>Chinese Communist Revolution (1946-1950)</a:t>
            </a:r>
            <a:endParaRPr lang="en-US" sz="4900" b="1" dirty="0"/>
          </a:p>
        </p:txBody>
      </p:sp>
      <p:sp>
        <p:nvSpPr>
          <p:cNvPr id="3" name="Content Placeholder 2"/>
          <p:cNvSpPr>
            <a:spLocks noGrp="1"/>
          </p:cNvSpPr>
          <p:nvPr>
            <p:ph idx="1"/>
          </p:nvPr>
        </p:nvSpPr>
        <p:spPr>
          <a:xfrm>
            <a:off x="145774" y="1590261"/>
            <a:ext cx="7977809" cy="5128590"/>
          </a:xfrm>
        </p:spPr>
        <p:txBody>
          <a:bodyPr>
            <a:normAutofit fontScale="92500" lnSpcReduction="10000"/>
          </a:bodyPr>
          <a:lstStyle/>
          <a:p>
            <a:r>
              <a:rPr lang="en-US" sz="3000" dirty="0" smtClean="0"/>
              <a:t>The </a:t>
            </a:r>
            <a:r>
              <a:rPr lang="en-US" sz="3000" b="1" dirty="0" smtClean="0"/>
              <a:t>Chinese Communist Party </a:t>
            </a:r>
            <a:r>
              <a:rPr lang="en-US" sz="3000" dirty="0" smtClean="0"/>
              <a:t>was founded in 1921. The governing </a:t>
            </a:r>
            <a:r>
              <a:rPr lang="en-US" sz="3000" b="1" dirty="0"/>
              <a:t>Chinese Nationalist Party</a:t>
            </a:r>
            <a:r>
              <a:rPr lang="en-US" sz="3000" dirty="0"/>
              <a:t>, led by </a:t>
            </a:r>
            <a:r>
              <a:rPr lang="en-US" sz="3000" b="1" dirty="0"/>
              <a:t>Chiang </a:t>
            </a:r>
            <a:r>
              <a:rPr lang="en-US" sz="3000" b="1" dirty="0" smtClean="0"/>
              <a:t>Kai-shek</a:t>
            </a:r>
            <a:r>
              <a:rPr lang="en-US" sz="3000" dirty="0" smtClean="0"/>
              <a:t>, sought to undermine and quash the communists.</a:t>
            </a:r>
          </a:p>
          <a:p>
            <a:r>
              <a:rPr lang="en-US" sz="3000" dirty="0" smtClean="0"/>
              <a:t>Yet the two sides formed an uneasy alliance during </a:t>
            </a:r>
            <a:r>
              <a:rPr lang="en-US" sz="3000" b="1" dirty="0" smtClean="0"/>
              <a:t>WWII</a:t>
            </a:r>
            <a:r>
              <a:rPr lang="en-US" sz="3000" dirty="0" smtClean="0"/>
              <a:t> to oppose Japanese imperialism. After the war, the U.S. tried to broker a coalition -government but failed and the two factions fell into civil war with the U.S. supporting Chiang and the Soviet Union supporting </a:t>
            </a:r>
            <a:r>
              <a:rPr lang="en-US" sz="3000" b="1" dirty="0" smtClean="0"/>
              <a:t>Mao Zedong </a:t>
            </a:r>
            <a:r>
              <a:rPr lang="en-US" sz="3000" dirty="0" smtClean="0"/>
              <a:t>and the communists.</a:t>
            </a:r>
          </a:p>
          <a:p>
            <a:r>
              <a:rPr lang="en-US" sz="3000" dirty="0" smtClean="0"/>
              <a:t>In 1949, the communists had taken control of the mainland with Chiang and the nationalists fleeing to </a:t>
            </a:r>
            <a:r>
              <a:rPr lang="en-US" sz="3000" b="1" dirty="0" smtClean="0"/>
              <a:t>Taiwan</a:t>
            </a:r>
            <a:r>
              <a:rPr lang="en-US" sz="3000" dirty="0" smtClean="0"/>
              <a:t>. The war effectively ended when the U.S. entered the theater during the Korean War in 1950.</a:t>
            </a:r>
          </a:p>
          <a:p>
            <a:endParaRPr lang="en-US" dirty="0"/>
          </a:p>
        </p:txBody>
      </p:sp>
      <p:pic>
        <p:nvPicPr>
          <p:cNvPr id="6" name="Picture 5"/>
          <p:cNvPicPr>
            <a:picLocks noChangeAspect="1"/>
          </p:cNvPicPr>
          <p:nvPr/>
        </p:nvPicPr>
        <p:blipFill>
          <a:blip r:embed="rId2"/>
          <a:stretch>
            <a:fillRect/>
          </a:stretch>
        </p:blipFill>
        <p:spPr>
          <a:xfrm>
            <a:off x="8256104" y="92765"/>
            <a:ext cx="3827393" cy="3763603"/>
          </a:xfrm>
          <a:prstGeom prst="rect">
            <a:avLst/>
          </a:prstGeom>
        </p:spPr>
      </p:pic>
      <p:sp>
        <p:nvSpPr>
          <p:cNvPr id="7" name="TextBox 6"/>
          <p:cNvSpPr txBox="1"/>
          <p:nvPr/>
        </p:nvSpPr>
        <p:spPr>
          <a:xfrm>
            <a:off x="8256104" y="3856368"/>
            <a:ext cx="3818161" cy="861774"/>
          </a:xfrm>
          <a:prstGeom prst="rect">
            <a:avLst/>
          </a:prstGeom>
          <a:noFill/>
        </p:spPr>
        <p:txBody>
          <a:bodyPr wrap="none" rtlCol="0">
            <a:spAutoFit/>
          </a:bodyPr>
          <a:lstStyle/>
          <a:p>
            <a:r>
              <a:rPr lang="en-US" sz="1600" dirty="0"/>
              <a:t>Chiang Kai-shek </a:t>
            </a:r>
            <a:r>
              <a:rPr lang="en-US" sz="1600" dirty="0" smtClean="0"/>
              <a:t>(l) </a:t>
            </a:r>
            <a:r>
              <a:rPr lang="en-US" sz="1600" dirty="0"/>
              <a:t>and Mao Zedong </a:t>
            </a:r>
            <a:r>
              <a:rPr lang="en-US" sz="1600" dirty="0" smtClean="0"/>
              <a:t>in front</a:t>
            </a:r>
          </a:p>
          <a:p>
            <a:r>
              <a:rPr lang="en-US" sz="1600" dirty="0" smtClean="0"/>
              <a:t>of </a:t>
            </a:r>
            <a:r>
              <a:rPr lang="en-US" sz="1600" dirty="0"/>
              <a:t>a portrait of Sun </a:t>
            </a:r>
            <a:r>
              <a:rPr lang="en-US" sz="1600" dirty="0" smtClean="0"/>
              <a:t>Yat-sen, the founder of </a:t>
            </a:r>
          </a:p>
          <a:p>
            <a:r>
              <a:rPr lang="en-US" sz="1600" dirty="0" smtClean="0"/>
              <a:t>the post-imperial Republic of China</a:t>
            </a:r>
            <a:r>
              <a:rPr lang="en-US" dirty="0" smtClean="0"/>
              <a:t>.</a:t>
            </a:r>
            <a:endParaRPr lang="en-US" dirty="0"/>
          </a:p>
        </p:txBody>
      </p:sp>
      <p:pic>
        <p:nvPicPr>
          <p:cNvPr id="8" name="Picture 7"/>
          <p:cNvPicPr>
            <a:picLocks noChangeAspect="1"/>
          </p:cNvPicPr>
          <p:nvPr/>
        </p:nvPicPr>
        <p:blipFill>
          <a:blip r:embed="rId3"/>
          <a:stretch>
            <a:fillRect/>
          </a:stretch>
        </p:blipFill>
        <p:spPr>
          <a:xfrm>
            <a:off x="8348870" y="4718142"/>
            <a:ext cx="3665457" cy="2052657"/>
          </a:xfrm>
          <a:prstGeom prst="rect">
            <a:avLst/>
          </a:prstGeom>
        </p:spPr>
      </p:pic>
    </p:spTree>
    <p:extLst>
      <p:ext uri="{BB962C8B-B14F-4D97-AF65-F5344CB8AC3E}">
        <p14:creationId xmlns:p14="http://schemas.microsoft.com/office/powerpoint/2010/main" val="155265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339" y="365125"/>
            <a:ext cx="4346713" cy="1927501"/>
          </a:xfrm>
        </p:spPr>
        <p:txBody>
          <a:bodyPr>
            <a:normAutofit/>
          </a:bodyPr>
          <a:lstStyle/>
          <a:p>
            <a:pPr algn="ctr"/>
            <a:r>
              <a:rPr lang="en-US" sz="6600" b="1" dirty="0" smtClean="0"/>
              <a:t>Mao’s Reign</a:t>
            </a:r>
            <a:endParaRPr lang="en-US" sz="6600" b="1" dirty="0"/>
          </a:p>
        </p:txBody>
      </p:sp>
      <p:sp>
        <p:nvSpPr>
          <p:cNvPr id="3" name="Content Placeholder 2"/>
          <p:cNvSpPr>
            <a:spLocks noGrp="1"/>
          </p:cNvSpPr>
          <p:nvPr>
            <p:ph idx="1"/>
          </p:nvPr>
        </p:nvSpPr>
        <p:spPr>
          <a:xfrm>
            <a:off x="119270" y="2716695"/>
            <a:ext cx="11940208" cy="4016859"/>
          </a:xfrm>
        </p:spPr>
        <p:txBody>
          <a:bodyPr>
            <a:normAutofit fontScale="92500" lnSpcReduction="20000"/>
          </a:bodyPr>
          <a:lstStyle/>
          <a:p>
            <a:r>
              <a:rPr lang="en-US" dirty="0"/>
              <a:t>As with the communists in the Soviet Union, Mao the Chinese communists implemented an authoritarian government with Mao wielding dictatorial powers.</a:t>
            </a:r>
          </a:p>
          <a:p>
            <a:r>
              <a:rPr lang="en-US" dirty="0"/>
              <a:t>During the “</a:t>
            </a:r>
            <a:r>
              <a:rPr lang="en-US" b="1" dirty="0"/>
              <a:t>Great Leap Forward</a:t>
            </a:r>
            <a:r>
              <a:rPr lang="en-US" dirty="0"/>
              <a:t>” (1958-1962) Mao sought to transform the largely agrarian economy into a socialist one through rapid industrialization and collectivization. Mao used coercion, terror, and systematic violence to implement his policies which failed and tens of millions died in the resulting famine.</a:t>
            </a:r>
          </a:p>
          <a:p>
            <a:r>
              <a:rPr lang="en-US" dirty="0"/>
              <a:t>Weakened, Mao sought to consolidate his power. During the “</a:t>
            </a:r>
            <a:r>
              <a:rPr lang="en-US" b="1" dirty="0"/>
              <a:t>Cultural Revolution</a:t>
            </a:r>
            <a:r>
              <a:rPr lang="en-US" dirty="0"/>
              <a:t>” (1966-1976) Mao sought to purge the nation of the last remnants of capitalism and traditional Chinese society. Violence ensured and millions were persecuted through public humiliation, arbitrary imprisonment, torture, hard labor, sustained harassment, seizure of property and sometimes execution. A large segment of the population was forcibly displaced, historical relics and artifacts were destroyed, and cultural and religious sites were ransacked</a:t>
            </a:r>
            <a:r>
              <a:rPr lang="en-US" dirty="0" smtClean="0"/>
              <a:t>.</a:t>
            </a:r>
            <a:endParaRPr lang="en-US" dirty="0"/>
          </a:p>
        </p:txBody>
      </p:sp>
      <p:pic>
        <p:nvPicPr>
          <p:cNvPr id="4" name="Picture 3"/>
          <p:cNvPicPr>
            <a:picLocks noChangeAspect="1"/>
          </p:cNvPicPr>
          <p:nvPr/>
        </p:nvPicPr>
        <p:blipFill>
          <a:blip r:embed="rId2"/>
          <a:stretch>
            <a:fillRect/>
          </a:stretch>
        </p:blipFill>
        <p:spPr>
          <a:xfrm>
            <a:off x="5039863" y="119611"/>
            <a:ext cx="3627059" cy="2553449"/>
          </a:xfrm>
          <a:prstGeom prst="rect">
            <a:avLst/>
          </a:prstGeom>
        </p:spPr>
      </p:pic>
      <p:pic>
        <p:nvPicPr>
          <p:cNvPr id="5" name="Picture 4"/>
          <p:cNvPicPr>
            <a:picLocks noChangeAspect="1"/>
          </p:cNvPicPr>
          <p:nvPr/>
        </p:nvPicPr>
        <p:blipFill>
          <a:blip r:embed="rId3"/>
          <a:stretch>
            <a:fillRect/>
          </a:stretch>
        </p:blipFill>
        <p:spPr>
          <a:xfrm>
            <a:off x="8931965" y="119611"/>
            <a:ext cx="2239619" cy="2564086"/>
          </a:xfrm>
          <a:prstGeom prst="rect">
            <a:avLst/>
          </a:prstGeom>
        </p:spPr>
      </p:pic>
    </p:spTree>
    <p:extLst>
      <p:ext uri="{BB962C8B-B14F-4D97-AF65-F5344CB8AC3E}">
        <p14:creationId xmlns:p14="http://schemas.microsoft.com/office/powerpoint/2010/main" val="420416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82" y="0"/>
            <a:ext cx="9286461" cy="954157"/>
          </a:xfrm>
        </p:spPr>
        <p:txBody>
          <a:bodyPr>
            <a:normAutofit/>
          </a:bodyPr>
          <a:lstStyle/>
          <a:p>
            <a:pPr algn="ctr"/>
            <a:r>
              <a:rPr lang="en-US" sz="5400" b="1" dirty="0" smtClean="0"/>
              <a:t>Modern China’s State Capitalism</a:t>
            </a:r>
            <a:endParaRPr lang="en-US" sz="5400" b="1" dirty="0"/>
          </a:p>
        </p:txBody>
      </p:sp>
      <p:sp>
        <p:nvSpPr>
          <p:cNvPr id="3" name="Content Placeholder 2"/>
          <p:cNvSpPr>
            <a:spLocks noGrp="1"/>
          </p:cNvSpPr>
          <p:nvPr>
            <p:ph idx="1"/>
          </p:nvPr>
        </p:nvSpPr>
        <p:spPr>
          <a:xfrm>
            <a:off x="122582" y="834888"/>
            <a:ext cx="11950148" cy="5923720"/>
          </a:xfrm>
        </p:spPr>
        <p:txBody>
          <a:bodyPr>
            <a:noAutofit/>
          </a:bodyPr>
          <a:lstStyle/>
          <a:p>
            <a:r>
              <a:rPr lang="en-US" sz="2300" dirty="0" smtClean="0"/>
              <a:t>After Mao’s </a:t>
            </a:r>
            <a:r>
              <a:rPr lang="en-US" sz="2300" dirty="0"/>
              <a:t>death in 1976, reformers led by </a:t>
            </a:r>
            <a:r>
              <a:rPr lang="en-US" sz="2300" b="1" dirty="0"/>
              <a:t>Deng Xiaoping </a:t>
            </a:r>
            <a:r>
              <a:rPr lang="en-US" sz="2300" dirty="0"/>
              <a:t>gradually began </a:t>
            </a:r>
            <a:endParaRPr lang="en-US" sz="2300" dirty="0" smtClean="0"/>
          </a:p>
          <a:p>
            <a:pPr marL="0" indent="0">
              <a:buNone/>
            </a:pPr>
            <a:r>
              <a:rPr lang="en-US" sz="2300" dirty="0"/>
              <a:t> </a:t>
            </a:r>
            <a:r>
              <a:rPr lang="en-US" sz="2300" dirty="0" smtClean="0"/>
              <a:t>   to </a:t>
            </a:r>
            <a:r>
              <a:rPr lang="en-US" sz="2300" dirty="0"/>
              <a:t>dismantle the Maoist policies associated with the Cultural </a:t>
            </a:r>
            <a:r>
              <a:rPr lang="en-US" sz="2300" dirty="0" smtClean="0"/>
              <a:t>Revolution, </a:t>
            </a:r>
          </a:p>
          <a:p>
            <a:pPr marL="0" indent="0">
              <a:buNone/>
            </a:pPr>
            <a:r>
              <a:rPr lang="en-US" sz="2300" dirty="0"/>
              <a:t> </a:t>
            </a:r>
            <a:r>
              <a:rPr lang="en-US" sz="2300" dirty="0" smtClean="0"/>
              <a:t>   yet they still governed through authoritarianism.</a:t>
            </a:r>
          </a:p>
          <a:p>
            <a:r>
              <a:rPr lang="en-US" sz="2300" dirty="0" smtClean="0"/>
              <a:t>The U.S. and China established full diplomatic relations in 1979 and the U.S. </a:t>
            </a:r>
          </a:p>
          <a:p>
            <a:pPr marL="0" indent="0">
              <a:buNone/>
            </a:pPr>
            <a:r>
              <a:rPr lang="en-US" sz="2300" dirty="0"/>
              <a:t> </a:t>
            </a:r>
            <a:r>
              <a:rPr lang="en-US" sz="2300" dirty="0" smtClean="0"/>
              <a:t>   recognized Deng’s government (and not Taiwan) as the legitimate government of China.</a:t>
            </a:r>
          </a:p>
          <a:p>
            <a:r>
              <a:rPr lang="en-US" sz="2300" dirty="0" smtClean="0"/>
              <a:t>Deng steered China toward a new era of practical economic development known as “</a:t>
            </a:r>
            <a:r>
              <a:rPr lang="en-US" sz="2300" b="1" dirty="0" smtClean="0"/>
              <a:t>state capitalism</a:t>
            </a:r>
            <a:r>
              <a:rPr lang="en-US" sz="2300" dirty="0"/>
              <a:t>” </a:t>
            </a:r>
            <a:r>
              <a:rPr lang="en-US" sz="2300" dirty="0" smtClean="0"/>
              <a:t>where the government, through state-owned companies, manages </a:t>
            </a:r>
            <a:r>
              <a:rPr lang="en-US" sz="2300" dirty="0"/>
              <a:t>the exploitation of resources </a:t>
            </a:r>
            <a:r>
              <a:rPr lang="en-US" sz="2300" dirty="0" smtClean="0"/>
              <a:t>to </a:t>
            </a:r>
            <a:r>
              <a:rPr lang="en-US" sz="2300" dirty="0"/>
              <a:t>create and maintain large numbers of jobs. </a:t>
            </a:r>
            <a:r>
              <a:rPr lang="en-US" sz="2300" dirty="0" smtClean="0"/>
              <a:t>The goal is not economic </a:t>
            </a:r>
            <a:r>
              <a:rPr lang="en-US" sz="2300" dirty="0"/>
              <a:t>(maximizing growth) but political (maximizing the </a:t>
            </a:r>
            <a:r>
              <a:rPr lang="en-US" sz="2300" dirty="0" smtClean="0"/>
              <a:t>state’s </a:t>
            </a:r>
            <a:r>
              <a:rPr lang="en-US" sz="2300" dirty="0"/>
              <a:t>power and the </a:t>
            </a:r>
            <a:r>
              <a:rPr lang="en-US" sz="2300" dirty="0" smtClean="0"/>
              <a:t>leadership’s </a:t>
            </a:r>
            <a:r>
              <a:rPr lang="en-US" sz="2300" dirty="0"/>
              <a:t>chances of survival). This is a form of capitalism but one in which the state acts as the dominant economic player and uses markets primarily for political gain.</a:t>
            </a:r>
            <a:endParaRPr lang="en-US" sz="2300" dirty="0" smtClean="0"/>
          </a:p>
          <a:p>
            <a:r>
              <a:rPr lang="en-US" sz="2300" dirty="0" smtClean="0"/>
              <a:t>Ideology </a:t>
            </a:r>
            <a:r>
              <a:rPr lang="en-US" sz="2300" dirty="0"/>
              <a:t>was deemphasized, numerous statues of Mao were </a:t>
            </a:r>
            <a:r>
              <a:rPr lang="en-US" sz="2300" dirty="0" smtClean="0"/>
              <a:t>removed, </a:t>
            </a:r>
            <a:r>
              <a:rPr lang="en-US" sz="2300" dirty="0"/>
              <a:t>and portraits of Marx, Engels, Lenin, and Stalin were taken down from Tiananmen Square</a:t>
            </a:r>
            <a:r>
              <a:rPr lang="en-US" sz="2300" dirty="0" smtClean="0"/>
              <a:t>.</a:t>
            </a:r>
          </a:p>
          <a:p>
            <a:r>
              <a:rPr lang="en-US" sz="2300" dirty="0" smtClean="0"/>
              <a:t>By the 1980s, many Chinese were speaking out about their nation’s problems and pressed for economic and </a:t>
            </a:r>
            <a:r>
              <a:rPr lang="en-US" sz="2300" dirty="0"/>
              <a:t>democratic </a:t>
            </a:r>
            <a:r>
              <a:rPr lang="en-US" sz="2300" dirty="0" smtClean="0"/>
              <a:t>reforms as </a:t>
            </a:r>
            <a:r>
              <a:rPr lang="en-US" sz="2300" dirty="0"/>
              <a:t>inflation, political corruption, </a:t>
            </a:r>
            <a:r>
              <a:rPr lang="en-US" sz="2300" dirty="0" smtClean="0"/>
              <a:t>and massive </a:t>
            </a:r>
            <a:r>
              <a:rPr lang="en-US" sz="2300" dirty="0"/>
              <a:t>urban </a:t>
            </a:r>
            <a:r>
              <a:rPr lang="en-US" sz="2300" dirty="0" smtClean="0"/>
              <a:t>migration emerged. 20 </a:t>
            </a:r>
            <a:r>
              <a:rPr lang="en-US" sz="2300" dirty="0"/>
              <a:t>million Chinese were unemployed and 100 million did not have enough </a:t>
            </a:r>
            <a:r>
              <a:rPr lang="en-US" sz="2300" dirty="0" smtClean="0"/>
              <a:t>food.</a:t>
            </a:r>
            <a:endParaRPr lang="en-US" sz="2300" dirty="0"/>
          </a:p>
        </p:txBody>
      </p:sp>
      <p:pic>
        <p:nvPicPr>
          <p:cNvPr id="5" name="Picture 4"/>
          <p:cNvPicPr>
            <a:picLocks noChangeAspect="1"/>
          </p:cNvPicPr>
          <p:nvPr/>
        </p:nvPicPr>
        <p:blipFill>
          <a:blip r:embed="rId2"/>
          <a:stretch>
            <a:fillRect/>
          </a:stretch>
        </p:blipFill>
        <p:spPr>
          <a:xfrm>
            <a:off x="9754426" y="106017"/>
            <a:ext cx="1948804" cy="2570922"/>
          </a:xfrm>
          <a:prstGeom prst="rect">
            <a:avLst/>
          </a:prstGeom>
        </p:spPr>
      </p:pic>
    </p:spTree>
    <p:extLst>
      <p:ext uri="{BB962C8B-B14F-4D97-AF65-F5344CB8AC3E}">
        <p14:creationId xmlns:p14="http://schemas.microsoft.com/office/powerpoint/2010/main" val="2640826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119271"/>
            <a:ext cx="11075504" cy="967407"/>
          </a:xfrm>
        </p:spPr>
        <p:txBody>
          <a:bodyPr>
            <a:noAutofit/>
          </a:bodyPr>
          <a:lstStyle/>
          <a:p>
            <a:pPr algn="ctr"/>
            <a:r>
              <a:rPr lang="en-US" sz="5400" b="1" dirty="0" smtClean="0"/>
              <a:t>1986 Chinese Student Demonstrations</a:t>
            </a:r>
            <a:endParaRPr lang="en-US" sz="5400" b="1" dirty="0"/>
          </a:p>
        </p:txBody>
      </p:sp>
      <p:sp>
        <p:nvSpPr>
          <p:cNvPr id="3" name="Content Placeholder 2"/>
          <p:cNvSpPr>
            <a:spLocks noGrp="1"/>
          </p:cNvSpPr>
          <p:nvPr>
            <p:ph idx="1"/>
          </p:nvPr>
        </p:nvSpPr>
        <p:spPr>
          <a:xfrm>
            <a:off x="145775" y="978175"/>
            <a:ext cx="7507769" cy="5727424"/>
          </a:xfrm>
        </p:spPr>
        <p:txBody>
          <a:bodyPr>
            <a:normAutofit fontScale="92500" lnSpcReduction="10000"/>
          </a:bodyPr>
          <a:lstStyle/>
          <a:p>
            <a:r>
              <a:rPr lang="en-US" dirty="0"/>
              <a:t>In mid-1986, astrophysics professor </a:t>
            </a:r>
            <a:r>
              <a:rPr lang="en-US" b="1" dirty="0"/>
              <a:t>Fang </a:t>
            </a:r>
            <a:r>
              <a:rPr lang="en-US" b="1" dirty="0" smtClean="0"/>
              <a:t>Lizhi</a:t>
            </a:r>
            <a:r>
              <a:rPr lang="en-US" dirty="0"/>
              <a:t> </a:t>
            </a:r>
            <a:r>
              <a:rPr lang="en-US" dirty="0" smtClean="0"/>
              <a:t>(top), who </a:t>
            </a:r>
            <a:r>
              <a:rPr lang="en-US" dirty="0"/>
              <a:t>had returned from teaching at Princeton University, began a personal tour around universities in China, speaking about liberty, human rights, and separation of powers. </a:t>
            </a:r>
            <a:endParaRPr lang="en-US" dirty="0" smtClean="0"/>
          </a:p>
          <a:p>
            <a:r>
              <a:rPr lang="en-US" dirty="0" smtClean="0"/>
              <a:t>Students </a:t>
            </a:r>
            <a:r>
              <a:rPr lang="en-US" dirty="0"/>
              <a:t>responded and protests began in a number of cities</a:t>
            </a:r>
            <a:r>
              <a:rPr lang="en-US" dirty="0" smtClean="0"/>
              <a:t>. </a:t>
            </a:r>
          </a:p>
          <a:p>
            <a:r>
              <a:rPr lang="en-US" b="1" dirty="0" smtClean="0"/>
              <a:t>Hu </a:t>
            </a:r>
            <a:r>
              <a:rPr lang="en-US" b="1" dirty="0"/>
              <a:t>Yaobang </a:t>
            </a:r>
            <a:r>
              <a:rPr lang="en-US" dirty="0" smtClean="0"/>
              <a:t>(bottom) had </a:t>
            </a:r>
            <a:r>
              <a:rPr lang="en-US" dirty="0"/>
              <a:t>been an ally of Deng in the political and economic reforms but was blamed by hardliners for </a:t>
            </a:r>
            <a:r>
              <a:rPr lang="en-US" dirty="0" smtClean="0"/>
              <a:t>a tolerant attitude toward the </a:t>
            </a:r>
            <a:r>
              <a:rPr lang="en-US" dirty="0"/>
              <a:t>growing social unrest. </a:t>
            </a:r>
            <a:endParaRPr lang="en-US" dirty="0" smtClean="0"/>
          </a:p>
          <a:p>
            <a:r>
              <a:rPr lang="en-US" dirty="0" smtClean="0"/>
              <a:t>Hardliners </a:t>
            </a:r>
            <a:r>
              <a:rPr lang="en-US" dirty="0"/>
              <a:t>fired </a:t>
            </a:r>
            <a:r>
              <a:rPr lang="en-US" dirty="0" smtClean="0"/>
              <a:t>Hu, who was then General Secretary of the Communist Party of China, </a:t>
            </a:r>
            <a:r>
              <a:rPr lang="en-US" dirty="0"/>
              <a:t>and cracked-down on the protests in early 1987</a:t>
            </a:r>
            <a:r>
              <a:rPr lang="en-US" dirty="0" smtClean="0"/>
              <a:t>.</a:t>
            </a:r>
          </a:p>
          <a:p>
            <a:r>
              <a:rPr lang="en-US" dirty="0"/>
              <a:t>Many of Fang’s students would lead the Tiananmen Square protests </a:t>
            </a:r>
            <a:r>
              <a:rPr lang="en-US" dirty="0" smtClean="0"/>
              <a:t>two </a:t>
            </a:r>
            <a:r>
              <a:rPr lang="en-US" dirty="0"/>
              <a:t>years later</a:t>
            </a:r>
            <a:r>
              <a:rPr lang="en-US" dirty="0" smtClean="0"/>
              <a:t>.</a:t>
            </a:r>
            <a:endParaRPr lang="en-US" dirty="0"/>
          </a:p>
        </p:txBody>
      </p:sp>
      <p:pic>
        <p:nvPicPr>
          <p:cNvPr id="4" name="Picture 3"/>
          <p:cNvPicPr>
            <a:picLocks noChangeAspect="1"/>
          </p:cNvPicPr>
          <p:nvPr/>
        </p:nvPicPr>
        <p:blipFill>
          <a:blip r:embed="rId2"/>
          <a:stretch>
            <a:fillRect/>
          </a:stretch>
        </p:blipFill>
        <p:spPr>
          <a:xfrm>
            <a:off x="7756249" y="978175"/>
            <a:ext cx="4286250" cy="2990850"/>
          </a:xfrm>
          <a:prstGeom prst="rect">
            <a:avLst/>
          </a:prstGeom>
        </p:spPr>
      </p:pic>
      <p:pic>
        <p:nvPicPr>
          <p:cNvPr id="5" name="Picture 4"/>
          <p:cNvPicPr>
            <a:picLocks noChangeAspect="1"/>
          </p:cNvPicPr>
          <p:nvPr/>
        </p:nvPicPr>
        <p:blipFill>
          <a:blip r:embed="rId3"/>
          <a:stretch>
            <a:fillRect/>
          </a:stretch>
        </p:blipFill>
        <p:spPr>
          <a:xfrm>
            <a:off x="8342243" y="3969025"/>
            <a:ext cx="3114261" cy="2835515"/>
          </a:xfrm>
          <a:prstGeom prst="rect">
            <a:avLst/>
          </a:prstGeom>
        </p:spPr>
      </p:pic>
    </p:spTree>
    <p:extLst>
      <p:ext uri="{BB962C8B-B14F-4D97-AF65-F5344CB8AC3E}">
        <p14:creationId xmlns:p14="http://schemas.microsoft.com/office/powerpoint/2010/main" val="2410994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69" y="365125"/>
            <a:ext cx="7792279" cy="1325563"/>
          </a:xfrm>
        </p:spPr>
        <p:txBody>
          <a:bodyPr>
            <a:noAutofit/>
          </a:bodyPr>
          <a:lstStyle/>
          <a:p>
            <a:pPr algn="ctr"/>
            <a:r>
              <a:rPr lang="en-US" sz="5400" b="1" dirty="0" smtClean="0"/>
              <a:t>‘89 Democracy Movement</a:t>
            </a:r>
            <a:endParaRPr lang="en-US" sz="5400" b="1" dirty="0"/>
          </a:p>
        </p:txBody>
      </p:sp>
      <p:sp>
        <p:nvSpPr>
          <p:cNvPr id="3" name="Content Placeholder 2"/>
          <p:cNvSpPr>
            <a:spLocks noGrp="1"/>
          </p:cNvSpPr>
          <p:nvPr>
            <p:ph idx="1"/>
          </p:nvPr>
        </p:nvSpPr>
        <p:spPr>
          <a:xfrm>
            <a:off x="119269" y="2305878"/>
            <a:ext cx="11933789" cy="4452730"/>
          </a:xfrm>
        </p:spPr>
        <p:txBody>
          <a:bodyPr>
            <a:noAutofit/>
          </a:bodyPr>
          <a:lstStyle/>
          <a:p>
            <a:r>
              <a:rPr lang="en-US" sz="2400" dirty="0" smtClean="0"/>
              <a:t>Hu’s death </a:t>
            </a:r>
            <a:r>
              <a:rPr lang="en-US" sz="2400" dirty="0"/>
              <a:t>on April 15, </a:t>
            </a:r>
            <a:r>
              <a:rPr lang="en-US" sz="2400" dirty="0" smtClean="0"/>
              <a:t>1989, however, was the catalyst for widespread protests. A </a:t>
            </a:r>
            <a:r>
              <a:rPr lang="en-US" sz="2400" dirty="0"/>
              <a:t>day after </a:t>
            </a:r>
            <a:r>
              <a:rPr lang="en-US" sz="2400" dirty="0" smtClean="0"/>
              <a:t>Hu’s </a:t>
            </a:r>
            <a:r>
              <a:rPr lang="en-US" sz="2400" dirty="0"/>
              <a:t>death, </a:t>
            </a:r>
            <a:r>
              <a:rPr lang="en-US" sz="2400" dirty="0" smtClean="0"/>
              <a:t>a </a:t>
            </a:r>
            <a:r>
              <a:rPr lang="en-US" sz="2400" dirty="0"/>
              <a:t>small-scale demonstration commemorated him and demanded that the government reassess his legacy. </a:t>
            </a:r>
            <a:endParaRPr lang="en-US" sz="2400" dirty="0" smtClean="0"/>
          </a:p>
          <a:p>
            <a:r>
              <a:rPr lang="en-US" sz="2400" dirty="0" smtClean="0"/>
              <a:t>A </a:t>
            </a:r>
            <a:r>
              <a:rPr lang="en-US" sz="2400" dirty="0"/>
              <a:t>week later, the day before </a:t>
            </a:r>
            <a:r>
              <a:rPr lang="en-US" sz="2400" dirty="0" smtClean="0"/>
              <a:t>Hu’s </a:t>
            </a:r>
            <a:r>
              <a:rPr lang="en-US" sz="2400" dirty="0"/>
              <a:t>funeral, </a:t>
            </a:r>
            <a:r>
              <a:rPr lang="en-US" sz="2400" dirty="0" smtClean="0"/>
              <a:t>100,000 </a:t>
            </a:r>
            <a:r>
              <a:rPr lang="en-US" sz="2400" dirty="0"/>
              <a:t>students marched on Tiananmen Square, leading to </a:t>
            </a:r>
            <a:r>
              <a:rPr lang="en-US" sz="2400" dirty="0" smtClean="0"/>
              <a:t>a large-scale </a:t>
            </a:r>
            <a:r>
              <a:rPr lang="en-US" sz="2400" dirty="0"/>
              <a:t>protest movement by students, intellectuals, and other parts of a disaffected urban </a:t>
            </a:r>
            <a:r>
              <a:rPr lang="en-US" sz="2400" dirty="0" smtClean="0"/>
              <a:t>population, not only in Beijing, but also in Shanghai, Guangzhou, and Chengdu among 400 other cities. </a:t>
            </a:r>
          </a:p>
          <a:p>
            <a:r>
              <a:rPr lang="en-US" sz="2400" dirty="0" smtClean="0"/>
              <a:t>University </a:t>
            </a:r>
            <a:r>
              <a:rPr lang="en-US" sz="2400" dirty="0"/>
              <a:t>students and other citizens in Beijing camped out at Tiananmen Square to mourn </a:t>
            </a:r>
            <a:r>
              <a:rPr lang="en-US" sz="2400" dirty="0" smtClean="0"/>
              <a:t>Hu’s </a:t>
            </a:r>
            <a:r>
              <a:rPr lang="en-US" sz="2400" dirty="0"/>
              <a:t>death and to protest against those who would slow reform. </a:t>
            </a:r>
            <a:r>
              <a:rPr lang="en-US" sz="2400" dirty="0" smtClean="0"/>
              <a:t>A student-led hunger strike demonstrated the lengths to which the protesters were willing to go to achieve their aims. </a:t>
            </a:r>
          </a:p>
          <a:p>
            <a:r>
              <a:rPr lang="en-US" sz="2400" dirty="0" smtClean="0"/>
              <a:t>Their </a:t>
            </a:r>
            <a:r>
              <a:rPr lang="en-US" sz="2400" dirty="0"/>
              <a:t>protests, which grew </a:t>
            </a:r>
            <a:r>
              <a:rPr lang="en-US" sz="2400" dirty="0" smtClean="0"/>
              <a:t>over a month-and-a-half despite </a:t>
            </a:r>
            <a:r>
              <a:rPr lang="en-US" sz="2400" dirty="0"/>
              <a:t>government efforts to contain them, </a:t>
            </a:r>
            <a:r>
              <a:rPr lang="en-US" sz="2400" dirty="0" smtClean="0"/>
              <a:t>called </a:t>
            </a:r>
            <a:r>
              <a:rPr lang="en-US" sz="2400" dirty="0"/>
              <a:t>for an end to official </a:t>
            </a:r>
            <a:r>
              <a:rPr lang="en-US" sz="2400" dirty="0" smtClean="0"/>
              <a:t>corruption, democracy, and freedom of speech and press.</a:t>
            </a:r>
            <a:endParaRPr lang="en-US" sz="2400" dirty="0"/>
          </a:p>
        </p:txBody>
      </p:sp>
      <p:pic>
        <p:nvPicPr>
          <p:cNvPr id="4" name="Picture 3"/>
          <p:cNvPicPr>
            <a:picLocks noChangeAspect="1"/>
          </p:cNvPicPr>
          <p:nvPr/>
        </p:nvPicPr>
        <p:blipFill>
          <a:blip r:embed="rId2"/>
          <a:stretch>
            <a:fillRect/>
          </a:stretch>
        </p:blipFill>
        <p:spPr>
          <a:xfrm>
            <a:off x="7896725" y="100847"/>
            <a:ext cx="3871206" cy="2264289"/>
          </a:xfrm>
          <a:prstGeom prst="rect">
            <a:avLst/>
          </a:prstGeom>
        </p:spPr>
      </p:pic>
    </p:spTree>
    <p:extLst>
      <p:ext uri="{BB962C8B-B14F-4D97-AF65-F5344CB8AC3E}">
        <p14:creationId xmlns:p14="http://schemas.microsoft.com/office/powerpoint/2010/main" val="2787672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272359"/>
            <a:ext cx="7885044" cy="1900997"/>
          </a:xfrm>
        </p:spPr>
        <p:txBody>
          <a:bodyPr>
            <a:normAutofit/>
          </a:bodyPr>
          <a:lstStyle/>
          <a:p>
            <a:pPr algn="ctr"/>
            <a:r>
              <a:rPr lang="en-US" sz="5400" b="1" dirty="0"/>
              <a:t>Tiananmen Square Protests </a:t>
            </a:r>
            <a:r>
              <a:rPr lang="en-US" sz="5400" b="1" dirty="0" smtClean="0"/>
              <a:t/>
            </a:r>
            <a:br>
              <a:rPr lang="en-US" sz="5400" b="1" dirty="0" smtClean="0"/>
            </a:br>
            <a:r>
              <a:rPr lang="en-US" sz="5400" b="1" dirty="0" smtClean="0"/>
              <a:t>(</a:t>
            </a:r>
            <a:r>
              <a:rPr lang="en-US" sz="5400" b="1" dirty="0"/>
              <a:t>1989)</a:t>
            </a:r>
            <a:endParaRPr lang="en-US" sz="5400" dirty="0"/>
          </a:p>
        </p:txBody>
      </p:sp>
      <p:sp>
        <p:nvSpPr>
          <p:cNvPr id="3" name="Content Placeholder 2"/>
          <p:cNvSpPr>
            <a:spLocks noGrp="1"/>
          </p:cNvSpPr>
          <p:nvPr>
            <p:ph idx="1"/>
          </p:nvPr>
        </p:nvSpPr>
        <p:spPr>
          <a:xfrm>
            <a:off x="159026" y="2173357"/>
            <a:ext cx="11900452" cy="4585251"/>
          </a:xfrm>
        </p:spPr>
        <p:txBody>
          <a:bodyPr>
            <a:normAutofit/>
          </a:bodyPr>
          <a:lstStyle/>
          <a:p>
            <a:r>
              <a:rPr lang="en-US" dirty="0" smtClean="0"/>
              <a:t>At its height, one million people filled the square and American and other foreign media covered the movement live on television. There was widespread speculation that China was in a revolutionary moment.</a:t>
            </a:r>
          </a:p>
          <a:p>
            <a:r>
              <a:rPr lang="en-US" dirty="0" smtClean="0"/>
              <a:t>The implications of the protests were not lost on hardline government officials. They battled with reformers inside the government but ultimately Deng and his allies declared martial law on May 20th and sent in 300,000 troops with tanks and assault rifles. </a:t>
            </a:r>
          </a:p>
          <a:p>
            <a:r>
              <a:rPr lang="en-US" dirty="0" smtClean="0"/>
              <a:t>It is important to understand that the Chinese Army was composed of poor, uneducated young people from remote, rural areas of China. The demonstrators they were sent to suppress were the educated, urban future leaders of the nation’s capital who were engaged in peaceful protest.</a:t>
            </a:r>
            <a:endParaRPr lang="en-US" dirty="0"/>
          </a:p>
        </p:txBody>
      </p:sp>
      <p:pic>
        <p:nvPicPr>
          <p:cNvPr id="4" name="Picture 3"/>
          <p:cNvPicPr>
            <a:picLocks noChangeAspect="1"/>
          </p:cNvPicPr>
          <p:nvPr/>
        </p:nvPicPr>
        <p:blipFill rotWithShape="1">
          <a:blip r:embed="rId2"/>
          <a:srcRect t="12607" b="12030"/>
          <a:stretch/>
        </p:blipFill>
        <p:spPr>
          <a:xfrm>
            <a:off x="8160026" y="126585"/>
            <a:ext cx="3634409" cy="2054231"/>
          </a:xfrm>
          <a:prstGeom prst="rect">
            <a:avLst/>
          </a:prstGeom>
        </p:spPr>
      </p:pic>
    </p:spTree>
    <p:extLst>
      <p:ext uri="{BB962C8B-B14F-4D97-AF65-F5344CB8AC3E}">
        <p14:creationId xmlns:p14="http://schemas.microsoft.com/office/powerpoint/2010/main" val="131345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49" y="4240696"/>
            <a:ext cx="11972511" cy="2517913"/>
          </a:xfrm>
        </p:spPr>
        <p:txBody>
          <a:bodyPr>
            <a:normAutofit fontScale="92500" lnSpcReduction="20000"/>
          </a:bodyPr>
          <a:lstStyle/>
          <a:p>
            <a:r>
              <a:rPr lang="en-US" dirty="0"/>
              <a:t>The massacre began the night of the 3rd and continued through the next day. Though relatively few were killed on the square itself as authorities cleared it, as many as </a:t>
            </a:r>
            <a:r>
              <a:rPr lang="en-US" b="1" dirty="0"/>
              <a:t>1,000 were killed throughout Beijing </a:t>
            </a:r>
            <a:r>
              <a:rPr lang="en-US" dirty="0"/>
              <a:t>including university professors, technical people, officials, workers, owners of small private enterprises, retired workers, high school students and grade school students—the youngest was age 9.</a:t>
            </a:r>
          </a:p>
          <a:p>
            <a:r>
              <a:rPr lang="en-US" b="1" dirty="0"/>
              <a:t>Fang Lizhi </a:t>
            </a:r>
            <a:r>
              <a:rPr lang="en-US" dirty="0"/>
              <a:t>was “wanted” by the government even though he did not take part in the protests. He sought asylum at the U.S. Embassy and was ultimately allowed to leave the country in exile one year later and </a:t>
            </a:r>
            <a:r>
              <a:rPr lang="en-US" dirty="0" smtClean="0"/>
              <a:t>returned </a:t>
            </a:r>
            <a:r>
              <a:rPr lang="en-US" dirty="0"/>
              <a:t>to the U.S. </a:t>
            </a:r>
          </a:p>
        </p:txBody>
      </p:sp>
      <p:pic>
        <p:nvPicPr>
          <p:cNvPr id="4" name="Picture 3"/>
          <p:cNvPicPr>
            <a:picLocks noChangeAspect="1"/>
          </p:cNvPicPr>
          <p:nvPr/>
        </p:nvPicPr>
        <p:blipFill>
          <a:blip r:embed="rId2"/>
          <a:stretch>
            <a:fillRect/>
          </a:stretch>
        </p:blipFill>
        <p:spPr>
          <a:xfrm>
            <a:off x="95250" y="98148"/>
            <a:ext cx="6192290" cy="4029903"/>
          </a:xfrm>
          <a:prstGeom prst="rect">
            <a:avLst/>
          </a:prstGeom>
        </p:spPr>
      </p:pic>
      <p:pic>
        <p:nvPicPr>
          <p:cNvPr id="5" name="Picture 4"/>
          <p:cNvPicPr>
            <a:picLocks noChangeAspect="1"/>
          </p:cNvPicPr>
          <p:nvPr/>
        </p:nvPicPr>
        <p:blipFill rotWithShape="1">
          <a:blip r:embed="rId3"/>
          <a:srcRect l="232" t="10448" r="-232" b="294"/>
          <a:stretch/>
        </p:blipFill>
        <p:spPr>
          <a:xfrm>
            <a:off x="6352761" y="98149"/>
            <a:ext cx="5715000" cy="4029903"/>
          </a:xfrm>
          <a:prstGeom prst="rect">
            <a:avLst/>
          </a:prstGeom>
        </p:spPr>
      </p:pic>
    </p:spTree>
    <p:extLst>
      <p:ext uri="{BB962C8B-B14F-4D97-AF65-F5344CB8AC3E}">
        <p14:creationId xmlns:p14="http://schemas.microsoft.com/office/powerpoint/2010/main" val="2326759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he Unknown Rebel  of Tiananmen Square (1989)&amp;quot;&quot;/&gt;&lt;property id=&quot;20307&quot; value=&quot;256&quot;/&gt;&lt;/object&gt;&lt;object type=&quot;3&quot; unique_id=&quot;10005&quot;&gt;&lt;property id=&quot;20148&quot; value=&quot;5&quot;/&gt;&lt;property id=&quot;20300&quot; value=&quot;Slide 2 - &amp;quot;Introduction&amp;quot;&quot;/&gt;&lt;property id=&quot;20307&quot; value=&quot;258&quot;/&gt;&lt;/object&gt;&lt;object type=&quot;3&quot; unique_id=&quot;10006&quot;&gt;&lt;property id=&quot;20148&quot; value=&quot;5&quot;/&gt;&lt;property id=&quot;20300&quot; value=&quot;Slide 13&quot;/&gt;&lt;property id=&quot;20307&quot; value=&quot;257&quot;/&gt;&lt;/object&gt;&lt;object type=&quot;3&quot; unique_id=&quot;10022&quot;&gt;&lt;property id=&quot;20148&quot; value=&quot;5&quot;/&gt;&lt;property id=&quot;20300&quot; value=&quot;Slide 7 - &amp;quot;‘89 Democracy Movement&amp;quot;&quot;/&gt;&lt;property id=&quot;20307&quot; value=&quot;259&quot;/&gt;&lt;/object&gt;&lt;object type=&quot;3&quot; unique_id=&quot;10097&quot;&gt;&lt;property id=&quot;20148&quot; value=&quot;5&quot;/&gt;&lt;property id=&quot;20300&quot; value=&quot;Slide 3 - &amp;quot;Chinese Communist Revolution (1946-1950)&amp;quot;&quot;/&gt;&lt;property id=&quot;20307&quot; value=&quot;261&quot;/&gt;&lt;/object&gt;&lt;object type=&quot;3&quot; unique_id=&quot;10098&quot;&gt;&lt;property id=&quot;20148&quot; value=&quot;5&quot;/&gt;&lt;property id=&quot;20300&quot; value=&quot;Slide 5 - &amp;quot;Modern China’s State Capitalism&amp;quot;&quot;/&gt;&lt;property id=&quot;20307&quot; value=&quot;262&quot;/&gt;&lt;/object&gt;&lt;object type=&quot;3&quot; unique_id=&quot;10099&quot;&gt;&lt;property id=&quot;20148&quot; value=&quot;5&quot;/&gt;&lt;property id=&quot;20300&quot; value=&quot;Slide 8 - &amp;quot;Tiananmen Square Protests  (1989)&amp;quot;&quot;/&gt;&lt;property id=&quot;20307&quot; value=&quot;264&quot;/&gt;&lt;/object&gt;&lt;object type=&quot;3&quot; unique_id=&quot;10100&quot;&gt;&lt;property id=&quot;20148&quot; value=&quot;5&quot;/&gt;&lt;property id=&quot;20300&quot; value=&quot;Slide 10 - &amp;quot;Tank Man&amp;quot;&quot;/&gt;&lt;property id=&quot;20307&quot; value=&quot;265&quot;/&gt;&lt;/object&gt;&lt;object type=&quot;3&quot; unique_id=&quot;10101&quot;&gt;&lt;property id=&quot;20148&quot; value=&quot;5&quot;/&gt;&lt;property id=&quot;20300&quot; value=&quot;Slide 12 - &amp;quot;Aftermath &amp;amp; Implications&amp;quot;&quot;/&gt;&lt;property id=&quot;20307&quot; value=&quot;263&quot;/&gt;&lt;/object&gt;&lt;object type=&quot;3&quot; unique_id=&quot;10138&quot;&gt;&lt;property id=&quot;20148&quot; value=&quot;5&quot;/&gt;&lt;property id=&quot;20300&quot; value=&quot;Slide 6 - &amp;quot;1986 Chinese Student Demonstrations&amp;quot;&quot;/&gt;&lt;property id=&quot;20307&quot; value=&quot;266&quot;/&gt;&lt;/object&gt;&lt;object type=&quot;3&quot; unique_id=&quot;10191&quot;&gt;&lt;property id=&quot;20148&quot; value=&quot;5&quot;/&gt;&lt;property id=&quot;20300&quot; value=&quot;Slide 9&quot;/&gt;&lt;property id=&quot;20307&quot; value=&quot;267&quot;/&gt;&lt;/object&gt;&lt;object type=&quot;3&quot; unique_id=&quot;10192&quot;&gt;&lt;property id=&quot;20148&quot; value=&quot;5&quot;/&gt;&lt;property id=&quot;20300&quot; value=&quot;Slide 11&quot;/&gt;&lt;property id=&quot;20307&quot; value=&quot;268&quot;/&gt;&lt;/object&gt;&lt;object type=&quot;3&quot; unique_id=&quot;10236&quot;&gt;&lt;property id=&quot;20148&quot; value=&quot;5&quot;/&gt;&lt;property id=&quot;20300&quot; value=&quot;Slide 4 - &amp;quot;Mao’s Reign&amp;quot;&quot;/&gt;&lt;property id=&quot;20307&quot; value=&quot;269&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1487</TotalTime>
  <Words>1632</Words>
  <Application>Microsoft Office PowerPoint</Application>
  <PresentationFormat>Widescreen</PresentationFormat>
  <Paragraphs>71</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The Unknown Rebel  of Tiananmen Square (1989)</vt:lpstr>
      <vt:lpstr>Introduction</vt:lpstr>
      <vt:lpstr>Chinese Communist Revolution (1946-1950)</vt:lpstr>
      <vt:lpstr>Mao’s Reign</vt:lpstr>
      <vt:lpstr>Modern China’s State Capitalism</vt:lpstr>
      <vt:lpstr>1986 Chinese Student Demonstrations</vt:lpstr>
      <vt:lpstr>‘89 Democracy Movement</vt:lpstr>
      <vt:lpstr>Tiananmen Square Protests  (1989)</vt:lpstr>
      <vt:lpstr>PowerPoint Presentation</vt:lpstr>
      <vt:lpstr>Tank Man</vt:lpstr>
      <vt:lpstr>PowerPoint Presentation</vt:lpstr>
      <vt:lpstr>Aftermath &amp; Implications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Artemus Ward</dc:creator>
  <cp:lastModifiedBy>Artemus Ward</cp:lastModifiedBy>
  <cp:revision>42</cp:revision>
  <dcterms:created xsi:type="dcterms:W3CDTF">2017-04-22T20:58:46Z</dcterms:created>
  <dcterms:modified xsi:type="dcterms:W3CDTF">2017-04-24T20:11:21Z</dcterms:modified>
</cp:coreProperties>
</file>