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36" r:id="rId2"/>
    <p:sldId id="337" r:id="rId3"/>
    <p:sldId id="283" r:id="rId4"/>
    <p:sldId id="284" r:id="rId5"/>
    <p:sldId id="285" r:id="rId6"/>
    <p:sldId id="286" r:id="rId7"/>
    <p:sldId id="289" r:id="rId8"/>
    <p:sldId id="290" r:id="rId9"/>
    <p:sldId id="291" r:id="rId10"/>
    <p:sldId id="292" r:id="rId11"/>
    <p:sldId id="293" r:id="rId12"/>
    <p:sldId id="294" r:id="rId13"/>
    <p:sldId id="344" r:id="rId14"/>
    <p:sldId id="342" r:id="rId15"/>
    <p:sldId id="341" r:id="rId16"/>
    <p:sldId id="339" r:id="rId17"/>
    <p:sldId id="343" r:id="rId18"/>
    <p:sldId id="338" r:id="rId19"/>
    <p:sldId id="340" r:id="rId20"/>
    <p:sldId id="297" r:id="rId21"/>
  </p:sldIdLst>
  <p:sldSz cx="12192000" cy="6858000"/>
  <p:notesSz cx="6858000" cy="9144000"/>
  <p:custDataLst>
    <p:tags r:id="rId2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49" autoAdjust="0"/>
    <p:restoredTop sz="95056" autoAdjust="0"/>
  </p:normalViewPr>
  <p:slideViewPr>
    <p:cSldViewPr snapToGrid="0">
      <p:cViewPr varScale="1">
        <p:scale>
          <a:sx n="68" d="100"/>
          <a:sy n="68" d="100"/>
        </p:scale>
        <p:origin x="306" y="84"/>
      </p:cViewPr>
      <p:guideLst>
        <p:guide orient="horz" pos="2160"/>
        <p:guide pos="3840"/>
      </p:guideLst>
    </p:cSldViewPr>
  </p:slideViewPr>
  <p:outlineViewPr>
    <p:cViewPr>
      <p:scale>
        <a:sx n="33" d="100"/>
        <a:sy n="33" d="100"/>
      </p:scale>
      <p:origin x="0" y="-7554"/>
    </p:cViewPr>
  </p:outlineViewPr>
  <p:notesTextViewPr>
    <p:cViewPr>
      <p:scale>
        <a:sx n="1" d="1"/>
        <a:sy n="1" d="1"/>
      </p:scale>
      <p:origin x="0" y="0"/>
    </p:cViewPr>
  </p:notesTextViewPr>
  <p:sorterViewPr>
    <p:cViewPr>
      <p:scale>
        <a:sx n="100" d="100"/>
        <a:sy n="100" d="100"/>
      </p:scale>
      <p:origin x="0" y="-383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gs" Target="tags/tag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AA61ABA-CE25-43ED-B2A7-4EA52788E6CD}" type="datetimeFigureOut">
              <a:rPr lang="en-US" smtClean="0"/>
              <a:t>6/2/2017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EC7F866-C8AD-4529-A36F-186F1313C0BF}" type="slidenum">
              <a:rPr lang="en-US" smtClean="0"/>
              <a:t>‹#›</a:t>
            </a:fld>
            <a:endParaRPr lang="en-US" dirty="0"/>
          </a:p>
        </p:txBody>
      </p:sp>
    </p:spTree>
    <p:extLst>
      <p:ext uri="{BB962C8B-B14F-4D97-AF65-F5344CB8AC3E}">
        <p14:creationId xmlns:p14="http://schemas.microsoft.com/office/powerpoint/2010/main" val="39394151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AA61ABA-CE25-43ED-B2A7-4EA52788E6CD}" type="datetimeFigureOut">
              <a:rPr lang="en-US" smtClean="0"/>
              <a:t>6/2/2017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EC7F866-C8AD-4529-A36F-186F1313C0BF}" type="slidenum">
              <a:rPr lang="en-US" smtClean="0"/>
              <a:t>‹#›</a:t>
            </a:fld>
            <a:endParaRPr lang="en-US" dirty="0"/>
          </a:p>
        </p:txBody>
      </p:sp>
    </p:spTree>
    <p:extLst>
      <p:ext uri="{BB962C8B-B14F-4D97-AF65-F5344CB8AC3E}">
        <p14:creationId xmlns:p14="http://schemas.microsoft.com/office/powerpoint/2010/main" val="14901643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AA61ABA-CE25-43ED-B2A7-4EA52788E6CD}" type="datetimeFigureOut">
              <a:rPr lang="en-US" smtClean="0"/>
              <a:t>6/2/2017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EC7F866-C8AD-4529-A36F-186F1313C0BF}" type="slidenum">
              <a:rPr lang="en-US" smtClean="0"/>
              <a:t>‹#›</a:t>
            </a:fld>
            <a:endParaRPr lang="en-US" dirty="0"/>
          </a:p>
        </p:txBody>
      </p:sp>
    </p:spTree>
    <p:extLst>
      <p:ext uri="{BB962C8B-B14F-4D97-AF65-F5344CB8AC3E}">
        <p14:creationId xmlns:p14="http://schemas.microsoft.com/office/powerpoint/2010/main" val="4120946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AA61ABA-CE25-43ED-B2A7-4EA52788E6CD}" type="datetimeFigureOut">
              <a:rPr lang="en-US" smtClean="0"/>
              <a:t>6/2/2017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EC7F866-C8AD-4529-A36F-186F1313C0BF}" type="slidenum">
              <a:rPr lang="en-US" smtClean="0"/>
              <a:t>‹#›</a:t>
            </a:fld>
            <a:endParaRPr lang="en-US" dirty="0"/>
          </a:p>
        </p:txBody>
      </p:sp>
    </p:spTree>
    <p:extLst>
      <p:ext uri="{BB962C8B-B14F-4D97-AF65-F5344CB8AC3E}">
        <p14:creationId xmlns:p14="http://schemas.microsoft.com/office/powerpoint/2010/main" val="35660090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AA61ABA-CE25-43ED-B2A7-4EA52788E6CD}" type="datetimeFigureOut">
              <a:rPr lang="en-US" smtClean="0"/>
              <a:t>6/2/2017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EC7F866-C8AD-4529-A36F-186F1313C0BF}" type="slidenum">
              <a:rPr lang="en-US" smtClean="0"/>
              <a:t>‹#›</a:t>
            </a:fld>
            <a:endParaRPr lang="en-US" dirty="0"/>
          </a:p>
        </p:txBody>
      </p:sp>
    </p:spTree>
    <p:extLst>
      <p:ext uri="{BB962C8B-B14F-4D97-AF65-F5344CB8AC3E}">
        <p14:creationId xmlns:p14="http://schemas.microsoft.com/office/powerpoint/2010/main" val="3200977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AA61ABA-CE25-43ED-B2A7-4EA52788E6CD}" type="datetimeFigureOut">
              <a:rPr lang="en-US" smtClean="0"/>
              <a:t>6/2/2017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EC7F866-C8AD-4529-A36F-186F1313C0BF}" type="slidenum">
              <a:rPr lang="en-US" smtClean="0"/>
              <a:t>‹#›</a:t>
            </a:fld>
            <a:endParaRPr lang="en-US" dirty="0"/>
          </a:p>
        </p:txBody>
      </p:sp>
    </p:spTree>
    <p:extLst>
      <p:ext uri="{BB962C8B-B14F-4D97-AF65-F5344CB8AC3E}">
        <p14:creationId xmlns:p14="http://schemas.microsoft.com/office/powerpoint/2010/main" val="15566545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AA61ABA-CE25-43ED-B2A7-4EA52788E6CD}" type="datetimeFigureOut">
              <a:rPr lang="en-US" smtClean="0"/>
              <a:t>6/2/2017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EC7F866-C8AD-4529-A36F-186F1313C0BF}" type="slidenum">
              <a:rPr lang="en-US" smtClean="0"/>
              <a:t>‹#›</a:t>
            </a:fld>
            <a:endParaRPr lang="en-US" dirty="0"/>
          </a:p>
        </p:txBody>
      </p:sp>
    </p:spTree>
    <p:extLst>
      <p:ext uri="{BB962C8B-B14F-4D97-AF65-F5344CB8AC3E}">
        <p14:creationId xmlns:p14="http://schemas.microsoft.com/office/powerpoint/2010/main" val="27387549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AA61ABA-CE25-43ED-B2A7-4EA52788E6CD}" type="datetimeFigureOut">
              <a:rPr lang="en-US" smtClean="0"/>
              <a:t>6/2/2017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EC7F866-C8AD-4529-A36F-186F1313C0BF}" type="slidenum">
              <a:rPr lang="en-US" smtClean="0"/>
              <a:t>‹#›</a:t>
            </a:fld>
            <a:endParaRPr lang="en-US" dirty="0"/>
          </a:p>
        </p:txBody>
      </p:sp>
    </p:spTree>
    <p:extLst>
      <p:ext uri="{BB962C8B-B14F-4D97-AF65-F5344CB8AC3E}">
        <p14:creationId xmlns:p14="http://schemas.microsoft.com/office/powerpoint/2010/main" val="39386919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A61ABA-CE25-43ED-B2A7-4EA52788E6CD}" type="datetimeFigureOut">
              <a:rPr lang="en-US" smtClean="0"/>
              <a:t>6/2/2017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EC7F866-C8AD-4529-A36F-186F1313C0BF}" type="slidenum">
              <a:rPr lang="en-US" smtClean="0"/>
              <a:t>‹#›</a:t>
            </a:fld>
            <a:endParaRPr lang="en-US" dirty="0"/>
          </a:p>
        </p:txBody>
      </p:sp>
    </p:spTree>
    <p:extLst>
      <p:ext uri="{BB962C8B-B14F-4D97-AF65-F5344CB8AC3E}">
        <p14:creationId xmlns:p14="http://schemas.microsoft.com/office/powerpoint/2010/main" val="23084081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A61ABA-CE25-43ED-B2A7-4EA52788E6CD}" type="datetimeFigureOut">
              <a:rPr lang="en-US" smtClean="0"/>
              <a:t>6/2/2017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EC7F866-C8AD-4529-A36F-186F1313C0BF}" type="slidenum">
              <a:rPr lang="en-US" smtClean="0"/>
              <a:t>‹#›</a:t>
            </a:fld>
            <a:endParaRPr lang="en-US" dirty="0"/>
          </a:p>
        </p:txBody>
      </p:sp>
    </p:spTree>
    <p:extLst>
      <p:ext uri="{BB962C8B-B14F-4D97-AF65-F5344CB8AC3E}">
        <p14:creationId xmlns:p14="http://schemas.microsoft.com/office/powerpoint/2010/main" val="28357702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A61ABA-CE25-43ED-B2A7-4EA52788E6CD}" type="datetimeFigureOut">
              <a:rPr lang="en-US" smtClean="0"/>
              <a:t>6/2/2017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EC7F866-C8AD-4529-A36F-186F1313C0BF}" type="slidenum">
              <a:rPr lang="en-US" smtClean="0"/>
              <a:t>‹#›</a:t>
            </a:fld>
            <a:endParaRPr lang="en-US" dirty="0"/>
          </a:p>
        </p:txBody>
      </p:sp>
    </p:spTree>
    <p:extLst>
      <p:ext uri="{BB962C8B-B14F-4D97-AF65-F5344CB8AC3E}">
        <p14:creationId xmlns:p14="http://schemas.microsoft.com/office/powerpoint/2010/main" val="13581657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A61ABA-CE25-43ED-B2A7-4EA52788E6CD}" type="datetimeFigureOut">
              <a:rPr lang="en-US" smtClean="0"/>
              <a:t>6/2/2017</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C7F866-C8AD-4529-A36F-186F1313C0BF}" type="slidenum">
              <a:rPr lang="en-US" smtClean="0"/>
              <a:t>‹#›</a:t>
            </a:fld>
            <a:endParaRPr lang="en-US" dirty="0"/>
          </a:p>
        </p:txBody>
      </p:sp>
    </p:spTree>
    <p:extLst>
      <p:ext uri="{BB962C8B-B14F-4D97-AF65-F5344CB8AC3E}">
        <p14:creationId xmlns:p14="http://schemas.microsoft.com/office/powerpoint/2010/main" val="18406867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niu.edu/polisci/about/faculty-staff/full-time-faculty/ward-site/" TargetMode="External"/><Relationship Id="rId2" Type="http://schemas.openxmlformats.org/officeDocument/2006/relationships/hyperlink" Target="mailto:aeward@niu.edu" TargetMode="Externa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6612" y="112542"/>
            <a:ext cx="11731690" cy="1097281"/>
          </a:xfrm>
        </p:spPr>
        <p:txBody>
          <a:bodyPr>
            <a:normAutofit/>
          </a:bodyPr>
          <a:lstStyle/>
          <a:p>
            <a:r>
              <a:rPr lang="en-US" sz="6600" b="1" dirty="0" smtClean="0"/>
              <a:t>Patterns of Presidential Influence</a:t>
            </a:r>
            <a:endParaRPr lang="en-US" sz="6600" b="1" dirty="0"/>
          </a:p>
        </p:txBody>
      </p:sp>
      <p:sp>
        <p:nvSpPr>
          <p:cNvPr id="3" name="Subtitle 2"/>
          <p:cNvSpPr>
            <a:spLocks noGrp="1"/>
          </p:cNvSpPr>
          <p:nvPr>
            <p:ph type="subTitle" idx="1"/>
          </p:nvPr>
        </p:nvSpPr>
        <p:spPr>
          <a:xfrm>
            <a:off x="186612" y="2747483"/>
            <a:ext cx="2194928" cy="3982952"/>
          </a:xfrm>
        </p:spPr>
        <p:txBody>
          <a:bodyPr>
            <a:normAutofit fontScale="85000" lnSpcReduction="10000"/>
          </a:bodyPr>
          <a:lstStyle/>
          <a:p>
            <a:pPr>
              <a:lnSpc>
                <a:spcPct val="120000"/>
              </a:lnSpc>
            </a:pPr>
            <a:r>
              <a:rPr lang="en-US" sz="1600" dirty="0" smtClean="0"/>
              <a:t>Artemus Ward</a:t>
            </a:r>
          </a:p>
          <a:p>
            <a:pPr>
              <a:lnSpc>
                <a:spcPct val="120000"/>
              </a:lnSpc>
            </a:pPr>
            <a:r>
              <a:rPr lang="en-US" sz="1600" dirty="0" smtClean="0"/>
              <a:t>Dept. of Political Science</a:t>
            </a:r>
          </a:p>
          <a:p>
            <a:pPr>
              <a:lnSpc>
                <a:spcPct val="120000"/>
              </a:lnSpc>
            </a:pPr>
            <a:r>
              <a:rPr lang="en-US" sz="1600" dirty="0" smtClean="0"/>
              <a:t>Northern Illinois University</a:t>
            </a:r>
          </a:p>
          <a:p>
            <a:pPr>
              <a:lnSpc>
                <a:spcPct val="120000"/>
              </a:lnSpc>
            </a:pPr>
            <a:r>
              <a:rPr lang="en-US" sz="1600" dirty="0" smtClean="0">
                <a:hlinkClick r:id="rId2"/>
              </a:rPr>
              <a:t>aeward@niu.edu</a:t>
            </a:r>
            <a:endParaRPr lang="en-US" sz="1600" dirty="0" smtClean="0"/>
          </a:p>
          <a:p>
            <a:pPr>
              <a:lnSpc>
                <a:spcPct val="120000"/>
              </a:lnSpc>
            </a:pPr>
            <a:r>
              <a:rPr lang="en-US" sz="1600" dirty="0">
                <a:hlinkClick r:id="rId3"/>
              </a:rPr>
              <a:t>http://www.niu.edu/polisci/about/faculty-staff/full-time-faculty/ward-site</a:t>
            </a:r>
            <a:r>
              <a:rPr lang="en-US" sz="1600" dirty="0" smtClean="0">
                <a:hlinkClick r:id="rId3"/>
              </a:rPr>
              <a:t>/</a:t>
            </a:r>
            <a:endParaRPr lang="en-US" sz="1600" dirty="0" smtClean="0"/>
          </a:p>
          <a:p>
            <a:pPr>
              <a:lnSpc>
                <a:spcPct val="120000"/>
              </a:lnSpc>
            </a:pPr>
            <a:endParaRPr lang="en-US" sz="1600" dirty="0"/>
          </a:p>
          <a:p>
            <a:pPr>
              <a:lnSpc>
                <a:spcPct val="120000"/>
              </a:lnSpc>
            </a:pPr>
            <a:r>
              <a:rPr lang="en-US" sz="1600" dirty="0" smtClean="0"/>
              <a:t>Bill of Rights Institute</a:t>
            </a:r>
          </a:p>
          <a:p>
            <a:pPr>
              <a:lnSpc>
                <a:spcPct val="120000"/>
              </a:lnSpc>
            </a:pPr>
            <a:r>
              <a:rPr lang="en-US" sz="1600" dirty="0" smtClean="0"/>
              <a:t>Kansas City, Kansas</a:t>
            </a:r>
          </a:p>
          <a:p>
            <a:pPr>
              <a:lnSpc>
                <a:spcPct val="120000"/>
              </a:lnSpc>
            </a:pPr>
            <a:r>
              <a:rPr lang="en-US" sz="1600" dirty="0" smtClean="0"/>
              <a:t>June 6, 2017</a:t>
            </a:r>
          </a:p>
          <a:p>
            <a:endParaRPr lang="en-US" dirty="0"/>
          </a:p>
        </p:txBody>
      </p:sp>
      <p:pic>
        <p:nvPicPr>
          <p:cNvPr id="4" name="Picture 3"/>
          <p:cNvPicPr>
            <a:picLocks noChangeAspect="1"/>
          </p:cNvPicPr>
          <p:nvPr/>
        </p:nvPicPr>
        <p:blipFill>
          <a:blip r:embed="rId4"/>
          <a:stretch>
            <a:fillRect/>
          </a:stretch>
        </p:blipFill>
        <p:spPr>
          <a:xfrm>
            <a:off x="2381540" y="1209823"/>
            <a:ext cx="9549668" cy="5373858"/>
          </a:xfrm>
          <a:prstGeom prst="rect">
            <a:avLst/>
          </a:prstGeom>
        </p:spPr>
      </p:pic>
    </p:spTree>
    <p:extLst>
      <p:ext uri="{BB962C8B-B14F-4D97-AF65-F5344CB8AC3E}">
        <p14:creationId xmlns:p14="http://schemas.microsoft.com/office/powerpoint/2010/main" val="16691662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83320" y="128588"/>
            <a:ext cx="10609079" cy="6606933"/>
          </a:xfrm>
          <a:prstGeom prst="rect">
            <a:avLst/>
          </a:prstGeom>
        </p:spPr>
      </p:pic>
    </p:spTree>
    <p:extLst>
      <p:ext uri="{BB962C8B-B14F-4D97-AF65-F5344CB8AC3E}">
        <p14:creationId xmlns:p14="http://schemas.microsoft.com/office/powerpoint/2010/main" val="6655921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37409" y="114300"/>
            <a:ext cx="10632638" cy="6613147"/>
          </a:xfrm>
          <a:prstGeom prst="rect">
            <a:avLst/>
          </a:prstGeom>
        </p:spPr>
      </p:pic>
    </p:spTree>
    <p:extLst>
      <p:ext uri="{BB962C8B-B14F-4D97-AF65-F5344CB8AC3E}">
        <p14:creationId xmlns:p14="http://schemas.microsoft.com/office/powerpoint/2010/main" val="38921806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23132" y="183750"/>
            <a:ext cx="10521143" cy="6543800"/>
          </a:xfrm>
          <a:prstGeom prst="rect">
            <a:avLst/>
          </a:prstGeom>
        </p:spPr>
      </p:pic>
    </p:spTree>
    <p:extLst>
      <p:ext uri="{BB962C8B-B14F-4D97-AF65-F5344CB8AC3E}">
        <p14:creationId xmlns:p14="http://schemas.microsoft.com/office/powerpoint/2010/main" val="34446774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0678"/>
            <a:ext cx="10515600" cy="1012874"/>
          </a:xfrm>
        </p:spPr>
        <p:txBody>
          <a:bodyPr>
            <a:normAutofit/>
          </a:bodyPr>
          <a:lstStyle/>
          <a:p>
            <a:pPr algn="ctr"/>
            <a:r>
              <a:rPr lang="en-US" sz="6000" b="1" dirty="0"/>
              <a:t>The Politics of Articulation</a:t>
            </a:r>
            <a:endParaRPr lang="en-US" sz="6000" dirty="0"/>
          </a:p>
        </p:txBody>
      </p:sp>
      <p:sp>
        <p:nvSpPr>
          <p:cNvPr id="3" name="Content Placeholder 2"/>
          <p:cNvSpPr>
            <a:spLocks noGrp="1"/>
          </p:cNvSpPr>
          <p:nvPr>
            <p:ph idx="1"/>
          </p:nvPr>
        </p:nvSpPr>
        <p:spPr>
          <a:xfrm>
            <a:off x="140677" y="1153552"/>
            <a:ext cx="11873132" cy="5514533"/>
          </a:xfrm>
        </p:spPr>
        <p:txBody>
          <a:bodyPr>
            <a:normAutofit lnSpcReduction="10000"/>
          </a:bodyPr>
          <a:lstStyle/>
          <a:p>
            <a:r>
              <a:rPr lang="en-US" dirty="0"/>
              <a:t>They come to power as representatives of the dominant political alliance.</a:t>
            </a:r>
          </a:p>
          <a:p>
            <a:r>
              <a:rPr lang="en-US" dirty="0" smtClean="0"/>
              <a:t>The goal is to complete the work of the reconstruction, to maintain and vindicate the governing commitments of the dominant coalition, to serve the interests of the faithful (service delivery).</a:t>
            </a:r>
          </a:p>
          <a:p>
            <a:r>
              <a:rPr lang="en-US" dirty="0" smtClean="0"/>
              <a:t>The trick is adapting the agenda of the reconstruction to new issues and events that have arisen—to keep the agenda timely and responsive to changing demands.</a:t>
            </a:r>
          </a:p>
          <a:p>
            <a:r>
              <a:rPr lang="en-US" dirty="0"/>
              <a:t>Conflicts among interests in the dominant coalition begin to cause political disaffection and weaken regime support.</a:t>
            </a:r>
          </a:p>
          <a:p>
            <a:r>
              <a:rPr lang="en-US" dirty="0" smtClean="0"/>
              <a:t>Articulating presidents work to ameliorate factional divisions in the ranks (conflict control). They practice the art of aggressive maintenance to keep the whole from falling apart—which nearly works.</a:t>
            </a:r>
          </a:p>
          <a:p>
            <a:r>
              <a:rPr lang="en-US" dirty="0" smtClean="0"/>
              <a:t>They are regime managers who avoid debates about ideology and interests.</a:t>
            </a:r>
          </a:p>
          <a:p>
            <a:endParaRPr lang="en-US" dirty="0" smtClean="0"/>
          </a:p>
          <a:p>
            <a:endParaRPr lang="en-US" dirty="0" smtClean="0"/>
          </a:p>
        </p:txBody>
      </p:sp>
    </p:spTree>
    <p:extLst>
      <p:ext uri="{BB962C8B-B14F-4D97-AF65-F5344CB8AC3E}">
        <p14:creationId xmlns:p14="http://schemas.microsoft.com/office/powerpoint/2010/main" val="14175394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0545" y="111907"/>
            <a:ext cx="10515600" cy="943170"/>
          </a:xfrm>
        </p:spPr>
        <p:txBody>
          <a:bodyPr>
            <a:normAutofit/>
          </a:bodyPr>
          <a:lstStyle/>
          <a:p>
            <a:pPr algn="ctr"/>
            <a:r>
              <a:rPr lang="en-US" sz="6000" b="1" dirty="0" smtClean="0"/>
              <a:t>Articulating Elections</a:t>
            </a:r>
            <a:endParaRPr lang="en-US" sz="6000" b="1" dirty="0"/>
          </a:p>
        </p:txBody>
      </p:sp>
      <p:sp>
        <p:nvSpPr>
          <p:cNvPr id="3" name="Content Placeholder 2"/>
          <p:cNvSpPr>
            <a:spLocks noGrp="1"/>
          </p:cNvSpPr>
          <p:nvPr>
            <p:ph idx="1"/>
          </p:nvPr>
        </p:nvSpPr>
        <p:spPr>
          <a:xfrm>
            <a:off x="154745" y="1294228"/>
            <a:ext cx="11887200" cy="5416061"/>
          </a:xfrm>
        </p:spPr>
        <p:txBody>
          <a:bodyPr>
            <a:normAutofit lnSpcReduction="10000"/>
          </a:bodyPr>
          <a:lstStyle/>
          <a:p>
            <a:r>
              <a:rPr lang="en-US" dirty="0" smtClean="0"/>
              <a:t>As candidates, articulating presidents generally have </a:t>
            </a:r>
            <a:r>
              <a:rPr lang="en-US" dirty="0"/>
              <a:t>2</a:t>
            </a:r>
            <a:r>
              <a:rPr lang="en-US" baseline="30000" dirty="0"/>
              <a:t>nd</a:t>
            </a:r>
            <a:r>
              <a:rPr lang="en-US" dirty="0"/>
              <a:t>-rank status in the party</a:t>
            </a:r>
            <a:r>
              <a:rPr lang="en-US" dirty="0" smtClean="0"/>
              <a:t>. They work their way up through the party ranks.</a:t>
            </a:r>
            <a:endParaRPr lang="en-US" dirty="0"/>
          </a:p>
          <a:p>
            <a:r>
              <a:rPr lang="en-US" dirty="0" smtClean="0"/>
              <a:t>As candidates, they are not tied to a major party faction.</a:t>
            </a:r>
          </a:p>
          <a:p>
            <a:r>
              <a:rPr lang="en-US" dirty="0" smtClean="0"/>
              <a:t>They engage in careful posturing to cultivate all regime interests.</a:t>
            </a:r>
          </a:p>
          <a:p>
            <a:r>
              <a:rPr lang="en-US" dirty="0" smtClean="0"/>
              <a:t>They accept an especially controversial commitment that has long threatened to split the party apart but still holds majority support.</a:t>
            </a:r>
          </a:p>
          <a:p>
            <a:r>
              <a:rPr lang="en-US" dirty="0" smtClean="0"/>
              <a:t>The elections are astonishingly close, which gives the opposition strong claims to the presidency and highlights the importance of the articulating president’s ability to service (as well as their dependence on) </a:t>
            </a:r>
            <a:r>
              <a:rPr lang="en-US" i="1" dirty="0" smtClean="0"/>
              <a:t>all</a:t>
            </a:r>
            <a:r>
              <a:rPr lang="en-US" dirty="0" smtClean="0"/>
              <a:t> regime factions.</a:t>
            </a:r>
          </a:p>
          <a:p>
            <a:r>
              <a:rPr lang="en-US" dirty="0" smtClean="0"/>
              <a:t>Pledging to serve only one term is a way to garner </a:t>
            </a:r>
            <a:r>
              <a:rPr lang="en-US" i="1" dirty="0" smtClean="0"/>
              <a:t>all </a:t>
            </a:r>
            <a:r>
              <a:rPr lang="en-US" dirty="0" smtClean="0"/>
              <a:t>factional support as party giants aren’t foreclosed from running in the next election. Although it’s a bid for party unity, the party is likely to chew itself up under a passive, caretaker, one-term presidency.</a:t>
            </a:r>
            <a:endParaRPr lang="en-US" dirty="0"/>
          </a:p>
        </p:txBody>
      </p:sp>
    </p:spTree>
    <p:extLst>
      <p:ext uri="{BB962C8B-B14F-4D97-AF65-F5344CB8AC3E}">
        <p14:creationId xmlns:p14="http://schemas.microsoft.com/office/powerpoint/2010/main" val="15609834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2543"/>
            <a:ext cx="10515600" cy="928466"/>
          </a:xfrm>
        </p:spPr>
        <p:txBody>
          <a:bodyPr>
            <a:normAutofit/>
          </a:bodyPr>
          <a:lstStyle/>
          <a:p>
            <a:pPr algn="ctr"/>
            <a:r>
              <a:rPr lang="en-US" sz="6000" b="1" dirty="0" smtClean="0"/>
              <a:t>Relationship to the Regime</a:t>
            </a:r>
            <a:endParaRPr lang="en-US" sz="6000" b="1" dirty="0"/>
          </a:p>
        </p:txBody>
      </p:sp>
      <p:sp>
        <p:nvSpPr>
          <p:cNvPr id="3" name="Content Placeholder 2"/>
          <p:cNvSpPr>
            <a:spLocks noGrp="1"/>
          </p:cNvSpPr>
          <p:nvPr>
            <p:ph idx="1"/>
          </p:nvPr>
        </p:nvSpPr>
        <p:spPr>
          <a:xfrm>
            <a:off x="126609" y="1322362"/>
            <a:ext cx="11915336" cy="5416063"/>
          </a:xfrm>
        </p:spPr>
        <p:txBody>
          <a:bodyPr>
            <a:normAutofit/>
          </a:bodyPr>
          <a:lstStyle/>
          <a:p>
            <a:r>
              <a:rPr lang="en-US" sz="3600" dirty="0" smtClean="0"/>
              <a:t>Commitments of ideology and interests are all too clear and the fusion of national political legitimacy with established power relationships argues against any attempts to tinker with the basics of government and politics.</a:t>
            </a:r>
          </a:p>
          <a:p>
            <a:r>
              <a:rPr lang="en-US" sz="3600" dirty="0" smtClean="0"/>
              <a:t>These presidents are partners to a highly structured regime. To make it work, they must anticipate and control impending disruptions.</a:t>
            </a:r>
          </a:p>
          <a:p>
            <a:r>
              <a:rPr lang="en-US" sz="3600" dirty="0" smtClean="0"/>
              <a:t>If they take office </a:t>
            </a:r>
            <a:r>
              <a:rPr lang="en-US" sz="3600" i="1" dirty="0" smtClean="0"/>
              <a:t>after </a:t>
            </a:r>
            <a:r>
              <a:rPr lang="en-US" sz="3600" dirty="0" smtClean="0"/>
              <a:t>preemption (as is almost always the case), they promise to revise the commitments and revitalize the vision of the regime founder.</a:t>
            </a:r>
            <a:endParaRPr lang="en-US" sz="3600" dirty="0"/>
          </a:p>
        </p:txBody>
      </p:sp>
    </p:spTree>
    <p:extLst>
      <p:ext uri="{BB962C8B-B14F-4D97-AF65-F5344CB8AC3E}">
        <p14:creationId xmlns:p14="http://schemas.microsoft.com/office/powerpoint/2010/main" val="25677734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6609"/>
            <a:ext cx="10515600" cy="1055077"/>
          </a:xfrm>
        </p:spPr>
        <p:txBody>
          <a:bodyPr>
            <a:normAutofit/>
          </a:bodyPr>
          <a:lstStyle/>
          <a:p>
            <a:pPr algn="ctr"/>
            <a:r>
              <a:rPr lang="en-US" sz="6000" b="1" dirty="0" smtClean="0"/>
              <a:t>Governing</a:t>
            </a:r>
            <a:endParaRPr lang="en-US" sz="6000" b="1" dirty="0"/>
          </a:p>
        </p:txBody>
      </p:sp>
      <p:sp>
        <p:nvSpPr>
          <p:cNvPr id="3" name="Content Placeholder 2"/>
          <p:cNvSpPr>
            <a:spLocks noGrp="1"/>
          </p:cNvSpPr>
          <p:nvPr>
            <p:ph idx="1"/>
          </p:nvPr>
        </p:nvSpPr>
        <p:spPr>
          <a:xfrm>
            <a:off x="196947" y="1280160"/>
            <a:ext cx="11830929" cy="5444197"/>
          </a:xfrm>
        </p:spPr>
        <p:txBody>
          <a:bodyPr>
            <a:noAutofit/>
          </a:bodyPr>
          <a:lstStyle/>
          <a:p>
            <a:r>
              <a:rPr lang="en-US" sz="3000" dirty="0" smtClean="0"/>
              <a:t>Cabinet appointments (patronage) is a way to appease </a:t>
            </a:r>
            <a:r>
              <a:rPr lang="en-US" sz="3000" i="1" dirty="0" smtClean="0"/>
              <a:t>all </a:t>
            </a:r>
            <a:r>
              <a:rPr lang="en-US" sz="3000" dirty="0" smtClean="0"/>
              <a:t>factions in the party.</a:t>
            </a:r>
          </a:p>
          <a:p>
            <a:r>
              <a:rPr lang="en-US" sz="3000" dirty="0" smtClean="0"/>
              <a:t>The difficulty is that any action taken will evoke charges of favoritism.</a:t>
            </a:r>
          </a:p>
          <a:p>
            <a:r>
              <a:rPr lang="en-US" sz="3000" dirty="0" smtClean="0"/>
              <a:t>Factional paranoia and ideological heresies have to be held in constant check. Mutual self-interest has to remain at the forefront so that reciprocal party obligations can be reinforced.</a:t>
            </a:r>
          </a:p>
          <a:p>
            <a:r>
              <a:rPr lang="en-US" sz="3000" dirty="0" smtClean="0"/>
              <a:t>Articulating presidents engage in a constant struggle to mute the passions that divide their supporters and stem the tide of coalition disaffection. </a:t>
            </a:r>
          </a:p>
          <a:p>
            <a:r>
              <a:rPr lang="en-US" sz="3000" dirty="0" smtClean="0"/>
              <a:t>They hold out their support to all interests and demand in return that each agree to allow the executive to determine the range, substance, and timing of policy initiatives.</a:t>
            </a:r>
            <a:endParaRPr lang="en-US" sz="3000" dirty="0"/>
          </a:p>
        </p:txBody>
      </p:sp>
    </p:spTree>
    <p:extLst>
      <p:ext uri="{BB962C8B-B14F-4D97-AF65-F5344CB8AC3E}">
        <p14:creationId xmlns:p14="http://schemas.microsoft.com/office/powerpoint/2010/main" val="16823823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8475"/>
            <a:ext cx="10515600" cy="1252023"/>
          </a:xfrm>
        </p:spPr>
        <p:txBody>
          <a:bodyPr>
            <a:normAutofit/>
          </a:bodyPr>
          <a:lstStyle/>
          <a:p>
            <a:pPr algn="ctr"/>
            <a:r>
              <a:rPr lang="en-US" sz="6000" b="1" dirty="0" smtClean="0"/>
              <a:t>Foreign Wars</a:t>
            </a:r>
            <a:endParaRPr lang="en-US" sz="6000" b="1" dirty="0"/>
          </a:p>
        </p:txBody>
      </p:sp>
      <p:sp>
        <p:nvSpPr>
          <p:cNvPr id="3" name="Content Placeholder 2"/>
          <p:cNvSpPr>
            <a:spLocks noGrp="1"/>
          </p:cNvSpPr>
          <p:nvPr>
            <p:ph idx="1"/>
          </p:nvPr>
        </p:nvSpPr>
        <p:spPr>
          <a:xfrm>
            <a:off x="112542" y="1350498"/>
            <a:ext cx="11957538" cy="5401993"/>
          </a:xfrm>
        </p:spPr>
        <p:txBody>
          <a:bodyPr>
            <a:normAutofit/>
          </a:bodyPr>
          <a:lstStyle/>
          <a:p>
            <a:r>
              <a:rPr lang="en-US" sz="4000" dirty="0" smtClean="0"/>
              <a:t>Articulating presidents are most effective in marshaling the regime in international affairs.</a:t>
            </a:r>
          </a:p>
          <a:p>
            <a:r>
              <a:rPr lang="en-US" sz="4000" dirty="0" smtClean="0"/>
              <a:t>Thus, they cannot resist the temptation to engage in small foreign wars of dubious provocation.</a:t>
            </a:r>
          </a:p>
          <a:p>
            <a:r>
              <a:rPr lang="en-US" sz="4000" dirty="0" smtClean="0"/>
              <a:t>Muscle-flexing adventures driven more by ideology and political management than by necessity. It is not that these presidents want to go to war, they have no choice because the war-hawk faction of their party/regime demands it.</a:t>
            </a:r>
            <a:endParaRPr lang="en-US" sz="4000" dirty="0"/>
          </a:p>
        </p:txBody>
      </p:sp>
    </p:spTree>
    <p:extLst>
      <p:ext uri="{BB962C8B-B14F-4D97-AF65-F5344CB8AC3E}">
        <p14:creationId xmlns:p14="http://schemas.microsoft.com/office/powerpoint/2010/main" val="35384893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6610"/>
            <a:ext cx="10515600" cy="1125416"/>
          </a:xfrm>
        </p:spPr>
        <p:txBody>
          <a:bodyPr>
            <a:normAutofit/>
          </a:bodyPr>
          <a:lstStyle/>
          <a:p>
            <a:pPr algn="ctr"/>
            <a:r>
              <a:rPr lang="en-US" sz="5400" b="1" dirty="0" smtClean="0"/>
              <a:t>Theodore Roosevelt’s Articulation</a:t>
            </a:r>
            <a:endParaRPr lang="en-US" sz="5400" b="1" dirty="0"/>
          </a:p>
        </p:txBody>
      </p:sp>
      <p:sp>
        <p:nvSpPr>
          <p:cNvPr id="3" name="Content Placeholder 2"/>
          <p:cNvSpPr>
            <a:spLocks noGrp="1"/>
          </p:cNvSpPr>
          <p:nvPr>
            <p:ph idx="1"/>
          </p:nvPr>
        </p:nvSpPr>
        <p:spPr>
          <a:xfrm>
            <a:off x="112541" y="1252026"/>
            <a:ext cx="11929403" cy="5458263"/>
          </a:xfrm>
        </p:spPr>
        <p:txBody>
          <a:bodyPr>
            <a:normAutofit fontScale="85000" lnSpcReduction="20000"/>
          </a:bodyPr>
          <a:lstStyle/>
          <a:p>
            <a:r>
              <a:rPr lang="en-US" dirty="0" smtClean="0"/>
              <a:t>Had he not been assassinated, President William McKinley would have been the articulator of the Republican regime that began under Lincoln. Instead, it was TR who served for 7 years (the remaining 3 years of McKinley’s term and one term of his own).</a:t>
            </a:r>
          </a:p>
          <a:p>
            <a:r>
              <a:rPr lang="en-US" dirty="0" smtClean="0"/>
              <a:t>TR had to adapt the regime’s commitments to a new development: the shift from an agrarian economy to an industrial one.</a:t>
            </a:r>
          </a:p>
          <a:p>
            <a:r>
              <a:rPr lang="en-US" dirty="0" smtClean="0"/>
              <a:t>The major schism in the Republican regime was between the “standpatters” who were satisfied with the status quo (laissez-faire, industrial capitalism) and the “progressives” who wanted change (a more active role for government and government officials).</a:t>
            </a:r>
          </a:p>
          <a:p>
            <a:r>
              <a:rPr lang="en-US" dirty="0" smtClean="0"/>
              <a:t>The protective tariff was the cornerstone of the Republican regime. TR split the difference between the party factions by keeping the tariff but making special trade agreements when necessary. By keeping the tariff he was able to get congress to pass his railroad regulation bill.</a:t>
            </a:r>
          </a:p>
          <a:p>
            <a:r>
              <a:rPr lang="en-US" dirty="0" smtClean="0"/>
              <a:t>To deal with growing corporate power he spoke directly to the American people (“bully pulpit”), built a federal government bureaucracy (e.g. Bureau of Corporations with investigative power), and engaged directly with business and labor leaders (e.g. Coal Strike of 1902).</a:t>
            </a:r>
          </a:p>
          <a:p>
            <a:r>
              <a:rPr lang="en-US" dirty="0" smtClean="0"/>
              <a:t>Despite his efforts, the factions in the party continued to war. Standpatters were against government regulation and progressives felt TR did not go far enough.</a:t>
            </a:r>
          </a:p>
        </p:txBody>
      </p:sp>
    </p:spTree>
    <p:extLst>
      <p:ext uri="{BB962C8B-B14F-4D97-AF65-F5344CB8AC3E}">
        <p14:creationId xmlns:p14="http://schemas.microsoft.com/office/powerpoint/2010/main" val="33963789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2881"/>
            <a:ext cx="10515600" cy="1252024"/>
          </a:xfrm>
        </p:spPr>
        <p:txBody>
          <a:bodyPr>
            <a:normAutofit/>
          </a:bodyPr>
          <a:lstStyle/>
          <a:p>
            <a:pPr algn="ctr"/>
            <a:r>
              <a:rPr lang="en-US" sz="6000" b="1" dirty="0"/>
              <a:t>Theodore Roosevelt’s Articulation</a:t>
            </a:r>
            <a:endParaRPr lang="en-US" sz="6000" dirty="0"/>
          </a:p>
        </p:txBody>
      </p:sp>
      <p:sp>
        <p:nvSpPr>
          <p:cNvPr id="3" name="Content Placeholder 2"/>
          <p:cNvSpPr>
            <a:spLocks noGrp="1"/>
          </p:cNvSpPr>
          <p:nvPr>
            <p:ph idx="1"/>
          </p:nvPr>
        </p:nvSpPr>
        <p:spPr>
          <a:xfrm>
            <a:off x="126609" y="1561514"/>
            <a:ext cx="11901268" cy="5176911"/>
          </a:xfrm>
        </p:spPr>
        <p:txBody>
          <a:bodyPr>
            <a:normAutofit fontScale="92500" lnSpcReduction="10000"/>
          </a:bodyPr>
          <a:lstStyle/>
          <a:p>
            <a:r>
              <a:rPr lang="en-US" dirty="0" smtClean="0"/>
              <a:t>TR flexed his muscles in foreign policy settling border dispute with Britain, expanded Monroe Doctrine of U.S. hegemony over Latin America via Panama Canal, and dramatically strengthened the Navy—tying each of these to the Republican regime’s commercial interests.</a:t>
            </a:r>
          </a:p>
          <a:p>
            <a:r>
              <a:rPr lang="en-US" dirty="0" smtClean="0"/>
              <a:t>In the end, the fraying Republican coalition made governing difficult for TR and he was only able to accomplish moderate reforms. Indeed, the Republican-controlled House of Representatives even censured him!</a:t>
            </a:r>
          </a:p>
          <a:p>
            <a:r>
              <a:rPr lang="en-US" dirty="0"/>
              <a:t>TR failed in his attempt to return to the presidency by running against his hand-picked successor (President William Howard Taft). Political time constrained his attempts to become a reconstructive president and transform the regime, despite the fact that he was the most popular articulating president in history</a:t>
            </a:r>
            <a:r>
              <a:rPr lang="en-US" dirty="0" smtClean="0"/>
              <a:t>.</a:t>
            </a:r>
          </a:p>
          <a:p>
            <a:r>
              <a:rPr lang="en-US" dirty="0" smtClean="0"/>
              <a:t>Ultimately, TR’s political career demonstrates not only the difficulty Republicans faced in governing during the Gilded Age, but also how presidents are constrained by their place political time.</a:t>
            </a:r>
            <a:endParaRPr lang="en-US" dirty="0"/>
          </a:p>
          <a:p>
            <a:endParaRPr lang="en-US" dirty="0"/>
          </a:p>
        </p:txBody>
      </p:sp>
    </p:spTree>
    <p:extLst>
      <p:ext uri="{BB962C8B-B14F-4D97-AF65-F5344CB8AC3E}">
        <p14:creationId xmlns:p14="http://schemas.microsoft.com/office/powerpoint/2010/main" val="28681779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46917" y="116237"/>
            <a:ext cx="7336227" cy="1726631"/>
          </a:xfrm>
        </p:spPr>
        <p:txBody>
          <a:bodyPr>
            <a:normAutofit/>
          </a:bodyPr>
          <a:lstStyle/>
          <a:p>
            <a:pPr algn="ctr"/>
            <a:r>
              <a:rPr lang="en-US" sz="6000" b="1" dirty="0" smtClean="0"/>
              <a:t>American Political Time</a:t>
            </a:r>
            <a:endParaRPr lang="en-US" sz="6000" b="1" dirty="0"/>
          </a:p>
        </p:txBody>
      </p:sp>
      <p:sp>
        <p:nvSpPr>
          <p:cNvPr id="3" name="Content Placeholder 2"/>
          <p:cNvSpPr>
            <a:spLocks noGrp="1"/>
          </p:cNvSpPr>
          <p:nvPr>
            <p:ph idx="1"/>
          </p:nvPr>
        </p:nvSpPr>
        <p:spPr>
          <a:xfrm>
            <a:off x="108488" y="2440337"/>
            <a:ext cx="11964692" cy="4301426"/>
          </a:xfrm>
        </p:spPr>
        <p:txBody>
          <a:bodyPr>
            <a:normAutofit fontScale="92500" lnSpcReduction="10000"/>
          </a:bodyPr>
          <a:lstStyle/>
          <a:p>
            <a:r>
              <a:rPr lang="en-US" dirty="0" smtClean="0"/>
              <a:t>There </a:t>
            </a:r>
            <a:r>
              <a:rPr lang="en-US" dirty="0"/>
              <a:t>is a recurring pattern in presidential history, which starts when a transformative presidency creates a new political order out of the ashes of an older one (think the transition from Hoover to FDR). </a:t>
            </a:r>
            <a:endParaRPr lang="en-US" dirty="0" smtClean="0"/>
          </a:p>
          <a:p>
            <a:r>
              <a:rPr lang="en-US" dirty="0" smtClean="0"/>
              <a:t>This </a:t>
            </a:r>
            <a:r>
              <a:rPr lang="en-US" dirty="0"/>
              <a:t>transformative president is typically followed by a loyal disciple (Harry Truman, for example), and then by a president of the opposite party who has little choice but to operate within the existing political order (Dwight Eisenhower). </a:t>
            </a:r>
            <a:endParaRPr lang="en-US" dirty="0" smtClean="0"/>
          </a:p>
          <a:p>
            <a:r>
              <a:rPr lang="en-US" dirty="0" smtClean="0"/>
              <a:t>As </a:t>
            </a:r>
            <a:r>
              <a:rPr lang="en-US" dirty="0"/>
              <a:t>long as a given political order persists, power rotates between presidents who are devoted to the reigning political orthodoxy (John F. Kennedy and Lyndon Johnson) and those who resist that orthodoxy but can’t quite dislodge it (Richard Nixon). </a:t>
            </a:r>
            <a:endParaRPr lang="en-US" dirty="0" smtClean="0"/>
          </a:p>
          <a:p>
            <a:r>
              <a:rPr lang="en-US" dirty="0" smtClean="0"/>
              <a:t>The cycle </a:t>
            </a:r>
            <a:r>
              <a:rPr lang="en-US" dirty="0"/>
              <a:t>ends with a president who seeks to uphold a political order that is on the verge of collapse due to internal conflicts and contradictions that grow ever more difficult to reconcile. </a:t>
            </a:r>
          </a:p>
        </p:txBody>
      </p:sp>
      <p:pic>
        <p:nvPicPr>
          <p:cNvPr id="4" name="Picture 3"/>
          <p:cNvPicPr>
            <a:picLocks noChangeAspect="1"/>
          </p:cNvPicPr>
          <p:nvPr/>
        </p:nvPicPr>
        <p:blipFill>
          <a:blip r:embed="rId2"/>
          <a:stretch>
            <a:fillRect/>
          </a:stretch>
        </p:blipFill>
        <p:spPr>
          <a:xfrm>
            <a:off x="607328" y="116237"/>
            <a:ext cx="3571875" cy="2324100"/>
          </a:xfrm>
          <a:prstGeom prst="rect">
            <a:avLst/>
          </a:prstGeom>
        </p:spPr>
      </p:pic>
    </p:spTree>
    <p:extLst>
      <p:ext uri="{BB962C8B-B14F-4D97-AF65-F5344CB8AC3E}">
        <p14:creationId xmlns:p14="http://schemas.microsoft.com/office/powerpoint/2010/main" val="27409690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2875"/>
            <a:ext cx="10515600" cy="900113"/>
          </a:xfrm>
        </p:spPr>
        <p:txBody>
          <a:bodyPr/>
          <a:lstStyle/>
          <a:p>
            <a:pPr algn="ctr"/>
            <a:r>
              <a:rPr lang="en-US" dirty="0" smtClean="0"/>
              <a:t>Further Reading</a:t>
            </a:r>
            <a:endParaRPr lang="en-US" dirty="0"/>
          </a:p>
        </p:txBody>
      </p:sp>
      <p:sp>
        <p:nvSpPr>
          <p:cNvPr id="3" name="Content Placeholder 2"/>
          <p:cNvSpPr>
            <a:spLocks noGrp="1"/>
          </p:cNvSpPr>
          <p:nvPr>
            <p:ph idx="1"/>
          </p:nvPr>
        </p:nvSpPr>
        <p:spPr>
          <a:xfrm>
            <a:off x="114300" y="1042987"/>
            <a:ext cx="8672513" cy="5572125"/>
          </a:xfrm>
        </p:spPr>
        <p:txBody>
          <a:bodyPr>
            <a:normAutofit/>
          </a:bodyPr>
          <a:lstStyle/>
          <a:p>
            <a:r>
              <a:rPr lang="en-US" dirty="0" smtClean="0"/>
              <a:t>To learn more about the rise and fall of American political regimes and presidential leadership in political time, see:</a:t>
            </a:r>
          </a:p>
          <a:p>
            <a:pPr lvl="1"/>
            <a:r>
              <a:rPr lang="en-US" dirty="0"/>
              <a:t>Skowronek, Stephen, </a:t>
            </a:r>
            <a:r>
              <a:rPr lang="en-US" i="1" dirty="0"/>
              <a:t>The Politics Presidents Make: Leadership from John Adams to Bill Clinton</a:t>
            </a:r>
            <a:r>
              <a:rPr lang="en-US" dirty="0"/>
              <a:t>, revised ed. (New York: Belknap Press, 1997).</a:t>
            </a:r>
          </a:p>
          <a:p>
            <a:pPr lvl="1"/>
            <a:r>
              <a:rPr lang="en-US" dirty="0"/>
              <a:t>Skowronek, Stephen, </a:t>
            </a:r>
            <a:r>
              <a:rPr lang="en-US" i="1" dirty="0"/>
              <a:t>Presidential Leadership in Political Time: Reprise and Reappraisal</a:t>
            </a:r>
            <a:r>
              <a:rPr lang="en-US" dirty="0"/>
              <a:t>, 2</a:t>
            </a:r>
            <a:r>
              <a:rPr lang="en-US" baseline="30000" dirty="0"/>
              <a:t>nd</a:t>
            </a:r>
            <a:r>
              <a:rPr lang="en-US" dirty="0"/>
              <a:t> ed. (Lawrence: University Press of Kansas, 2011</a:t>
            </a:r>
            <a:r>
              <a:rPr lang="en-US" dirty="0" smtClean="0"/>
              <a:t>).</a:t>
            </a:r>
          </a:p>
          <a:p>
            <a:r>
              <a:rPr lang="en-US" dirty="0" smtClean="0"/>
              <a:t>For a brief history of each American presidential election, see:</a:t>
            </a:r>
          </a:p>
          <a:p>
            <a:pPr lvl="1"/>
            <a:r>
              <a:rPr lang="en-US" dirty="0"/>
              <a:t>Boller, Paul F. Jr., </a:t>
            </a:r>
            <a:r>
              <a:rPr lang="en-US" i="1" dirty="0"/>
              <a:t>Presidential Campaigns: From George Washington to George W. Bush </a:t>
            </a:r>
            <a:r>
              <a:rPr lang="en-US" dirty="0"/>
              <a:t>(New York: Oxford University Press, 2004</a:t>
            </a:r>
            <a:r>
              <a:rPr lang="en-US" dirty="0" smtClean="0"/>
              <a:t>).</a:t>
            </a:r>
            <a:endParaRPr lang="en-US" dirty="0"/>
          </a:p>
          <a:p>
            <a:endParaRPr lang="en-US" dirty="0"/>
          </a:p>
          <a:p>
            <a:endParaRPr lang="en-US" dirty="0"/>
          </a:p>
        </p:txBody>
      </p:sp>
      <p:pic>
        <p:nvPicPr>
          <p:cNvPr id="4" name="Picture 3"/>
          <p:cNvPicPr>
            <a:picLocks noChangeAspect="1"/>
          </p:cNvPicPr>
          <p:nvPr/>
        </p:nvPicPr>
        <p:blipFill>
          <a:blip r:embed="rId2"/>
          <a:stretch>
            <a:fillRect/>
          </a:stretch>
        </p:blipFill>
        <p:spPr>
          <a:xfrm>
            <a:off x="8786813" y="1185863"/>
            <a:ext cx="3202951" cy="4581523"/>
          </a:xfrm>
          <a:prstGeom prst="rect">
            <a:avLst/>
          </a:prstGeom>
        </p:spPr>
      </p:pic>
    </p:spTree>
    <p:extLst>
      <p:ext uri="{BB962C8B-B14F-4D97-AF65-F5344CB8AC3E}">
        <p14:creationId xmlns:p14="http://schemas.microsoft.com/office/powerpoint/2010/main" val="28357810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7164"/>
            <a:ext cx="10515600" cy="914400"/>
          </a:xfrm>
        </p:spPr>
        <p:txBody>
          <a:bodyPr/>
          <a:lstStyle/>
          <a:p>
            <a:pPr algn="ctr"/>
            <a:r>
              <a:rPr lang="en-US" dirty="0" smtClean="0"/>
              <a:t>American Political Regimes: Reconstruction </a:t>
            </a:r>
            <a:endParaRPr lang="en-US" dirty="0"/>
          </a:p>
        </p:txBody>
      </p:sp>
      <p:sp>
        <p:nvSpPr>
          <p:cNvPr id="3" name="Content Placeholder 2"/>
          <p:cNvSpPr>
            <a:spLocks noGrp="1"/>
          </p:cNvSpPr>
          <p:nvPr>
            <p:ph idx="1"/>
          </p:nvPr>
        </p:nvSpPr>
        <p:spPr>
          <a:xfrm>
            <a:off x="5000624" y="1071564"/>
            <a:ext cx="6986587" cy="5643562"/>
          </a:xfrm>
        </p:spPr>
        <p:txBody>
          <a:bodyPr>
            <a:normAutofit/>
          </a:bodyPr>
          <a:lstStyle/>
          <a:p>
            <a:r>
              <a:rPr lang="en-US" sz="2900" dirty="0" smtClean="0"/>
              <a:t>A regime begins with a reconstruction. A president, and other office holders, are elected with expansive warrants to repudiate the politics of those who came before. </a:t>
            </a:r>
          </a:p>
          <a:p>
            <a:r>
              <a:rPr lang="en-US" sz="2900" dirty="0" smtClean="0"/>
              <a:t>These presidents transform the ideological commitments of the nation and fashion a coalition of various interests in order to gain and wield power.</a:t>
            </a:r>
          </a:p>
          <a:p>
            <a:r>
              <a:rPr lang="en-US" sz="2900" dirty="0" smtClean="0"/>
              <a:t>These presidents are generally thought of as the most successful presidents in American history: Jefferson, Jackson, Lincoln, FDR, and Reagan.</a:t>
            </a:r>
          </a:p>
        </p:txBody>
      </p:sp>
      <p:pic>
        <p:nvPicPr>
          <p:cNvPr id="5" name="Picture 4"/>
          <p:cNvPicPr>
            <a:picLocks noChangeAspect="1"/>
          </p:cNvPicPr>
          <p:nvPr/>
        </p:nvPicPr>
        <p:blipFill>
          <a:blip r:embed="rId2"/>
          <a:stretch>
            <a:fillRect/>
          </a:stretch>
        </p:blipFill>
        <p:spPr>
          <a:xfrm>
            <a:off x="154959" y="857252"/>
            <a:ext cx="1673841" cy="2185986"/>
          </a:xfrm>
          <a:prstGeom prst="rect">
            <a:avLst/>
          </a:prstGeom>
        </p:spPr>
      </p:pic>
      <p:pic>
        <p:nvPicPr>
          <p:cNvPr id="6" name="Picture 5"/>
          <p:cNvPicPr>
            <a:picLocks noChangeAspect="1"/>
          </p:cNvPicPr>
          <p:nvPr/>
        </p:nvPicPr>
        <p:blipFill>
          <a:blip r:embed="rId3"/>
          <a:stretch>
            <a:fillRect/>
          </a:stretch>
        </p:blipFill>
        <p:spPr>
          <a:xfrm>
            <a:off x="2931139" y="976535"/>
            <a:ext cx="1914525" cy="2390775"/>
          </a:xfrm>
          <a:prstGeom prst="rect">
            <a:avLst/>
          </a:prstGeom>
        </p:spPr>
      </p:pic>
      <p:pic>
        <p:nvPicPr>
          <p:cNvPr id="7" name="Picture 6"/>
          <p:cNvPicPr>
            <a:picLocks noChangeAspect="1"/>
          </p:cNvPicPr>
          <p:nvPr/>
        </p:nvPicPr>
        <p:blipFill rotWithShape="1">
          <a:blip r:embed="rId4"/>
          <a:srcRect r="27754"/>
          <a:stretch/>
        </p:blipFill>
        <p:spPr>
          <a:xfrm>
            <a:off x="204788" y="4510089"/>
            <a:ext cx="1624012" cy="2247900"/>
          </a:xfrm>
          <a:prstGeom prst="rect">
            <a:avLst/>
          </a:prstGeom>
        </p:spPr>
      </p:pic>
      <p:pic>
        <p:nvPicPr>
          <p:cNvPr id="8" name="Picture 7"/>
          <p:cNvPicPr>
            <a:picLocks noChangeAspect="1"/>
          </p:cNvPicPr>
          <p:nvPr/>
        </p:nvPicPr>
        <p:blipFill rotWithShape="1">
          <a:blip r:embed="rId5"/>
          <a:srcRect l="27003" r="24919"/>
          <a:stretch/>
        </p:blipFill>
        <p:spPr>
          <a:xfrm>
            <a:off x="2868127" y="4456073"/>
            <a:ext cx="1925329" cy="2259053"/>
          </a:xfrm>
          <a:prstGeom prst="rect">
            <a:avLst/>
          </a:prstGeom>
        </p:spPr>
      </p:pic>
      <p:pic>
        <p:nvPicPr>
          <p:cNvPr id="9" name="Picture 8"/>
          <p:cNvPicPr>
            <a:picLocks noChangeAspect="1"/>
          </p:cNvPicPr>
          <p:nvPr/>
        </p:nvPicPr>
        <p:blipFill rotWithShape="1">
          <a:blip r:embed="rId6"/>
          <a:srcRect l="13506" t="4496" r="2645"/>
          <a:stretch/>
        </p:blipFill>
        <p:spPr>
          <a:xfrm>
            <a:off x="1257298" y="2278548"/>
            <a:ext cx="2157413" cy="2367582"/>
          </a:xfrm>
          <a:prstGeom prst="rect">
            <a:avLst/>
          </a:prstGeom>
        </p:spPr>
      </p:pic>
    </p:spTree>
    <p:extLst>
      <p:ext uri="{BB962C8B-B14F-4D97-AF65-F5344CB8AC3E}">
        <p14:creationId xmlns:p14="http://schemas.microsoft.com/office/powerpoint/2010/main" val="41947664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4301"/>
            <a:ext cx="10515600" cy="971549"/>
          </a:xfrm>
        </p:spPr>
        <p:txBody>
          <a:bodyPr/>
          <a:lstStyle/>
          <a:p>
            <a:pPr algn="ctr"/>
            <a:r>
              <a:rPr lang="en-US" dirty="0"/>
              <a:t>American Political Regimes: </a:t>
            </a:r>
            <a:r>
              <a:rPr lang="en-US" dirty="0" smtClean="0"/>
              <a:t>Articulation</a:t>
            </a:r>
            <a:endParaRPr lang="en-US" dirty="0"/>
          </a:p>
        </p:txBody>
      </p:sp>
      <p:sp>
        <p:nvSpPr>
          <p:cNvPr id="3" name="Content Placeholder 2"/>
          <p:cNvSpPr>
            <a:spLocks noGrp="1"/>
          </p:cNvSpPr>
          <p:nvPr>
            <p:ph idx="1"/>
          </p:nvPr>
        </p:nvSpPr>
        <p:spPr>
          <a:xfrm>
            <a:off x="114301" y="1004890"/>
            <a:ext cx="6929438" cy="5724524"/>
          </a:xfrm>
        </p:spPr>
        <p:txBody>
          <a:bodyPr>
            <a:normAutofit fontScale="92500"/>
          </a:bodyPr>
          <a:lstStyle/>
          <a:p>
            <a:r>
              <a:rPr lang="en-US" sz="3200" dirty="0" smtClean="0"/>
              <a:t>Reconstructive presidents are </a:t>
            </a:r>
            <a:r>
              <a:rPr lang="en-US" sz="3200" dirty="0"/>
              <a:t>followed by presidents from the same party who articulate the regime’s </a:t>
            </a:r>
            <a:r>
              <a:rPr lang="en-US" sz="3200" dirty="0" smtClean="0"/>
              <a:t>commitments.</a:t>
            </a:r>
          </a:p>
          <a:p>
            <a:r>
              <a:rPr lang="en-US" sz="3200" dirty="0" smtClean="0"/>
              <a:t>These are the “heir apparents” and “faithful sons” who apply the orthodoxy of the regime to new issues that arise.</a:t>
            </a:r>
          </a:p>
          <a:p>
            <a:r>
              <a:rPr lang="en-US" sz="3200" dirty="0" smtClean="0"/>
              <a:t>But </a:t>
            </a:r>
            <a:r>
              <a:rPr lang="en-US" sz="3200" dirty="0"/>
              <a:t>in doing so, the coalition of interests that held together during the reconstruction begins to fray </a:t>
            </a:r>
            <a:r>
              <a:rPr lang="en-US" sz="3200" dirty="0" smtClean="0"/>
              <a:t>and these presidents often abdicate or otherwise depart the office under heavy criticism: Monroe, Polk, Theodore Roosevelt, LBJ, and Bush II.</a:t>
            </a:r>
            <a:endParaRPr lang="en-US" sz="3200" dirty="0"/>
          </a:p>
          <a:p>
            <a:endParaRPr lang="en-US" dirty="0"/>
          </a:p>
        </p:txBody>
      </p:sp>
      <p:pic>
        <p:nvPicPr>
          <p:cNvPr id="4" name="Picture 3"/>
          <p:cNvPicPr>
            <a:picLocks noChangeAspect="1"/>
          </p:cNvPicPr>
          <p:nvPr/>
        </p:nvPicPr>
        <p:blipFill rotWithShape="1">
          <a:blip r:embed="rId2"/>
          <a:srcRect l="20060" r="15719"/>
          <a:stretch/>
        </p:blipFill>
        <p:spPr>
          <a:xfrm>
            <a:off x="7184232" y="1004889"/>
            <a:ext cx="2043113" cy="2381250"/>
          </a:xfrm>
          <a:prstGeom prst="rect">
            <a:avLst/>
          </a:prstGeom>
        </p:spPr>
      </p:pic>
      <p:pic>
        <p:nvPicPr>
          <p:cNvPr id="5" name="Picture 4"/>
          <p:cNvPicPr>
            <a:picLocks noChangeAspect="1"/>
          </p:cNvPicPr>
          <p:nvPr/>
        </p:nvPicPr>
        <p:blipFill>
          <a:blip r:embed="rId3"/>
          <a:stretch>
            <a:fillRect/>
          </a:stretch>
        </p:blipFill>
        <p:spPr>
          <a:xfrm>
            <a:off x="7184232" y="3952874"/>
            <a:ext cx="1905000" cy="2857500"/>
          </a:xfrm>
          <a:prstGeom prst="rect">
            <a:avLst/>
          </a:prstGeom>
        </p:spPr>
      </p:pic>
      <p:pic>
        <p:nvPicPr>
          <p:cNvPr id="6" name="Picture 5"/>
          <p:cNvPicPr>
            <a:picLocks noChangeAspect="1"/>
          </p:cNvPicPr>
          <p:nvPr/>
        </p:nvPicPr>
        <p:blipFill>
          <a:blip r:embed="rId4"/>
          <a:stretch>
            <a:fillRect/>
          </a:stretch>
        </p:blipFill>
        <p:spPr>
          <a:xfrm>
            <a:off x="9732167" y="1004889"/>
            <a:ext cx="2319337" cy="2319337"/>
          </a:xfrm>
          <a:prstGeom prst="rect">
            <a:avLst/>
          </a:prstGeom>
        </p:spPr>
      </p:pic>
      <p:pic>
        <p:nvPicPr>
          <p:cNvPr id="8" name="Picture 7"/>
          <p:cNvPicPr>
            <a:picLocks noChangeAspect="1"/>
          </p:cNvPicPr>
          <p:nvPr/>
        </p:nvPicPr>
        <p:blipFill rotWithShape="1">
          <a:blip r:embed="rId5"/>
          <a:srcRect l="17358" r="24551"/>
          <a:stretch/>
        </p:blipFill>
        <p:spPr>
          <a:xfrm>
            <a:off x="8732042" y="2703017"/>
            <a:ext cx="2000250" cy="2152055"/>
          </a:xfrm>
          <a:prstGeom prst="rect">
            <a:avLst/>
          </a:prstGeom>
        </p:spPr>
      </p:pic>
      <p:pic>
        <p:nvPicPr>
          <p:cNvPr id="9" name="Picture 8"/>
          <p:cNvPicPr>
            <a:picLocks noChangeAspect="1"/>
          </p:cNvPicPr>
          <p:nvPr/>
        </p:nvPicPr>
        <p:blipFill>
          <a:blip r:embed="rId6"/>
          <a:stretch>
            <a:fillRect/>
          </a:stretch>
        </p:blipFill>
        <p:spPr>
          <a:xfrm>
            <a:off x="9820272" y="4586288"/>
            <a:ext cx="2143125" cy="2143125"/>
          </a:xfrm>
          <a:prstGeom prst="rect">
            <a:avLst/>
          </a:prstGeom>
        </p:spPr>
      </p:pic>
    </p:spTree>
    <p:extLst>
      <p:ext uri="{BB962C8B-B14F-4D97-AF65-F5344CB8AC3E}">
        <p14:creationId xmlns:p14="http://schemas.microsoft.com/office/powerpoint/2010/main" val="29710301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2876"/>
            <a:ext cx="10515600" cy="871538"/>
          </a:xfrm>
        </p:spPr>
        <p:txBody>
          <a:bodyPr/>
          <a:lstStyle/>
          <a:p>
            <a:pPr algn="ctr"/>
            <a:r>
              <a:rPr lang="en-US" dirty="0"/>
              <a:t>American Political Regimes: </a:t>
            </a:r>
            <a:r>
              <a:rPr lang="en-US" dirty="0" smtClean="0"/>
              <a:t>Disjunction </a:t>
            </a:r>
            <a:endParaRPr lang="en-US" dirty="0"/>
          </a:p>
        </p:txBody>
      </p:sp>
      <p:sp>
        <p:nvSpPr>
          <p:cNvPr id="3" name="Content Placeholder 2"/>
          <p:cNvSpPr>
            <a:spLocks noGrp="1"/>
          </p:cNvSpPr>
          <p:nvPr>
            <p:ph idx="1"/>
          </p:nvPr>
        </p:nvSpPr>
        <p:spPr>
          <a:xfrm>
            <a:off x="5872162" y="1014414"/>
            <a:ext cx="6200775" cy="5714999"/>
          </a:xfrm>
        </p:spPr>
        <p:txBody>
          <a:bodyPr/>
          <a:lstStyle/>
          <a:p>
            <a:r>
              <a:rPr lang="en-US" dirty="0" smtClean="0"/>
              <a:t>Elected toward the end of a political regime, disjunctive presidents are nominally affiliated with the regime (and the reconstructive and articulative presidents who came before them) and preside over the regime’s downfall as the ideological commitments of the regime are called into question and the coalition of interests that held the regime together becomes untenable.</a:t>
            </a:r>
          </a:p>
          <a:p>
            <a:r>
              <a:rPr lang="en-US" dirty="0" smtClean="0"/>
              <a:t>Disjunctive presidents are generally considered among the worst in American history: John Quincy Adams, Pierce, Hoover, and Carter.     </a:t>
            </a:r>
            <a:endParaRPr lang="en-US" dirty="0"/>
          </a:p>
        </p:txBody>
      </p:sp>
      <p:pic>
        <p:nvPicPr>
          <p:cNvPr id="4" name="Picture 3"/>
          <p:cNvPicPr>
            <a:picLocks noChangeAspect="1"/>
          </p:cNvPicPr>
          <p:nvPr/>
        </p:nvPicPr>
        <p:blipFill>
          <a:blip r:embed="rId2"/>
          <a:stretch>
            <a:fillRect/>
          </a:stretch>
        </p:blipFill>
        <p:spPr>
          <a:xfrm>
            <a:off x="2607468" y="1014413"/>
            <a:ext cx="2993231" cy="2494359"/>
          </a:xfrm>
          <a:prstGeom prst="rect">
            <a:avLst/>
          </a:prstGeom>
        </p:spPr>
      </p:pic>
      <p:pic>
        <p:nvPicPr>
          <p:cNvPr id="5" name="Picture 4"/>
          <p:cNvPicPr>
            <a:picLocks noChangeAspect="1"/>
          </p:cNvPicPr>
          <p:nvPr/>
        </p:nvPicPr>
        <p:blipFill>
          <a:blip r:embed="rId3"/>
          <a:stretch>
            <a:fillRect/>
          </a:stretch>
        </p:blipFill>
        <p:spPr>
          <a:xfrm>
            <a:off x="176212" y="902893"/>
            <a:ext cx="2295524" cy="2840995"/>
          </a:xfrm>
          <a:prstGeom prst="rect">
            <a:avLst/>
          </a:prstGeom>
        </p:spPr>
      </p:pic>
      <p:pic>
        <p:nvPicPr>
          <p:cNvPr id="6" name="Picture 5"/>
          <p:cNvPicPr>
            <a:picLocks noChangeAspect="1"/>
          </p:cNvPicPr>
          <p:nvPr/>
        </p:nvPicPr>
        <p:blipFill>
          <a:blip r:embed="rId4"/>
          <a:stretch>
            <a:fillRect/>
          </a:stretch>
        </p:blipFill>
        <p:spPr>
          <a:xfrm>
            <a:off x="3300413" y="3632366"/>
            <a:ext cx="2436017" cy="3097047"/>
          </a:xfrm>
          <a:prstGeom prst="rect">
            <a:avLst/>
          </a:prstGeom>
        </p:spPr>
      </p:pic>
      <p:pic>
        <p:nvPicPr>
          <p:cNvPr id="7" name="Picture 6"/>
          <p:cNvPicPr>
            <a:picLocks noChangeAspect="1"/>
          </p:cNvPicPr>
          <p:nvPr/>
        </p:nvPicPr>
        <p:blipFill rotWithShape="1">
          <a:blip r:embed="rId5"/>
          <a:srcRect t="14509" r="15421" b="30190"/>
          <a:stretch/>
        </p:blipFill>
        <p:spPr>
          <a:xfrm>
            <a:off x="176212" y="3893297"/>
            <a:ext cx="2824163" cy="2836116"/>
          </a:xfrm>
          <a:prstGeom prst="rect">
            <a:avLst/>
          </a:prstGeom>
        </p:spPr>
      </p:pic>
    </p:spTree>
    <p:extLst>
      <p:ext uri="{BB962C8B-B14F-4D97-AF65-F5344CB8AC3E}">
        <p14:creationId xmlns:p14="http://schemas.microsoft.com/office/powerpoint/2010/main" val="39943475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4301"/>
            <a:ext cx="10515600" cy="900112"/>
          </a:xfrm>
        </p:spPr>
        <p:txBody>
          <a:bodyPr/>
          <a:lstStyle/>
          <a:p>
            <a:pPr algn="ctr"/>
            <a:r>
              <a:rPr lang="en-US" dirty="0"/>
              <a:t>American Political Regimes</a:t>
            </a:r>
            <a:r>
              <a:rPr lang="en-US" dirty="0" smtClean="0"/>
              <a:t>: Preemption</a:t>
            </a:r>
            <a:endParaRPr lang="en-US" dirty="0"/>
          </a:p>
        </p:txBody>
      </p:sp>
      <p:sp>
        <p:nvSpPr>
          <p:cNvPr id="3" name="Content Placeholder 2"/>
          <p:cNvSpPr>
            <a:spLocks noGrp="1"/>
          </p:cNvSpPr>
          <p:nvPr>
            <p:ph idx="1"/>
          </p:nvPr>
        </p:nvSpPr>
        <p:spPr>
          <a:xfrm>
            <a:off x="100014" y="1014412"/>
            <a:ext cx="7843836" cy="5686425"/>
          </a:xfrm>
        </p:spPr>
        <p:txBody>
          <a:bodyPr>
            <a:normAutofit lnSpcReduction="10000"/>
          </a:bodyPr>
          <a:lstStyle/>
          <a:p>
            <a:r>
              <a:rPr lang="en-US" dirty="0" smtClean="0"/>
              <a:t>In between the presidencies held by those affiliated with the political regime are presidents from the opposition party who temporarily preempt the regime.</a:t>
            </a:r>
          </a:p>
          <a:p>
            <a:r>
              <a:rPr lang="en-US" dirty="0" smtClean="0"/>
              <a:t>These are the wild cards of American politics with some preemptive presidents able to achieve success (e.g. Cleveland, Eisenhower) by moderating their party’s positions on issues and working with the party that transformed the regime.</a:t>
            </a:r>
          </a:p>
          <a:p>
            <a:r>
              <a:rPr lang="en-US" dirty="0" smtClean="0"/>
              <a:t>However, because they are opposition presidents, they have critics on all sides who attempt to delegitimize them and destroy their presidencies.</a:t>
            </a:r>
          </a:p>
          <a:p>
            <a:r>
              <a:rPr lang="en-US" dirty="0" smtClean="0"/>
              <a:t>Thus, preemptive presidents are often delegitimized and/or impeached: Andrew Johnson, Nixon, Clinton. </a:t>
            </a:r>
            <a:endParaRPr lang="en-US" dirty="0"/>
          </a:p>
        </p:txBody>
      </p:sp>
      <p:pic>
        <p:nvPicPr>
          <p:cNvPr id="4" name="Picture 3"/>
          <p:cNvPicPr>
            <a:picLocks noChangeAspect="1"/>
          </p:cNvPicPr>
          <p:nvPr/>
        </p:nvPicPr>
        <p:blipFill>
          <a:blip r:embed="rId2"/>
          <a:stretch>
            <a:fillRect/>
          </a:stretch>
        </p:blipFill>
        <p:spPr>
          <a:xfrm>
            <a:off x="9496312" y="900112"/>
            <a:ext cx="2595674" cy="3100388"/>
          </a:xfrm>
          <a:prstGeom prst="rect">
            <a:avLst/>
          </a:prstGeom>
        </p:spPr>
      </p:pic>
      <p:pic>
        <p:nvPicPr>
          <p:cNvPr id="5" name="Picture 4"/>
          <p:cNvPicPr>
            <a:picLocks noChangeAspect="1"/>
          </p:cNvPicPr>
          <p:nvPr/>
        </p:nvPicPr>
        <p:blipFill>
          <a:blip r:embed="rId3"/>
          <a:stretch>
            <a:fillRect/>
          </a:stretch>
        </p:blipFill>
        <p:spPr>
          <a:xfrm>
            <a:off x="9780744" y="3686175"/>
            <a:ext cx="2311241" cy="3014662"/>
          </a:xfrm>
          <a:prstGeom prst="rect">
            <a:avLst/>
          </a:prstGeom>
        </p:spPr>
      </p:pic>
      <p:pic>
        <p:nvPicPr>
          <p:cNvPr id="8" name="Picture 7"/>
          <p:cNvPicPr>
            <a:picLocks noChangeAspect="1"/>
          </p:cNvPicPr>
          <p:nvPr/>
        </p:nvPicPr>
        <p:blipFill>
          <a:blip r:embed="rId4"/>
          <a:stretch>
            <a:fillRect/>
          </a:stretch>
        </p:blipFill>
        <p:spPr>
          <a:xfrm>
            <a:off x="8017622" y="2364581"/>
            <a:ext cx="2274140" cy="3036094"/>
          </a:xfrm>
          <a:prstGeom prst="rect">
            <a:avLst/>
          </a:prstGeom>
        </p:spPr>
      </p:pic>
    </p:spTree>
    <p:extLst>
      <p:ext uri="{BB962C8B-B14F-4D97-AF65-F5344CB8AC3E}">
        <p14:creationId xmlns:p14="http://schemas.microsoft.com/office/powerpoint/2010/main" val="27804543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38350" y="185737"/>
            <a:ext cx="10905950" cy="6406193"/>
          </a:xfrm>
          <a:prstGeom prst="rect">
            <a:avLst/>
          </a:prstGeom>
        </p:spPr>
      </p:pic>
    </p:spTree>
    <p:extLst>
      <p:ext uri="{BB962C8B-B14F-4D97-AF65-F5344CB8AC3E}">
        <p14:creationId xmlns:p14="http://schemas.microsoft.com/office/powerpoint/2010/main" val="33264563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26183" y="171450"/>
            <a:ext cx="10492168" cy="6534125"/>
          </a:xfrm>
          <a:prstGeom prst="rect">
            <a:avLst/>
          </a:prstGeom>
        </p:spPr>
      </p:pic>
    </p:spTree>
    <p:extLst>
      <p:ext uri="{BB962C8B-B14F-4D97-AF65-F5344CB8AC3E}">
        <p14:creationId xmlns:p14="http://schemas.microsoft.com/office/powerpoint/2010/main" val="10038616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811895" y="128588"/>
            <a:ext cx="10575281" cy="6585884"/>
          </a:xfrm>
          <a:prstGeom prst="rect">
            <a:avLst/>
          </a:prstGeom>
        </p:spPr>
      </p:pic>
    </p:spTree>
    <p:extLst>
      <p:ext uri="{BB962C8B-B14F-4D97-AF65-F5344CB8AC3E}">
        <p14:creationId xmlns:p14="http://schemas.microsoft.com/office/powerpoint/2010/main" val="259906572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0.0&quot;&gt;&lt;object type=&quot;1&quot; unique_id=&quot;10001&quot;&gt;&lt;object type=&quot;2&quot; unique_id=&quot;10002&quot;&gt;&lt;object type=&quot;3&quot; unique_id=&quot;10601&quot;&gt;&lt;property id=&quot;20148&quot; value=&quot;5&quot;/&gt;&lt;property id=&quot;20300&quot; value=&quot;Slide 3 - &amp;quot;American Political Regimes: Reconstruction &amp;quot;&quot;/&gt;&lt;property id=&quot;20307&quot; value=&quot;283&quot;/&gt;&lt;/object&gt;&lt;object type=&quot;3&quot; unique_id=&quot;10602&quot;&gt;&lt;property id=&quot;20148&quot; value=&quot;5&quot;/&gt;&lt;property id=&quot;20300&quot; value=&quot;Slide 4 - &amp;quot;American Political Regimes: Articulation&amp;quot;&quot;/&gt;&lt;property id=&quot;20307&quot; value=&quot;284&quot;/&gt;&lt;/object&gt;&lt;object type=&quot;3&quot; unique_id=&quot;10603&quot;&gt;&lt;property id=&quot;20148&quot; value=&quot;5&quot;/&gt;&lt;property id=&quot;20300&quot; value=&quot;Slide 5 - &amp;quot;American Political Regimes: Disjunction &amp;quot;&quot;/&gt;&lt;property id=&quot;20307&quot; value=&quot;285&quot;/&gt;&lt;/object&gt;&lt;object type=&quot;3&quot; unique_id=&quot;10604&quot;&gt;&lt;property id=&quot;20148&quot; value=&quot;5&quot;/&gt;&lt;property id=&quot;20300&quot; value=&quot;Slide 6 - &amp;quot;American Political Regimes: Preemption&amp;quot;&quot;/&gt;&lt;property id=&quot;20307&quot; value=&quot;286&quot;/&gt;&lt;/object&gt;&lt;object type=&quot;3&quot; unique_id=&quot;10605&quot;&gt;&lt;property id=&quot;20148&quot; value=&quot;5&quot;/&gt;&lt;property id=&quot;20300&quot; value=&quot;Slide 7&quot;/&gt;&lt;property id=&quot;20307&quot; value=&quot;289&quot;/&gt;&lt;/object&gt;&lt;object type=&quot;3&quot; unique_id=&quot;10606&quot;&gt;&lt;property id=&quot;20148&quot; value=&quot;5&quot;/&gt;&lt;property id=&quot;20300&quot; value=&quot;Slide 8&quot;/&gt;&lt;property id=&quot;20307&quot; value=&quot;290&quot;/&gt;&lt;/object&gt;&lt;object type=&quot;3&quot; unique_id=&quot;10607&quot;&gt;&lt;property id=&quot;20148&quot; value=&quot;5&quot;/&gt;&lt;property id=&quot;20300&quot; value=&quot;Slide 9&quot;/&gt;&lt;property id=&quot;20307&quot; value=&quot;291&quot;/&gt;&lt;/object&gt;&lt;object type=&quot;3&quot; unique_id=&quot;10608&quot;&gt;&lt;property id=&quot;20148&quot; value=&quot;5&quot;/&gt;&lt;property id=&quot;20300&quot; value=&quot;Slide 10&quot;/&gt;&lt;property id=&quot;20307&quot; value=&quot;292&quot;/&gt;&lt;/object&gt;&lt;object type=&quot;3&quot; unique_id=&quot;10609&quot;&gt;&lt;property id=&quot;20148&quot; value=&quot;5&quot;/&gt;&lt;property id=&quot;20300&quot; value=&quot;Slide 11&quot;/&gt;&lt;property id=&quot;20307&quot; value=&quot;293&quot;/&gt;&lt;/object&gt;&lt;object type=&quot;3&quot; unique_id=&quot;10610&quot;&gt;&lt;property id=&quot;20148&quot; value=&quot;5&quot;/&gt;&lt;property id=&quot;20300&quot; value=&quot;Slide 12&quot;/&gt;&lt;property id=&quot;20307&quot; value=&quot;294&quot;/&gt;&lt;/object&gt;&lt;object type=&quot;3&quot; unique_id=&quot;10717&quot;&gt;&lt;property id=&quot;20148&quot; value=&quot;5&quot;/&gt;&lt;property id=&quot;20300&quot; value=&quot;Slide 20 - &amp;quot;Further Reading&amp;quot;&quot;/&gt;&lt;property id=&quot;20307&quot; value=&quot;297&quot;/&gt;&lt;/object&gt;&lt;object type=&quot;3&quot; unique_id=&quot;14714&quot;&gt;&lt;property id=&quot;20148&quot; value=&quot;5&quot;/&gt;&lt;property id=&quot;20300&quot; value=&quot;Slide 1 - &amp;quot;Patterns of Presidential Influence&amp;quot;&quot;/&gt;&lt;property id=&quot;20307&quot; value=&quot;336&quot;/&gt;&lt;/object&gt;&lt;object type=&quot;3&quot; unique_id=&quot;14715&quot;&gt;&lt;property id=&quot;20148&quot; value=&quot;5&quot;/&gt;&lt;property id=&quot;20300&quot; value=&quot;Slide 2 - &amp;quot;American Political Time&amp;quot;&quot;/&gt;&lt;property id=&quot;20307&quot; value=&quot;337&quot;/&gt;&lt;/object&gt;&lt;object type=&quot;3&quot; unique_id=&quot;17229&quot;&gt;&lt;property id=&quot;20148&quot; value=&quot;5&quot;/&gt;&lt;property id=&quot;20300&quot; value=&quot;Slide 13 - &amp;quot;The Politics of Articulation&amp;quot;&quot;/&gt;&lt;property id=&quot;20307&quot; value=&quot;344&quot;/&gt;&lt;/object&gt;&lt;object type=&quot;3&quot; unique_id=&quot;17230&quot;&gt;&lt;property id=&quot;20148&quot; value=&quot;5&quot;/&gt;&lt;property id=&quot;20300&quot; value=&quot;Slide 17 - &amp;quot;Foreign Wars&amp;quot;&quot;/&gt;&lt;property id=&quot;20307&quot; value=&quot;343&quot;/&gt;&lt;/object&gt;&lt;object type=&quot;3&quot; unique_id=&quot;17231&quot;&gt;&lt;property id=&quot;20148&quot; value=&quot;5&quot;/&gt;&lt;property id=&quot;20300&quot; value=&quot;Slide 15 - &amp;quot;Relationship to the Regime&amp;quot;&quot;/&gt;&lt;property id=&quot;20307&quot; value=&quot;341&quot;/&gt;&lt;/object&gt;&lt;object type=&quot;3&quot; unique_id=&quot;17232&quot;&gt;&lt;property id=&quot;20148&quot; value=&quot;5&quot;/&gt;&lt;property id=&quot;20300&quot; value=&quot;Slide 14 - &amp;quot;Articulating Elections&amp;quot;&quot;/&gt;&lt;property id=&quot;20307&quot; value=&quot;342&quot;/&gt;&lt;/object&gt;&lt;object type=&quot;3&quot; unique_id=&quot;17233&quot;&gt;&lt;property id=&quot;20148&quot; value=&quot;5&quot;/&gt;&lt;property id=&quot;20300&quot; value=&quot;Slide 16 - &amp;quot;Governing&amp;quot;&quot;/&gt;&lt;property id=&quot;20307&quot; value=&quot;339&quot;/&gt;&lt;/object&gt;&lt;object type=&quot;3&quot; unique_id=&quot;17234&quot;&gt;&lt;property id=&quot;20148&quot; value=&quot;5&quot;/&gt;&lt;property id=&quot;20300&quot; value=&quot;Slide 19 - &amp;quot;Theodore Roosevelt’s Articulation&amp;quot;&quot;/&gt;&lt;property id=&quot;20307&quot; value=&quot;340&quot;/&gt;&lt;/object&gt;&lt;object type=&quot;3&quot; unique_id=&quot;17235&quot;&gt;&lt;property id=&quot;20148&quot; value=&quot;5&quot;/&gt;&lt;property id=&quot;20300&quot; value=&quot;Slide 18 - &amp;quot;Theodore Roosevelt’s Articulation&amp;quot;&quot;/&gt;&lt;property id=&quot;20307&quot; value=&quot;338&quot;/&gt;&lt;/object&gt;&lt;/object&gt;&lt;object type=&quot;8&quot; unique_id=&quot;10050&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22937</TotalTime>
  <Words>1660</Words>
  <Application>Microsoft Office PowerPoint</Application>
  <PresentationFormat>Widescreen</PresentationFormat>
  <Paragraphs>77</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Calibri Light</vt:lpstr>
      <vt:lpstr>Office Theme</vt:lpstr>
      <vt:lpstr>Patterns of Presidential Influence</vt:lpstr>
      <vt:lpstr>American Political Time</vt:lpstr>
      <vt:lpstr>American Political Regimes: Reconstruction </vt:lpstr>
      <vt:lpstr>American Political Regimes: Articulation</vt:lpstr>
      <vt:lpstr>American Political Regimes: Disjunction </vt:lpstr>
      <vt:lpstr>American Political Regimes: Preemption</vt:lpstr>
      <vt:lpstr>PowerPoint Presentation</vt:lpstr>
      <vt:lpstr>PowerPoint Presentation</vt:lpstr>
      <vt:lpstr>PowerPoint Presentation</vt:lpstr>
      <vt:lpstr>PowerPoint Presentation</vt:lpstr>
      <vt:lpstr>PowerPoint Presentation</vt:lpstr>
      <vt:lpstr>PowerPoint Presentation</vt:lpstr>
      <vt:lpstr>The Politics of Articulation</vt:lpstr>
      <vt:lpstr>Articulating Elections</vt:lpstr>
      <vt:lpstr>Relationship to the Regime</vt:lpstr>
      <vt:lpstr>Governing</vt:lpstr>
      <vt:lpstr>Foreign Wars</vt:lpstr>
      <vt:lpstr>Theodore Roosevelt’s Articulation</vt:lpstr>
      <vt:lpstr>Theodore Roosevelt’s Articulation</vt:lpstr>
      <vt:lpstr>Further Reading</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2014-2015 Term and the Future of the U.S. Supreme Court</dc:title>
  <dc:creator>Artemus Ward</dc:creator>
  <cp:lastModifiedBy>Artemus Ward</cp:lastModifiedBy>
  <cp:revision>242</cp:revision>
  <dcterms:created xsi:type="dcterms:W3CDTF">2015-07-01T23:34:43Z</dcterms:created>
  <dcterms:modified xsi:type="dcterms:W3CDTF">2017-06-02T18:02:10Z</dcterms:modified>
</cp:coreProperties>
</file>