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4" r:id="rId4"/>
    <p:sldId id="276" r:id="rId5"/>
    <p:sldId id="270" r:id="rId6"/>
    <p:sldId id="271" r:id="rId7"/>
    <p:sldId id="272" r:id="rId8"/>
    <p:sldId id="261" r:id="rId9"/>
    <p:sldId id="262" r:id="rId10"/>
    <p:sldId id="263" r:id="rId11"/>
    <p:sldId id="264" r:id="rId12"/>
    <p:sldId id="265" r:id="rId13"/>
    <p:sldId id="266" r:id="rId14"/>
    <p:sldId id="267" r:id="rId15"/>
    <p:sldId id="268" r:id="rId16"/>
    <p:sldId id="280" r:id="rId17"/>
    <p:sldId id="279" r:id="rId18"/>
    <p:sldId id="277" r:id="rId19"/>
    <p:sldId id="278" r:id="rId20"/>
    <p:sldId id="275" r:id="rId21"/>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p:cViewPr varScale="1">
        <p:scale>
          <a:sx n="67" d="100"/>
          <a:sy n="67" d="100"/>
        </p:scale>
        <p:origin x="1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1154858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1026708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1125109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275998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974091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1455958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3595383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3247702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3132596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147751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F825B3-AF71-4392-8A2B-BD5567CAFB0C}" type="datetimeFigureOut">
              <a:rPr lang="en-US" smtClean="0"/>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75E22C-53A9-40C9-849D-D1207A5773B9}" type="slidenum">
              <a:rPr lang="en-US" smtClean="0"/>
              <a:t>‹#›</a:t>
            </a:fld>
            <a:endParaRPr lang="en-US" dirty="0"/>
          </a:p>
        </p:txBody>
      </p:sp>
    </p:spTree>
    <p:extLst>
      <p:ext uri="{BB962C8B-B14F-4D97-AF65-F5344CB8AC3E}">
        <p14:creationId xmlns:p14="http://schemas.microsoft.com/office/powerpoint/2010/main" val="3592138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F825B3-AF71-4392-8A2B-BD5567CAFB0C}" type="datetimeFigureOut">
              <a:rPr lang="en-US" smtClean="0"/>
              <a:t>10/23/2017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5E22C-53A9-40C9-849D-D1207A5773B9}" type="slidenum">
              <a:rPr lang="en-US" smtClean="0"/>
              <a:t>‹#›</a:t>
            </a:fld>
            <a:endParaRPr lang="en-US" dirty="0"/>
          </a:p>
        </p:txBody>
      </p:sp>
    </p:spTree>
    <p:extLst>
      <p:ext uri="{BB962C8B-B14F-4D97-AF65-F5344CB8AC3E}">
        <p14:creationId xmlns:p14="http://schemas.microsoft.com/office/powerpoint/2010/main" val="1924893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5268" y="222251"/>
            <a:ext cx="11701463" cy="1749425"/>
          </a:xfrm>
        </p:spPr>
        <p:txBody>
          <a:bodyPr>
            <a:noAutofit/>
          </a:bodyPr>
          <a:lstStyle/>
          <a:p>
            <a:pPr lvl="0"/>
            <a:r>
              <a:rPr lang="en-US" b="1" dirty="0"/>
              <a:t>Modern Debate on </a:t>
            </a:r>
            <a:r>
              <a:rPr lang="en-US" b="1" dirty="0" smtClean="0"/>
              <a:t>Immigration: Liberal Era (1943-2016?)</a:t>
            </a:r>
            <a:endParaRPr lang="en-US" b="1" dirty="0"/>
          </a:p>
        </p:txBody>
      </p:sp>
      <p:sp>
        <p:nvSpPr>
          <p:cNvPr id="3" name="Subtitle 2"/>
          <p:cNvSpPr>
            <a:spLocks noGrp="1"/>
          </p:cNvSpPr>
          <p:nvPr>
            <p:ph type="subTitle" idx="1"/>
          </p:nvPr>
        </p:nvSpPr>
        <p:spPr>
          <a:xfrm>
            <a:off x="8015288" y="5057773"/>
            <a:ext cx="4060030" cy="1614489"/>
          </a:xfrm>
        </p:spPr>
        <p:txBody>
          <a:bodyPr>
            <a:normAutofit fontScale="77500" lnSpcReduction="20000"/>
          </a:bodyPr>
          <a:lstStyle/>
          <a:p>
            <a:r>
              <a:rPr lang="en-US" dirty="0"/>
              <a:t>Artemus Ward</a:t>
            </a:r>
          </a:p>
          <a:p>
            <a:r>
              <a:rPr lang="en-US" dirty="0"/>
              <a:t>Dept. of Political </a:t>
            </a:r>
            <a:r>
              <a:rPr lang="en-US" dirty="0" smtClean="0"/>
              <a:t>Science</a:t>
            </a:r>
          </a:p>
          <a:p>
            <a:r>
              <a:rPr lang="en-US" dirty="0" smtClean="0"/>
              <a:t>Northern </a:t>
            </a:r>
            <a:r>
              <a:rPr lang="en-US" dirty="0"/>
              <a:t>Illinois University</a:t>
            </a:r>
          </a:p>
          <a:p>
            <a:r>
              <a:rPr lang="en-US" dirty="0"/>
              <a:t>aeward@niu.edu</a:t>
            </a:r>
          </a:p>
          <a:p>
            <a:r>
              <a:rPr lang="en-US" dirty="0"/>
              <a:t>Bill of Rights </a:t>
            </a:r>
            <a:r>
              <a:rPr lang="en-US" dirty="0" smtClean="0"/>
              <a:t>Institute</a:t>
            </a:r>
            <a:endParaRPr lang="en-US" dirty="0"/>
          </a:p>
        </p:txBody>
      </p:sp>
      <p:pic>
        <p:nvPicPr>
          <p:cNvPr id="5" name="Picture 4"/>
          <p:cNvPicPr>
            <a:picLocks noChangeAspect="1"/>
          </p:cNvPicPr>
          <p:nvPr/>
        </p:nvPicPr>
        <p:blipFill>
          <a:blip r:embed="rId2"/>
          <a:stretch>
            <a:fillRect/>
          </a:stretch>
        </p:blipFill>
        <p:spPr>
          <a:xfrm>
            <a:off x="245268" y="2114549"/>
            <a:ext cx="7640952" cy="4000499"/>
          </a:xfrm>
          <a:prstGeom prst="rect">
            <a:avLst/>
          </a:prstGeom>
        </p:spPr>
      </p:pic>
      <p:pic>
        <p:nvPicPr>
          <p:cNvPr id="6" name="Picture 5"/>
          <p:cNvPicPr>
            <a:picLocks noChangeAspect="1"/>
          </p:cNvPicPr>
          <p:nvPr/>
        </p:nvPicPr>
        <p:blipFill>
          <a:blip r:embed="rId3"/>
          <a:stretch>
            <a:fillRect/>
          </a:stretch>
        </p:blipFill>
        <p:spPr>
          <a:xfrm>
            <a:off x="6858549" y="2357436"/>
            <a:ext cx="5088182" cy="2457450"/>
          </a:xfrm>
          <a:prstGeom prst="rect">
            <a:avLst/>
          </a:prstGeom>
        </p:spPr>
      </p:pic>
    </p:spTree>
    <p:extLst>
      <p:ext uri="{BB962C8B-B14F-4D97-AF65-F5344CB8AC3E}">
        <p14:creationId xmlns:p14="http://schemas.microsoft.com/office/powerpoint/2010/main" val="390771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6350" y="365125"/>
            <a:ext cx="6267450" cy="1325563"/>
          </a:xfrm>
        </p:spPr>
        <p:txBody>
          <a:bodyPr>
            <a:normAutofit/>
          </a:bodyPr>
          <a:lstStyle/>
          <a:p>
            <a:pPr algn="ctr"/>
            <a:r>
              <a:rPr lang="en-US" sz="6000" b="1" dirty="0" smtClean="0"/>
              <a:t>REAL ID Act (2005)</a:t>
            </a:r>
            <a:endParaRPr lang="en-US" sz="6000" b="1" dirty="0"/>
          </a:p>
        </p:txBody>
      </p:sp>
      <p:sp>
        <p:nvSpPr>
          <p:cNvPr id="3" name="Content Placeholder 2"/>
          <p:cNvSpPr>
            <a:spLocks noGrp="1"/>
          </p:cNvSpPr>
          <p:nvPr>
            <p:ph idx="1"/>
          </p:nvPr>
        </p:nvSpPr>
        <p:spPr>
          <a:xfrm>
            <a:off x="114299" y="2900363"/>
            <a:ext cx="11930063" cy="3829050"/>
          </a:xfrm>
        </p:spPr>
        <p:txBody>
          <a:bodyPr/>
          <a:lstStyle/>
          <a:p>
            <a:r>
              <a:rPr lang="en-US" dirty="0"/>
              <a:t>In 2005, </a:t>
            </a:r>
            <a:r>
              <a:rPr lang="en-US" dirty="0" smtClean="0"/>
              <a:t>Congress passed and President George W. Bush signed this law which prevents undocumented </a:t>
            </a:r>
            <a:r>
              <a:rPr lang="en-US" dirty="0"/>
              <a:t>immigrants from obtaining a driver’s license without presenting proof of identity or without having a U.S. Social Security number. </a:t>
            </a:r>
            <a:endParaRPr lang="en-US" dirty="0" smtClean="0"/>
          </a:p>
          <a:p>
            <a:r>
              <a:rPr lang="en-US" dirty="0" smtClean="0"/>
              <a:t>The law was </a:t>
            </a:r>
            <a:r>
              <a:rPr lang="en-US" dirty="0"/>
              <a:t>intended to make it difficult for </a:t>
            </a:r>
            <a:r>
              <a:rPr lang="en-US" dirty="0" smtClean="0"/>
              <a:t>undocumented </a:t>
            </a:r>
            <a:r>
              <a:rPr lang="en-US" dirty="0"/>
              <a:t>workers to obtain a driver’s license, which would in turn impede their ability to obtain and hold jobs and access other services lawful immigrants and citizens would otherwise enjoy. </a:t>
            </a:r>
            <a:endParaRPr lang="en-US" dirty="0" smtClean="0"/>
          </a:p>
          <a:p>
            <a:r>
              <a:rPr lang="en-US" dirty="0" smtClean="0"/>
              <a:t>This </a:t>
            </a:r>
            <a:r>
              <a:rPr lang="en-US" dirty="0"/>
              <a:t>law has </a:t>
            </a:r>
            <a:r>
              <a:rPr lang="en-US" dirty="0" smtClean="0"/>
              <a:t>not, however, </a:t>
            </a:r>
            <a:r>
              <a:rPr lang="en-US" dirty="0"/>
              <a:t>altered the flow of </a:t>
            </a:r>
            <a:r>
              <a:rPr lang="en-US" dirty="0" smtClean="0"/>
              <a:t>undocumented immigrants into </a:t>
            </a:r>
            <a:r>
              <a:rPr lang="en-US" dirty="0"/>
              <a:t>the country, however.</a:t>
            </a:r>
          </a:p>
        </p:txBody>
      </p:sp>
      <p:pic>
        <p:nvPicPr>
          <p:cNvPr id="4" name="Picture 3"/>
          <p:cNvPicPr>
            <a:picLocks noChangeAspect="1"/>
          </p:cNvPicPr>
          <p:nvPr/>
        </p:nvPicPr>
        <p:blipFill>
          <a:blip r:embed="rId2"/>
          <a:stretch>
            <a:fillRect/>
          </a:stretch>
        </p:blipFill>
        <p:spPr>
          <a:xfrm>
            <a:off x="514349" y="114301"/>
            <a:ext cx="4032991" cy="2686050"/>
          </a:xfrm>
          <a:prstGeom prst="rect">
            <a:avLst/>
          </a:prstGeom>
        </p:spPr>
      </p:pic>
    </p:spTree>
    <p:extLst>
      <p:ext uri="{BB962C8B-B14F-4D97-AF65-F5344CB8AC3E}">
        <p14:creationId xmlns:p14="http://schemas.microsoft.com/office/powerpoint/2010/main" val="590366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8175" y="365124"/>
            <a:ext cx="6291263" cy="1806576"/>
          </a:xfrm>
        </p:spPr>
        <p:txBody>
          <a:bodyPr>
            <a:normAutofit/>
          </a:bodyPr>
          <a:lstStyle/>
          <a:p>
            <a:pPr algn="ctr"/>
            <a:r>
              <a:rPr lang="en-US" sz="5400" b="1" dirty="0" smtClean="0"/>
              <a:t>Amnesty Attempt Fails (2006-2007)</a:t>
            </a:r>
            <a:endParaRPr lang="en-US" sz="5400" b="1" dirty="0"/>
          </a:p>
        </p:txBody>
      </p:sp>
      <p:sp>
        <p:nvSpPr>
          <p:cNvPr id="3" name="Content Placeholder 2"/>
          <p:cNvSpPr>
            <a:spLocks noGrp="1"/>
          </p:cNvSpPr>
          <p:nvPr>
            <p:ph idx="1"/>
          </p:nvPr>
        </p:nvSpPr>
        <p:spPr>
          <a:xfrm>
            <a:off x="166687" y="3300412"/>
            <a:ext cx="11863388" cy="3462337"/>
          </a:xfrm>
        </p:spPr>
        <p:txBody>
          <a:bodyPr>
            <a:normAutofit fontScale="92500" lnSpcReduction="10000"/>
          </a:bodyPr>
          <a:lstStyle/>
          <a:p>
            <a:r>
              <a:rPr lang="en-US" dirty="0"/>
              <a:t>In 2006 and 2007, Congress debated a new set of major immigration reforms. </a:t>
            </a:r>
            <a:endParaRPr lang="en-US" dirty="0" smtClean="0"/>
          </a:p>
          <a:p>
            <a:r>
              <a:rPr lang="en-US" dirty="0" smtClean="0"/>
              <a:t>Under the proposed legislation undocumented </a:t>
            </a:r>
            <a:r>
              <a:rPr lang="en-US" dirty="0"/>
              <a:t>immigrants would have been granted legal residency similar to the amnesty bestowed in the Immigration Reform and Control Act of 1986. </a:t>
            </a:r>
            <a:endParaRPr lang="en-US" dirty="0" smtClean="0"/>
          </a:p>
          <a:p>
            <a:r>
              <a:rPr lang="en-US" dirty="0" smtClean="0"/>
              <a:t>The </a:t>
            </a:r>
            <a:r>
              <a:rPr lang="en-US" dirty="0"/>
              <a:t>federal government would have also increased border security and increased the number of available guest worker visas for lawful immigrants. </a:t>
            </a:r>
            <a:endParaRPr lang="en-US" dirty="0" smtClean="0"/>
          </a:p>
          <a:p>
            <a:r>
              <a:rPr lang="en-US" dirty="0" smtClean="0"/>
              <a:t>The bill faced </a:t>
            </a:r>
            <a:r>
              <a:rPr lang="en-US" dirty="0"/>
              <a:t>enormous public opposition (a June 2007 Gallup poll found 60% of Americans opposed the law), and in both years the Comprehensive Immigration Reform Act failed to become law.</a:t>
            </a:r>
          </a:p>
        </p:txBody>
      </p:sp>
      <p:pic>
        <p:nvPicPr>
          <p:cNvPr id="4" name="Picture 3"/>
          <p:cNvPicPr>
            <a:picLocks noChangeAspect="1"/>
          </p:cNvPicPr>
          <p:nvPr/>
        </p:nvPicPr>
        <p:blipFill>
          <a:blip r:embed="rId2"/>
          <a:stretch>
            <a:fillRect/>
          </a:stretch>
        </p:blipFill>
        <p:spPr>
          <a:xfrm>
            <a:off x="7358062" y="159131"/>
            <a:ext cx="4238625" cy="3063113"/>
          </a:xfrm>
          <a:prstGeom prst="rect">
            <a:avLst/>
          </a:prstGeom>
        </p:spPr>
      </p:pic>
    </p:spTree>
    <p:extLst>
      <p:ext uri="{BB962C8B-B14F-4D97-AF65-F5344CB8AC3E}">
        <p14:creationId xmlns:p14="http://schemas.microsoft.com/office/powerpoint/2010/main" val="2850112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512" y="576263"/>
            <a:ext cx="6457949" cy="1920875"/>
          </a:xfrm>
        </p:spPr>
        <p:txBody>
          <a:bodyPr>
            <a:normAutofit/>
          </a:bodyPr>
          <a:lstStyle/>
          <a:p>
            <a:pPr algn="ctr"/>
            <a:r>
              <a:rPr lang="en-US" sz="6000" b="1" dirty="0" smtClean="0"/>
              <a:t>Arizona’s SB 1070 (2010)</a:t>
            </a:r>
            <a:endParaRPr lang="en-US" sz="6000" b="1" dirty="0"/>
          </a:p>
        </p:txBody>
      </p:sp>
      <p:sp>
        <p:nvSpPr>
          <p:cNvPr id="3" name="Content Placeholder 2"/>
          <p:cNvSpPr>
            <a:spLocks noGrp="1"/>
          </p:cNvSpPr>
          <p:nvPr>
            <p:ph idx="1"/>
          </p:nvPr>
        </p:nvSpPr>
        <p:spPr>
          <a:xfrm>
            <a:off x="195262" y="3514725"/>
            <a:ext cx="11820526" cy="3219450"/>
          </a:xfrm>
        </p:spPr>
        <p:txBody>
          <a:bodyPr>
            <a:normAutofit fontScale="92500"/>
          </a:bodyPr>
          <a:lstStyle/>
          <a:p>
            <a:r>
              <a:rPr lang="en-US" dirty="0"/>
              <a:t>In 2010, the state of Arizona enacted SB 1070, a law designed to curb illegal immigration through heightened enforcement of state </a:t>
            </a:r>
            <a:r>
              <a:rPr lang="en-US" dirty="0" smtClean="0"/>
              <a:t>and </a:t>
            </a:r>
            <a:r>
              <a:rPr lang="en-US" dirty="0"/>
              <a:t>federal law. </a:t>
            </a:r>
            <a:endParaRPr lang="en-US" dirty="0" smtClean="0"/>
          </a:p>
          <a:p>
            <a:r>
              <a:rPr lang="en-US" dirty="0" smtClean="0"/>
              <a:t>The </a:t>
            </a:r>
            <a:r>
              <a:rPr lang="en-US" dirty="0"/>
              <a:t>most important section of the law requires police officers, when in the process of a stop, arrest, or detention, to check a suspect’s immigration status, if the officer has reasonable suspicion to believe the person is an illegal immigrant. </a:t>
            </a:r>
            <a:endParaRPr lang="en-US" dirty="0" smtClean="0"/>
          </a:p>
          <a:p>
            <a:r>
              <a:rPr lang="en-US" dirty="0" smtClean="0"/>
              <a:t>This </a:t>
            </a:r>
            <a:r>
              <a:rPr lang="en-US" dirty="0"/>
              <a:t>mandate sparked widespread protests and was challenged in the U.S. Supreme Court. In </a:t>
            </a:r>
            <a:r>
              <a:rPr lang="en-US" i="1" dirty="0"/>
              <a:t>Arizona v. U.S. </a:t>
            </a:r>
            <a:r>
              <a:rPr lang="en-US" dirty="0"/>
              <a:t>(2012), the Supreme Court upheld the constitutionality of this provision. </a:t>
            </a:r>
          </a:p>
        </p:txBody>
      </p:sp>
      <p:pic>
        <p:nvPicPr>
          <p:cNvPr id="4" name="Picture 3"/>
          <p:cNvPicPr>
            <a:picLocks noChangeAspect="1"/>
          </p:cNvPicPr>
          <p:nvPr/>
        </p:nvPicPr>
        <p:blipFill>
          <a:blip r:embed="rId2"/>
          <a:stretch>
            <a:fillRect/>
          </a:stretch>
        </p:blipFill>
        <p:spPr>
          <a:xfrm>
            <a:off x="542925" y="142874"/>
            <a:ext cx="4562396" cy="3257551"/>
          </a:xfrm>
          <a:prstGeom prst="rect">
            <a:avLst/>
          </a:prstGeom>
        </p:spPr>
      </p:pic>
    </p:spTree>
    <p:extLst>
      <p:ext uri="{BB962C8B-B14F-4D97-AF65-F5344CB8AC3E}">
        <p14:creationId xmlns:p14="http://schemas.microsoft.com/office/powerpoint/2010/main" val="1974058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76938" cy="1849438"/>
          </a:xfrm>
        </p:spPr>
        <p:txBody>
          <a:bodyPr>
            <a:normAutofit/>
          </a:bodyPr>
          <a:lstStyle/>
          <a:p>
            <a:pPr algn="ctr"/>
            <a:r>
              <a:rPr lang="en-US" sz="6000" b="1" dirty="0" smtClean="0"/>
              <a:t>DREAM Act</a:t>
            </a:r>
            <a:endParaRPr lang="en-US" sz="6000" b="1" dirty="0"/>
          </a:p>
        </p:txBody>
      </p:sp>
      <p:sp>
        <p:nvSpPr>
          <p:cNvPr id="3" name="Content Placeholder 2"/>
          <p:cNvSpPr>
            <a:spLocks noGrp="1"/>
          </p:cNvSpPr>
          <p:nvPr>
            <p:ph idx="1"/>
          </p:nvPr>
        </p:nvSpPr>
        <p:spPr>
          <a:xfrm>
            <a:off x="166687" y="2557463"/>
            <a:ext cx="11920537" cy="4148138"/>
          </a:xfrm>
        </p:spPr>
        <p:txBody>
          <a:bodyPr>
            <a:normAutofit fontScale="85000" lnSpcReduction="10000"/>
          </a:bodyPr>
          <a:lstStyle/>
          <a:p>
            <a:r>
              <a:rPr lang="en-US" dirty="0" smtClean="0"/>
              <a:t>In 2001, Sen. Dick Durbin (D-IL) and Sen. Orrin Hatch (R-UT) introduced the Development</a:t>
            </a:r>
            <a:r>
              <a:rPr lang="en-US" dirty="0"/>
              <a:t>, Relief, and Education for Alien Minors Act, more commonly known as the DREAM Act. </a:t>
            </a:r>
            <a:endParaRPr lang="en-US" dirty="0" smtClean="0"/>
          </a:p>
          <a:p>
            <a:r>
              <a:rPr lang="en-US" dirty="0" smtClean="0"/>
              <a:t>Because </a:t>
            </a:r>
            <a:r>
              <a:rPr lang="en-US" dirty="0"/>
              <a:t>many </a:t>
            </a:r>
            <a:r>
              <a:rPr lang="en-US" dirty="0" smtClean="0"/>
              <a:t>undocumented </a:t>
            </a:r>
            <a:r>
              <a:rPr lang="en-US" dirty="0"/>
              <a:t>immigrants enter the U.S. with their children, these children also become </a:t>
            </a:r>
            <a:r>
              <a:rPr lang="en-US" dirty="0" smtClean="0"/>
              <a:t>undocumented </a:t>
            </a:r>
            <a:r>
              <a:rPr lang="en-US" dirty="0"/>
              <a:t>immigrants. Since children have no control over the decisions and actions of their parents, supporters of the DREAM Act believe it is unfair to punish </a:t>
            </a:r>
            <a:r>
              <a:rPr lang="en-US" dirty="0" smtClean="0"/>
              <a:t>children because </a:t>
            </a:r>
            <a:r>
              <a:rPr lang="en-US" dirty="0"/>
              <a:t>they entered the country with their parents. </a:t>
            </a:r>
            <a:endParaRPr lang="en-US" dirty="0" smtClean="0"/>
          </a:p>
          <a:p>
            <a:r>
              <a:rPr lang="en-US" dirty="0" smtClean="0"/>
              <a:t>The </a:t>
            </a:r>
            <a:r>
              <a:rPr lang="en-US" dirty="0"/>
              <a:t>DREAM Act would provide a path to lawful residency for those individuals who came to the U.S. before they turned 16, provided they lived in the U.S. for the last five years and have graduated high school or passed the General Educational Development (GED) test. </a:t>
            </a:r>
            <a:endParaRPr lang="en-US" dirty="0" smtClean="0"/>
          </a:p>
          <a:p>
            <a:r>
              <a:rPr lang="en-US" dirty="0" smtClean="0"/>
              <a:t>Permanent </a:t>
            </a:r>
            <a:r>
              <a:rPr lang="en-US" dirty="0"/>
              <a:t>residency may be granted if the individual attends college or enlists in the military and passes background checks</a:t>
            </a:r>
            <a:r>
              <a:rPr lang="en-US" dirty="0" smtClean="0"/>
              <a:t>.</a:t>
            </a:r>
          </a:p>
          <a:p>
            <a:r>
              <a:rPr lang="en-US" dirty="0" smtClean="0"/>
              <a:t>It failed to pass, was reintroduced numerous times, and has never been enacted by congress.</a:t>
            </a:r>
            <a:endParaRPr lang="en-US" dirty="0"/>
          </a:p>
        </p:txBody>
      </p:sp>
      <p:pic>
        <p:nvPicPr>
          <p:cNvPr id="4" name="Picture 3"/>
          <p:cNvPicPr>
            <a:picLocks noChangeAspect="1"/>
          </p:cNvPicPr>
          <p:nvPr/>
        </p:nvPicPr>
        <p:blipFill>
          <a:blip r:embed="rId2"/>
          <a:stretch>
            <a:fillRect/>
          </a:stretch>
        </p:blipFill>
        <p:spPr>
          <a:xfrm>
            <a:off x="7105651" y="190500"/>
            <a:ext cx="4124325" cy="2255490"/>
          </a:xfrm>
          <a:prstGeom prst="rect">
            <a:avLst/>
          </a:prstGeom>
        </p:spPr>
      </p:pic>
    </p:spTree>
    <p:extLst>
      <p:ext uri="{BB962C8B-B14F-4D97-AF65-F5344CB8AC3E}">
        <p14:creationId xmlns:p14="http://schemas.microsoft.com/office/powerpoint/2010/main" val="3000999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8950" y="365125"/>
            <a:ext cx="8324850" cy="1325563"/>
          </a:xfrm>
        </p:spPr>
        <p:txBody>
          <a:bodyPr>
            <a:normAutofit fontScale="90000"/>
          </a:bodyPr>
          <a:lstStyle/>
          <a:p>
            <a:pPr algn="ctr"/>
            <a:r>
              <a:rPr lang="en-US" sz="6000" b="1" dirty="0" smtClean="0"/>
              <a:t>Obama Executive Orders: DACA and DAPA (2012-2014)</a:t>
            </a:r>
            <a:endParaRPr lang="en-US" sz="6000" b="1" dirty="0"/>
          </a:p>
        </p:txBody>
      </p:sp>
      <p:sp>
        <p:nvSpPr>
          <p:cNvPr id="3" name="Content Placeholder 2"/>
          <p:cNvSpPr>
            <a:spLocks noGrp="1"/>
          </p:cNvSpPr>
          <p:nvPr>
            <p:ph idx="1"/>
          </p:nvPr>
        </p:nvSpPr>
        <p:spPr>
          <a:xfrm>
            <a:off x="0" y="1785938"/>
            <a:ext cx="12072938" cy="4957761"/>
          </a:xfrm>
        </p:spPr>
        <p:txBody>
          <a:bodyPr>
            <a:normAutofit fontScale="77500" lnSpcReduction="20000"/>
          </a:bodyPr>
          <a:lstStyle/>
          <a:p>
            <a:r>
              <a:rPr lang="en-US" dirty="0" smtClean="0"/>
              <a:t>In 2012, President Barack Obama issued an executive order: “Deferred </a:t>
            </a:r>
            <a:r>
              <a:rPr lang="en-US" dirty="0"/>
              <a:t>Action for Childhood </a:t>
            </a:r>
            <a:r>
              <a:rPr lang="en-US" dirty="0" smtClean="0"/>
              <a:t>Arrivals” </a:t>
            </a:r>
            <a:r>
              <a:rPr lang="en-US" dirty="0"/>
              <a:t>(DACA</a:t>
            </a:r>
            <a:r>
              <a:rPr lang="en-US" dirty="0" smtClean="0"/>
              <a:t>). </a:t>
            </a:r>
          </a:p>
          <a:p>
            <a:r>
              <a:rPr lang="en-US" dirty="0" smtClean="0"/>
              <a:t>It allowed </a:t>
            </a:r>
            <a:r>
              <a:rPr lang="en-US" dirty="0"/>
              <a:t>some individuals who entered the country as minors, and had either entered or remained in the country illegally, to receive a renewable two-year period of deferred action from deportation and to be eligible for a work permit. </a:t>
            </a:r>
            <a:endParaRPr lang="en-US" dirty="0" smtClean="0"/>
          </a:p>
          <a:p>
            <a:r>
              <a:rPr lang="en-US" dirty="0" smtClean="0"/>
              <a:t>In 2014, Obama issued another executive order: “Deferred </a:t>
            </a:r>
            <a:r>
              <a:rPr lang="en-US" dirty="0"/>
              <a:t>Action for Parents of Americans and Lawful Permanent </a:t>
            </a:r>
            <a:r>
              <a:rPr lang="en-US" dirty="0" smtClean="0"/>
              <a:t>Residents” </a:t>
            </a:r>
            <a:r>
              <a:rPr lang="en-US" dirty="0"/>
              <a:t>(DAPA</a:t>
            </a:r>
            <a:r>
              <a:rPr lang="en-US" dirty="0" smtClean="0"/>
              <a:t>).</a:t>
            </a:r>
          </a:p>
          <a:p>
            <a:r>
              <a:rPr lang="en-US" dirty="0" smtClean="0"/>
              <a:t>It granted </a:t>
            </a:r>
            <a:r>
              <a:rPr lang="en-US" dirty="0"/>
              <a:t>deferred action status to certain </a:t>
            </a:r>
            <a:r>
              <a:rPr lang="en-US" dirty="0" smtClean="0"/>
              <a:t>undocumented </a:t>
            </a:r>
            <a:r>
              <a:rPr lang="en-US" dirty="0"/>
              <a:t>immigrants who have lived in the </a:t>
            </a:r>
            <a:r>
              <a:rPr lang="en-US" dirty="0" smtClean="0"/>
              <a:t>U.S. since </a:t>
            </a:r>
            <a:r>
              <a:rPr lang="en-US" dirty="0"/>
              <a:t>2010 and have children who are either American citizens or lawful permanent residents. Deferred action is not full legal status but would come with a three-year, renewable work permit and exemption from deportation</a:t>
            </a:r>
            <a:r>
              <a:rPr lang="en-US" dirty="0" smtClean="0"/>
              <a:t>.</a:t>
            </a:r>
          </a:p>
          <a:p>
            <a:r>
              <a:rPr lang="en-US" dirty="0" smtClean="0"/>
              <a:t>Obama also increased </a:t>
            </a:r>
            <a:r>
              <a:rPr lang="en-US" dirty="0"/>
              <a:t>resources for border enforcement, </a:t>
            </a:r>
            <a:r>
              <a:rPr lang="en-US" dirty="0" smtClean="0"/>
              <a:t>implemented new </a:t>
            </a:r>
            <a:r>
              <a:rPr lang="en-US" dirty="0"/>
              <a:t>procedures for high-skilled immigrants, and </a:t>
            </a:r>
            <a:r>
              <a:rPr lang="en-US" dirty="0" smtClean="0"/>
              <a:t>expanded the existing DACA program. </a:t>
            </a:r>
            <a:r>
              <a:rPr lang="en-US" dirty="0"/>
              <a:t>As of 2017, approximately 800,000 individuals—referred to as Dreamers after the DREAM Act bill—were enrolled in the DACA program created by DACA</a:t>
            </a:r>
            <a:r>
              <a:rPr lang="en-US" dirty="0" smtClean="0"/>
              <a:t>.</a:t>
            </a:r>
            <a:endParaRPr lang="en-US" dirty="0"/>
          </a:p>
          <a:p>
            <a:r>
              <a:rPr lang="en-US" dirty="0"/>
              <a:t>Several states </a:t>
            </a:r>
            <a:r>
              <a:rPr lang="en-US" dirty="0" smtClean="0"/>
              <a:t>filed </a:t>
            </a:r>
            <a:r>
              <a:rPr lang="en-US" dirty="0"/>
              <a:t>lawsuits against </a:t>
            </a:r>
            <a:r>
              <a:rPr lang="en-US" dirty="0" smtClean="0"/>
              <a:t>DAPA and a </a:t>
            </a:r>
            <a:r>
              <a:rPr lang="en-US" dirty="0"/>
              <a:t>temporary injunction was issued in February 2015, blocking the program from going into effect while the lawsuit proceeds. </a:t>
            </a:r>
            <a:r>
              <a:rPr lang="en-US" dirty="0" smtClean="0"/>
              <a:t>The U.S</a:t>
            </a:r>
            <a:r>
              <a:rPr lang="en-US" dirty="0"/>
              <a:t>. Supreme Court </a:t>
            </a:r>
            <a:r>
              <a:rPr lang="en-US" dirty="0" smtClean="0"/>
              <a:t>split 4-4 in </a:t>
            </a:r>
            <a:r>
              <a:rPr lang="en-US" i="1" dirty="0" smtClean="0"/>
              <a:t>U.S. v. Texas </a:t>
            </a:r>
            <a:r>
              <a:rPr lang="en-US" dirty="0" smtClean="0"/>
              <a:t>(2016) effectively leaving </a:t>
            </a:r>
            <a:r>
              <a:rPr lang="en-US" dirty="0"/>
              <a:t>the block in place</a:t>
            </a:r>
            <a:r>
              <a:rPr lang="en-US" dirty="0" smtClean="0"/>
              <a:t>.</a:t>
            </a:r>
            <a:endParaRPr lang="en-US" dirty="0"/>
          </a:p>
        </p:txBody>
      </p:sp>
      <p:pic>
        <p:nvPicPr>
          <p:cNvPr id="4" name="Picture 3"/>
          <p:cNvPicPr>
            <a:picLocks noChangeAspect="1"/>
          </p:cNvPicPr>
          <p:nvPr/>
        </p:nvPicPr>
        <p:blipFill>
          <a:blip r:embed="rId2"/>
          <a:stretch>
            <a:fillRect/>
          </a:stretch>
        </p:blipFill>
        <p:spPr>
          <a:xfrm>
            <a:off x="304800" y="128588"/>
            <a:ext cx="2524125" cy="1635502"/>
          </a:xfrm>
          <a:prstGeom prst="rect">
            <a:avLst/>
          </a:prstGeom>
        </p:spPr>
      </p:pic>
    </p:spTree>
    <p:extLst>
      <p:ext uri="{BB962C8B-B14F-4D97-AF65-F5344CB8AC3E}">
        <p14:creationId xmlns:p14="http://schemas.microsoft.com/office/powerpoint/2010/main" val="2707332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7013"/>
            <a:ext cx="10934700" cy="1035987"/>
          </a:xfrm>
        </p:spPr>
        <p:txBody>
          <a:bodyPr>
            <a:noAutofit/>
          </a:bodyPr>
          <a:lstStyle/>
          <a:p>
            <a:r>
              <a:rPr lang="en-US" sz="5400" b="1" dirty="0" smtClean="0"/>
              <a:t>Trump Rescinds DAPA and DACA (2017)</a:t>
            </a:r>
            <a:endParaRPr lang="en-US" sz="5400" b="1" dirty="0"/>
          </a:p>
        </p:txBody>
      </p:sp>
      <p:sp>
        <p:nvSpPr>
          <p:cNvPr id="3" name="Content Placeholder 2"/>
          <p:cNvSpPr>
            <a:spLocks noGrp="1"/>
          </p:cNvSpPr>
          <p:nvPr>
            <p:ph idx="1"/>
          </p:nvPr>
        </p:nvSpPr>
        <p:spPr>
          <a:xfrm>
            <a:off x="142875" y="3814763"/>
            <a:ext cx="11887200" cy="2914650"/>
          </a:xfrm>
        </p:spPr>
        <p:txBody>
          <a:bodyPr>
            <a:normAutofit/>
          </a:bodyPr>
          <a:lstStyle/>
          <a:p>
            <a:r>
              <a:rPr lang="en-US" sz="3200" dirty="0"/>
              <a:t>In June 2017, the Trump Administration announced that it was rescinding </a:t>
            </a:r>
            <a:r>
              <a:rPr lang="en-US" sz="3200" dirty="0" smtClean="0"/>
              <a:t>DAPA.</a:t>
            </a:r>
          </a:p>
          <a:p>
            <a:r>
              <a:rPr lang="en-US" sz="3200" dirty="0" smtClean="0"/>
              <a:t>It </a:t>
            </a:r>
            <a:r>
              <a:rPr lang="en-US" sz="3200" dirty="0"/>
              <a:t>followed by rescinding DACA three months later, leaving the approximately 800,000 individuals enrolled in the program—referred to as Dreamers after the DREAM Act bill—in limbo and subject to deportation.</a:t>
            </a:r>
          </a:p>
          <a:p>
            <a:endParaRPr lang="en-US" dirty="0"/>
          </a:p>
        </p:txBody>
      </p:sp>
      <p:pic>
        <p:nvPicPr>
          <p:cNvPr id="4" name="Picture 3"/>
          <p:cNvPicPr>
            <a:picLocks noChangeAspect="1"/>
          </p:cNvPicPr>
          <p:nvPr/>
        </p:nvPicPr>
        <p:blipFill>
          <a:blip r:embed="rId2"/>
          <a:stretch>
            <a:fillRect/>
          </a:stretch>
        </p:blipFill>
        <p:spPr>
          <a:xfrm>
            <a:off x="2973798" y="1143000"/>
            <a:ext cx="6007510" cy="2511890"/>
          </a:xfrm>
          <a:prstGeom prst="rect">
            <a:avLst/>
          </a:prstGeom>
        </p:spPr>
      </p:pic>
    </p:spTree>
    <p:extLst>
      <p:ext uri="{BB962C8B-B14F-4D97-AF65-F5344CB8AC3E}">
        <p14:creationId xmlns:p14="http://schemas.microsoft.com/office/powerpoint/2010/main" val="20654250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43938" y="126742"/>
            <a:ext cx="3400425" cy="6602671"/>
          </a:xfrm>
        </p:spPr>
        <p:txBody>
          <a:bodyPr>
            <a:normAutofit fontScale="77500" lnSpcReduction="20000"/>
          </a:bodyPr>
          <a:lstStyle/>
          <a:p>
            <a:r>
              <a:rPr lang="en-US" dirty="0"/>
              <a:t>The clearest way to demonstrate the apparent continuity of immigration patterns in modern American history is to examine </a:t>
            </a:r>
            <a:r>
              <a:rPr lang="en-US" b="1" dirty="0"/>
              <a:t>the percentage of foreign-born residents in the country</a:t>
            </a:r>
            <a:r>
              <a:rPr lang="en-US" dirty="0"/>
              <a:t>, whom the census began to count only in 1850 vis-à-vis the gross number of immigrants admitted. </a:t>
            </a:r>
          </a:p>
          <a:p>
            <a:r>
              <a:rPr lang="en-US" dirty="0"/>
              <a:t>Between 1860-1920, a period when almost every aspect of American life was transformed, the incidence of immigrants in the American population was remarkably stable: in 7 successive censuses, about 1 American in 7 was foreign-born, the actual percentages varying only between 13.2 and 14.7</a:t>
            </a:r>
            <a:r>
              <a:rPr lang="en-US" dirty="0" smtClean="0"/>
              <a:t>%... (cont.)</a:t>
            </a:r>
            <a:endParaRPr lang="en-US" dirty="0"/>
          </a:p>
        </p:txBody>
      </p:sp>
      <p:pic>
        <p:nvPicPr>
          <p:cNvPr id="4" name="Picture 3"/>
          <p:cNvPicPr>
            <a:picLocks noChangeAspect="1"/>
          </p:cNvPicPr>
          <p:nvPr/>
        </p:nvPicPr>
        <p:blipFill>
          <a:blip r:embed="rId2"/>
          <a:stretch>
            <a:fillRect/>
          </a:stretch>
        </p:blipFill>
        <p:spPr>
          <a:xfrm>
            <a:off x="128588" y="126742"/>
            <a:ext cx="8515350" cy="6602671"/>
          </a:xfrm>
          <a:prstGeom prst="rect">
            <a:avLst/>
          </a:prstGeom>
        </p:spPr>
      </p:pic>
    </p:spTree>
    <p:extLst>
      <p:ext uri="{BB962C8B-B14F-4D97-AF65-F5344CB8AC3E}">
        <p14:creationId xmlns:p14="http://schemas.microsoft.com/office/powerpoint/2010/main" val="2216257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7164"/>
            <a:ext cx="10515600" cy="514349"/>
          </a:xfrm>
        </p:spPr>
        <p:txBody>
          <a:bodyPr>
            <a:normAutofit fontScale="90000"/>
          </a:bodyPr>
          <a:lstStyle/>
          <a:p>
            <a:pPr algn="ctr"/>
            <a:r>
              <a:rPr lang="en-US" sz="5400" b="1" dirty="0" smtClean="0"/>
              <a:t>Statistical Trends</a:t>
            </a:r>
            <a:endParaRPr lang="en-US" sz="5400" b="1" dirty="0"/>
          </a:p>
        </p:txBody>
      </p:sp>
      <p:sp>
        <p:nvSpPr>
          <p:cNvPr id="3" name="Content Placeholder 2"/>
          <p:cNvSpPr>
            <a:spLocks noGrp="1"/>
          </p:cNvSpPr>
          <p:nvPr>
            <p:ph idx="1"/>
          </p:nvPr>
        </p:nvSpPr>
        <p:spPr>
          <a:xfrm>
            <a:off x="100013" y="671513"/>
            <a:ext cx="11930062" cy="6057901"/>
          </a:xfrm>
        </p:spPr>
        <p:txBody>
          <a:bodyPr>
            <a:normAutofit fontScale="92500" lnSpcReduction="10000"/>
          </a:bodyPr>
          <a:lstStyle/>
          <a:p>
            <a:r>
              <a:rPr lang="en-US" dirty="0" smtClean="0"/>
              <a:t>The </a:t>
            </a:r>
            <a:r>
              <a:rPr lang="en-US" dirty="0"/>
              <a:t>total number of resident immigrants grew steadily from </a:t>
            </a:r>
            <a:r>
              <a:rPr lang="en-US" dirty="0" smtClean="0"/>
              <a:t>1850-1930</a:t>
            </a:r>
            <a:r>
              <a:rPr lang="en-US" dirty="0"/>
              <a:t>, but their incidence in the population began to decline in 1910 and hit a low of </a:t>
            </a:r>
            <a:r>
              <a:rPr lang="en-US" dirty="0" smtClean="0"/>
              <a:t>4.7%--</a:t>
            </a:r>
            <a:r>
              <a:rPr lang="en-US" dirty="0"/>
              <a:t>less than one American in </a:t>
            </a:r>
            <a:r>
              <a:rPr lang="en-US" dirty="0" smtClean="0"/>
              <a:t>20--</a:t>
            </a:r>
            <a:r>
              <a:rPr lang="en-US" dirty="0"/>
              <a:t>in 1970. </a:t>
            </a:r>
            <a:endParaRPr lang="en-US" dirty="0" smtClean="0"/>
          </a:p>
          <a:p>
            <a:r>
              <a:rPr lang="en-US" dirty="0" smtClean="0"/>
              <a:t>This </a:t>
            </a:r>
            <a:r>
              <a:rPr lang="en-US" dirty="0"/>
              <a:t>was well after immigration had begun to grow again, but the drop in incidence continued due to the high mortality among foreign-born because so many were old and so few immigrants had arrived in the previous four </a:t>
            </a:r>
            <a:r>
              <a:rPr lang="en-US" dirty="0" smtClean="0"/>
              <a:t>decades</a:t>
            </a:r>
            <a:r>
              <a:rPr lang="en-US" dirty="0"/>
              <a:t>.</a:t>
            </a:r>
            <a:r>
              <a:rPr lang="en-US" dirty="0" smtClean="0"/>
              <a:t> </a:t>
            </a:r>
          </a:p>
          <a:p>
            <a:r>
              <a:rPr lang="en-US" dirty="0" smtClean="0"/>
              <a:t>Because </a:t>
            </a:r>
            <a:r>
              <a:rPr lang="en-US" dirty="0"/>
              <a:t>of depression, war, and immigration policy, fewer immigrants came to the United States between 1931 and 1971--7.3 million--than had arrived in the single decade 1901-10, even though the population in 1970 was more than twice as large as that in 1910. </a:t>
            </a:r>
            <a:endParaRPr lang="en-US" dirty="0" smtClean="0"/>
          </a:p>
          <a:p>
            <a:r>
              <a:rPr lang="en-US" dirty="0" smtClean="0"/>
              <a:t>Since </a:t>
            </a:r>
            <a:r>
              <a:rPr lang="en-US" dirty="0"/>
              <a:t>1970 the number and incidence of immigrants have risen, but that incidence is still well below traditional levels. </a:t>
            </a:r>
            <a:r>
              <a:rPr lang="en-US" b="1" dirty="0"/>
              <a:t>The commonly held perception that America is receiving an unprecedented proportion of immigrants is false</a:t>
            </a:r>
            <a:r>
              <a:rPr lang="en-US" dirty="0"/>
              <a:t>.</a:t>
            </a:r>
          </a:p>
          <a:p>
            <a:r>
              <a:rPr lang="en-US" dirty="0"/>
              <a:t>What has changed, however, have been American attitudes toward immigration and immigrants. One </a:t>
            </a:r>
            <a:r>
              <a:rPr lang="en-US" dirty="0" smtClean="0"/>
              <a:t>issue </a:t>
            </a:r>
            <a:r>
              <a:rPr lang="en-US" b="1" dirty="0" smtClean="0"/>
              <a:t>is </a:t>
            </a:r>
            <a:r>
              <a:rPr lang="en-US" b="1" dirty="0"/>
              <a:t>the dualistic attitude that most Americans have developed toward immigration and immigrants, on the one hand reveling in the nation's immigrant past and on the other rejecting much of its immigrant </a:t>
            </a:r>
            <a:r>
              <a:rPr lang="en-US" b="1" dirty="0" smtClean="0"/>
              <a:t>present</a:t>
            </a:r>
            <a:r>
              <a:rPr lang="en-US" b="1" dirty="0"/>
              <a:t>.</a:t>
            </a:r>
            <a:endParaRPr lang="en-US" b="1" dirty="0" smtClean="0"/>
          </a:p>
        </p:txBody>
      </p:sp>
    </p:spTree>
    <p:extLst>
      <p:ext uri="{BB962C8B-B14F-4D97-AF65-F5344CB8AC3E}">
        <p14:creationId xmlns:p14="http://schemas.microsoft.com/office/powerpoint/2010/main" val="2106669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3576" y="200025"/>
            <a:ext cx="5610224" cy="2171699"/>
          </a:xfrm>
        </p:spPr>
        <p:txBody>
          <a:bodyPr>
            <a:normAutofit/>
          </a:bodyPr>
          <a:lstStyle/>
          <a:p>
            <a:pPr algn="ctr"/>
            <a:r>
              <a:rPr lang="en-US" b="1" dirty="0" smtClean="0"/>
              <a:t>Unauthorized Immigrants: The Numbers</a:t>
            </a:r>
            <a:endParaRPr lang="en-US" b="1" dirty="0"/>
          </a:p>
        </p:txBody>
      </p:sp>
      <p:sp>
        <p:nvSpPr>
          <p:cNvPr id="3" name="Content Placeholder 2"/>
          <p:cNvSpPr>
            <a:spLocks noGrp="1"/>
          </p:cNvSpPr>
          <p:nvPr>
            <p:ph idx="1"/>
          </p:nvPr>
        </p:nvSpPr>
        <p:spPr>
          <a:xfrm>
            <a:off x="5743576" y="2528888"/>
            <a:ext cx="6300787" cy="4143374"/>
          </a:xfrm>
        </p:spPr>
        <p:txBody>
          <a:bodyPr/>
          <a:lstStyle/>
          <a:p>
            <a:r>
              <a:rPr lang="en-US" dirty="0" smtClean="0"/>
              <a:t>There are 11 million unauthorized immigrants in the U.S.</a:t>
            </a:r>
          </a:p>
          <a:p>
            <a:r>
              <a:rPr lang="en-US" dirty="0"/>
              <a:t>Unauthorized immigrants </a:t>
            </a:r>
            <a:r>
              <a:rPr lang="en-US" dirty="0" smtClean="0"/>
              <a:t>represent about 3% </a:t>
            </a:r>
            <a:r>
              <a:rPr lang="en-US" dirty="0"/>
              <a:t>of the total U.S. </a:t>
            </a:r>
            <a:r>
              <a:rPr lang="en-US" dirty="0" smtClean="0"/>
              <a:t>population. </a:t>
            </a:r>
          </a:p>
          <a:p>
            <a:r>
              <a:rPr lang="en-US" dirty="0" smtClean="0"/>
              <a:t>The </a:t>
            </a:r>
            <a:r>
              <a:rPr lang="en-US" dirty="0"/>
              <a:t>number of unauthorized immigrants peaked in 2007 at 12.2 million, when this group was 4% of the U.S. population. </a:t>
            </a:r>
            <a:endParaRPr lang="en-US" dirty="0" smtClean="0"/>
          </a:p>
          <a:p>
            <a:r>
              <a:rPr lang="en-US" dirty="0" smtClean="0"/>
              <a:t>Why the decline since then?</a:t>
            </a:r>
            <a:endParaRPr lang="en-US" dirty="0"/>
          </a:p>
        </p:txBody>
      </p:sp>
      <p:pic>
        <p:nvPicPr>
          <p:cNvPr id="4" name="Picture 3"/>
          <p:cNvPicPr>
            <a:picLocks noChangeAspect="1"/>
          </p:cNvPicPr>
          <p:nvPr/>
        </p:nvPicPr>
        <p:blipFill>
          <a:blip r:embed="rId2"/>
          <a:stretch>
            <a:fillRect/>
          </a:stretch>
        </p:blipFill>
        <p:spPr>
          <a:xfrm>
            <a:off x="152400" y="84764"/>
            <a:ext cx="5334000" cy="6711324"/>
          </a:xfrm>
          <a:prstGeom prst="rect">
            <a:avLst/>
          </a:prstGeom>
        </p:spPr>
      </p:pic>
    </p:spTree>
    <p:extLst>
      <p:ext uri="{BB962C8B-B14F-4D97-AF65-F5344CB8AC3E}">
        <p14:creationId xmlns:p14="http://schemas.microsoft.com/office/powerpoint/2010/main" val="1510296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6" y="365125"/>
            <a:ext cx="5614988" cy="1325563"/>
          </a:xfrm>
        </p:spPr>
        <p:txBody>
          <a:bodyPr>
            <a:noAutofit/>
          </a:bodyPr>
          <a:lstStyle/>
          <a:p>
            <a:pPr algn="ctr"/>
            <a:r>
              <a:rPr lang="en-US" sz="4000" b="1" dirty="0" smtClean="0"/>
              <a:t>Unauthorized Immigrants in the Labor Force</a:t>
            </a:r>
            <a:endParaRPr lang="en-US" sz="4000" b="1" dirty="0"/>
          </a:p>
        </p:txBody>
      </p:sp>
      <p:sp>
        <p:nvSpPr>
          <p:cNvPr id="3" name="Content Placeholder 2"/>
          <p:cNvSpPr>
            <a:spLocks noGrp="1"/>
          </p:cNvSpPr>
          <p:nvPr>
            <p:ph idx="1"/>
          </p:nvPr>
        </p:nvSpPr>
        <p:spPr>
          <a:xfrm>
            <a:off x="214313" y="1828800"/>
            <a:ext cx="5772151" cy="4800599"/>
          </a:xfrm>
        </p:spPr>
        <p:txBody>
          <a:bodyPr>
            <a:normAutofit lnSpcReduction="10000"/>
          </a:bodyPr>
          <a:lstStyle/>
          <a:p>
            <a:r>
              <a:rPr lang="en-US" dirty="0"/>
              <a:t>The U.S. civilian workforce includes 8 million unauthorized immigrants, accounting for 5% of those who were working or were unemployed and looking for </a:t>
            </a:r>
            <a:r>
              <a:rPr lang="en-US" dirty="0" smtClean="0"/>
              <a:t>work.</a:t>
            </a:r>
          </a:p>
          <a:p>
            <a:r>
              <a:rPr lang="en-US" dirty="0"/>
              <a:t> Compared with their 5% share of the civilian workforce overall, unauthorized immigrants are overrepresented in farming and construction occupations (26% and 15%, respectively). In all industries and occupations, though, they are outnumbered by U.S.-born workers.</a:t>
            </a:r>
          </a:p>
        </p:txBody>
      </p:sp>
      <p:pic>
        <p:nvPicPr>
          <p:cNvPr id="4" name="Picture 3"/>
          <p:cNvPicPr>
            <a:picLocks noChangeAspect="1"/>
          </p:cNvPicPr>
          <p:nvPr/>
        </p:nvPicPr>
        <p:blipFill>
          <a:blip r:embed="rId2"/>
          <a:stretch>
            <a:fillRect/>
          </a:stretch>
        </p:blipFill>
        <p:spPr>
          <a:xfrm>
            <a:off x="6200775" y="198903"/>
            <a:ext cx="5834063" cy="6535272"/>
          </a:xfrm>
          <a:prstGeom prst="rect">
            <a:avLst/>
          </a:prstGeom>
        </p:spPr>
      </p:pic>
    </p:spTree>
    <p:extLst>
      <p:ext uri="{BB962C8B-B14F-4D97-AF65-F5344CB8AC3E}">
        <p14:creationId xmlns:p14="http://schemas.microsoft.com/office/powerpoint/2010/main" val="1882422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724" y="128588"/>
            <a:ext cx="7777163" cy="1700211"/>
          </a:xfrm>
        </p:spPr>
        <p:txBody>
          <a:bodyPr>
            <a:normAutofit/>
          </a:bodyPr>
          <a:lstStyle/>
          <a:p>
            <a:pPr algn="ctr"/>
            <a:r>
              <a:rPr lang="en-US" sz="4800" b="1" dirty="0" smtClean="0"/>
              <a:t>Liberal Era (1943-2016?)</a:t>
            </a:r>
            <a:endParaRPr lang="en-US" sz="4800" b="1" dirty="0"/>
          </a:p>
        </p:txBody>
      </p:sp>
      <p:sp>
        <p:nvSpPr>
          <p:cNvPr id="3" name="Content Placeholder 2"/>
          <p:cNvSpPr>
            <a:spLocks noGrp="1"/>
          </p:cNvSpPr>
          <p:nvPr>
            <p:ph idx="1"/>
          </p:nvPr>
        </p:nvSpPr>
        <p:spPr>
          <a:xfrm>
            <a:off x="114299" y="2228850"/>
            <a:ext cx="11930063" cy="4514850"/>
          </a:xfrm>
        </p:spPr>
        <p:txBody>
          <a:bodyPr>
            <a:normAutofit fontScale="77500" lnSpcReduction="20000"/>
          </a:bodyPr>
          <a:lstStyle/>
          <a:p>
            <a:r>
              <a:rPr lang="en-US" dirty="0" smtClean="0"/>
              <a:t>Immigration restrictions </a:t>
            </a:r>
            <a:r>
              <a:rPr lang="en-US" dirty="0"/>
              <a:t>were progressively relaxed from 1943 </a:t>
            </a:r>
            <a:r>
              <a:rPr lang="en-US" dirty="0" smtClean="0"/>
              <a:t>on</a:t>
            </a:r>
            <a:r>
              <a:rPr lang="en-US" dirty="0"/>
              <a:t> </a:t>
            </a:r>
            <a:r>
              <a:rPr lang="en-US" dirty="0" smtClean="0"/>
              <a:t>as the </a:t>
            </a:r>
            <a:r>
              <a:rPr lang="en-US" dirty="0"/>
              <a:t>Cold War caused America to rethink its immigration stance in the face of criticism from its adversaries</a:t>
            </a:r>
            <a:r>
              <a:rPr lang="en-US" dirty="0" smtClean="0"/>
              <a:t>.</a:t>
            </a:r>
          </a:p>
          <a:p>
            <a:r>
              <a:rPr lang="en-US" dirty="0" smtClean="0"/>
              <a:t>The </a:t>
            </a:r>
            <a:r>
              <a:rPr lang="en-US" b="1" dirty="0" smtClean="0"/>
              <a:t>Magnuson Act </a:t>
            </a:r>
            <a:r>
              <a:rPr lang="en-US" dirty="0" smtClean="0"/>
              <a:t>(1943) allowed </a:t>
            </a:r>
            <a:r>
              <a:rPr lang="en-US" dirty="0"/>
              <a:t>Chinese immigration for the first time since the Chinese Exclusion Act of 1882, and permitted some Chinese immigrants already residing in the country to become naturalized citizens. </a:t>
            </a:r>
            <a:endParaRPr lang="en-US" dirty="0" smtClean="0"/>
          </a:p>
          <a:p>
            <a:r>
              <a:rPr lang="en-US" dirty="0"/>
              <a:t>T</a:t>
            </a:r>
            <a:r>
              <a:rPr lang="en-US" dirty="0" smtClean="0"/>
              <a:t>he </a:t>
            </a:r>
            <a:r>
              <a:rPr lang="en-US" b="1" dirty="0" smtClean="0"/>
              <a:t>Immigration and</a:t>
            </a:r>
            <a:r>
              <a:rPr lang="en-US" dirty="0" smtClean="0"/>
              <a:t> </a:t>
            </a:r>
            <a:r>
              <a:rPr lang="en-US" b="1" dirty="0"/>
              <a:t>Nationality Act </a:t>
            </a:r>
            <a:r>
              <a:rPr lang="en-US" dirty="0" smtClean="0"/>
              <a:t>of 1952 (also known as the </a:t>
            </a:r>
            <a:r>
              <a:rPr lang="en-US" dirty="0"/>
              <a:t>McCarran–Walter </a:t>
            </a:r>
            <a:r>
              <a:rPr lang="en-US" dirty="0" smtClean="0"/>
              <a:t>Act) prohibited </a:t>
            </a:r>
            <a:r>
              <a:rPr lang="en-US" dirty="0"/>
              <a:t>racial and gender discrimination in </a:t>
            </a:r>
            <a:r>
              <a:rPr lang="en-US" dirty="0" smtClean="0"/>
              <a:t>naturalization. However, it retained a quota </a:t>
            </a:r>
            <a:r>
              <a:rPr lang="en-US" dirty="0"/>
              <a:t>system for nationalities and regions. Eventually, the Act established a preference system which determined which ethnic groups were desirable immigrants and placed great importance on labor qualifications.</a:t>
            </a:r>
          </a:p>
          <a:p>
            <a:r>
              <a:rPr lang="en-US" dirty="0"/>
              <a:t>The Act defined three types of immigrants: immigrants with special skills or relatives of U.S. citizens who were exempt from quotas and who were to be admitted without restrictions; average immigrants whose numbers were not supposed to exceed 270,000 per year; and refugees.</a:t>
            </a:r>
          </a:p>
          <a:p>
            <a:r>
              <a:rPr lang="en-US" dirty="0" smtClean="0"/>
              <a:t>President Harry Truman vetoed the bill because he felt it was not liberal enough and continued what he saw the nation’s “un-American” and discriminatory immigration policy.</a:t>
            </a:r>
            <a:endParaRPr lang="en-US" dirty="0"/>
          </a:p>
          <a:p>
            <a:r>
              <a:rPr lang="en-US" dirty="0" smtClean="0"/>
              <a:t>Ironically, the liberalizing trend that struck </a:t>
            </a:r>
            <a:r>
              <a:rPr lang="en-US" dirty="0"/>
              <a:t>ethnic discrimination from immigration law </a:t>
            </a:r>
            <a:r>
              <a:rPr lang="en-US" dirty="0" smtClean="0"/>
              <a:t>occurred at </a:t>
            </a:r>
            <a:r>
              <a:rPr lang="en-US" dirty="0"/>
              <a:t>a time when American-born blacks were still struggling to achieve their full rights</a:t>
            </a:r>
            <a:r>
              <a:rPr lang="en-US" dirty="0" smtClean="0"/>
              <a:t>.</a:t>
            </a:r>
            <a:endParaRPr lang="en-US" dirty="0"/>
          </a:p>
        </p:txBody>
      </p:sp>
      <p:pic>
        <p:nvPicPr>
          <p:cNvPr id="4" name="Picture 3"/>
          <p:cNvPicPr>
            <a:picLocks noChangeAspect="1"/>
          </p:cNvPicPr>
          <p:nvPr/>
        </p:nvPicPr>
        <p:blipFill rotWithShape="1">
          <a:blip r:embed="rId2"/>
          <a:srcRect t="9587"/>
          <a:stretch/>
        </p:blipFill>
        <p:spPr>
          <a:xfrm>
            <a:off x="8501063" y="128589"/>
            <a:ext cx="3281969" cy="2020717"/>
          </a:xfrm>
          <a:prstGeom prst="rect">
            <a:avLst/>
          </a:prstGeom>
        </p:spPr>
      </p:pic>
    </p:spTree>
    <p:extLst>
      <p:ext uri="{BB962C8B-B14F-4D97-AF65-F5344CB8AC3E}">
        <p14:creationId xmlns:p14="http://schemas.microsoft.com/office/powerpoint/2010/main" val="1364090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34013" cy="2535238"/>
          </a:xfrm>
        </p:spPr>
        <p:txBody>
          <a:bodyPr>
            <a:normAutofit/>
          </a:bodyPr>
          <a:lstStyle/>
          <a:p>
            <a:pPr algn="ctr"/>
            <a:r>
              <a:rPr lang="en-US" sz="5400" b="1" dirty="0" smtClean="0"/>
              <a:t>Conclusion</a:t>
            </a:r>
            <a:endParaRPr lang="en-US" sz="5400" b="1" dirty="0"/>
          </a:p>
        </p:txBody>
      </p:sp>
      <p:sp>
        <p:nvSpPr>
          <p:cNvPr id="3" name="Content Placeholder 2"/>
          <p:cNvSpPr>
            <a:spLocks noGrp="1"/>
          </p:cNvSpPr>
          <p:nvPr>
            <p:ph idx="1"/>
          </p:nvPr>
        </p:nvSpPr>
        <p:spPr>
          <a:xfrm>
            <a:off x="142875" y="3671888"/>
            <a:ext cx="11772900" cy="2933700"/>
          </a:xfrm>
        </p:spPr>
        <p:txBody>
          <a:bodyPr>
            <a:normAutofit/>
          </a:bodyPr>
          <a:lstStyle/>
          <a:p>
            <a:r>
              <a:rPr lang="en-US" dirty="0" smtClean="0"/>
              <a:t>American immigration policy has shifted from essentially open borders to a restrictive era followed by a liberalizing era that has run through at least 2016.</a:t>
            </a:r>
          </a:p>
          <a:p>
            <a:r>
              <a:rPr lang="en-US" dirty="0" smtClean="0"/>
              <a:t>Has the liberalizing era of immigration policy ended with the election of President Trump and his rescinding DAPA and DACA?</a:t>
            </a:r>
          </a:p>
          <a:p>
            <a:r>
              <a:rPr lang="en-US" dirty="0" smtClean="0"/>
              <a:t>Is America returning to the pre-1943 restrictive era?</a:t>
            </a:r>
          </a:p>
          <a:p>
            <a:r>
              <a:rPr lang="en-US" dirty="0" smtClean="0"/>
              <a:t>Will America ever return to essentially open borders?</a:t>
            </a:r>
          </a:p>
        </p:txBody>
      </p:sp>
      <p:pic>
        <p:nvPicPr>
          <p:cNvPr id="4" name="Picture 3"/>
          <p:cNvPicPr>
            <a:picLocks noChangeAspect="1"/>
          </p:cNvPicPr>
          <p:nvPr/>
        </p:nvPicPr>
        <p:blipFill>
          <a:blip r:embed="rId2"/>
          <a:stretch>
            <a:fillRect/>
          </a:stretch>
        </p:blipFill>
        <p:spPr>
          <a:xfrm>
            <a:off x="6572251" y="150877"/>
            <a:ext cx="4329112" cy="3521011"/>
          </a:xfrm>
          <a:prstGeom prst="rect">
            <a:avLst/>
          </a:prstGeom>
        </p:spPr>
      </p:pic>
    </p:spTree>
    <p:extLst>
      <p:ext uri="{BB962C8B-B14F-4D97-AF65-F5344CB8AC3E}">
        <p14:creationId xmlns:p14="http://schemas.microsoft.com/office/powerpoint/2010/main" val="2798712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6148388" cy="1620838"/>
          </a:xfrm>
        </p:spPr>
        <p:txBody>
          <a:bodyPr>
            <a:normAutofit/>
          </a:bodyPr>
          <a:lstStyle/>
          <a:p>
            <a:pPr algn="ctr"/>
            <a:r>
              <a:rPr lang="en-US" sz="5400" b="1" dirty="0" smtClean="0"/>
              <a:t>Mexicans and </a:t>
            </a:r>
            <a:br>
              <a:rPr lang="en-US" sz="5400" b="1" dirty="0" smtClean="0"/>
            </a:br>
            <a:r>
              <a:rPr lang="en-US" sz="5400" b="1" dirty="0" smtClean="0"/>
              <a:t>Central Americans</a:t>
            </a:r>
            <a:endParaRPr lang="en-US" sz="5400" b="1" dirty="0"/>
          </a:p>
        </p:txBody>
      </p:sp>
      <p:sp>
        <p:nvSpPr>
          <p:cNvPr id="3" name="Content Placeholder 2"/>
          <p:cNvSpPr>
            <a:spLocks noGrp="1"/>
          </p:cNvSpPr>
          <p:nvPr>
            <p:ph idx="1"/>
          </p:nvPr>
        </p:nvSpPr>
        <p:spPr>
          <a:xfrm>
            <a:off x="114300" y="2571749"/>
            <a:ext cx="11958638" cy="4129087"/>
          </a:xfrm>
        </p:spPr>
        <p:txBody>
          <a:bodyPr>
            <a:normAutofit fontScale="85000" lnSpcReduction="20000"/>
          </a:bodyPr>
          <a:lstStyle/>
          <a:p>
            <a:r>
              <a:rPr lang="en-US" dirty="0" smtClean="0"/>
              <a:t>Undocumented (“unauthorized” or “illegal”) immigrants</a:t>
            </a:r>
            <a:r>
              <a:rPr lang="en-US" dirty="0"/>
              <a:t>, mainly from Mexico and Central America, began entering the United States </a:t>
            </a:r>
            <a:r>
              <a:rPr lang="en-US" dirty="0" smtClean="0"/>
              <a:t>in the 1910s, </a:t>
            </a:r>
            <a:r>
              <a:rPr lang="en-US" dirty="0"/>
              <a:t>with over a million Mexican people seeking to escape the Mexican Revolution. The majority of these immigrants </a:t>
            </a:r>
            <a:r>
              <a:rPr lang="en-US" dirty="0" smtClean="0"/>
              <a:t>were </a:t>
            </a:r>
            <a:r>
              <a:rPr lang="en-US" dirty="0"/>
              <a:t>of indigenous descent and from poor and working class </a:t>
            </a:r>
            <a:r>
              <a:rPr lang="en-US" dirty="0" smtClean="0"/>
              <a:t>backgrounds. Their numbers increased during the 1920s.</a:t>
            </a:r>
          </a:p>
          <a:p>
            <a:r>
              <a:rPr lang="en-US" dirty="0" smtClean="0"/>
              <a:t>During </a:t>
            </a:r>
            <a:r>
              <a:rPr lang="en-US" dirty="0"/>
              <a:t>the economic depression of the 1930s, </a:t>
            </a:r>
            <a:r>
              <a:rPr lang="en-US" dirty="0" smtClean="0"/>
              <a:t>undocumented </a:t>
            </a:r>
            <a:r>
              <a:rPr lang="en-US" dirty="0"/>
              <a:t>immigration declined as economic opportunities in the U.S. became scarce. The federal government also became more active in enforcing immigration law. </a:t>
            </a:r>
            <a:endParaRPr lang="en-US" dirty="0" smtClean="0"/>
          </a:p>
          <a:p>
            <a:r>
              <a:rPr lang="en-US" dirty="0" smtClean="0"/>
              <a:t>Facing </a:t>
            </a:r>
            <a:r>
              <a:rPr lang="en-US" dirty="0"/>
              <a:t>labor shortages during World War II, the U.S. and Mexico formed an agreement known as the </a:t>
            </a:r>
            <a:r>
              <a:rPr lang="en-US" b="1" dirty="0"/>
              <a:t>Bracero Program</a:t>
            </a:r>
            <a:r>
              <a:rPr lang="en-US" dirty="0"/>
              <a:t>, in which Mexicans were permitted into the U.S. to work on farms. This allowed several hundred thousand migrant workers to work in the U.S. during the 1940s, and many more continued to participate in the 1950s. </a:t>
            </a:r>
            <a:endParaRPr lang="en-US" dirty="0" smtClean="0"/>
          </a:p>
          <a:p>
            <a:r>
              <a:rPr lang="en-US" dirty="0" smtClean="0"/>
              <a:t>Though </a:t>
            </a:r>
            <a:r>
              <a:rPr lang="en-US" dirty="0"/>
              <a:t>the Bracero Program was designed to meet labor shortages and discourage </a:t>
            </a:r>
            <a:r>
              <a:rPr lang="en-US" dirty="0" smtClean="0"/>
              <a:t>illegal </a:t>
            </a:r>
            <a:r>
              <a:rPr lang="en-US" dirty="0"/>
              <a:t>immigration, </a:t>
            </a:r>
            <a:r>
              <a:rPr lang="en-US" dirty="0" smtClean="0"/>
              <a:t>undocumented immigrants continued to come to America.</a:t>
            </a:r>
            <a:endParaRPr lang="en-US" dirty="0"/>
          </a:p>
        </p:txBody>
      </p:sp>
      <p:pic>
        <p:nvPicPr>
          <p:cNvPr id="4" name="Picture 3"/>
          <p:cNvPicPr>
            <a:picLocks noChangeAspect="1"/>
          </p:cNvPicPr>
          <p:nvPr/>
        </p:nvPicPr>
        <p:blipFill rotWithShape="1">
          <a:blip r:embed="rId2"/>
          <a:srcRect t="11406"/>
          <a:stretch/>
        </p:blipFill>
        <p:spPr>
          <a:xfrm>
            <a:off x="6958611" y="76582"/>
            <a:ext cx="4900014" cy="2338006"/>
          </a:xfrm>
          <a:prstGeom prst="rect">
            <a:avLst/>
          </a:prstGeom>
        </p:spPr>
      </p:pic>
    </p:spTree>
    <p:extLst>
      <p:ext uri="{BB962C8B-B14F-4D97-AF65-F5344CB8AC3E}">
        <p14:creationId xmlns:p14="http://schemas.microsoft.com/office/powerpoint/2010/main" val="3784703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419725" cy="1949450"/>
          </a:xfrm>
        </p:spPr>
        <p:txBody>
          <a:bodyPr>
            <a:normAutofit/>
          </a:bodyPr>
          <a:lstStyle/>
          <a:p>
            <a:pPr algn="ctr"/>
            <a:r>
              <a:rPr lang="en-US" sz="5400" b="1" dirty="0" smtClean="0"/>
              <a:t>Backlash: Deportation</a:t>
            </a:r>
            <a:endParaRPr lang="en-US" sz="5400" b="1" dirty="0"/>
          </a:p>
        </p:txBody>
      </p:sp>
      <p:sp>
        <p:nvSpPr>
          <p:cNvPr id="3" name="Content Placeholder 2"/>
          <p:cNvSpPr>
            <a:spLocks noGrp="1"/>
          </p:cNvSpPr>
          <p:nvPr>
            <p:ph idx="1"/>
          </p:nvPr>
        </p:nvSpPr>
        <p:spPr>
          <a:xfrm>
            <a:off x="209549" y="3300413"/>
            <a:ext cx="11777663" cy="3386136"/>
          </a:xfrm>
        </p:spPr>
        <p:txBody>
          <a:bodyPr>
            <a:normAutofit fontScale="92500" lnSpcReduction="10000"/>
          </a:bodyPr>
          <a:lstStyle/>
          <a:p>
            <a:r>
              <a:rPr lang="en-US" dirty="0" smtClean="0"/>
              <a:t>Finding and possibly deporting undocumented immigrants was the sole responsibility of the federal government and it was up to the executive branch to determine whether to expend resources to achieve this.</a:t>
            </a:r>
            <a:endParaRPr lang="en-US" dirty="0"/>
          </a:p>
          <a:p>
            <a:r>
              <a:rPr lang="en-US" dirty="0" smtClean="0"/>
              <a:t>Concerned </a:t>
            </a:r>
            <a:r>
              <a:rPr lang="en-US" dirty="0"/>
              <a:t>about disregard for the law and mounting competition against American agricultural workers, in 1954 the Eisenhower administration </a:t>
            </a:r>
            <a:r>
              <a:rPr lang="en-US" dirty="0" smtClean="0"/>
              <a:t>chose to begin </a:t>
            </a:r>
            <a:r>
              <a:rPr lang="en-US" dirty="0"/>
              <a:t>systematic deportations of illegal immigrants. </a:t>
            </a:r>
            <a:endParaRPr lang="en-US" dirty="0" smtClean="0"/>
          </a:p>
          <a:p>
            <a:r>
              <a:rPr lang="en-US" dirty="0" smtClean="0"/>
              <a:t>Within </a:t>
            </a:r>
            <a:r>
              <a:rPr lang="en-US" dirty="0"/>
              <a:t>a few years, more than a million people </a:t>
            </a:r>
            <a:r>
              <a:rPr lang="en-US" dirty="0" smtClean="0"/>
              <a:t>were </a:t>
            </a:r>
            <a:r>
              <a:rPr lang="en-US" dirty="0"/>
              <a:t>apprehended</a:t>
            </a:r>
            <a:r>
              <a:rPr lang="en-US" dirty="0" smtClean="0"/>
              <a:t>.</a:t>
            </a:r>
          </a:p>
          <a:p>
            <a:r>
              <a:rPr lang="en-US" dirty="0" smtClean="0"/>
              <a:t>Over </a:t>
            </a:r>
            <a:r>
              <a:rPr lang="en-US" dirty="0"/>
              <a:t>time, Congressional opposition to the Bracero Program continued to grow, and in 1964 it was abolished</a:t>
            </a:r>
            <a:r>
              <a:rPr lang="en-US" dirty="0" smtClean="0"/>
              <a:t>.</a:t>
            </a:r>
            <a:endParaRPr lang="en-US" dirty="0"/>
          </a:p>
        </p:txBody>
      </p:sp>
      <p:pic>
        <p:nvPicPr>
          <p:cNvPr id="4" name="Picture 3"/>
          <p:cNvPicPr>
            <a:picLocks noChangeAspect="1"/>
          </p:cNvPicPr>
          <p:nvPr/>
        </p:nvPicPr>
        <p:blipFill rotWithShape="1">
          <a:blip r:embed="rId2"/>
          <a:srcRect t="17378" b="3251"/>
          <a:stretch/>
        </p:blipFill>
        <p:spPr>
          <a:xfrm>
            <a:off x="6500812" y="139699"/>
            <a:ext cx="5310187" cy="3133010"/>
          </a:xfrm>
          <a:prstGeom prst="rect">
            <a:avLst/>
          </a:prstGeom>
        </p:spPr>
      </p:pic>
    </p:spTree>
    <p:extLst>
      <p:ext uri="{BB962C8B-B14F-4D97-AF65-F5344CB8AC3E}">
        <p14:creationId xmlns:p14="http://schemas.microsoft.com/office/powerpoint/2010/main" val="2861579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211" y="107951"/>
            <a:ext cx="11582401" cy="1135062"/>
          </a:xfrm>
        </p:spPr>
        <p:txBody>
          <a:bodyPr>
            <a:noAutofit/>
          </a:bodyPr>
          <a:lstStyle/>
          <a:p>
            <a:pPr algn="ctr"/>
            <a:r>
              <a:rPr lang="en-US" sz="5400" b="1" dirty="0"/>
              <a:t>Immigration and Nationality Act </a:t>
            </a:r>
            <a:r>
              <a:rPr lang="en-US" sz="5400" b="1" dirty="0" smtClean="0"/>
              <a:t>(1965)</a:t>
            </a:r>
            <a:endParaRPr lang="en-US" sz="5400" b="1" dirty="0"/>
          </a:p>
        </p:txBody>
      </p:sp>
      <p:sp>
        <p:nvSpPr>
          <p:cNvPr id="3" name="Content Placeholder 2"/>
          <p:cNvSpPr>
            <a:spLocks noGrp="1"/>
          </p:cNvSpPr>
          <p:nvPr>
            <p:ph idx="1"/>
          </p:nvPr>
        </p:nvSpPr>
        <p:spPr>
          <a:xfrm>
            <a:off x="3729038" y="1128713"/>
            <a:ext cx="8286749" cy="5586412"/>
          </a:xfrm>
        </p:spPr>
        <p:txBody>
          <a:bodyPr>
            <a:normAutofit fontScale="77500" lnSpcReduction="20000"/>
          </a:bodyPr>
          <a:lstStyle/>
          <a:p>
            <a:r>
              <a:rPr lang="en-US" dirty="0"/>
              <a:t>The </a:t>
            </a:r>
            <a:r>
              <a:rPr lang="en-US" dirty="0" smtClean="0"/>
              <a:t>1924 quotas had essentially remained </a:t>
            </a:r>
            <a:r>
              <a:rPr lang="en-US" dirty="0"/>
              <a:t>in place with minor alterations until the Immigration and Nationality Act of </a:t>
            </a:r>
            <a:r>
              <a:rPr lang="en-US" dirty="0" smtClean="0"/>
              <a:t>1965 (aka </a:t>
            </a:r>
            <a:r>
              <a:rPr lang="en-US" dirty="0"/>
              <a:t>Hart–Celler </a:t>
            </a:r>
            <a:r>
              <a:rPr lang="en-US" dirty="0" smtClean="0"/>
              <a:t>Act) was passed and signed by President Lyndon Johnson.</a:t>
            </a:r>
          </a:p>
          <a:p>
            <a:r>
              <a:rPr lang="en-US" dirty="0" smtClean="0"/>
              <a:t>It ended the National </a:t>
            </a:r>
            <a:r>
              <a:rPr lang="en-US" dirty="0"/>
              <a:t>O</a:t>
            </a:r>
            <a:r>
              <a:rPr lang="en-US" dirty="0" smtClean="0"/>
              <a:t>rigins Formula, allowed 120,000 </a:t>
            </a:r>
            <a:r>
              <a:rPr lang="en-US" dirty="0"/>
              <a:t>immigrants </a:t>
            </a:r>
            <a:r>
              <a:rPr lang="en-US" dirty="0" smtClean="0"/>
              <a:t>be </a:t>
            </a:r>
            <a:r>
              <a:rPr lang="en-US" dirty="0"/>
              <a:t>admitted annually from </a:t>
            </a:r>
            <a:r>
              <a:rPr lang="en-US" dirty="0" smtClean="0"/>
              <a:t>Western </a:t>
            </a:r>
            <a:r>
              <a:rPr lang="en-US" dirty="0"/>
              <a:t>Hemisphere nations in Latin and South </a:t>
            </a:r>
            <a:r>
              <a:rPr lang="en-US" dirty="0" smtClean="0"/>
              <a:t>America, 170,000 </a:t>
            </a:r>
            <a:r>
              <a:rPr lang="en-US" dirty="0"/>
              <a:t>people per year would be admitted from Asia, Africa, and Europe combined. </a:t>
            </a:r>
            <a:endParaRPr lang="en-US" dirty="0" smtClean="0"/>
          </a:p>
          <a:p>
            <a:r>
              <a:rPr lang="en-US" dirty="0" smtClean="0"/>
              <a:t>The </a:t>
            </a:r>
            <a:r>
              <a:rPr lang="en-US" dirty="0"/>
              <a:t>reforms of 1965 initiated a substantial change in the ethnic and national origin of immigrants and this accounts for the rapid growth of the non-European population seen today. </a:t>
            </a:r>
            <a:r>
              <a:rPr lang="en-US" dirty="0" smtClean="0"/>
              <a:t>Instead </a:t>
            </a:r>
            <a:r>
              <a:rPr lang="en-US" dirty="0"/>
              <a:t>of a movement of people almost solely from Europe, immigration today is dominated by non-European peoples from all parts of the world. </a:t>
            </a:r>
            <a:endParaRPr lang="en-US" dirty="0" smtClean="0"/>
          </a:p>
          <a:p>
            <a:r>
              <a:rPr lang="en-US" dirty="0" smtClean="0"/>
              <a:t>Further</a:t>
            </a:r>
            <a:r>
              <a:rPr lang="en-US" dirty="0"/>
              <a:t>, the 1965 reform provided an avenue for immigrants’ families to come to the United States after them, as family immigration is usually not counted in the overall quota. With minor revisions, the standards set forth in the Immigration and Nationality Act of 1965 remain in effect today and still determines from which countries the United States draws its new citizens. </a:t>
            </a:r>
            <a:endParaRPr lang="en-US" dirty="0" smtClean="0"/>
          </a:p>
          <a:p>
            <a:r>
              <a:rPr lang="en-US" dirty="0" smtClean="0"/>
              <a:t>The architects of the law believed it would </a:t>
            </a:r>
            <a:r>
              <a:rPr lang="en-US" dirty="0"/>
              <a:t>favor Europeans </a:t>
            </a:r>
            <a:r>
              <a:rPr lang="en-US" dirty="0" smtClean="0"/>
              <a:t>but it actually </a:t>
            </a:r>
            <a:r>
              <a:rPr lang="en-US" dirty="0"/>
              <a:t>opened doors for Asians and </a:t>
            </a:r>
            <a:r>
              <a:rPr lang="en-US" dirty="0" smtClean="0"/>
              <a:t>Latinos who became the next big immigrant groups to feel the nativist backlash.</a:t>
            </a:r>
            <a:endParaRPr lang="en-US" dirty="0"/>
          </a:p>
        </p:txBody>
      </p:sp>
      <p:pic>
        <p:nvPicPr>
          <p:cNvPr id="4" name="Picture 3"/>
          <p:cNvPicPr>
            <a:picLocks noChangeAspect="1"/>
          </p:cNvPicPr>
          <p:nvPr/>
        </p:nvPicPr>
        <p:blipFill>
          <a:blip r:embed="rId2"/>
          <a:stretch>
            <a:fillRect/>
          </a:stretch>
        </p:blipFill>
        <p:spPr>
          <a:xfrm>
            <a:off x="176212" y="2500313"/>
            <a:ext cx="3612460" cy="4086226"/>
          </a:xfrm>
          <a:prstGeom prst="rect">
            <a:avLst/>
          </a:prstGeom>
        </p:spPr>
      </p:pic>
      <p:pic>
        <p:nvPicPr>
          <p:cNvPr id="5" name="Picture 4"/>
          <p:cNvPicPr>
            <a:picLocks noChangeAspect="1"/>
          </p:cNvPicPr>
          <p:nvPr/>
        </p:nvPicPr>
        <p:blipFill>
          <a:blip r:embed="rId3"/>
          <a:stretch>
            <a:fillRect/>
          </a:stretch>
        </p:blipFill>
        <p:spPr>
          <a:xfrm>
            <a:off x="415598" y="1014414"/>
            <a:ext cx="3313440" cy="1862627"/>
          </a:xfrm>
          <a:prstGeom prst="rect">
            <a:avLst/>
          </a:prstGeom>
        </p:spPr>
      </p:pic>
    </p:spTree>
    <p:extLst>
      <p:ext uri="{BB962C8B-B14F-4D97-AF65-F5344CB8AC3E}">
        <p14:creationId xmlns:p14="http://schemas.microsoft.com/office/powerpoint/2010/main" val="3124120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613" y="365125"/>
            <a:ext cx="6129337" cy="1325563"/>
          </a:xfrm>
        </p:spPr>
        <p:txBody>
          <a:bodyPr>
            <a:noAutofit/>
          </a:bodyPr>
          <a:lstStyle/>
          <a:p>
            <a:pPr algn="ctr"/>
            <a:r>
              <a:rPr lang="en-US" sz="5400" b="1" dirty="0" smtClean="0"/>
              <a:t>Resident Immigrants</a:t>
            </a:r>
            <a:endParaRPr lang="en-US" sz="5400" b="1" dirty="0"/>
          </a:p>
        </p:txBody>
      </p:sp>
      <p:sp>
        <p:nvSpPr>
          <p:cNvPr id="3" name="Content Placeholder 2"/>
          <p:cNvSpPr>
            <a:spLocks noGrp="1"/>
          </p:cNvSpPr>
          <p:nvPr>
            <p:ph idx="1"/>
          </p:nvPr>
        </p:nvSpPr>
        <p:spPr>
          <a:xfrm>
            <a:off x="223837" y="2643187"/>
            <a:ext cx="11806238" cy="4071937"/>
          </a:xfrm>
        </p:spPr>
        <p:txBody>
          <a:bodyPr>
            <a:normAutofit fontScale="92500" lnSpcReduction="20000"/>
          </a:bodyPr>
          <a:lstStyle/>
          <a:p>
            <a:r>
              <a:rPr lang="en-US" dirty="0" smtClean="0"/>
              <a:t>In </a:t>
            </a:r>
            <a:r>
              <a:rPr lang="en-US" i="1" dirty="0" smtClean="0"/>
              <a:t>Graham v. Richardson </a:t>
            </a:r>
            <a:r>
              <a:rPr lang="en-US" dirty="0" smtClean="0"/>
              <a:t>(1971) the U.S. Supreme Court considered a challenge to the denial of public assistance to legally resident non-citizens (aliens). The Court held that noncitizens were a “suspect class” and therefore accorded special constitutional protections, historically reserved for racial minorities such as African Americans.</a:t>
            </a:r>
          </a:p>
          <a:p>
            <a:r>
              <a:rPr lang="en-US" dirty="0"/>
              <a:t>In the wake of </a:t>
            </a:r>
            <a:r>
              <a:rPr lang="en-US" i="1" dirty="0"/>
              <a:t>Graham</a:t>
            </a:r>
            <a:r>
              <a:rPr lang="en-US" dirty="0"/>
              <a:t>, the Court nullified a number of laws that prohibit resident aliens from:</a:t>
            </a:r>
          </a:p>
          <a:p>
            <a:pPr lvl="1"/>
            <a:r>
              <a:rPr lang="en-US" dirty="0"/>
              <a:t>obtaining civil service employment (</a:t>
            </a:r>
            <a:r>
              <a:rPr lang="en-US" i="1" dirty="0"/>
              <a:t>Sugarman v. Dougall</a:t>
            </a:r>
            <a:r>
              <a:rPr lang="en-US" dirty="0"/>
              <a:t>, 1973)</a:t>
            </a:r>
            <a:r>
              <a:rPr lang="en-US" i="1" dirty="0"/>
              <a:t>,</a:t>
            </a:r>
            <a:r>
              <a:rPr lang="en-US" dirty="0"/>
              <a:t> </a:t>
            </a:r>
          </a:p>
          <a:p>
            <a:pPr lvl="1"/>
            <a:r>
              <a:rPr lang="en-US" dirty="0"/>
              <a:t>becoming a member of the bar (</a:t>
            </a:r>
            <a:r>
              <a:rPr lang="en-US" i="1" dirty="0"/>
              <a:t>In re Griffiths</a:t>
            </a:r>
            <a:r>
              <a:rPr lang="en-US" dirty="0"/>
              <a:t>, 1973), </a:t>
            </a:r>
          </a:p>
          <a:p>
            <a:pPr lvl="1"/>
            <a:r>
              <a:rPr lang="en-US" dirty="0"/>
              <a:t>receiving financial aid for college (</a:t>
            </a:r>
            <a:r>
              <a:rPr lang="en-US" i="1" dirty="0"/>
              <a:t>Nyquist v. Mauclet</a:t>
            </a:r>
            <a:r>
              <a:rPr lang="en-US" dirty="0"/>
              <a:t>, 1977</a:t>
            </a:r>
            <a:r>
              <a:rPr lang="en-US" dirty="0" smtClean="0"/>
              <a:t>).</a:t>
            </a:r>
          </a:p>
          <a:p>
            <a:r>
              <a:rPr lang="en-US" dirty="0" smtClean="0"/>
              <a:t>However, in </a:t>
            </a:r>
            <a:r>
              <a:rPr lang="en-US" i="1" dirty="0"/>
              <a:t>Foley v. Connelie </a:t>
            </a:r>
            <a:r>
              <a:rPr lang="en-US" dirty="0"/>
              <a:t>(1978) a divided Supreme Court concluded that the Constitution was not violated when a state denies an alien a job in law enforcement. The justices held that it is not necessary to apply strict scrutiny when a government can demonstrate that citizenship bears a rational relationship to the job</a:t>
            </a:r>
            <a:r>
              <a:rPr lang="en-US" dirty="0" smtClean="0"/>
              <a:t>.</a:t>
            </a:r>
            <a:endParaRPr lang="en-US" dirty="0"/>
          </a:p>
          <a:p>
            <a:endParaRPr lang="en-US" dirty="0" smtClean="0"/>
          </a:p>
        </p:txBody>
      </p:sp>
      <p:pic>
        <p:nvPicPr>
          <p:cNvPr id="4" name="Picture 3"/>
          <p:cNvPicPr>
            <a:picLocks noChangeAspect="1"/>
          </p:cNvPicPr>
          <p:nvPr/>
        </p:nvPicPr>
        <p:blipFill rotWithShape="1">
          <a:blip r:embed="rId2"/>
          <a:srcRect t="18723" b="8937"/>
          <a:stretch/>
        </p:blipFill>
        <p:spPr>
          <a:xfrm>
            <a:off x="6972300" y="71437"/>
            <a:ext cx="4782852" cy="2428876"/>
          </a:xfrm>
          <a:prstGeom prst="rect">
            <a:avLst/>
          </a:prstGeom>
        </p:spPr>
      </p:pic>
    </p:spTree>
    <p:extLst>
      <p:ext uri="{BB962C8B-B14F-4D97-AF65-F5344CB8AC3E}">
        <p14:creationId xmlns:p14="http://schemas.microsoft.com/office/powerpoint/2010/main" val="4058064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5737" y="322262"/>
            <a:ext cx="7905750" cy="1363663"/>
          </a:xfrm>
        </p:spPr>
        <p:txBody>
          <a:bodyPr>
            <a:normAutofit/>
          </a:bodyPr>
          <a:lstStyle/>
          <a:p>
            <a:pPr algn="ctr"/>
            <a:r>
              <a:rPr lang="en-US" sz="5400" b="1" dirty="0" smtClean="0"/>
              <a:t>Undocumented Immigrants</a:t>
            </a:r>
            <a:endParaRPr lang="en-US" sz="5400" b="1" dirty="0"/>
          </a:p>
        </p:txBody>
      </p:sp>
      <p:sp>
        <p:nvSpPr>
          <p:cNvPr id="3" name="Content Placeholder 2"/>
          <p:cNvSpPr>
            <a:spLocks noGrp="1"/>
          </p:cNvSpPr>
          <p:nvPr>
            <p:ph idx="1"/>
          </p:nvPr>
        </p:nvSpPr>
        <p:spPr>
          <a:xfrm>
            <a:off x="138111" y="2354262"/>
            <a:ext cx="11906251" cy="4351338"/>
          </a:xfrm>
        </p:spPr>
        <p:txBody>
          <a:bodyPr>
            <a:normAutofit fontScale="92500" lnSpcReduction="10000"/>
          </a:bodyPr>
          <a:lstStyle/>
          <a:p>
            <a:r>
              <a:rPr lang="en-US" dirty="0" smtClean="0"/>
              <a:t>Unlike the previous line of cases that involve immigrants who legally reside in the U.S., </a:t>
            </a:r>
            <a:r>
              <a:rPr lang="en-US" i="1" dirty="0" smtClean="0"/>
              <a:t>illegal </a:t>
            </a:r>
            <a:r>
              <a:rPr lang="en-US" dirty="0" smtClean="0"/>
              <a:t>or </a:t>
            </a:r>
            <a:r>
              <a:rPr lang="en-US" i="1" dirty="0" smtClean="0"/>
              <a:t>undocumented </a:t>
            </a:r>
            <a:r>
              <a:rPr lang="en-US" dirty="0" smtClean="0"/>
              <a:t>aliens present an entirely different issue.</a:t>
            </a:r>
          </a:p>
          <a:p>
            <a:r>
              <a:rPr lang="en-US" dirty="0" smtClean="0"/>
              <a:t>Should undocumented immigrants be entitled to the same benefits and social services as enjoyed by citizens and resident aliens?</a:t>
            </a:r>
          </a:p>
          <a:p>
            <a:r>
              <a:rPr lang="en-US" dirty="0" smtClean="0"/>
              <a:t>To what extent does the Constitution protect undocumented aliens from discriminatory treatment?</a:t>
            </a:r>
          </a:p>
          <a:p>
            <a:r>
              <a:rPr lang="en-US" dirty="0" smtClean="0"/>
              <a:t>In </a:t>
            </a:r>
            <a:r>
              <a:rPr lang="en-US" i="1" dirty="0" smtClean="0"/>
              <a:t>Plyler v. Doe </a:t>
            </a:r>
            <a:r>
              <a:rPr lang="en-US" dirty="0" smtClean="0"/>
              <a:t>(1982) the Supreme Court struck down 5-4 a 1975 Texas law that withheld </a:t>
            </a:r>
            <a:r>
              <a:rPr lang="en-US" dirty="0"/>
              <a:t>from local school districts any state funds for the education of children who were not legal U.S. residents. The law also allowed local school districts to deny enrollment to any student who was an undocumented </a:t>
            </a:r>
            <a:r>
              <a:rPr lang="en-US" dirty="0" smtClean="0"/>
              <a:t>immigrant </a:t>
            </a:r>
            <a:r>
              <a:rPr lang="en-US" dirty="0"/>
              <a:t>under the Texas education code</a:t>
            </a:r>
            <a:r>
              <a:rPr lang="en-US" dirty="0" smtClean="0"/>
              <a:t>. Thus, under the 14</a:t>
            </a:r>
            <a:r>
              <a:rPr lang="en-US" baseline="30000" dirty="0" smtClean="0"/>
              <a:t>th</a:t>
            </a:r>
            <a:r>
              <a:rPr lang="en-US" dirty="0" smtClean="0"/>
              <a:t> Amendment’s Equal Protection Clause (which protects “persons”), undocumented children cannot be denied a public education.</a:t>
            </a:r>
            <a:endParaRPr lang="en-US" dirty="0"/>
          </a:p>
          <a:p>
            <a:endParaRPr lang="en-US" dirty="0"/>
          </a:p>
        </p:txBody>
      </p:sp>
      <p:pic>
        <p:nvPicPr>
          <p:cNvPr id="4" name="Picture 3"/>
          <p:cNvPicPr>
            <a:picLocks noChangeAspect="1"/>
          </p:cNvPicPr>
          <p:nvPr/>
        </p:nvPicPr>
        <p:blipFill>
          <a:blip r:embed="rId2"/>
          <a:stretch>
            <a:fillRect/>
          </a:stretch>
        </p:blipFill>
        <p:spPr>
          <a:xfrm>
            <a:off x="500061" y="128587"/>
            <a:ext cx="3143251" cy="2168843"/>
          </a:xfrm>
          <a:prstGeom prst="rect">
            <a:avLst/>
          </a:prstGeom>
        </p:spPr>
      </p:pic>
    </p:spTree>
    <p:extLst>
      <p:ext uri="{BB962C8B-B14F-4D97-AF65-F5344CB8AC3E}">
        <p14:creationId xmlns:p14="http://schemas.microsoft.com/office/powerpoint/2010/main" val="4008062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7724" y="179388"/>
            <a:ext cx="7243763" cy="1892300"/>
          </a:xfrm>
        </p:spPr>
        <p:txBody>
          <a:bodyPr>
            <a:noAutofit/>
          </a:bodyPr>
          <a:lstStyle/>
          <a:p>
            <a:pPr algn="ctr"/>
            <a:r>
              <a:rPr lang="en-US" sz="5400" b="1" dirty="0" smtClean="0"/>
              <a:t>Immigration Reform and Control Act (1986)</a:t>
            </a:r>
            <a:endParaRPr lang="en-US" sz="5400" b="1" dirty="0"/>
          </a:p>
        </p:txBody>
      </p:sp>
      <p:sp>
        <p:nvSpPr>
          <p:cNvPr id="3" name="Content Placeholder 2"/>
          <p:cNvSpPr>
            <a:spLocks noGrp="1"/>
          </p:cNvSpPr>
          <p:nvPr>
            <p:ph idx="1"/>
          </p:nvPr>
        </p:nvSpPr>
        <p:spPr>
          <a:xfrm>
            <a:off x="138111" y="2828924"/>
            <a:ext cx="11906251" cy="3933825"/>
          </a:xfrm>
        </p:spPr>
        <p:txBody>
          <a:bodyPr>
            <a:normAutofit fontScale="92500"/>
          </a:bodyPr>
          <a:lstStyle/>
          <a:p>
            <a:r>
              <a:rPr lang="en-US" dirty="0" smtClean="0"/>
              <a:t>In </a:t>
            </a:r>
            <a:r>
              <a:rPr lang="en-US" dirty="0"/>
              <a:t>1986, President Ronald Reagan supported and signed into law the Immigration Reform and Control Act (IRCA), providing </a:t>
            </a:r>
            <a:r>
              <a:rPr lang="en-US" b="1" dirty="0"/>
              <a:t>amnesty</a:t>
            </a:r>
            <a:r>
              <a:rPr lang="en-US" dirty="0"/>
              <a:t> to millions of </a:t>
            </a:r>
            <a:r>
              <a:rPr lang="en-US" dirty="0" smtClean="0"/>
              <a:t>undocumented immigrants </a:t>
            </a:r>
            <a:r>
              <a:rPr lang="en-US" dirty="0"/>
              <a:t>already living in the </a:t>
            </a:r>
            <a:r>
              <a:rPr lang="en-US" dirty="0" smtClean="0"/>
              <a:t>U.S., </a:t>
            </a:r>
            <a:r>
              <a:rPr lang="en-US" dirty="0"/>
              <a:t>while also promising enhanced border security. Simultaneously, IRCA created penalties for employers who knowingly hired </a:t>
            </a:r>
            <a:r>
              <a:rPr lang="en-US" dirty="0" smtClean="0"/>
              <a:t>undocumented immigrants</a:t>
            </a:r>
            <a:r>
              <a:rPr lang="en-US" dirty="0"/>
              <a:t>, while mandating increased border security. </a:t>
            </a:r>
            <a:endParaRPr lang="en-US" dirty="0" smtClean="0"/>
          </a:p>
          <a:p>
            <a:r>
              <a:rPr lang="en-US" dirty="0" smtClean="0"/>
              <a:t>Following </a:t>
            </a:r>
            <a:r>
              <a:rPr lang="en-US" dirty="0"/>
              <a:t>IRCA, the rate of illegal immigration increased rather than decreased. Before the law, the </a:t>
            </a:r>
            <a:r>
              <a:rPr lang="en-US" dirty="0" smtClean="0"/>
              <a:t>undocumented </a:t>
            </a:r>
            <a:r>
              <a:rPr lang="en-US" dirty="0"/>
              <a:t>population mainly consisted of transients, who entered and left the U.S. as agricultural seasons changed and work became available. </a:t>
            </a:r>
            <a:endParaRPr lang="en-US" dirty="0" smtClean="0"/>
          </a:p>
          <a:p>
            <a:r>
              <a:rPr lang="en-US" dirty="0" smtClean="0"/>
              <a:t>After </a:t>
            </a:r>
            <a:r>
              <a:rPr lang="en-US" dirty="0"/>
              <a:t>the law was passed, illegal immigrants increasingly took up permanent residence in the </a:t>
            </a:r>
            <a:r>
              <a:rPr lang="en-US" dirty="0" smtClean="0"/>
              <a:t>U.S. and </a:t>
            </a:r>
            <a:r>
              <a:rPr lang="en-US" dirty="0"/>
              <a:t>joined </a:t>
            </a:r>
            <a:r>
              <a:rPr lang="en-US" dirty="0" smtClean="0"/>
              <a:t>family members who had been granted amnesty.</a:t>
            </a:r>
            <a:endParaRPr lang="en-US" dirty="0"/>
          </a:p>
        </p:txBody>
      </p:sp>
      <p:pic>
        <p:nvPicPr>
          <p:cNvPr id="4" name="Picture 3"/>
          <p:cNvPicPr>
            <a:picLocks noChangeAspect="1"/>
          </p:cNvPicPr>
          <p:nvPr/>
        </p:nvPicPr>
        <p:blipFill>
          <a:blip r:embed="rId2"/>
          <a:stretch>
            <a:fillRect/>
          </a:stretch>
        </p:blipFill>
        <p:spPr>
          <a:xfrm>
            <a:off x="547687" y="179387"/>
            <a:ext cx="3967163" cy="2647167"/>
          </a:xfrm>
          <a:prstGeom prst="rect">
            <a:avLst/>
          </a:prstGeom>
        </p:spPr>
      </p:pic>
    </p:spTree>
    <p:extLst>
      <p:ext uri="{BB962C8B-B14F-4D97-AF65-F5344CB8AC3E}">
        <p14:creationId xmlns:p14="http://schemas.microsoft.com/office/powerpoint/2010/main" val="1627581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7205663" cy="1325563"/>
          </a:xfrm>
        </p:spPr>
        <p:txBody>
          <a:bodyPr>
            <a:normAutofit/>
          </a:bodyPr>
          <a:lstStyle/>
          <a:p>
            <a:pPr algn="ctr"/>
            <a:r>
              <a:rPr lang="en-US" sz="6000" b="1" dirty="0" smtClean="0"/>
              <a:t>Immigration Act (1990)</a:t>
            </a:r>
            <a:endParaRPr lang="en-US" sz="6000" b="1" dirty="0"/>
          </a:p>
        </p:txBody>
      </p:sp>
      <p:sp>
        <p:nvSpPr>
          <p:cNvPr id="3" name="Content Placeholder 2"/>
          <p:cNvSpPr>
            <a:spLocks noGrp="1"/>
          </p:cNvSpPr>
          <p:nvPr>
            <p:ph idx="1"/>
          </p:nvPr>
        </p:nvSpPr>
        <p:spPr>
          <a:xfrm>
            <a:off x="142875" y="2185988"/>
            <a:ext cx="11915775" cy="4529136"/>
          </a:xfrm>
        </p:spPr>
        <p:txBody>
          <a:bodyPr>
            <a:normAutofit fontScale="92500" lnSpcReduction="20000"/>
          </a:bodyPr>
          <a:lstStyle/>
          <a:p>
            <a:r>
              <a:rPr lang="en-US" dirty="0" smtClean="0"/>
              <a:t>Sen. Ted Kennedy (D-MA) introduced the Immigration Act of 1990 to update entry quotas and Republican President George H.W. Bush signed it into law. It:</a:t>
            </a:r>
            <a:endParaRPr lang="en-US" dirty="0"/>
          </a:p>
          <a:p>
            <a:pPr lvl="1"/>
            <a:r>
              <a:rPr lang="en-US" dirty="0" smtClean="0"/>
              <a:t>increased </a:t>
            </a:r>
            <a:r>
              <a:rPr lang="en-US" dirty="0"/>
              <a:t>total, overall immigration to allow 700,000 immigrants to come to the U.S. per year for the fiscal years '92–'94, and 675,000 per year after </a:t>
            </a:r>
            <a:r>
              <a:rPr lang="en-US" dirty="0" smtClean="0"/>
              <a:t>that.</a:t>
            </a:r>
          </a:p>
          <a:p>
            <a:pPr lvl="1"/>
            <a:r>
              <a:rPr lang="en-US" dirty="0" smtClean="0"/>
              <a:t>allowed the number of family-based </a:t>
            </a:r>
            <a:r>
              <a:rPr lang="en-US" dirty="0"/>
              <a:t>immigrants </a:t>
            </a:r>
            <a:r>
              <a:rPr lang="en-US" dirty="0" smtClean="0"/>
              <a:t>to increase from </a:t>
            </a:r>
            <a:r>
              <a:rPr lang="en-US" dirty="0"/>
              <a:t>216,000 </a:t>
            </a:r>
            <a:r>
              <a:rPr lang="en-US" dirty="0" smtClean="0"/>
              <a:t>per </a:t>
            </a:r>
            <a:r>
              <a:rPr lang="en-US" dirty="0"/>
              <a:t>year to </a:t>
            </a:r>
            <a:r>
              <a:rPr lang="en-US" dirty="0" smtClean="0"/>
              <a:t>480,000 (family-based </a:t>
            </a:r>
            <a:r>
              <a:rPr lang="en-US" dirty="0"/>
              <a:t>immigration occurs when an immigrant settles in the United States and is joined in later years by other family </a:t>
            </a:r>
            <a:r>
              <a:rPr lang="en-US" dirty="0" smtClean="0"/>
              <a:t>members). </a:t>
            </a:r>
          </a:p>
          <a:p>
            <a:pPr lvl="1"/>
            <a:r>
              <a:rPr lang="en-US" dirty="0" smtClean="0"/>
              <a:t>increased </a:t>
            </a:r>
            <a:r>
              <a:rPr lang="en-US" dirty="0"/>
              <a:t>the total number of employment-based visas by nearly 100,000, and established a lottery for 55,000 more people to enter annually. </a:t>
            </a:r>
            <a:endParaRPr lang="en-US" dirty="0" smtClean="0"/>
          </a:p>
          <a:p>
            <a:pPr lvl="1"/>
            <a:r>
              <a:rPr lang="en-US" dirty="0" smtClean="0"/>
              <a:t>provided </a:t>
            </a:r>
            <a:r>
              <a:rPr lang="en-US" dirty="0"/>
              <a:t>another round of amnesty for family members of those who were granted legal status under the 1986 Immigration Reform and Control Act. </a:t>
            </a:r>
            <a:endParaRPr lang="en-US" dirty="0" smtClean="0"/>
          </a:p>
          <a:p>
            <a:pPr lvl="1"/>
            <a:r>
              <a:rPr lang="en-US" dirty="0" smtClean="0"/>
              <a:t>lifted the </a:t>
            </a:r>
            <a:r>
              <a:rPr lang="en-US" dirty="0"/>
              <a:t>English testing process for naturalization which </a:t>
            </a:r>
            <a:r>
              <a:rPr lang="en-US" dirty="0" smtClean="0"/>
              <a:t>had been in effect since 1906.</a:t>
            </a:r>
          </a:p>
          <a:p>
            <a:pPr lvl="1"/>
            <a:r>
              <a:rPr lang="en-US" dirty="0" smtClean="0"/>
              <a:t>Eliminated the </a:t>
            </a:r>
            <a:r>
              <a:rPr lang="en-US" dirty="0"/>
              <a:t>exclusion of </a:t>
            </a:r>
            <a:r>
              <a:rPr lang="en-US" dirty="0" smtClean="0"/>
              <a:t>homosexuals </a:t>
            </a:r>
            <a:r>
              <a:rPr lang="en-US" dirty="0"/>
              <a:t>under the medically unsound classification of "sexual deviant" that was present in the passage of the 1965 </a:t>
            </a:r>
            <a:r>
              <a:rPr lang="en-US" dirty="0" smtClean="0"/>
              <a:t>Act.</a:t>
            </a:r>
            <a:r>
              <a:rPr lang="en-US" dirty="0"/>
              <a:t> </a:t>
            </a:r>
            <a:endParaRPr lang="en-US" dirty="0" smtClean="0"/>
          </a:p>
          <a:p>
            <a:r>
              <a:rPr lang="en-US" dirty="0" smtClean="0"/>
              <a:t>Bush said: </a:t>
            </a:r>
            <a:r>
              <a:rPr lang="en-US" dirty="0"/>
              <a:t>"I am also pleased to note that this Act facilitates immigration not just in numerical terms, but also in terms of basic entry rights of those beyond our borders."</a:t>
            </a:r>
          </a:p>
        </p:txBody>
      </p:sp>
      <p:pic>
        <p:nvPicPr>
          <p:cNvPr id="4" name="Picture 3"/>
          <p:cNvPicPr>
            <a:picLocks noChangeAspect="1"/>
          </p:cNvPicPr>
          <p:nvPr/>
        </p:nvPicPr>
        <p:blipFill>
          <a:blip r:embed="rId2"/>
          <a:stretch>
            <a:fillRect/>
          </a:stretch>
        </p:blipFill>
        <p:spPr>
          <a:xfrm>
            <a:off x="8643938" y="128588"/>
            <a:ext cx="3048000" cy="2028825"/>
          </a:xfrm>
          <a:prstGeom prst="rect">
            <a:avLst/>
          </a:prstGeom>
        </p:spPr>
      </p:pic>
    </p:spTree>
    <p:extLst>
      <p:ext uri="{BB962C8B-B14F-4D97-AF65-F5344CB8AC3E}">
        <p14:creationId xmlns:p14="http://schemas.microsoft.com/office/powerpoint/2010/main" val="33183613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Modern Debate on Immigration: Liberal Era (1943-2016?)&amp;quot;&quot;/&gt;&lt;property id=&quot;20307&quot; value=&quot;256&quot;/&gt;&lt;/object&gt;&lt;object type=&quot;3&quot; unique_id=&quot;26074&quot;&gt;&lt;property id=&quot;20148&quot; value=&quot;5&quot;/&gt;&lt;property id=&quot;20300&quot; value=&quot;Slide 8 - &amp;quot;Immigration Reform and Control Act (1986)&amp;quot;&quot;/&gt;&lt;property id=&quot;20307&quot; value=&quot;261&quot;/&gt;&lt;/object&gt;&lt;object type=&quot;3&quot; unique_id=&quot;26075&quot;&gt;&lt;property id=&quot;20148&quot; value=&quot;5&quot;/&gt;&lt;property id=&quot;20300&quot; value=&quot;Slide 9 - &amp;quot;Immigration Act (1990)&amp;quot;&quot;/&gt;&lt;property id=&quot;20307&quot; value=&quot;262&quot;/&gt;&lt;/object&gt;&lt;object type=&quot;3&quot; unique_id=&quot;26076&quot;&gt;&lt;property id=&quot;20148&quot; value=&quot;5&quot;/&gt;&lt;property id=&quot;20300&quot; value=&quot;Slide 10 - &amp;quot;REAL ID Act (2005)&amp;quot;&quot;/&gt;&lt;property id=&quot;20307&quot; value=&quot;263&quot;/&gt;&lt;/object&gt;&lt;object type=&quot;3&quot; unique_id=&quot;26077&quot;&gt;&lt;property id=&quot;20148&quot; value=&quot;5&quot;/&gt;&lt;property id=&quot;20300&quot; value=&quot;Slide 11 - &amp;quot;Amnesty Attempt Fails (2006-2007)&amp;quot;&quot;/&gt;&lt;property id=&quot;20307&quot; value=&quot;264&quot;/&gt;&lt;/object&gt;&lt;object type=&quot;3&quot; unique_id=&quot;26232&quot;&gt;&lt;property id=&quot;20148&quot; value=&quot;5&quot;/&gt;&lt;property id=&quot;20300&quot; value=&quot;Slide 2 - &amp;quot;Liberal Era (1943-2016?)&amp;quot;&quot;/&gt;&lt;property id=&quot;20307&quot; value=&quot;269&quot;/&gt;&lt;/object&gt;&lt;object type=&quot;3&quot; unique_id=&quot;26233&quot;&gt;&lt;property id=&quot;20148&quot; value=&quot;5&quot;/&gt;&lt;property id=&quot;20300&quot; value=&quot;Slide 3 - &amp;quot;Mexicans and  Central Americans&amp;quot;&quot;/&gt;&lt;property id=&quot;20307&quot; value=&quot;274&quot;/&gt;&lt;/object&gt;&lt;object type=&quot;3&quot; unique_id=&quot;26234&quot;&gt;&lt;property id=&quot;20148&quot; value=&quot;5&quot;/&gt;&lt;property id=&quot;20300&quot; value=&quot;Slide 4 - &amp;quot;Backlash: Deportation&amp;quot;&quot;/&gt;&lt;property id=&quot;20307&quot; value=&quot;276&quot;/&gt;&lt;/object&gt;&lt;object type=&quot;3&quot; unique_id=&quot;26235&quot;&gt;&lt;property id=&quot;20148&quot; value=&quot;5&quot;/&gt;&lt;property id=&quot;20300&quot; value=&quot;Slide 5 - &amp;quot;Immigration and Nationality Act (1965)&amp;quot;&quot;/&gt;&lt;property id=&quot;20307&quot; value=&quot;270&quot;/&gt;&lt;/object&gt;&lt;object type=&quot;3&quot; unique_id=&quot;26236&quot;&gt;&lt;property id=&quot;20148&quot; value=&quot;5&quot;/&gt;&lt;property id=&quot;20300&quot; value=&quot;Slide 6 - &amp;quot;Resident Immigrants&amp;quot;&quot;/&gt;&lt;property id=&quot;20307&quot; value=&quot;271&quot;/&gt;&lt;/object&gt;&lt;object type=&quot;3&quot; unique_id=&quot;26237&quot;&gt;&lt;property id=&quot;20148&quot; value=&quot;5&quot;/&gt;&lt;property id=&quot;20300&quot; value=&quot;Slide 7 - &amp;quot;Undocumented Immigrants&amp;quot;&quot;/&gt;&lt;property id=&quot;20307&quot; value=&quot;272&quot;/&gt;&lt;/object&gt;&lt;object type=&quot;3&quot; unique_id=&quot;26238&quot;&gt;&lt;property id=&quot;20148&quot; value=&quot;5&quot;/&gt;&lt;property id=&quot;20300&quot; value=&quot;Slide 12 - &amp;quot;Arizona’s SB 1070 (2010)&amp;quot;&quot;/&gt;&lt;property id=&quot;20307&quot; value=&quot;265&quot;/&gt;&lt;/object&gt;&lt;object type=&quot;3&quot; unique_id=&quot;26239&quot;&gt;&lt;property id=&quot;20148&quot; value=&quot;5&quot;/&gt;&lt;property id=&quot;20300&quot; value=&quot;Slide 13 - &amp;quot;DREAM Act&amp;quot;&quot;/&gt;&lt;property id=&quot;20307&quot; value=&quot;266&quot;/&gt;&lt;/object&gt;&lt;object type=&quot;3&quot; unique_id=&quot;26240&quot;&gt;&lt;property id=&quot;20148&quot; value=&quot;5&quot;/&gt;&lt;property id=&quot;20300&quot; value=&quot;Slide 14 - &amp;quot;Obama Executive Orders: DACA and DAPA (2012-2014)&amp;quot;&quot;/&gt;&lt;property id=&quot;20307&quot; value=&quot;267&quot;/&gt;&lt;/object&gt;&lt;object type=&quot;3&quot; unique_id=&quot;26241&quot;&gt;&lt;property id=&quot;20148&quot; value=&quot;5&quot;/&gt;&lt;property id=&quot;20300&quot; value=&quot;Slide 15 - &amp;quot;Trump Rescinds DAPA and DACA (2017)&amp;quot;&quot;/&gt;&lt;property id=&quot;20307&quot; value=&quot;268&quot;/&gt;&lt;/object&gt;&lt;object type=&quot;3&quot; unique_id=&quot;26242&quot;&gt;&lt;property id=&quot;20148&quot; value=&quot;5&quot;/&gt;&lt;property id=&quot;20300&quot; value=&quot;Slide 20 - &amp;quot;Conclusion&amp;quot;&quot;/&gt;&lt;property id=&quot;20307&quot; value=&quot;275&quot;/&gt;&lt;/object&gt;&lt;object type=&quot;3&quot; unique_id=&quot;26455&quot;&gt;&lt;property id=&quot;20148&quot; value=&quot;5&quot;/&gt;&lt;property id=&quot;20300&quot; value=&quot;Slide 17 - &amp;quot;Statistical Trends&amp;quot;&quot;/&gt;&lt;property id=&quot;20307&quot; value=&quot;279&quot;/&gt;&lt;/object&gt;&lt;object type=&quot;3&quot; unique_id=&quot;26456&quot;&gt;&lt;property id=&quot;20148&quot; value=&quot;5&quot;/&gt;&lt;property id=&quot;20300&quot; value=&quot;Slide 18 - &amp;quot;Unauthorized Immigrants: The Numbers&amp;quot;&quot;/&gt;&lt;property id=&quot;20307&quot; value=&quot;277&quot;/&gt;&lt;/object&gt;&lt;object type=&quot;3&quot; unique_id=&quot;26457&quot;&gt;&lt;property id=&quot;20148&quot; value=&quot;5&quot;/&gt;&lt;property id=&quot;20300&quot; value=&quot;Slide 19 - &amp;quot;Unauthorized Immigrants in the Labor Force&amp;quot;&quot;/&gt;&lt;property id=&quot;20307&quot; value=&quot;278&quot;/&gt;&lt;/object&gt;&lt;object type=&quot;3&quot; unique_id=&quot;27049&quot;&gt;&lt;property id=&quot;20148&quot; value=&quot;5&quot;/&gt;&lt;property id=&quot;20300&quot; value=&quot;Slide 16&quot;/&gt;&lt;property id=&quot;20307&quot; value=&quot;280&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801</TotalTime>
  <Words>2352</Words>
  <Application>Microsoft Office PowerPoint</Application>
  <PresentationFormat>Widescreen</PresentationFormat>
  <Paragraphs>104</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Modern Debate on Immigration: Liberal Era (1943-2016?)</vt:lpstr>
      <vt:lpstr>Liberal Era (1943-2016?)</vt:lpstr>
      <vt:lpstr>Mexicans and  Central Americans</vt:lpstr>
      <vt:lpstr>Backlash: Deportation</vt:lpstr>
      <vt:lpstr>Immigration and Nationality Act (1965)</vt:lpstr>
      <vt:lpstr>Resident Immigrants</vt:lpstr>
      <vt:lpstr>Undocumented Immigrants</vt:lpstr>
      <vt:lpstr>Immigration Reform and Control Act (1986)</vt:lpstr>
      <vt:lpstr>Immigration Act (1990)</vt:lpstr>
      <vt:lpstr>REAL ID Act (2005)</vt:lpstr>
      <vt:lpstr>Amnesty Attempt Fails (2006-2007)</vt:lpstr>
      <vt:lpstr>Arizona’s SB 1070 (2010)</vt:lpstr>
      <vt:lpstr>DREAM Act</vt:lpstr>
      <vt:lpstr>Obama Executive Orders: DACA and DAPA (2012-2014)</vt:lpstr>
      <vt:lpstr>Trump Rescinds DAPA and DACA (2017)</vt:lpstr>
      <vt:lpstr>PowerPoint Presentation</vt:lpstr>
      <vt:lpstr>Statistical Trends</vt:lpstr>
      <vt:lpstr>Unauthorized Immigrants: The Numbers</vt:lpstr>
      <vt:lpstr>Unauthorized Immigrants in the Labor Force</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History of Immigration and Citizenship in the United States</dc:title>
  <dc:creator>Artemus Ward</dc:creator>
  <cp:lastModifiedBy>Artemus Ward</cp:lastModifiedBy>
  <cp:revision>30</cp:revision>
  <dcterms:created xsi:type="dcterms:W3CDTF">2017-09-12T15:59:02Z</dcterms:created>
  <dcterms:modified xsi:type="dcterms:W3CDTF">2017-10-24T03:46:38Z</dcterms:modified>
</cp:coreProperties>
</file>