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84" r:id="rId4"/>
    <p:sldId id="280" r:id="rId5"/>
    <p:sldId id="281" r:id="rId6"/>
    <p:sldId id="290" r:id="rId7"/>
    <p:sldId id="263" r:id="rId8"/>
    <p:sldId id="270" r:id="rId9"/>
    <p:sldId id="278" r:id="rId10"/>
    <p:sldId id="267" r:id="rId11"/>
    <p:sldId id="291" r:id="rId12"/>
    <p:sldId id="288" r:id="rId13"/>
    <p:sldId id="282" r:id="rId14"/>
    <p:sldId id="272" r:id="rId15"/>
    <p:sldId id="258" r:id="rId16"/>
    <p:sldId id="286" r:id="rId17"/>
    <p:sldId id="285" r:id="rId18"/>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9" autoAdjust="0"/>
    <p:restoredTop sz="94660"/>
  </p:normalViewPr>
  <p:slideViewPr>
    <p:cSldViewPr snapToGrid="0">
      <p:cViewPr varScale="1">
        <p:scale>
          <a:sx n="72" d="100"/>
          <a:sy n="72" d="100"/>
        </p:scale>
        <p:origin x="16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282705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376421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316173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33752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81086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402631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168832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55027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116079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377357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3B9372-D245-41CD-AB4B-72D12D46B520}" type="datetimeFigureOut">
              <a:rPr lang="en-US" smtClean="0"/>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5AD2C0-E22A-4255-BF17-DBC5961D264C}" type="slidenum">
              <a:rPr lang="en-US" smtClean="0"/>
              <a:t>‹#›</a:t>
            </a:fld>
            <a:endParaRPr lang="en-US" dirty="0"/>
          </a:p>
        </p:txBody>
      </p:sp>
    </p:spTree>
    <p:extLst>
      <p:ext uri="{BB962C8B-B14F-4D97-AF65-F5344CB8AC3E}">
        <p14:creationId xmlns:p14="http://schemas.microsoft.com/office/powerpoint/2010/main" val="164207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B9372-D245-41CD-AB4B-72D12D46B520}" type="datetimeFigureOut">
              <a:rPr lang="en-US" smtClean="0"/>
              <a:t>4/22/2017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5AD2C0-E22A-4255-BF17-DBC5961D264C}" type="slidenum">
              <a:rPr lang="en-US" smtClean="0"/>
              <a:t>‹#›</a:t>
            </a:fld>
            <a:endParaRPr lang="en-US" dirty="0"/>
          </a:p>
        </p:txBody>
      </p:sp>
    </p:spTree>
    <p:extLst>
      <p:ext uri="{BB962C8B-B14F-4D97-AF65-F5344CB8AC3E}">
        <p14:creationId xmlns:p14="http://schemas.microsoft.com/office/powerpoint/2010/main" val="12789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5288"/>
            <a:ext cx="11492948" cy="967408"/>
          </a:xfrm>
        </p:spPr>
        <p:txBody>
          <a:bodyPr>
            <a:normAutofit/>
          </a:bodyPr>
          <a:lstStyle/>
          <a:p>
            <a:r>
              <a:rPr lang="en-US" b="1" dirty="0" smtClean="0"/>
              <a:t>Joseph </a:t>
            </a:r>
            <a:r>
              <a:rPr lang="en-US" b="1" dirty="0" smtClean="0"/>
              <a:t>McCarthy and Demagoguery</a:t>
            </a:r>
            <a:endParaRPr lang="en-US" b="1" dirty="0"/>
          </a:p>
        </p:txBody>
      </p:sp>
      <p:sp>
        <p:nvSpPr>
          <p:cNvPr id="3" name="Subtitle 2"/>
          <p:cNvSpPr>
            <a:spLocks noGrp="1"/>
          </p:cNvSpPr>
          <p:nvPr>
            <p:ph type="subTitle" idx="1"/>
          </p:nvPr>
        </p:nvSpPr>
        <p:spPr>
          <a:xfrm>
            <a:off x="198784" y="4598504"/>
            <a:ext cx="2279373" cy="2059588"/>
          </a:xfrm>
        </p:spPr>
        <p:txBody>
          <a:bodyPr>
            <a:normAutofit fontScale="62500" lnSpcReduction="20000"/>
          </a:bodyPr>
          <a:lstStyle/>
          <a:p>
            <a:r>
              <a:rPr lang="en-US" dirty="0" smtClean="0"/>
              <a:t>Artemus Ward</a:t>
            </a:r>
          </a:p>
          <a:p>
            <a:r>
              <a:rPr lang="en-US" dirty="0" smtClean="0"/>
              <a:t>Dept. of Political Science</a:t>
            </a:r>
          </a:p>
          <a:p>
            <a:r>
              <a:rPr lang="en-US" dirty="0" smtClean="0"/>
              <a:t>Northern Illinois University</a:t>
            </a:r>
          </a:p>
          <a:p>
            <a:endParaRPr lang="en-US" dirty="0" smtClean="0"/>
          </a:p>
          <a:p>
            <a:r>
              <a:rPr lang="en-US" dirty="0" smtClean="0"/>
              <a:t>Bill of Rights Institute</a:t>
            </a:r>
          </a:p>
          <a:p>
            <a:r>
              <a:rPr lang="en-US" dirty="0" smtClean="0"/>
              <a:t>Webinar</a:t>
            </a:r>
          </a:p>
          <a:p>
            <a:r>
              <a:rPr lang="en-US" dirty="0" smtClean="0"/>
              <a:t>April 25, 2017</a:t>
            </a:r>
            <a:endParaRPr lang="en-US" dirty="0"/>
          </a:p>
        </p:txBody>
      </p:sp>
      <p:pic>
        <p:nvPicPr>
          <p:cNvPr id="4" name="Picture 3"/>
          <p:cNvPicPr>
            <a:picLocks noChangeAspect="1"/>
          </p:cNvPicPr>
          <p:nvPr/>
        </p:nvPicPr>
        <p:blipFill>
          <a:blip r:embed="rId2"/>
          <a:stretch>
            <a:fillRect/>
          </a:stretch>
        </p:blipFill>
        <p:spPr>
          <a:xfrm>
            <a:off x="2602396" y="1314461"/>
            <a:ext cx="7050156" cy="5264117"/>
          </a:xfrm>
          <a:prstGeom prst="rect">
            <a:avLst/>
          </a:prstGeom>
        </p:spPr>
      </p:pic>
    </p:spTree>
    <p:extLst>
      <p:ext uri="{BB962C8B-B14F-4D97-AF65-F5344CB8AC3E}">
        <p14:creationId xmlns:p14="http://schemas.microsoft.com/office/powerpoint/2010/main" val="130810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106017"/>
            <a:ext cx="11940208" cy="595183"/>
          </a:xfrm>
        </p:spPr>
        <p:txBody>
          <a:bodyPr>
            <a:normAutofit fontScale="90000"/>
          </a:bodyPr>
          <a:lstStyle/>
          <a:p>
            <a:pPr algn="ctr"/>
            <a:r>
              <a:rPr lang="en-US" b="1" dirty="0" smtClean="0"/>
              <a:t>The Warren Court and Congressional Power to Investigate</a:t>
            </a:r>
            <a:endParaRPr lang="en-US" b="1" dirty="0"/>
          </a:p>
        </p:txBody>
      </p:sp>
      <p:sp>
        <p:nvSpPr>
          <p:cNvPr id="3" name="Content Placeholder 2"/>
          <p:cNvSpPr>
            <a:spLocks noGrp="1"/>
          </p:cNvSpPr>
          <p:nvPr>
            <p:ph idx="1"/>
          </p:nvPr>
        </p:nvSpPr>
        <p:spPr>
          <a:xfrm>
            <a:off x="119269" y="914400"/>
            <a:ext cx="9289774" cy="5813946"/>
          </a:xfrm>
        </p:spPr>
        <p:txBody>
          <a:bodyPr>
            <a:normAutofit fontScale="85000" lnSpcReduction="20000"/>
          </a:bodyPr>
          <a:lstStyle/>
          <a:p>
            <a:r>
              <a:rPr lang="en-US" dirty="0" smtClean="0"/>
              <a:t>In </a:t>
            </a:r>
            <a:r>
              <a:rPr lang="en-US" b="1" i="1" dirty="0"/>
              <a:t>Watkins v. U.S. </a:t>
            </a:r>
            <a:r>
              <a:rPr lang="en-US" b="1" dirty="0"/>
              <a:t>(1957)</a:t>
            </a:r>
            <a:r>
              <a:rPr lang="en-US" dirty="0"/>
              <a:t>, the Court ruled 6-1 that congressional powers to investigate are not unlimited, that congress had no power to expose the private affairs of individuals unless plainly necessary to a legitimate legislative end, and that it could not exercise executive functions such as enforcing the law or judicial functions such as conducting trials</a:t>
            </a:r>
            <a:r>
              <a:rPr lang="en-US" dirty="0" smtClean="0"/>
              <a:t>.</a:t>
            </a:r>
          </a:p>
          <a:p>
            <a:r>
              <a:rPr lang="en-US" dirty="0" smtClean="0"/>
              <a:t>Congress was furious with </a:t>
            </a:r>
            <a:r>
              <a:rPr lang="en-US" i="1" dirty="0" smtClean="0"/>
              <a:t>Watkins </a:t>
            </a:r>
            <a:r>
              <a:rPr lang="en-US" dirty="0" smtClean="0"/>
              <a:t>and the other liberal Warren Court rulings supporting communists and the Civil Rights Movement. </a:t>
            </a:r>
          </a:p>
          <a:p>
            <a:r>
              <a:rPr lang="en-US" dirty="0" smtClean="0"/>
              <a:t>Congressional leaders and others attacked the Court and in the face of pressure from a co-equal branch of government, the justices chose to revisit the issue.</a:t>
            </a:r>
            <a:endParaRPr lang="en-US" dirty="0"/>
          </a:p>
          <a:p>
            <a:r>
              <a:rPr lang="en-US" dirty="0" smtClean="0"/>
              <a:t>In </a:t>
            </a:r>
            <a:r>
              <a:rPr lang="en-US" b="1" i="1" dirty="0" smtClean="0"/>
              <a:t>Barenblatt v. U.S.</a:t>
            </a:r>
            <a:r>
              <a:rPr lang="en-US" i="1" dirty="0" smtClean="0"/>
              <a:t> </a:t>
            </a:r>
            <a:r>
              <a:rPr lang="en-US" b="1" dirty="0" smtClean="0"/>
              <a:t>(1959)</a:t>
            </a:r>
            <a:r>
              <a:rPr lang="en-US" dirty="0" smtClean="0"/>
              <a:t>, the Court held 5-4 that congress has the authority to question witnesses about their involvement with communist ideas and groups. The Court reasoned that the government’s interest of national self-preservation outweighed any First Amendment concerns. </a:t>
            </a:r>
          </a:p>
          <a:p>
            <a:r>
              <a:rPr lang="en-US" dirty="0" smtClean="0"/>
              <a:t>The majority explained that, unlike in </a:t>
            </a:r>
            <a:r>
              <a:rPr lang="en-US" b="1" i="1" dirty="0" smtClean="0"/>
              <a:t>Watkins</a:t>
            </a:r>
            <a:r>
              <a:rPr lang="en-US" dirty="0" smtClean="0"/>
              <a:t>, the committee had made plain the authority for their questions and the consequences for not answering them, thus allowing Justices Felix Frankfurter and John Marshall Harlan II to switch sides from the liberal majority in </a:t>
            </a:r>
            <a:r>
              <a:rPr lang="en-US" i="1" dirty="0" smtClean="0"/>
              <a:t>Watkins </a:t>
            </a:r>
            <a:r>
              <a:rPr lang="en-US" dirty="0" smtClean="0"/>
              <a:t>to form a conservative majority in </a:t>
            </a:r>
            <a:r>
              <a:rPr lang="en-US" i="1" dirty="0" smtClean="0"/>
              <a:t>Barenblatt</a:t>
            </a:r>
            <a:r>
              <a:rPr lang="en-US" dirty="0" smtClean="0"/>
              <a:t>.</a:t>
            </a:r>
          </a:p>
          <a:p>
            <a:endParaRPr lang="en-US" dirty="0"/>
          </a:p>
          <a:p>
            <a:endParaRPr lang="en-US" dirty="0"/>
          </a:p>
        </p:txBody>
      </p:sp>
      <p:pic>
        <p:nvPicPr>
          <p:cNvPr id="4" name="Picture 3"/>
          <p:cNvPicPr>
            <a:picLocks noChangeAspect="1"/>
          </p:cNvPicPr>
          <p:nvPr/>
        </p:nvPicPr>
        <p:blipFill rotWithShape="1">
          <a:blip r:embed="rId2"/>
          <a:srcRect l="7233" t="2616" r="6659" b="1958"/>
          <a:stretch/>
        </p:blipFill>
        <p:spPr>
          <a:xfrm>
            <a:off x="9506718" y="2511188"/>
            <a:ext cx="2552760" cy="4217158"/>
          </a:xfrm>
          <a:prstGeom prst="rect">
            <a:avLst/>
          </a:prstGeom>
        </p:spPr>
      </p:pic>
      <p:pic>
        <p:nvPicPr>
          <p:cNvPr id="5" name="Picture 4"/>
          <p:cNvPicPr>
            <a:picLocks noChangeAspect="1"/>
          </p:cNvPicPr>
          <p:nvPr/>
        </p:nvPicPr>
        <p:blipFill rotWithShape="1">
          <a:blip r:embed="rId3"/>
          <a:srcRect t="6813" r="6822" b="6232"/>
          <a:stretch/>
        </p:blipFill>
        <p:spPr>
          <a:xfrm>
            <a:off x="9886123" y="701200"/>
            <a:ext cx="1709530" cy="1754916"/>
          </a:xfrm>
          <a:prstGeom prst="rect">
            <a:avLst/>
          </a:prstGeom>
        </p:spPr>
      </p:pic>
    </p:spTree>
    <p:extLst>
      <p:ext uri="{BB962C8B-B14F-4D97-AF65-F5344CB8AC3E}">
        <p14:creationId xmlns:p14="http://schemas.microsoft.com/office/powerpoint/2010/main" val="62373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2765"/>
            <a:ext cx="10515600" cy="1013377"/>
          </a:xfrm>
        </p:spPr>
        <p:txBody>
          <a:bodyPr>
            <a:normAutofit/>
          </a:bodyPr>
          <a:lstStyle/>
          <a:p>
            <a:pPr algn="ctr"/>
            <a:r>
              <a:rPr lang="en-US" sz="4800" b="1" dirty="0" smtClean="0"/>
              <a:t>From </a:t>
            </a:r>
            <a:r>
              <a:rPr lang="en-US" sz="4800" b="1" i="1" dirty="0" smtClean="0"/>
              <a:t>Watkins </a:t>
            </a:r>
            <a:r>
              <a:rPr lang="en-US" sz="4800" b="1" dirty="0" smtClean="0"/>
              <a:t>to </a:t>
            </a:r>
            <a:r>
              <a:rPr lang="en-US" sz="4800" b="1" i="1" dirty="0" smtClean="0"/>
              <a:t>Barenblatt</a:t>
            </a:r>
            <a:endParaRPr lang="en-US" sz="4800" b="1" dirty="0"/>
          </a:p>
        </p:txBody>
      </p:sp>
      <p:sp>
        <p:nvSpPr>
          <p:cNvPr id="5" name="Content Placeholder 4"/>
          <p:cNvSpPr>
            <a:spLocks noGrp="1"/>
          </p:cNvSpPr>
          <p:nvPr>
            <p:ph sz="half" idx="1"/>
          </p:nvPr>
        </p:nvSpPr>
        <p:spPr>
          <a:xfrm>
            <a:off x="3622343" y="6073451"/>
            <a:ext cx="5181600" cy="584546"/>
          </a:xfrm>
        </p:spPr>
        <p:txBody>
          <a:bodyPr>
            <a:normAutofit fontScale="85000" lnSpcReduction="10000"/>
          </a:bodyPr>
          <a:lstStyle/>
          <a:p>
            <a:pPr algn="ctr"/>
            <a:r>
              <a:rPr lang="en-US" b="1" i="1" dirty="0" smtClean="0"/>
              <a:t>Barenblatt </a:t>
            </a:r>
            <a:r>
              <a:rPr lang="en-US" dirty="0" smtClean="0"/>
              <a:t>5-4 conservative majority</a:t>
            </a:r>
            <a:endParaRPr lang="en-US" b="1" i="1" dirty="0"/>
          </a:p>
        </p:txBody>
      </p:sp>
      <p:sp>
        <p:nvSpPr>
          <p:cNvPr id="6" name="Content Placeholder 5"/>
          <p:cNvSpPr>
            <a:spLocks noGrp="1"/>
          </p:cNvSpPr>
          <p:nvPr>
            <p:ph sz="half" idx="2"/>
          </p:nvPr>
        </p:nvSpPr>
        <p:spPr>
          <a:xfrm>
            <a:off x="3374409" y="3204632"/>
            <a:ext cx="5181600" cy="584546"/>
          </a:xfrm>
        </p:spPr>
        <p:txBody>
          <a:bodyPr>
            <a:normAutofit fontScale="85000" lnSpcReduction="10000"/>
          </a:bodyPr>
          <a:lstStyle/>
          <a:p>
            <a:pPr algn="ctr"/>
            <a:r>
              <a:rPr lang="en-US" b="1" i="1" dirty="0" smtClean="0"/>
              <a:t>Watkins </a:t>
            </a:r>
            <a:r>
              <a:rPr lang="en-US" dirty="0" smtClean="0"/>
              <a:t>liberal 6-1 majority </a:t>
            </a:r>
            <a:endParaRPr lang="en-US" dirty="0"/>
          </a:p>
        </p:txBody>
      </p:sp>
      <p:pic>
        <p:nvPicPr>
          <p:cNvPr id="7" name="Picture 6"/>
          <p:cNvPicPr>
            <a:picLocks noChangeAspect="1"/>
          </p:cNvPicPr>
          <p:nvPr/>
        </p:nvPicPr>
        <p:blipFill>
          <a:blip r:embed="rId2"/>
          <a:stretch>
            <a:fillRect/>
          </a:stretch>
        </p:blipFill>
        <p:spPr>
          <a:xfrm>
            <a:off x="133583" y="1106142"/>
            <a:ext cx="11924834" cy="2001029"/>
          </a:xfrm>
          <a:prstGeom prst="rect">
            <a:avLst/>
          </a:prstGeom>
        </p:spPr>
      </p:pic>
      <p:pic>
        <p:nvPicPr>
          <p:cNvPr id="8" name="Picture 7"/>
          <p:cNvPicPr>
            <a:picLocks noChangeAspect="1"/>
          </p:cNvPicPr>
          <p:nvPr/>
        </p:nvPicPr>
        <p:blipFill>
          <a:blip r:embed="rId3"/>
          <a:stretch>
            <a:fillRect/>
          </a:stretch>
        </p:blipFill>
        <p:spPr>
          <a:xfrm>
            <a:off x="133583" y="3883863"/>
            <a:ext cx="11924834" cy="2094903"/>
          </a:xfrm>
          <a:prstGeom prst="rect">
            <a:avLst/>
          </a:prstGeom>
        </p:spPr>
      </p:pic>
    </p:spTree>
    <p:extLst>
      <p:ext uri="{BB962C8B-B14F-4D97-AF65-F5344CB8AC3E}">
        <p14:creationId xmlns:p14="http://schemas.microsoft.com/office/powerpoint/2010/main" val="419509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765"/>
            <a:ext cx="10515600" cy="808383"/>
          </a:xfrm>
        </p:spPr>
        <p:txBody>
          <a:bodyPr>
            <a:normAutofit/>
          </a:bodyPr>
          <a:lstStyle/>
          <a:p>
            <a:pPr algn="ctr"/>
            <a:r>
              <a:rPr lang="en-US" b="1" dirty="0" smtClean="0"/>
              <a:t>The McCarran Act (1950)</a:t>
            </a:r>
            <a:endParaRPr lang="en-US" b="1" dirty="0"/>
          </a:p>
        </p:txBody>
      </p:sp>
      <p:sp>
        <p:nvSpPr>
          <p:cNvPr id="3" name="Content Placeholder 2"/>
          <p:cNvSpPr>
            <a:spLocks noGrp="1"/>
          </p:cNvSpPr>
          <p:nvPr>
            <p:ph idx="1"/>
          </p:nvPr>
        </p:nvSpPr>
        <p:spPr>
          <a:xfrm>
            <a:off x="92764" y="901148"/>
            <a:ext cx="10005393" cy="5857462"/>
          </a:xfrm>
        </p:spPr>
        <p:txBody>
          <a:bodyPr>
            <a:normAutofit fontScale="77500" lnSpcReduction="20000"/>
          </a:bodyPr>
          <a:lstStyle/>
          <a:p>
            <a:r>
              <a:rPr lang="en-US" b="1" dirty="0" smtClean="0"/>
              <a:t>The </a:t>
            </a:r>
            <a:r>
              <a:rPr lang="en-US" b="1" dirty="0"/>
              <a:t>Internal Security Act </a:t>
            </a:r>
            <a:r>
              <a:rPr lang="en-US" b="1" dirty="0"/>
              <a:t>(</a:t>
            </a:r>
            <a:r>
              <a:rPr lang="en-US" b="1" dirty="0" smtClean="0"/>
              <a:t>1950), </a:t>
            </a:r>
            <a:r>
              <a:rPr lang="en-US" dirty="0" smtClean="0"/>
              <a:t>aka the Subversive Activities Control Act commonly </a:t>
            </a:r>
            <a:r>
              <a:rPr lang="en-US" dirty="0"/>
              <a:t>known as the </a:t>
            </a:r>
            <a:r>
              <a:rPr lang="en-US" b="1" dirty="0"/>
              <a:t>McCarran </a:t>
            </a:r>
            <a:r>
              <a:rPr lang="en-US" b="1" dirty="0" smtClean="0"/>
              <a:t>Act</a:t>
            </a:r>
            <a:r>
              <a:rPr lang="en-US" dirty="0" smtClean="0"/>
              <a:t>, </a:t>
            </a:r>
            <a:r>
              <a:rPr lang="en-US" dirty="0"/>
              <a:t>was passed </a:t>
            </a:r>
            <a:r>
              <a:rPr lang="en-US" dirty="0" smtClean="0"/>
              <a:t>by congress over Pres. Harry Truman’s veto at the height of the </a:t>
            </a:r>
            <a:r>
              <a:rPr lang="en-US" b="1" dirty="0" smtClean="0"/>
              <a:t>Second Red </a:t>
            </a:r>
            <a:r>
              <a:rPr lang="en-US" b="1" dirty="0" smtClean="0"/>
              <a:t>Scare</a:t>
            </a:r>
            <a:r>
              <a:rPr lang="en-US" dirty="0" smtClean="0"/>
              <a:t>. </a:t>
            </a:r>
          </a:p>
          <a:p>
            <a:r>
              <a:rPr lang="en-US" dirty="0" smtClean="0"/>
              <a:t>Its goal was to expose communists by </a:t>
            </a:r>
            <a:r>
              <a:rPr lang="en-US" dirty="0" smtClean="0"/>
              <a:t>requiring </a:t>
            </a:r>
            <a:r>
              <a:rPr lang="en-US" dirty="0"/>
              <a:t>compulsory </a:t>
            </a:r>
            <a:r>
              <a:rPr lang="en-US" dirty="0" smtClean="0"/>
              <a:t>government registration </a:t>
            </a:r>
            <a:r>
              <a:rPr lang="en-US" dirty="0"/>
              <a:t>of members of the Communist Party in the U.S. </a:t>
            </a:r>
            <a:r>
              <a:rPr lang="en-US" dirty="0" smtClean="0"/>
              <a:t>Truman called it “</a:t>
            </a:r>
            <a:r>
              <a:rPr lang="en-US" dirty="0" smtClean="0"/>
              <a:t>the </a:t>
            </a:r>
            <a:r>
              <a:rPr lang="en-US" dirty="0"/>
              <a:t>greatest danger to freedom of speech, press, and assembly since the Alien and Sedition Laws of 1798</a:t>
            </a:r>
            <a:r>
              <a:rPr lang="en-US" dirty="0" smtClean="0"/>
              <a:t>,” </a:t>
            </a:r>
            <a:r>
              <a:rPr lang="en-US" dirty="0"/>
              <a:t>a </a:t>
            </a:r>
            <a:r>
              <a:rPr lang="en-US" dirty="0" smtClean="0"/>
              <a:t>“mockery </a:t>
            </a:r>
            <a:r>
              <a:rPr lang="en-US" dirty="0"/>
              <a:t>of the Bill of </a:t>
            </a:r>
            <a:r>
              <a:rPr lang="en-US" dirty="0" smtClean="0"/>
              <a:t>Rights” </a:t>
            </a:r>
            <a:r>
              <a:rPr lang="en-US" dirty="0"/>
              <a:t>and a </a:t>
            </a:r>
            <a:r>
              <a:rPr lang="en-US" dirty="0" smtClean="0"/>
              <a:t>“long </a:t>
            </a:r>
            <a:r>
              <a:rPr lang="en-US" dirty="0"/>
              <a:t>step toward </a:t>
            </a:r>
            <a:r>
              <a:rPr lang="en-US" dirty="0" smtClean="0"/>
              <a:t>totalitarianism.”</a:t>
            </a:r>
            <a:endParaRPr lang="en-US" dirty="0" smtClean="0"/>
          </a:p>
          <a:p>
            <a:r>
              <a:rPr lang="en-US" dirty="0" smtClean="0"/>
              <a:t>The </a:t>
            </a:r>
            <a:r>
              <a:rPr lang="en-US" b="1" dirty="0"/>
              <a:t>Subversive Activities Control Board </a:t>
            </a:r>
            <a:r>
              <a:rPr lang="en-US" dirty="0" smtClean="0"/>
              <a:t>(SACB) was </a:t>
            </a:r>
            <a:r>
              <a:rPr lang="en-US" dirty="0"/>
              <a:t>created to administer the registration process. The Board ordered the American Communist Party to register and disclose the names of officers and sources of funding. The party officers refused to </a:t>
            </a:r>
            <a:r>
              <a:rPr lang="en-US" dirty="0" smtClean="0"/>
              <a:t>register</a:t>
            </a:r>
            <a:r>
              <a:rPr lang="en-US" dirty="0"/>
              <a:t> </a:t>
            </a:r>
            <a:r>
              <a:rPr lang="en-US" dirty="0" smtClean="0"/>
              <a:t>and were charged with federal crimes for failing to do so.</a:t>
            </a:r>
            <a:endParaRPr lang="en-US" dirty="0" smtClean="0"/>
          </a:p>
          <a:p>
            <a:r>
              <a:rPr lang="en-US" dirty="0" smtClean="0"/>
              <a:t>After </a:t>
            </a:r>
            <a:r>
              <a:rPr lang="en-US" dirty="0" smtClean="0"/>
              <a:t>more than a decade of </a:t>
            </a:r>
            <a:r>
              <a:rPr lang="en-US" dirty="0" smtClean="0"/>
              <a:t>litigation, in </a:t>
            </a:r>
            <a:r>
              <a:rPr lang="en-US" b="1" i="1" dirty="0" smtClean="0"/>
              <a:t>Communist Party v. SACB </a:t>
            </a:r>
            <a:r>
              <a:rPr lang="en-US" b="1" dirty="0" smtClean="0"/>
              <a:t>(1961)</a:t>
            </a:r>
            <a:r>
              <a:rPr lang="en-US" dirty="0" smtClean="0"/>
              <a:t>, </a:t>
            </a:r>
            <a:r>
              <a:rPr lang="en-US" dirty="0" smtClean="0"/>
              <a:t>the Court upheld the registration requirement by a vote of 5-4.</a:t>
            </a:r>
          </a:p>
          <a:p>
            <a:r>
              <a:rPr lang="en-US" dirty="0" smtClean="0"/>
              <a:t>The Court did not, however, rule </a:t>
            </a:r>
            <a:r>
              <a:rPr lang="en-US" dirty="0"/>
              <a:t>on the constitutionality of the penalties contained in the Act until subsequent cases challenged the enforcement of its </a:t>
            </a:r>
            <a:r>
              <a:rPr lang="en-US" dirty="0" smtClean="0"/>
              <a:t>provisions—and a more liberal Court could rule on them.</a:t>
            </a:r>
          </a:p>
          <a:p>
            <a:r>
              <a:rPr lang="en-US" dirty="0" smtClean="0"/>
              <a:t>In the meantime, in </a:t>
            </a:r>
            <a:r>
              <a:rPr lang="en-US" b="1" dirty="0"/>
              <a:t>Scales</a:t>
            </a:r>
            <a:r>
              <a:rPr lang="en-US" b="1" i="1" dirty="0"/>
              <a:t> v. U.S. </a:t>
            </a:r>
            <a:r>
              <a:rPr lang="en-US" dirty="0"/>
              <a:t>and </a:t>
            </a:r>
            <a:r>
              <a:rPr lang="en-US" b="1" i="1" dirty="0"/>
              <a:t>Noto v. U.S. </a:t>
            </a:r>
            <a:r>
              <a:rPr lang="en-US" b="1" dirty="0"/>
              <a:t>(1961)</a:t>
            </a:r>
            <a:r>
              <a:rPr lang="en-US" dirty="0"/>
              <a:t>, the Court upheld (5-4) the conviction of Junius Scales for being a member of the Communist Party of the U.S. in violation of </a:t>
            </a:r>
            <a:r>
              <a:rPr lang="en-US" dirty="0" smtClean="0"/>
              <a:t>the </a:t>
            </a:r>
            <a:r>
              <a:rPr lang="en-US" b="1" dirty="0" smtClean="0"/>
              <a:t>Smith </a:t>
            </a:r>
            <a:r>
              <a:rPr lang="en-US" b="1" dirty="0"/>
              <a:t>Act</a:t>
            </a:r>
            <a:r>
              <a:rPr lang="en-US" dirty="0" smtClean="0"/>
              <a:t>.</a:t>
            </a:r>
          </a:p>
          <a:p>
            <a:r>
              <a:rPr lang="en-US" dirty="0" smtClean="0"/>
              <a:t>But the slight tick back to conservatism would not last as more liberals joined the Warren Court.</a:t>
            </a:r>
            <a:endParaRPr lang="en-US" dirty="0"/>
          </a:p>
        </p:txBody>
      </p:sp>
      <p:pic>
        <p:nvPicPr>
          <p:cNvPr id="4" name="Picture 3"/>
          <p:cNvPicPr>
            <a:picLocks noChangeAspect="1"/>
          </p:cNvPicPr>
          <p:nvPr/>
        </p:nvPicPr>
        <p:blipFill>
          <a:blip r:embed="rId2"/>
          <a:stretch>
            <a:fillRect/>
          </a:stretch>
        </p:blipFill>
        <p:spPr>
          <a:xfrm>
            <a:off x="10325829" y="1099930"/>
            <a:ext cx="1773406" cy="2300288"/>
          </a:xfrm>
          <a:prstGeom prst="rect">
            <a:avLst/>
          </a:prstGeom>
        </p:spPr>
      </p:pic>
      <p:pic>
        <p:nvPicPr>
          <p:cNvPr id="5" name="Picture 4"/>
          <p:cNvPicPr>
            <a:picLocks noChangeAspect="1"/>
          </p:cNvPicPr>
          <p:nvPr/>
        </p:nvPicPr>
        <p:blipFill>
          <a:blip r:embed="rId3"/>
          <a:stretch>
            <a:fillRect/>
          </a:stretch>
        </p:blipFill>
        <p:spPr>
          <a:xfrm>
            <a:off x="10298124" y="3718270"/>
            <a:ext cx="1801111" cy="2298217"/>
          </a:xfrm>
          <a:prstGeom prst="rect">
            <a:avLst/>
          </a:prstGeom>
        </p:spPr>
      </p:pic>
      <p:sp>
        <p:nvSpPr>
          <p:cNvPr id="6" name="TextBox 5"/>
          <p:cNvSpPr txBox="1"/>
          <p:nvPr/>
        </p:nvSpPr>
        <p:spPr>
          <a:xfrm>
            <a:off x="10642276" y="6016487"/>
            <a:ext cx="1112805" cy="261610"/>
          </a:xfrm>
          <a:prstGeom prst="rect">
            <a:avLst/>
          </a:prstGeom>
          <a:noFill/>
        </p:spPr>
        <p:txBody>
          <a:bodyPr wrap="none" rtlCol="0">
            <a:spAutoFit/>
          </a:bodyPr>
          <a:lstStyle/>
          <a:p>
            <a:r>
              <a:rPr lang="en-US" sz="1100" dirty="0" smtClean="0"/>
              <a:t>Harry S. Truman</a:t>
            </a:r>
            <a:endParaRPr lang="en-US" sz="1100" dirty="0"/>
          </a:p>
        </p:txBody>
      </p:sp>
    </p:spTree>
    <p:extLst>
      <p:ext uri="{BB962C8B-B14F-4D97-AF65-F5344CB8AC3E}">
        <p14:creationId xmlns:p14="http://schemas.microsoft.com/office/powerpoint/2010/main" val="394314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8" y="81518"/>
            <a:ext cx="6957392" cy="1097926"/>
          </a:xfrm>
        </p:spPr>
        <p:txBody>
          <a:bodyPr>
            <a:normAutofit fontScale="90000"/>
          </a:bodyPr>
          <a:lstStyle/>
          <a:p>
            <a:pPr algn="ctr"/>
            <a:r>
              <a:rPr lang="en-US" b="1" dirty="0" smtClean="0"/>
              <a:t>The McCarran Act: </a:t>
            </a:r>
            <a:br>
              <a:rPr lang="en-US" b="1" dirty="0" smtClean="0"/>
            </a:br>
            <a:r>
              <a:rPr lang="en-US" b="1" dirty="0" smtClean="0"/>
              <a:t>The Warren Court Pushes Back</a:t>
            </a:r>
            <a:endParaRPr lang="en-US" b="1" dirty="0"/>
          </a:p>
        </p:txBody>
      </p:sp>
      <p:sp>
        <p:nvSpPr>
          <p:cNvPr id="3" name="Content Placeholder 2"/>
          <p:cNvSpPr>
            <a:spLocks noGrp="1"/>
          </p:cNvSpPr>
          <p:nvPr>
            <p:ph idx="1"/>
          </p:nvPr>
        </p:nvSpPr>
        <p:spPr>
          <a:xfrm>
            <a:off x="106017" y="1338470"/>
            <a:ext cx="7122919" cy="5386168"/>
          </a:xfrm>
        </p:spPr>
        <p:txBody>
          <a:bodyPr>
            <a:normAutofit fontScale="85000" lnSpcReduction="20000"/>
          </a:bodyPr>
          <a:lstStyle/>
          <a:p>
            <a:r>
              <a:rPr lang="en-US" dirty="0"/>
              <a:t>In </a:t>
            </a:r>
            <a:r>
              <a:rPr lang="en-US" b="1" i="1" dirty="0"/>
              <a:t>Aptheker v. Secretary of State </a:t>
            </a:r>
            <a:r>
              <a:rPr lang="en-US" b="1" dirty="0"/>
              <a:t>(1964)</a:t>
            </a:r>
            <a:r>
              <a:rPr lang="en-US" dirty="0"/>
              <a:t>, the Court struck down 6-3 on Fifth </a:t>
            </a:r>
            <a:r>
              <a:rPr lang="en-US" dirty="0" smtClean="0"/>
              <a:t>Amendment due process and First Amendment free speech, association, and assembly grounds </a:t>
            </a:r>
            <a:r>
              <a:rPr lang="en-US" dirty="0"/>
              <a:t>the Act’s provision allowing the secretary of state to deny passports to those who had membership in the Communist Party.</a:t>
            </a:r>
          </a:p>
          <a:p>
            <a:r>
              <a:rPr lang="en-US" dirty="0" smtClean="0"/>
              <a:t>In </a:t>
            </a:r>
            <a:r>
              <a:rPr lang="en-US" b="1" i="1" dirty="0" smtClean="0"/>
              <a:t>Albertson v. Subversive Activities Control Board </a:t>
            </a:r>
            <a:r>
              <a:rPr lang="en-US" b="1" dirty="0" smtClean="0"/>
              <a:t>(1965)</a:t>
            </a:r>
            <a:r>
              <a:rPr lang="en-US" dirty="0" smtClean="0"/>
              <a:t>, the Court unanimously invalidated, on 5</a:t>
            </a:r>
            <a:r>
              <a:rPr lang="en-US" baseline="30000" dirty="0" smtClean="0"/>
              <a:t>th</a:t>
            </a:r>
            <a:r>
              <a:rPr lang="en-US" dirty="0" smtClean="0"/>
              <a:t> Amendment self-incrimination grounds, </a:t>
            </a:r>
            <a:r>
              <a:rPr lang="en-US" dirty="0" smtClean="0"/>
              <a:t>a provision of the Subversive Activities Control Act (1950)—aka the McCarran Act—that required members of the Communist Party to register with the government.</a:t>
            </a:r>
            <a:endParaRPr lang="en-US" dirty="0" smtClean="0"/>
          </a:p>
          <a:p>
            <a:r>
              <a:rPr lang="en-US" dirty="0" smtClean="0"/>
              <a:t>In </a:t>
            </a:r>
            <a:r>
              <a:rPr lang="en-US" b="1" i="1" dirty="0" smtClean="0"/>
              <a:t>U.S. v. Robel </a:t>
            </a:r>
            <a:r>
              <a:rPr lang="en-US" b="1" dirty="0" smtClean="0"/>
              <a:t>(1967)</a:t>
            </a:r>
            <a:r>
              <a:rPr lang="en-US" dirty="0" smtClean="0"/>
              <a:t>, the Court struck down (6-2), on First Amendment freedom of association grounds, the </a:t>
            </a:r>
            <a:r>
              <a:rPr lang="en-US" dirty="0" smtClean="0"/>
              <a:t>Act’s prohibition on communists from working for the federal government or at defense facilities.</a:t>
            </a:r>
          </a:p>
          <a:p>
            <a:r>
              <a:rPr lang="en-US" dirty="0" smtClean="0"/>
              <a:t>The McCarran Act expired in 1973 and the Nixon administration and congress decided not to renew the law.</a:t>
            </a:r>
          </a:p>
        </p:txBody>
      </p:sp>
      <p:pic>
        <p:nvPicPr>
          <p:cNvPr id="4" name="Picture 3"/>
          <p:cNvPicPr>
            <a:picLocks noChangeAspect="1"/>
          </p:cNvPicPr>
          <p:nvPr/>
        </p:nvPicPr>
        <p:blipFill>
          <a:blip r:embed="rId2"/>
          <a:stretch>
            <a:fillRect/>
          </a:stretch>
        </p:blipFill>
        <p:spPr>
          <a:xfrm>
            <a:off x="7228937" y="81516"/>
            <a:ext cx="4859546" cy="6643122"/>
          </a:xfrm>
          <a:prstGeom prst="rect">
            <a:avLst/>
          </a:prstGeom>
        </p:spPr>
      </p:pic>
    </p:spTree>
    <p:extLst>
      <p:ext uri="{BB962C8B-B14F-4D97-AF65-F5344CB8AC3E}">
        <p14:creationId xmlns:p14="http://schemas.microsoft.com/office/powerpoint/2010/main" val="313366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132523"/>
            <a:ext cx="11860696" cy="809173"/>
          </a:xfrm>
        </p:spPr>
        <p:txBody>
          <a:bodyPr>
            <a:normAutofit/>
          </a:bodyPr>
          <a:lstStyle/>
          <a:p>
            <a:pPr algn="ctr"/>
            <a:r>
              <a:rPr lang="en-US" b="1" dirty="0" smtClean="0"/>
              <a:t>Additional </a:t>
            </a:r>
            <a:r>
              <a:rPr lang="en-US" b="1" dirty="0" smtClean="0"/>
              <a:t>Warren Court Checks on Red Scare Laws</a:t>
            </a:r>
            <a:endParaRPr lang="en-US" b="1" dirty="0"/>
          </a:p>
        </p:txBody>
      </p:sp>
      <p:sp>
        <p:nvSpPr>
          <p:cNvPr id="3" name="Content Placeholder 2"/>
          <p:cNvSpPr>
            <a:spLocks noGrp="1"/>
          </p:cNvSpPr>
          <p:nvPr>
            <p:ph idx="1"/>
          </p:nvPr>
        </p:nvSpPr>
        <p:spPr>
          <a:xfrm>
            <a:off x="159025" y="935355"/>
            <a:ext cx="8627165" cy="5823253"/>
          </a:xfrm>
        </p:spPr>
        <p:txBody>
          <a:bodyPr>
            <a:normAutofit fontScale="85000" lnSpcReduction="20000"/>
          </a:bodyPr>
          <a:lstStyle/>
          <a:p>
            <a:r>
              <a:rPr lang="en-US" dirty="0" smtClean="0"/>
              <a:t>By the end of the 1960s, the Warren Court mirrored American society broadly by reaching the most liberal political and legal point in American history.</a:t>
            </a:r>
          </a:p>
          <a:p>
            <a:r>
              <a:rPr lang="en-US" dirty="0" smtClean="0"/>
              <a:t>In </a:t>
            </a:r>
            <a:r>
              <a:rPr lang="en-US" b="1" i="1" dirty="0"/>
              <a:t>Dombrowski v. Pfister </a:t>
            </a:r>
            <a:r>
              <a:rPr lang="en-US" b="1" dirty="0"/>
              <a:t>(1965)</a:t>
            </a:r>
            <a:r>
              <a:rPr lang="en-US" dirty="0"/>
              <a:t>, the Court held 7-2 that Louisiana’s Subversive Activities and Communist Control Law and Communist Propaganda Control Law violated the right to free expression under the First Amendment.</a:t>
            </a:r>
          </a:p>
          <a:p>
            <a:r>
              <a:rPr lang="en-US" dirty="0" smtClean="0"/>
              <a:t>In </a:t>
            </a:r>
            <a:r>
              <a:rPr lang="en-US" b="1" i="1" dirty="0" smtClean="0"/>
              <a:t>Elfbrandt v. Russell </a:t>
            </a:r>
            <a:r>
              <a:rPr lang="en-US" b="1" dirty="0" smtClean="0"/>
              <a:t>(1966)</a:t>
            </a:r>
            <a:r>
              <a:rPr lang="en-US" dirty="0" smtClean="0"/>
              <a:t>, the Court struck down 5-4 on First Amendment Freedom of Association grounds a loyalty oath required for state employees</a:t>
            </a:r>
            <a:r>
              <a:rPr lang="en-US" dirty="0" smtClean="0"/>
              <a:t>.</a:t>
            </a:r>
          </a:p>
          <a:p>
            <a:r>
              <a:rPr lang="en-US" dirty="0"/>
              <a:t>In </a:t>
            </a:r>
            <a:r>
              <a:rPr lang="en-US" b="1" i="1" dirty="0"/>
              <a:t>Keyishian v. Board of Regents </a:t>
            </a:r>
            <a:r>
              <a:rPr lang="en-US" b="1" dirty="0"/>
              <a:t>(1967)</a:t>
            </a:r>
            <a:r>
              <a:rPr lang="en-US" dirty="0"/>
              <a:t>, the Court struck down </a:t>
            </a:r>
            <a:r>
              <a:rPr lang="en-US" dirty="0" smtClean="0"/>
              <a:t> </a:t>
            </a:r>
            <a:r>
              <a:rPr lang="en-US" dirty="0"/>
              <a:t>on First Amendment </a:t>
            </a:r>
            <a:r>
              <a:rPr lang="en-US" dirty="0" smtClean="0"/>
              <a:t>grounds, 5-4, </a:t>
            </a:r>
            <a:r>
              <a:rPr lang="en-US" dirty="0"/>
              <a:t>a state rule that allowed dismissal and denial of unemployment benefits for educators thought to be “subversive</a:t>
            </a:r>
            <a:r>
              <a:rPr lang="en-US" dirty="0" smtClean="0"/>
              <a:t>.”</a:t>
            </a:r>
          </a:p>
          <a:p>
            <a:r>
              <a:rPr lang="en-US" dirty="0" smtClean="0"/>
              <a:t>The backlash against liberalism was swift. During the 1968 election, Republican Senators were able to filibuster LBJ’s nominee to replace Warren as Chief Justice—liberal Abe Fortas </a:t>
            </a:r>
            <a:r>
              <a:rPr lang="en-US" sz="2400" dirty="0" smtClean="0"/>
              <a:t>(at right with Teddy Kennedy)</a:t>
            </a:r>
            <a:r>
              <a:rPr lang="en-US" dirty="0" smtClean="0"/>
              <a:t>—and Nixon’s election began moving both the Court and the nation back to conservatism—a movement that would be fully realized with Ronald Reagan’s election in 1980.</a:t>
            </a:r>
          </a:p>
          <a:p>
            <a:endParaRPr lang="en-US" dirty="0"/>
          </a:p>
          <a:p>
            <a:endParaRPr lang="en-US" dirty="0" smtClean="0"/>
          </a:p>
        </p:txBody>
      </p:sp>
      <p:pic>
        <p:nvPicPr>
          <p:cNvPr id="4" name="Picture 3"/>
          <p:cNvPicPr>
            <a:picLocks noChangeAspect="1"/>
          </p:cNvPicPr>
          <p:nvPr/>
        </p:nvPicPr>
        <p:blipFill>
          <a:blip r:embed="rId2"/>
          <a:stretch>
            <a:fillRect/>
          </a:stretch>
        </p:blipFill>
        <p:spPr>
          <a:xfrm>
            <a:off x="8779562" y="935356"/>
            <a:ext cx="3240159" cy="3119810"/>
          </a:xfrm>
          <a:prstGeom prst="rect">
            <a:avLst/>
          </a:prstGeom>
        </p:spPr>
      </p:pic>
      <p:pic>
        <p:nvPicPr>
          <p:cNvPr id="5" name="Picture 4"/>
          <p:cNvPicPr>
            <a:picLocks noChangeAspect="1"/>
          </p:cNvPicPr>
          <p:nvPr/>
        </p:nvPicPr>
        <p:blipFill>
          <a:blip r:embed="rId3"/>
          <a:stretch>
            <a:fillRect/>
          </a:stretch>
        </p:blipFill>
        <p:spPr>
          <a:xfrm>
            <a:off x="8779561" y="4307473"/>
            <a:ext cx="3240159" cy="2166587"/>
          </a:xfrm>
          <a:prstGeom prst="rect">
            <a:avLst/>
          </a:prstGeom>
        </p:spPr>
      </p:pic>
    </p:spTree>
    <p:extLst>
      <p:ext uri="{BB962C8B-B14F-4D97-AF65-F5344CB8AC3E}">
        <p14:creationId xmlns:p14="http://schemas.microsoft.com/office/powerpoint/2010/main" val="1801806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75" y="138023"/>
            <a:ext cx="11783683" cy="1259456"/>
          </a:xfrm>
        </p:spPr>
        <p:txBody>
          <a:bodyPr>
            <a:normAutofit fontScale="90000"/>
          </a:bodyPr>
          <a:lstStyle/>
          <a:p>
            <a:pPr algn="ctr"/>
            <a:r>
              <a:rPr lang="en-US" b="1" dirty="0" smtClean="0"/>
              <a:t>Demagoguery Cuts Both Ways:</a:t>
            </a:r>
            <a:br>
              <a:rPr lang="en-US" b="1" dirty="0" smtClean="0"/>
            </a:br>
            <a:r>
              <a:rPr lang="en-US" b="1" dirty="0" smtClean="0"/>
              <a:t>Connection to Bobby Kennedy and Donald Trump</a:t>
            </a:r>
            <a:endParaRPr lang="en-US" b="1" dirty="0"/>
          </a:p>
        </p:txBody>
      </p:sp>
      <p:sp>
        <p:nvSpPr>
          <p:cNvPr id="3" name="Content Placeholder 2"/>
          <p:cNvSpPr>
            <a:spLocks noGrp="1"/>
          </p:cNvSpPr>
          <p:nvPr>
            <p:ph idx="1"/>
          </p:nvPr>
        </p:nvSpPr>
        <p:spPr>
          <a:xfrm>
            <a:off x="155275" y="1552755"/>
            <a:ext cx="11783683" cy="5158596"/>
          </a:xfrm>
        </p:spPr>
        <p:txBody>
          <a:bodyPr>
            <a:normAutofit fontScale="92500" lnSpcReduction="20000"/>
          </a:bodyPr>
          <a:lstStyle/>
          <a:p>
            <a:r>
              <a:rPr lang="en-US" dirty="0" smtClean="0"/>
              <a:t>McCarthy was a Republican and identified as a Catholic. However, most Catholics were Democrats including the Kennedy family.</a:t>
            </a:r>
          </a:p>
          <a:p>
            <a:r>
              <a:rPr lang="en-US" dirty="0" smtClean="0"/>
              <a:t>McCarthy and the Kennedys became fast friends. The patriarch, Joseph P. Kennedy, Sr. saw McCarthy (then growing in popularity for his anti-communism) as someone who could pave the way for acceptance of Catholicism nationwide and his son Jack’s path to the presidency.</a:t>
            </a:r>
          </a:p>
          <a:p>
            <a:r>
              <a:rPr lang="en-US" dirty="0" smtClean="0"/>
              <a:t>McCarthy dated two of the Kennedy sisters and hired </a:t>
            </a:r>
            <a:r>
              <a:rPr lang="en-US" b="1" dirty="0" smtClean="0"/>
              <a:t>Bobby Kennedy </a:t>
            </a:r>
            <a:r>
              <a:rPr lang="en-US" dirty="0" smtClean="0"/>
              <a:t>to be counsel for his sub-committee. But Bobby resigned after only six months due to disagreements with McCarthy and another committee lawyer Roy Cohn.</a:t>
            </a:r>
          </a:p>
          <a:p>
            <a:r>
              <a:rPr lang="en-US" dirty="0" smtClean="0"/>
              <a:t>Cohn went on to become an infamous New York attorney and mentored a young </a:t>
            </a:r>
            <a:r>
              <a:rPr lang="en-US" b="1" dirty="0" smtClean="0"/>
              <a:t>Donald Trump </a:t>
            </a:r>
            <a:r>
              <a:rPr lang="en-US" dirty="0" smtClean="0"/>
              <a:t>in the ways of lawsuits, media manipulation, and demagoguery.</a:t>
            </a:r>
          </a:p>
          <a:p>
            <a:r>
              <a:rPr lang="en-US" dirty="0" smtClean="0"/>
              <a:t>For his part, Bobby ran for president in 1968 and was accused of liberal, idealist demagoguery. In his biography of Bobby, historian Arthur Schlesinger wrote: “Some saw him as a compassionate savior, some as ruthless opportunist, some as irresponsible demagogue plucking at the exposed nerves of the American polity – race, poverty, the war. Few were neutral, very few indifferent.”</a:t>
            </a:r>
            <a:endParaRPr lang="en-US" dirty="0"/>
          </a:p>
        </p:txBody>
      </p:sp>
    </p:spTree>
    <p:extLst>
      <p:ext uri="{BB962C8B-B14F-4D97-AF65-F5344CB8AC3E}">
        <p14:creationId xmlns:p14="http://schemas.microsoft.com/office/powerpoint/2010/main" val="157775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86"/>
          <a:stretch/>
        </p:blipFill>
        <p:spPr>
          <a:xfrm>
            <a:off x="183574" y="293963"/>
            <a:ext cx="4076065" cy="3074585"/>
          </a:xfrm>
          <a:prstGeom prst="rect">
            <a:avLst/>
          </a:prstGeom>
        </p:spPr>
      </p:pic>
      <p:pic>
        <p:nvPicPr>
          <p:cNvPr id="6" name="Picture 5"/>
          <p:cNvPicPr>
            <a:picLocks noChangeAspect="1"/>
          </p:cNvPicPr>
          <p:nvPr/>
        </p:nvPicPr>
        <p:blipFill>
          <a:blip r:embed="rId3"/>
          <a:stretch>
            <a:fillRect/>
          </a:stretch>
        </p:blipFill>
        <p:spPr>
          <a:xfrm>
            <a:off x="3126085" y="102205"/>
            <a:ext cx="5020035" cy="3965530"/>
          </a:xfrm>
          <a:prstGeom prst="rect">
            <a:avLst/>
          </a:prstGeom>
        </p:spPr>
      </p:pic>
      <p:pic>
        <p:nvPicPr>
          <p:cNvPr id="7" name="Picture 6"/>
          <p:cNvPicPr>
            <a:picLocks noChangeAspect="1"/>
          </p:cNvPicPr>
          <p:nvPr/>
        </p:nvPicPr>
        <p:blipFill>
          <a:blip r:embed="rId4"/>
          <a:stretch>
            <a:fillRect/>
          </a:stretch>
        </p:blipFill>
        <p:spPr>
          <a:xfrm>
            <a:off x="7832785" y="3905674"/>
            <a:ext cx="4159370" cy="2801798"/>
          </a:xfrm>
          <a:prstGeom prst="rect">
            <a:avLst/>
          </a:prstGeom>
        </p:spPr>
      </p:pic>
      <p:pic>
        <p:nvPicPr>
          <p:cNvPr id="8" name="Picture 7"/>
          <p:cNvPicPr>
            <a:picLocks noChangeAspect="1"/>
          </p:cNvPicPr>
          <p:nvPr/>
        </p:nvPicPr>
        <p:blipFill>
          <a:blip r:embed="rId5"/>
          <a:stretch>
            <a:fillRect/>
          </a:stretch>
        </p:blipFill>
        <p:spPr>
          <a:xfrm>
            <a:off x="8481391" y="144139"/>
            <a:ext cx="3405809" cy="3903076"/>
          </a:xfrm>
          <a:prstGeom prst="rect">
            <a:avLst/>
          </a:prstGeom>
        </p:spPr>
      </p:pic>
      <p:pic>
        <p:nvPicPr>
          <p:cNvPr id="9" name="Picture 8"/>
          <p:cNvPicPr>
            <a:picLocks noChangeAspect="1"/>
          </p:cNvPicPr>
          <p:nvPr/>
        </p:nvPicPr>
        <p:blipFill>
          <a:blip r:embed="rId6"/>
          <a:stretch>
            <a:fillRect/>
          </a:stretch>
        </p:blipFill>
        <p:spPr>
          <a:xfrm>
            <a:off x="183574" y="3199457"/>
            <a:ext cx="5452529" cy="3530513"/>
          </a:xfrm>
          <a:prstGeom prst="rect">
            <a:avLst/>
          </a:prstGeom>
        </p:spPr>
      </p:pic>
      <p:pic>
        <p:nvPicPr>
          <p:cNvPr id="10" name="Picture 9"/>
          <p:cNvPicPr>
            <a:picLocks noChangeAspect="1"/>
          </p:cNvPicPr>
          <p:nvPr/>
        </p:nvPicPr>
        <p:blipFill>
          <a:blip r:embed="rId7"/>
          <a:stretch>
            <a:fillRect/>
          </a:stretch>
        </p:blipFill>
        <p:spPr>
          <a:xfrm>
            <a:off x="5589314" y="2830983"/>
            <a:ext cx="3287953" cy="2676000"/>
          </a:xfrm>
          <a:prstGeom prst="rect">
            <a:avLst/>
          </a:prstGeom>
        </p:spPr>
      </p:pic>
      <p:pic>
        <p:nvPicPr>
          <p:cNvPr id="2" name="Picture 1"/>
          <p:cNvPicPr>
            <a:picLocks noChangeAspect="1"/>
          </p:cNvPicPr>
          <p:nvPr/>
        </p:nvPicPr>
        <p:blipFill>
          <a:blip r:embed="rId8"/>
          <a:stretch>
            <a:fillRect/>
          </a:stretch>
        </p:blipFill>
        <p:spPr>
          <a:xfrm>
            <a:off x="5600580" y="5390865"/>
            <a:ext cx="1308224" cy="1304399"/>
          </a:xfrm>
          <a:prstGeom prst="rect">
            <a:avLst/>
          </a:prstGeom>
        </p:spPr>
      </p:pic>
      <p:pic>
        <p:nvPicPr>
          <p:cNvPr id="3" name="Picture 2"/>
          <p:cNvPicPr>
            <a:picLocks noChangeAspect="1"/>
          </p:cNvPicPr>
          <p:nvPr/>
        </p:nvPicPr>
        <p:blipFill rotWithShape="1">
          <a:blip r:embed="rId9"/>
          <a:srcRect l="11647" t="2158" r="11859" b="2319"/>
          <a:stretch/>
        </p:blipFill>
        <p:spPr>
          <a:xfrm>
            <a:off x="6908804" y="5390865"/>
            <a:ext cx="1394852" cy="1394852"/>
          </a:xfrm>
          <a:prstGeom prst="rect">
            <a:avLst/>
          </a:prstGeom>
        </p:spPr>
      </p:pic>
    </p:spTree>
    <p:extLst>
      <p:ext uri="{BB962C8B-B14F-4D97-AF65-F5344CB8AC3E}">
        <p14:creationId xmlns:p14="http://schemas.microsoft.com/office/powerpoint/2010/main" val="356694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138023"/>
            <a:ext cx="7169425" cy="1491994"/>
          </a:xfrm>
        </p:spPr>
        <p:txBody>
          <a:bodyPr>
            <a:noAutofit/>
          </a:bodyPr>
          <a:lstStyle/>
          <a:p>
            <a:pPr algn="ctr"/>
            <a:r>
              <a:rPr lang="en-US" sz="3600" b="1" dirty="0" smtClean="0"/>
              <a:t>Demagoguery Cuts Both Ways:</a:t>
            </a:r>
            <a:br>
              <a:rPr lang="en-US" sz="3600" b="1" dirty="0" smtClean="0"/>
            </a:br>
            <a:r>
              <a:rPr lang="en-US" sz="3600" b="1" dirty="0" smtClean="0"/>
              <a:t>From </a:t>
            </a:r>
            <a:r>
              <a:rPr lang="en-US" sz="3600" b="1" dirty="0" smtClean="0"/>
              <a:t>Bobby </a:t>
            </a:r>
            <a:r>
              <a:rPr lang="en-US" sz="3600" b="1" dirty="0" smtClean="0"/>
              <a:t>Kennedy </a:t>
            </a:r>
            <a:r>
              <a:rPr lang="en-US" sz="3600" b="1" dirty="0" smtClean="0"/>
              <a:t>to</a:t>
            </a:r>
            <a:r>
              <a:rPr lang="en-US" sz="3600" b="1" dirty="0" smtClean="0"/>
              <a:t> </a:t>
            </a:r>
            <a:r>
              <a:rPr lang="en-US" sz="3600" b="1" dirty="0" smtClean="0"/>
              <a:t>Donald Trump</a:t>
            </a:r>
            <a:endParaRPr lang="en-US" sz="3600" b="1" dirty="0"/>
          </a:p>
        </p:txBody>
      </p:sp>
      <p:sp>
        <p:nvSpPr>
          <p:cNvPr id="3" name="Content Placeholder 2"/>
          <p:cNvSpPr>
            <a:spLocks noGrp="1"/>
          </p:cNvSpPr>
          <p:nvPr>
            <p:ph idx="1"/>
          </p:nvPr>
        </p:nvSpPr>
        <p:spPr>
          <a:xfrm>
            <a:off x="155275" y="1789043"/>
            <a:ext cx="11887200" cy="4939560"/>
          </a:xfrm>
        </p:spPr>
        <p:txBody>
          <a:bodyPr>
            <a:normAutofit fontScale="92500" lnSpcReduction="20000"/>
          </a:bodyPr>
          <a:lstStyle/>
          <a:p>
            <a:r>
              <a:rPr lang="en-US" dirty="0" smtClean="0"/>
              <a:t>Bobby’s demagoguery was most visible when he challenged white audiences on the issues of racial equality and war. </a:t>
            </a:r>
          </a:p>
          <a:p>
            <a:r>
              <a:rPr lang="en-US" dirty="0" smtClean="0"/>
              <a:t>No politician in 1968 spoke more eloquently and forcefully about race in America than Bobby, upsetting working-class white Democrats and fueling demagogic criticism.</a:t>
            </a:r>
          </a:p>
          <a:p>
            <a:r>
              <a:rPr lang="en-US" dirty="0" smtClean="0"/>
              <a:t>During the Indiana primary in 1968, he was heckled by white medical students, who demanded to know how he would find the money for new healthcare programs for the poor. “From you,” Bobby said, lecturing the group in moral, occasionally pedantic, terms:</a:t>
            </a:r>
          </a:p>
          <a:p>
            <a:r>
              <a:rPr lang="en-US" dirty="0" smtClean="0"/>
              <a:t>“I look around this room and I don’t see many black faces who will become doctors … I don't see many people coming here from slums, or off the Indian reservations. You are the privileged ones here … You sit here as a white medical student, while black people carry the burden of the fighting in Vietnam.”</a:t>
            </a:r>
          </a:p>
          <a:p>
            <a:r>
              <a:rPr lang="en-US" dirty="0" smtClean="0"/>
              <a:t>Can you imagine a white politician saying this today</a:t>
            </a:r>
            <a:r>
              <a:rPr lang="en-US" dirty="0" smtClean="0"/>
              <a:t>? Any politician?</a:t>
            </a:r>
          </a:p>
          <a:p>
            <a:r>
              <a:rPr lang="en-US" dirty="0" smtClean="0"/>
              <a:t>In what ways has Donald Trump practiced demagoguery?</a:t>
            </a:r>
            <a:endParaRPr lang="en-US" dirty="0" smtClean="0"/>
          </a:p>
          <a:p>
            <a:endParaRPr lang="en-US" dirty="0"/>
          </a:p>
        </p:txBody>
      </p:sp>
      <p:pic>
        <p:nvPicPr>
          <p:cNvPr id="4" name="Picture 3"/>
          <p:cNvPicPr>
            <a:picLocks noChangeAspect="1"/>
          </p:cNvPicPr>
          <p:nvPr/>
        </p:nvPicPr>
        <p:blipFill rotWithShape="1">
          <a:blip r:embed="rId2"/>
          <a:srcRect t="12358"/>
          <a:stretch/>
        </p:blipFill>
        <p:spPr>
          <a:xfrm>
            <a:off x="7566989" y="109893"/>
            <a:ext cx="4134681" cy="1637533"/>
          </a:xfrm>
          <a:prstGeom prst="rect">
            <a:avLst/>
          </a:prstGeom>
        </p:spPr>
      </p:pic>
    </p:spTree>
    <p:extLst>
      <p:ext uri="{BB962C8B-B14F-4D97-AF65-F5344CB8AC3E}">
        <p14:creationId xmlns:p14="http://schemas.microsoft.com/office/powerpoint/2010/main" val="44430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155049"/>
            <a:ext cx="7527234" cy="1726760"/>
          </a:xfrm>
        </p:spPr>
        <p:txBody>
          <a:bodyPr>
            <a:normAutofit/>
          </a:bodyPr>
          <a:lstStyle/>
          <a:p>
            <a:pPr algn="ctr"/>
            <a:r>
              <a:rPr lang="en-US" sz="5400" b="1" dirty="0" smtClean="0"/>
              <a:t>Introduction: </a:t>
            </a:r>
            <a:br>
              <a:rPr lang="en-US" sz="5400" b="1" dirty="0" smtClean="0"/>
            </a:br>
            <a:r>
              <a:rPr lang="en-US" sz="5400" b="1" dirty="0" smtClean="0"/>
              <a:t>McCarthyism in Context</a:t>
            </a:r>
            <a:endParaRPr lang="en-US" sz="5400" b="1" dirty="0"/>
          </a:p>
        </p:txBody>
      </p:sp>
      <p:sp>
        <p:nvSpPr>
          <p:cNvPr id="3" name="Content Placeholder 2"/>
          <p:cNvSpPr>
            <a:spLocks noGrp="1"/>
          </p:cNvSpPr>
          <p:nvPr>
            <p:ph idx="1"/>
          </p:nvPr>
        </p:nvSpPr>
        <p:spPr>
          <a:xfrm>
            <a:off x="145774" y="2054086"/>
            <a:ext cx="11926956" cy="4651513"/>
          </a:xfrm>
        </p:spPr>
        <p:txBody>
          <a:bodyPr>
            <a:normAutofit fontScale="92500" lnSpcReduction="20000"/>
          </a:bodyPr>
          <a:lstStyle/>
          <a:p>
            <a:r>
              <a:rPr lang="en-US" dirty="0" smtClean="0"/>
              <a:t>Sen. Joseph </a:t>
            </a:r>
            <a:r>
              <a:rPr lang="en-US" dirty="0"/>
              <a:t>McCarthy </a:t>
            </a:r>
            <a:r>
              <a:rPr lang="en-US" dirty="0" smtClean="0"/>
              <a:t>(R-WI) held office from 1947-1957</a:t>
            </a:r>
            <a:r>
              <a:rPr lang="en-US" dirty="0"/>
              <a:t>.</a:t>
            </a:r>
          </a:p>
          <a:p>
            <a:r>
              <a:rPr lang="en-US" dirty="0"/>
              <a:t>During the Cold War, he used his position on a Senate sub-committee to accuse large numbers of Americans of being Communists and Soviet spies and sympathizers. </a:t>
            </a:r>
          </a:p>
          <a:p>
            <a:r>
              <a:rPr lang="en-US" dirty="0"/>
              <a:t>The term “McCarthyism,” coined in 1950 in reference to McCarthy’s practices, was soon applied to similar anti-communist activities. Today, the term is used in reference to what are considered demagogic, reckless, and unsubstantiated accusations, as well as public attacks on the character or patriotism of political opponents</a:t>
            </a:r>
            <a:r>
              <a:rPr lang="en-US" dirty="0" smtClean="0"/>
              <a:t>.</a:t>
            </a:r>
            <a:endParaRPr lang="en-US" dirty="0" smtClean="0"/>
          </a:p>
          <a:p>
            <a:r>
              <a:rPr lang="en-US" dirty="0" smtClean="0"/>
              <a:t>It </a:t>
            </a:r>
            <a:r>
              <a:rPr lang="en-US" dirty="0" smtClean="0"/>
              <a:t>is important to understand that McCarthy was not acting in isolation.</a:t>
            </a:r>
          </a:p>
          <a:p>
            <a:r>
              <a:rPr lang="en-US" dirty="0" smtClean="0"/>
              <a:t>Both Democrats and Republicans were cold warriors and many were committed to rooting out communist infiltration of </a:t>
            </a:r>
            <a:r>
              <a:rPr lang="en-US" dirty="0" smtClean="0"/>
              <a:t>America, even decades before McCarthy came on the scene.</a:t>
            </a:r>
          </a:p>
          <a:p>
            <a:r>
              <a:rPr lang="en-US" dirty="0" smtClean="0"/>
              <a:t>Through a review of the key Supreme Court cases of the era, we will see how the Court mirrored American society in the back-and-forth swing of the pendulum between conservative government authority and liberal civil liberties.</a:t>
            </a:r>
            <a:endParaRPr lang="en-US" dirty="0" smtClean="0"/>
          </a:p>
          <a:p>
            <a:endParaRPr lang="en-US" dirty="0"/>
          </a:p>
        </p:txBody>
      </p:sp>
      <p:pic>
        <p:nvPicPr>
          <p:cNvPr id="4" name="Picture 3"/>
          <p:cNvPicPr>
            <a:picLocks noChangeAspect="1"/>
          </p:cNvPicPr>
          <p:nvPr/>
        </p:nvPicPr>
        <p:blipFill>
          <a:blip r:embed="rId2"/>
          <a:stretch>
            <a:fillRect/>
          </a:stretch>
        </p:blipFill>
        <p:spPr>
          <a:xfrm>
            <a:off x="8454887" y="151199"/>
            <a:ext cx="2955234" cy="2290306"/>
          </a:xfrm>
          <a:prstGeom prst="rect">
            <a:avLst/>
          </a:prstGeom>
        </p:spPr>
      </p:pic>
    </p:spTree>
    <p:extLst>
      <p:ext uri="{BB962C8B-B14F-4D97-AF65-F5344CB8AC3E}">
        <p14:creationId xmlns:p14="http://schemas.microsoft.com/office/powerpoint/2010/main" val="611621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228" y="79067"/>
            <a:ext cx="3238709" cy="1611621"/>
          </a:xfrm>
        </p:spPr>
        <p:txBody>
          <a:bodyPr>
            <a:normAutofit/>
          </a:bodyPr>
          <a:lstStyle/>
          <a:p>
            <a:pPr algn="ctr"/>
            <a:r>
              <a:rPr lang="en-US" sz="5400" b="1" dirty="0" smtClean="0"/>
              <a:t>The First </a:t>
            </a:r>
            <a:r>
              <a:rPr lang="en-US" sz="5400" b="1" dirty="0" smtClean="0"/>
              <a:t/>
            </a:r>
            <a:br>
              <a:rPr lang="en-US" sz="5400" b="1" dirty="0" smtClean="0"/>
            </a:br>
            <a:r>
              <a:rPr lang="en-US" sz="5400" b="1" dirty="0" smtClean="0"/>
              <a:t>Red </a:t>
            </a:r>
            <a:r>
              <a:rPr lang="en-US" sz="5400" b="1" dirty="0" smtClean="0"/>
              <a:t>Scare</a:t>
            </a:r>
            <a:endParaRPr lang="en-US" sz="5400" b="1" dirty="0"/>
          </a:p>
        </p:txBody>
      </p:sp>
      <p:sp>
        <p:nvSpPr>
          <p:cNvPr id="3" name="Content Placeholder 2"/>
          <p:cNvSpPr>
            <a:spLocks noGrp="1"/>
          </p:cNvSpPr>
          <p:nvPr>
            <p:ph idx="1"/>
          </p:nvPr>
        </p:nvSpPr>
        <p:spPr>
          <a:xfrm>
            <a:off x="145774" y="1961322"/>
            <a:ext cx="11926956" cy="4797288"/>
          </a:xfrm>
        </p:spPr>
        <p:txBody>
          <a:bodyPr>
            <a:normAutofit fontScale="70000" lnSpcReduction="20000"/>
          </a:bodyPr>
          <a:lstStyle/>
          <a:p>
            <a:r>
              <a:rPr lang="en-US" dirty="0" smtClean="0"/>
              <a:t>Following the </a:t>
            </a:r>
            <a:r>
              <a:rPr lang="en-US" b="1" dirty="0" smtClean="0"/>
              <a:t>Russian Revolution (1917)</a:t>
            </a:r>
            <a:r>
              <a:rPr lang="en-US" dirty="0" smtClean="0"/>
              <a:t>, and a growing socialist movement in the U.S., fears over a similar communist takeover led to the </a:t>
            </a:r>
            <a:r>
              <a:rPr lang="en-US" dirty="0" smtClean="0"/>
              <a:t>passage </a:t>
            </a:r>
            <a:r>
              <a:rPr lang="en-US" dirty="0" smtClean="0"/>
              <a:t>of a number of federal and state laws targeting communist activity</a:t>
            </a:r>
            <a:r>
              <a:rPr lang="en-US" dirty="0" smtClean="0"/>
              <a:t>.</a:t>
            </a:r>
          </a:p>
          <a:p>
            <a:r>
              <a:rPr lang="en-US" dirty="0" smtClean="0"/>
              <a:t>The </a:t>
            </a:r>
            <a:r>
              <a:rPr lang="en-US" b="1" dirty="0" smtClean="0"/>
              <a:t>Espionage </a:t>
            </a:r>
            <a:r>
              <a:rPr lang="en-US" b="1" dirty="0"/>
              <a:t>Act (</a:t>
            </a:r>
            <a:r>
              <a:rPr lang="en-US" b="1" dirty="0" smtClean="0"/>
              <a:t>1917)</a:t>
            </a:r>
            <a:r>
              <a:rPr lang="en-US" dirty="0" smtClean="0"/>
              <a:t>, amended by </a:t>
            </a:r>
            <a:r>
              <a:rPr lang="en-US" dirty="0"/>
              <a:t>the </a:t>
            </a:r>
            <a:r>
              <a:rPr lang="en-US" b="1" dirty="0"/>
              <a:t>Sedition Act (1918</a:t>
            </a:r>
            <a:r>
              <a:rPr lang="en-US" b="1" dirty="0" smtClean="0"/>
              <a:t>)</a:t>
            </a:r>
            <a:r>
              <a:rPr lang="en-US" dirty="0" smtClean="0"/>
              <a:t>, prohibited </a:t>
            </a:r>
            <a:r>
              <a:rPr lang="en-US" dirty="0"/>
              <a:t>interference with military operations or recruitment, to prevent insubordination in the military, and to prevent the support of United States enemies during </a:t>
            </a:r>
            <a:r>
              <a:rPr lang="en-US" dirty="0" smtClean="0"/>
              <a:t>wartime—notably by prohibition speech </a:t>
            </a:r>
            <a:r>
              <a:rPr lang="en-US" dirty="0"/>
              <a:t>and the expression of opinion that cast the government or the war effort in a negative </a:t>
            </a:r>
            <a:r>
              <a:rPr lang="en-US" dirty="0" smtClean="0"/>
              <a:t>light.</a:t>
            </a:r>
            <a:endParaRPr lang="en-US" dirty="0" smtClean="0"/>
          </a:p>
          <a:p>
            <a:r>
              <a:rPr lang="en-US" dirty="0" smtClean="0"/>
              <a:t>In </a:t>
            </a:r>
            <a:r>
              <a:rPr lang="en-US" b="1" i="1" dirty="0" smtClean="0"/>
              <a:t>Schenck </a:t>
            </a:r>
            <a:r>
              <a:rPr lang="en-US" b="1" i="1" dirty="0"/>
              <a:t>v. U.S.</a:t>
            </a:r>
            <a:r>
              <a:rPr lang="en-US" i="1" dirty="0"/>
              <a:t> </a:t>
            </a:r>
            <a:r>
              <a:rPr lang="en-US" b="1" dirty="0"/>
              <a:t>(1919</a:t>
            </a:r>
            <a:r>
              <a:rPr lang="en-US" b="1" dirty="0" smtClean="0"/>
              <a:t>)</a:t>
            </a:r>
            <a:r>
              <a:rPr lang="en-US" dirty="0" smtClean="0"/>
              <a:t>, </a:t>
            </a:r>
            <a:r>
              <a:rPr lang="en-US" b="1" i="1" dirty="0" smtClean="0"/>
              <a:t>Debs v. U.S. </a:t>
            </a:r>
            <a:r>
              <a:rPr lang="en-US" b="1" dirty="0" smtClean="0"/>
              <a:t>(1919)</a:t>
            </a:r>
            <a:r>
              <a:rPr lang="en-US" dirty="0" smtClean="0"/>
              <a:t>,</a:t>
            </a:r>
            <a:r>
              <a:rPr lang="en-US" b="1" dirty="0" smtClean="0"/>
              <a:t> </a:t>
            </a:r>
            <a:r>
              <a:rPr lang="en-US" dirty="0" smtClean="0"/>
              <a:t>and </a:t>
            </a:r>
            <a:r>
              <a:rPr lang="en-US" b="1" i="1" dirty="0" smtClean="0"/>
              <a:t>Abrams v. U.S. </a:t>
            </a:r>
            <a:r>
              <a:rPr lang="en-US" b="1" dirty="0" smtClean="0"/>
              <a:t>(1919) </a:t>
            </a:r>
            <a:r>
              <a:rPr lang="en-US" dirty="0" smtClean="0"/>
              <a:t>the Court upheld the laws and the thousands of convictions that resulted from it. The backlash against the laws and the decisions, however, led to congressional repeal of the Sedition Act in 1920 and President Woodrow Wilson pardoned or commuted the sentences of hundreds of people convicted under it.  </a:t>
            </a:r>
          </a:p>
          <a:p>
            <a:r>
              <a:rPr lang="en-US" dirty="0" smtClean="0"/>
              <a:t>An example of a similar state-level law was the </a:t>
            </a:r>
            <a:r>
              <a:rPr lang="en-US" b="1" dirty="0" smtClean="0"/>
              <a:t>New </a:t>
            </a:r>
            <a:r>
              <a:rPr lang="en-US" b="1" dirty="0"/>
              <a:t>York Criminal Anarchy Law </a:t>
            </a:r>
            <a:r>
              <a:rPr lang="en-US" b="1" dirty="0" smtClean="0"/>
              <a:t>(1902) </a:t>
            </a:r>
            <a:r>
              <a:rPr lang="en-US" dirty="0"/>
              <a:t>that prohibited advocating the violent overthrow of the government</a:t>
            </a:r>
            <a:r>
              <a:rPr lang="en-US" dirty="0" smtClean="0"/>
              <a:t>. In </a:t>
            </a:r>
            <a:r>
              <a:rPr lang="en-US" b="1" i="1" dirty="0" smtClean="0"/>
              <a:t>Gitlow v. New York </a:t>
            </a:r>
            <a:r>
              <a:rPr lang="en-US" b="1" dirty="0" smtClean="0"/>
              <a:t>(1925) </a:t>
            </a:r>
            <a:r>
              <a:rPr lang="en-US" dirty="0" smtClean="0"/>
              <a:t>the Court upheld the law and the conviction of a socialist who called for strikes and class action.</a:t>
            </a:r>
            <a:endParaRPr lang="en-US" dirty="0" smtClean="0"/>
          </a:p>
          <a:p>
            <a:r>
              <a:rPr lang="en-US" dirty="0" smtClean="0"/>
              <a:t>Similarly, </a:t>
            </a:r>
            <a:r>
              <a:rPr lang="en-US" b="1" dirty="0" smtClean="0"/>
              <a:t>California’s Criminal </a:t>
            </a:r>
            <a:r>
              <a:rPr lang="en-US" b="1" dirty="0" smtClean="0"/>
              <a:t>Syndicalism Act  (1919) </a:t>
            </a:r>
            <a:r>
              <a:rPr lang="en-US" dirty="0" smtClean="0"/>
              <a:t>that prohibited the </a:t>
            </a:r>
            <a:r>
              <a:rPr lang="en-US" dirty="0" smtClean="0"/>
              <a:t>advocacy, teaching, or aiding the commission of a crime including terrorism as a means of accomplishing industrial or political change. </a:t>
            </a:r>
            <a:r>
              <a:rPr lang="en-US" dirty="0" smtClean="0"/>
              <a:t>The Court </a:t>
            </a:r>
            <a:r>
              <a:rPr lang="en-US" dirty="0" smtClean="0"/>
              <a:t>unanimously upheld </a:t>
            </a:r>
            <a:r>
              <a:rPr lang="en-US" dirty="0" smtClean="0"/>
              <a:t>the law in </a:t>
            </a:r>
            <a:r>
              <a:rPr lang="en-US" b="1" i="1" dirty="0" smtClean="0"/>
              <a:t>Whitney </a:t>
            </a:r>
            <a:r>
              <a:rPr lang="en-US" b="1" i="1" dirty="0" smtClean="0"/>
              <a:t>v. California </a:t>
            </a:r>
            <a:r>
              <a:rPr lang="en-US" b="1" dirty="0" smtClean="0"/>
              <a:t>(1927)</a:t>
            </a:r>
            <a:r>
              <a:rPr lang="en-US" dirty="0" smtClean="0"/>
              <a:t>. </a:t>
            </a:r>
          </a:p>
          <a:p>
            <a:r>
              <a:rPr lang="en-US" dirty="0" smtClean="0"/>
              <a:t>Despite each of these favorable legal precedents, peacetime and the </a:t>
            </a:r>
            <a:r>
              <a:rPr lang="en-US" dirty="0" smtClean="0"/>
              <a:t>Great Depression moved the nation and the Court in a more liberal direction and the justices be</a:t>
            </a:r>
            <a:r>
              <a:rPr lang="en-US" dirty="0" smtClean="0"/>
              <a:t>gan </a:t>
            </a:r>
            <a:r>
              <a:rPr lang="en-US" dirty="0" smtClean="0"/>
              <a:t>protecting suspected communists and/or labor organizers.</a:t>
            </a:r>
          </a:p>
          <a:p>
            <a:endParaRPr lang="en-US" dirty="0"/>
          </a:p>
        </p:txBody>
      </p:sp>
      <p:pic>
        <p:nvPicPr>
          <p:cNvPr id="4" name="Picture 3"/>
          <p:cNvPicPr>
            <a:picLocks noChangeAspect="1"/>
          </p:cNvPicPr>
          <p:nvPr/>
        </p:nvPicPr>
        <p:blipFill rotWithShape="1">
          <a:blip r:embed="rId2"/>
          <a:srcRect t="10362"/>
          <a:stretch/>
        </p:blipFill>
        <p:spPr>
          <a:xfrm>
            <a:off x="7284515" y="90683"/>
            <a:ext cx="2782521" cy="1870640"/>
          </a:xfrm>
          <a:prstGeom prst="rect">
            <a:avLst/>
          </a:prstGeom>
        </p:spPr>
      </p:pic>
      <p:pic>
        <p:nvPicPr>
          <p:cNvPr id="5" name="Picture 4"/>
          <p:cNvPicPr>
            <a:picLocks noChangeAspect="1"/>
          </p:cNvPicPr>
          <p:nvPr/>
        </p:nvPicPr>
        <p:blipFill>
          <a:blip r:embed="rId3"/>
          <a:stretch>
            <a:fillRect/>
          </a:stretch>
        </p:blipFill>
        <p:spPr>
          <a:xfrm>
            <a:off x="10294792" y="79067"/>
            <a:ext cx="1394885" cy="1882254"/>
          </a:xfrm>
          <a:prstGeom prst="rect">
            <a:avLst/>
          </a:prstGeom>
        </p:spPr>
      </p:pic>
      <p:pic>
        <p:nvPicPr>
          <p:cNvPr id="6" name="Picture 5"/>
          <p:cNvPicPr>
            <a:picLocks noChangeAspect="1"/>
          </p:cNvPicPr>
          <p:nvPr/>
        </p:nvPicPr>
        <p:blipFill rotWithShape="1">
          <a:blip r:embed="rId4"/>
          <a:srcRect t="6503" b="17977"/>
          <a:stretch/>
        </p:blipFill>
        <p:spPr>
          <a:xfrm>
            <a:off x="675860" y="90683"/>
            <a:ext cx="3307367" cy="1875241"/>
          </a:xfrm>
          <a:prstGeom prst="rect">
            <a:avLst/>
          </a:prstGeom>
        </p:spPr>
      </p:pic>
    </p:spTree>
    <p:extLst>
      <p:ext uri="{BB962C8B-B14F-4D97-AF65-F5344CB8AC3E}">
        <p14:creationId xmlns:p14="http://schemas.microsoft.com/office/powerpoint/2010/main" val="143561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145775"/>
            <a:ext cx="11794435" cy="1192695"/>
          </a:xfrm>
        </p:spPr>
        <p:txBody>
          <a:bodyPr>
            <a:noAutofit/>
          </a:bodyPr>
          <a:lstStyle/>
          <a:p>
            <a:pPr algn="ctr"/>
            <a:r>
              <a:rPr lang="en-US" sz="4000" b="1" dirty="0" smtClean="0"/>
              <a:t>The Liberal Decisions of the Hughes and Stone Courts (1930-1946)</a:t>
            </a:r>
            <a:endParaRPr lang="en-US" sz="4000" b="1" dirty="0"/>
          </a:p>
        </p:txBody>
      </p:sp>
      <p:sp>
        <p:nvSpPr>
          <p:cNvPr id="3" name="Content Placeholder 2"/>
          <p:cNvSpPr>
            <a:spLocks noGrp="1"/>
          </p:cNvSpPr>
          <p:nvPr>
            <p:ph idx="1"/>
          </p:nvPr>
        </p:nvSpPr>
        <p:spPr>
          <a:xfrm>
            <a:off x="2570922" y="1378227"/>
            <a:ext cx="9515061" cy="5380381"/>
          </a:xfrm>
        </p:spPr>
        <p:txBody>
          <a:bodyPr>
            <a:normAutofit fontScale="92500" lnSpcReduction="20000"/>
          </a:bodyPr>
          <a:lstStyle/>
          <a:p>
            <a:r>
              <a:rPr lang="en-US" dirty="0" smtClean="0"/>
              <a:t>Charles Evans Hughes served on the Court from 1910-1916 and was later Chief Justice from 1930-1941. Harlan Fiske Stone served on the Court from 1925-1946 and was Chief Justice for the last five years.</a:t>
            </a:r>
            <a:endParaRPr lang="en-US" dirty="0" smtClean="0"/>
          </a:p>
          <a:p>
            <a:r>
              <a:rPr lang="en-US" dirty="0" smtClean="0"/>
              <a:t>In </a:t>
            </a:r>
            <a:r>
              <a:rPr lang="en-US" b="1" i="1" dirty="0" smtClean="0"/>
              <a:t>Stromberg v. California </a:t>
            </a:r>
            <a:r>
              <a:rPr lang="en-US" b="1" dirty="0" smtClean="0"/>
              <a:t>(1931)</a:t>
            </a:r>
            <a:r>
              <a:rPr lang="en-US" dirty="0" smtClean="0"/>
              <a:t>, the Court struck down a state law that prohibiting the use or display of red fabric as impermissibly vague under the First Amendment’s freedom of expression.</a:t>
            </a:r>
          </a:p>
          <a:p>
            <a:r>
              <a:rPr lang="en-US" dirty="0" smtClean="0"/>
              <a:t>In </a:t>
            </a:r>
            <a:r>
              <a:rPr lang="en-US" b="1" i="1" dirty="0" smtClean="0"/>
              <a:t>DeJonge v. Oregon </a:t>
            </a:r>
            <a:r>
              <a:rPr lang="en-US" b="1" dirty="0" smtClean="0"/>
              <a:t>(1937)</a:t>
            </a:r>
            <a:r>
              <a:rPr lang="en-US" dirty="0" smtClean="0"/>
              <a:t>, the Court overturned the conviction the organizer of a Communist Party meeting as a violation of the First Amendment’s right to freedom of speech and association.</a:t>
            </a:r>
          </a:p>
          <a:p>
            <a:r>
              <a:rPr lang="en-US" dirty="0" smtClean="0"/>
              <a:t>In </a:t>
            </a:r>
            <a:r>
              <a:rPr lang="en-US" b="1" i="1" dirty="0" smtClean="0"/>
              <a:t>Hague v. CIO </a:t>
            </a:r>
            <a:r>
              <a:rPr lang="en-US" b="1" dirty="0" smtClean="0"/>
              <a:t>(1939)</a:t>
            </a:r>
            <a:r>
              <a:rPr lang="en-US" dirty="0" smtClean="0"/>
              <a:t>, struck down a local ordinance that prevented meetings of labor groups as a violation of the First Amendment’s right to freedom of assembly.</a:t>
            </a:r>
          </a:p>
          <a:p>
            <a:r>
              <a:rPr lang="en-US" dirty="0" smtClean="0"/>
              <a:t>In </a:t>
            </a:r>
            <a:r>
              <a:rPr lang="en-US" b="1" i="1" dirty="0" smtClean="0"/>
              <a:t>U.S. v. Lovett </a:t>
            </a:r>
            <a:r>
              <a:rPr lang="en-US" b="1" dirty="0" smtClean="0"/>
              <a:t>(1946)</a:t>
            </a:r>
            <a:r>
              <a:rPr lang="en-US" dirty="0" smtClean="0"/>
              <a:t>, the Court unanimously struck down a congressional statute denying salaries to three named federal government employees suspected of having communist sympathies as an impermissible bill of attainder. </a:t>
            </a:r>
          </a:p>
          <a:p>
            <a:endParaRPr lang="en-US" i="1" dirty="0" smtClean="0"/>
          </a:p>
          <a:p>
            <a:endParaRPr lang="en-US" dirty="0" smtClean="0"/>
          </a:p>
          <a:p>
            <a:endParaRPr lang="en-US" dirty="0"/>
          </a:p>
        </p:txBody>
      </p:sp>
      <p:pic>
        <p:nvPicPr>
          <p:cNvPr id="4" name="Picture 3"/>
          <p:cNvPicPr>
            <a:picLocks noChangeAspect="1"/>
          </p:cNvPicPr>
          <p:nvPr/>
        </p:nvPicPr>
        <p:blipFill rotWithShape="1">
          <a:blip r:embed="rId2"/>
          <a:srcRect l="17347" t="3424" r="19492" b="6790"/>
          <a:stretch/>
        </p:blipFill>
        <p:spPr>
          <a:xfrm>
            <a:off x="101866" y="1510748"/>
            <a:ext cx="2469056" cy="4532243"/>
          </a:xfrm>
          <a:prstGeom prst="rect">
            <a:avLst/>
          </a:prstGeom>
        </p:spPr>
      </p:pic>
    </p:spTree>
    <p:extLst>
      <p:ext uri="{BB962C8B-B14F-4D97-AF65-F5344CB8AC3E}">
        <p14:creationId xmlns:p14="http://schemas.microsoft.com/office/powerpoint/2010/main" val="170162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106017"/>
            <a:ext cx="11773432" cy="671599"/>
          </a:xfrm>
        </p:spPr>
        <p:txBody>
          <a:bodyPr>
            <a:normAutofit fontScale="90000"/>
          </a:bodyPr>
          <a:lstStyle/>
          <a:p>
            <a:pPr algn="ctr"/>
            <a:r>
              <a:rPr lang="en-US" b="1" dirty="0" smtClean="0"/>
              <a:t>The Second Red </a:t>
            </a:r>
            <a:r>
              <a:rPr lang="en-US" b="1" dirty="0" smtClean="0"/>
              <a:t>Scare and the Rise of Joseph McCarthy</a:t>
            </a:r>
            <a:endParaRPr lang="en-US" b="1" dirty="0"/>
          </a:p>
        </p:txBody>
      </p:sp>
      <p:sp>
        <p:nvSpPr>
          <p:cNvPr id="3" name="Content Placeholder 2"/>
          <p:cNvSpPr>
            <a:spLocks noGrp="1"/>
          </p:cNvSpPr>
          <p:nvPr>
            <p:ph idx="1"/>
          </p:nvPr>
        </p:nvSpPr>
        <p:spPr>
          <a:xfrm>
            <a:off x="138024" y="901148"/>
            <a:ext cx="9708342" cy="5810203"/>
          </a:xfrm>
        </p:spPr>
        <p:txBody>
          <a:bodyPr>
            <a:normAutofit fontScale="92500" lnSpcReduction="20000"/>
          </a:bodyPr>
          <a:lstStyle/>
          <a:p>
            <a:r>
              <a:rPr lang="en-US" dirty="0" smtClean="0"/>
              <a:t>Soon after the end of World War II, the U.S. found itself in the midst of a second anti-Communist crusade.</a:t>
            </a:r>
          </a:p>
          <a:p>
            <a:r>
              <a:rPr lang="en-US" dirty="0" smtClean="0"/>
              <a:t>While McCarthy was only one of many officials and institutions who propagated the Second Red Scare, his was highly visible and sought to use the issue for political and personal gain.</a:t>
            </a:r>
          </a:p>
          <a:p>
            <a:r>
              <a:rPr lang="en-US" dirty="0" smtClean="0"/>
              <a:t>His chief tactic was using his power as a U.S. Senator to conduct committee hearings on potential communist infiltration of American government and society.</a:t>
            </a:r>
          </a:p>
          <a:p>
            <a:r>
              <a:rPr lang="en-US" dirty="0" smtClean="0"/>
              <a:t>While congressional hearings are not courts of law, many felt that questioning witnesses about whether they were communists or whether they knew any communists was tantamount to a public trial for the “crime” of believing in socialism. </a:t>
            </a:r>
          </a:p>
          <a:p>
            <a:r>
              <a:rPr lang="en-US" dirty="0" smtClean="0"/>
              <a:t>Coupled with McCarthy’s penchant for sensationalism, braggadocio, and even falsehoods, it became plain that he was using the charge of communism against his political enemies and to gain attention and popularity.</a:t>
            </a:r>
          </a:p>
          <a:p>
            <a:r>
              <a:rPr lang="en-US" dirty="0" smtClean="0"/>
              <a:t>As a result, many people were “blacklisted” and lost careers because of the hearings and accusations made by McCarthy and others</a:t>
            </a:r>
            <a:r>
              <a:rPr lang="en-US" dirty="0" smtClean="0"/>
              <a:t>.</a:t>
            </a:r>
            <a:endParaRPr lang="en-US" dirty="0" smtClean="0"/>
          </a:p>
          <a:p>
            <a:endParaRPr lang="en-US" dirty="0" smtClean="0"/>
          </a:p>
        </p:txBody>
      </p:sp>
      <p:pic>
        <p:nvPicPr>
          <p:cNvPr id="5" name="Picture 4"/>
          <p:cNvPicPr>
            <a:picLocks noChangeAspect="1"/>
          </p:cNvPicPr>
          <p:nvPr/>
        </p:nvPicPr>
        <p:blipFill>
          <a:blip r:embed="rId2"/>
          <a:stretch>
            <a:fillRect/>
          </a:stretch>
        </p:blipFill>
        <p:spPr>
          <a:xfrm>
            <a:off x="9754110" y="3650099"/>
            <a:ext cx="2323531" cy="3061252"/>
          </a:xfrm>
          <a:prstGeom prst="rect">
            <a:avLst/>
          </a:prstGeom>
        </p:spPr>
      </p:pic>
      <p:pic>
        <p:nvPicPr>
          <p:cNvPr id="6" name="Picture 5"/>
          <p:cNvPicPr>
            <a:picLocks noChangeAspect="1"/>
          </p:cNvPicPr>
          <p:nvPr/>
        </p:nvPicPr>
        <p:blipFill rotWithShape="1">
          <a:blip r:embed="rId3"/>
          <a:srcRect l="3335" t="8014" r="2054" b="7749"/>
          <a:stretch/>
        </p:blipFill>
        <p:spPr>
          <a:xfrm>
            <a:off x="9754110" y="732853"/>
            <a:ext cx="2179916" cy="2855480"/>
          </a:xfrm>
          <a:prstGeom prst="rect">
            <a:avLst/>
          </a:prstGeom>
        </p:spPr>
      </p:pic>
    </p:spTree>
    <p:extLst>
      <p:ext uri="{BB962C8B-B14F-4D97-AF65-F5344CB8AC3E}">
        <p14:creationId xmlns:p14="http://schemas.microsoft.com/office/powerpoint/2010/main" val="376131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26" y="172279"/>
            <a:ext cx="7991061" cy="1113182"/>
          </a:xfrm>
        </p:spPr>
        <p:txBody>
          <a:bodyPr>
            <a:normAutofit/>
          </a:bodyPr>
          <a:lstStyle/>
          <a:p>
            <a:pPr algn="ctr"/>
            <a:r>
              <a:rPr lang="en-US" sz="5400" b="1" dirty="0" smtClean="0"/>
              <a:t>McCarthyism</a:t>
            </a:r>
            <a:endParaRPr lang="en-US" sz="5400" b="1" dirty="0"/>
          </a:p>
        </p:txBody>
      </p:sp>
      <p:sp>
        <p:nvSpPr>
          <p:cNvPr id="3" name="Content Placeholder 2"/>
          <p:cNvSpPr>
            <a:spLocks noGrp="1"/>
          </p:cNvSpPr>
          <p:nvPr>
            <p:ph idx="1"/>
          </p:nvPr>
        </p:nvSpPr>
        <p:spPr>
          <a:xfrm>
            <a:off x="159026" y="1285461"/>
            <a:ext cx="8708374" cy="5393634"/>
          </a:xfrm>
        </p:spPr>
        <p:txBody>
          <a:bodyPr>
            <a:normAutofit fontScale="92500" lnSpcReduction="10000"/>
          </a:bodyPr>
          <a:lstStyle/>
          <a:p>
            <a:r>
              <a:rPr lang="en-US" dirty="0" smtClean="0"/>
              <a:t>Ultimately, McCarthy was censured by his Senate colleagues and died in office in 1957. But his tactics lived on. </a:t>
            </a:r>
          </a:p>
          <a:p>
            <a:r>
              <a:rPr lang="en-US" dirty="0" smtClean="0"/>
              <a:t>The </a:t>
            </a:r>
            <a:r>
              <a:rPr lang="en-US" dirty="0"/>
              <a:t>word “McCarthyism” has become synonymous with “witch hunt”—the idea of using power to demonize innocent individuals simply because of their supposed beliefs.</a:t>
            </a:r>
          </a:p>
          <a:p>
            <a:r>
              <a:rPr lang="en-US" dirty="0"/>
              <a:t>But it is crucial to understand that McCarthy was certainly not alone. The climate of fear caused by the Cold </a:t>
            </a:r>
            <a:r>
              <a:rPr lang="en-US" dirty="0" smtClean="0"/>
              <a:t>War, </a:t>
            </a:r>
            <a:r>
              <a:rPr lang="en-US" dirty="0"/>
              <a:t>and the resulting political opportunities that it presented for politicians, resulted in widespread “</a:t>
            </a:r>
            <a:r>
              <a:rPr lang="en-US" dirty="0" smtClean="0"/>
              <a:t>McCarthyism” – something akin to what happened during the First Red Scare. </a:t>
            </a:r>
            <a:endParaRPr lang="en-US" dirty="0"/>
          </a:p>
          <a:p>
            <a:r>
              <a:rPr lang="en-US" dirty="0"/>
              <a:t>For example, a young Congressman from Southern California became a national figure by leading </a:t>
            </a:r>
            <a:r>
              <a:rPr lang="en-US" dirty="0" smtClean="0"/>
              <a:t>the House </a:t>
            </a:r>
            <a:r>
              <a:rPr lang="en-US" dirty="0"/>
              <a:t>investigation of alleged Soviet spy Alger hiss. </a:t>
            </a:r>
            <a:endParaRPr lang="en-US" dirty="0" smtClean="0"/>
          </a:p>
          <a:p>
            <a:r>
              <a:rPr lang="en-US" dirty="0" smtClean="0"/>
              <a:t>His </a:t>
            </a:r>
            <a:r>
              <a:rPr lang="en-US" dirty="0"/>
              <a:t>name? Richard Nixon—soon to be U.S. Vice President and, of course, ultimately President</a:t>
            </a:r>
            <a:r>
              <a:rPr lang="en-US" dirty="0" smtClean="0"/>
              <a:t>.</a:t>
            </a:r>
            <a:endParaRPr lang="en-US" dirty="0"/>
          </a:p>
        </p:txBody>
      </p:sp>
      <p:pic>
        <p:nvPicPr>
          <p:cNvPr id="4" name="Picture 3"/>
          <p:cNvPicPr>
            <a:picLocks noChangeAspect="1"/>
          </p:cNvPicPr>
          <p:nvPr/>
        </p:nvPicPr>
        <p:blipFill>
          <a:blip r:embed="rId2"/>
          <a:stretch>
            <a:fillRect/>
          </a:stretch>
        </p:blipFill>
        <p:spPr>
          <a:xfrm>
            <a:off x="8909540" y="2753419"/>
            <a:ext cx="3132689" cy="3925676"/>
          </a:xfrm>
          <a:prstGeom prst="rect">
            <a:avLst/>
          </a:prstGeom>
        </p:spPr>
      </p:pic>
      <p:pic>
        <p:nvPicPr>
          <p:cNvPr id="5" name="Picture 4"/>
          <p:cNvPicPr>
            <a:picLocks noChangeAspect="1"/>
          </p:cNvPicPr>
          <p:nvPr/>
        </p:nvPicPr>
        <p:blipFill rotWithShape="1">
          <a:blip r:embed="rId3"/>
          <a:srcRect t="6479"/>
          <a:stretch/>
        </p:blipFill>
        <p:spPr>
          <a:xfrm>
            <a:off x="9117496" y="172279"/>
            <a:ext cx="2716778" cy="2926102"/>
          </a:xfrm>
          <a:prstGeom prst="rect">
            <a:avLst/>
          </a:prstGeom>
        </p:spPr>
      </p:pic>
    </p:spTree>
    <p:extLst>
      <p:ext uri="{BB962C8B-B14F-4D97-AF65-F5344CB8AC3E}">
        <p14:creationId xmlns:p14="http://schemas.microsoft.com/office/powerpoint/2010/main" val="317189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4" y="132523"/>
            <a:ext cx="9210261" cy="1558166"/>
          </a:xfrm>
        </p:spPr>
        <p:txBody>
          <a:bodyPr/>
          <a:lstStyle/>
          <a:p>
            <a:pPr algn="ctr"/>
            <a:r>
              <a:rPr lang="en-US" b="1" dirty="0" smtClean="0"/>
              <a:t>Conservative </a:t>
            </a:r>
            <a:r>
              <a:rPr lang="en-US" b="1" dirty="0"/>
              <a:t>Decisions </a:t>
            </a:r>
            <a:br>
              <a:rPr lang="en-US" b="1" dirty="0"/>
            </a:br>
            <a:r>
              <a:rPr lang="en-US" b="1" dirty="0"/>
              <a:t>of the Vinson Court (1946-1953)</a:t>
            </a:r>
            <a:endParaRPr lang="en-US" b="1" dirty="0"/>
          </a:p>
        </p:txBody>
      </p:sp>
      <p:sp>
        <p:nvSpPr>
          <p:cNvPr id="3" name="Content Placeholder 2"/>
          <p:cNvSpPr>
            <a:spLocks noGrp="1"/>
          </p:cNvSpPr>
          <p:nvPr>
            <p:ph idx="1"/>
          </p:nvPr>
        </p:nvSpPr>
        <p:spPr>
          <a:xfrm>
            <a:off x="155275" y="1563757"/>
            <a:ext cx="9836864" cy="5113088"/>
          </a:xfrm>
        </p:spPr>
        <p:txBody>
          <a:bodyPr>
            <a:normAutofit fontScale="85000" lnSpcReduction="20000"/>
          </a:bodyPr>
          <a:lstStyle/>
          <a:p>
            <a:r>
              <a:rPr lang="en-US" dirty="0" smtClean="0"/>
              <a:t>The tenure of Chief Justice Fed Vinson coincided with the Second Red Scare and resulted in generally conservative rulings upholding government action.</a:t>
            </a:r>
          </a:p>
          <a:p>
            <a:r>
              <a:rPr lang="en-US" dirty="0" smtClean="0"/>
              <a:t>In </a:t>
            </a:r>
            <a:r>
              <a:rPr lang="en-US" b="1" i="1" dirty="0" smtClean="0"/>
              <a:t>American Communications Association v. Douds </a:t>
            </a:r>
            <a:r>
              <a:rPr lang="en-US" b="1" dirty="0" smtClean="0"/>
              <a:t>(1950), </a:t>
            </a:r>
            <a:r>
              <a:rPr lang="en-US" dirty="0" smtClean="0"/>
              <a:t>the Court upheld (5-1) a </a:t>
            </a:r>
            <a:r>
              <a:rPr lang="en-US" dirty="0" smtClean="0"/>
              <a:t>provision of the Taft-Hartley Act </a:t>
            </a:r>
            <a:r>
              <a:rPr lang="en-US" dirty="0" smtClean="0"/>
              <a:t>requiring </a:t>
            </a:r>
            <a:r>
              <a:rPr lang="en-US" dirty="0" smtClean="0"/>
              <a:t>union leaders to pledge that they were not communists and did not desire the overthrow of the government.</a:t>
            </a:r>
          </a:p>
          <a:p>
            <a:r>
              <a:rPr lang="en-US" dirty="0" smtClean="0"/>
              <a:t>In 1947 President Truman issued an executive order charging Attorney General James McGrath with compiling a list of organizations thought to be subversive. McGrath listed 78 organizations including the Joint Anti-Fascist Refugee Committee, the National Council of American-Soviet Friendship, and the International Workers Order. These groups sued the Attorney General claiming that their ability to raise donations had suffered as a result of being placed on the list. The question that the Supreme Court considered was whether the Attorney General violated the organizations’ right to due process. </a:t>
            </a:r>
          </a:p>
          <a:p>
            <a:r>
              <a:rPr lang="en-US" dirty="0" smtClean="0"/>
              <a:t>In </a:t>
            </a:r>
            <a:r>
              <a:rPr lang="en-US" b="1" i="1" dirty="0" smtClean="0"/>
              <a:t>Joint Anti-Fascist Refuge Committee v. McGrath </a:t>
            </a:r>
            <a:r>
              <a:rPr lang="en-US" b="1" dirty="0" smtClean="0"/>
              <a:t>(1951)</a:t>
            </a:r>
            <a:r>
              <a:rPr lang="en-US" dirty="0" smtClean="0"/>
              <a:t>, the Court ruled 5-3 that the executive branch could not place organizations on a list of allegedly subversive organizations without conducting a hearing.</a:t>
            </a:r>
          </a:p>
        </p:txBody>
      </p:sp>
      <p:pic>
        <p:nvPicPr>
          <p:cNvPr id="4" name="Picture 3"/>
          <p:cNvPicPr>
            <a:picLocks noChangeAspect="1"/>
          </p:cNvPicPr>
          <p:nvPr/>
        </p:nvPicPr>
        <p:blipFill>
          <a:blip r:embed="rId2"/>
          <a:stretch>
            <a:fillRect/>
          </a:stretch>
        </p:blipFill>
        <p:spPr>
          <a:xfrm>
            <a:off x="9992139" y="3710609"/>
            <a:ext cx="2153296" cy="2836967"/>
          </a:xfrm>
          <a:prstGeom prst="rect">
            <a:avLst/>
          </a:prstGeom>
        </p:spPr>
      </p:pic>
      <p:pic>
        <p:nvPicPr>
          <p:cNvPr id="5" name="Picture 4"/>
          <p:cNvPicPr>
            <a:picLocks noChangeAspect="1"/>
          </p:cNvPicPr>
          <p:nvPr/>
        </p:nvPicPr>
        <p:blipFill>
          <a:blip r:embed="rId3"/>
          <a:stretch>
            <a:fillRect/>
          </a:stretch>
        </p:blipFill>
        <p:spPr>
          <a:xfrm>
            <a:off x="9992140" y="693078"/>
            <a:ext cx="2079026" cy="2808750"/>
          </a:xfrm>
          <a:prstGeom prst="rect">
            <a:avLst/>
          </a:prstGeom>
        </p:spPr>
      </p:pic>
    </p:spTree>
    <p:extLst>
      <p:ext uri="{BB962C8B-B14F-4D97-AF65-F5344CB8AC3E}">
        <p14:creationId xmlns:p14="http://schemas.microsoft.com/office/powerpoint/2010/main" val="62437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206100"/>
            <a:ext cx="3962400" cy="2497343"/>
          </a:xfrm>
        </p:spPr>
        <p:txBody>
          <a:bodyPr>
            <a:normAutofit fontScale="90000"/>
          </a:bodyPr>
          <a:lstStyle/>
          <a:p>
            <a:pPr algn="ctr"/>
            <a:r>
              <a:rPr lang="en-US" b="1" dirty="0" smtClean="0"/>
              <a:t>Conservative </a:t>
            </a:r>
            <a:r>
              <a:rPr lang="en-US" b="1" dirty="0"/>
              <a:t>Decisions </a:t>
            </a:r>
            <a:br>
              <a:rPr lang="en-US" b="1" dirty="0"/>
            </a:br>
            <a:r>
              <a:rPr lang="en-US" b="1" dirty="0"/>
              <a:t>of the Vinson Court (1946-1953)</a:t>
            </a:r>
            <a:endParaRPr lang="en-US" dirty="0"/>
          </a:p>
        </p:txBody>
      </p:sp>
      <p:sp>
        <p:nvSpPr>
          <p:cNvPr id="3" name="Content Placeholder 2"/>
          <p:cNvSpPr>
            <a:spLocks noGrp="1"/>
          </p:cNvSpPr>
          <p:nvPr>
            <p:ph idx="1"/>
          </p:nvPr>
        </p:nvSpPr>
        <p:spPr>
          <a:xfrm>
            <a:off x="132522" y="2875722"/>
            <a:ext cx="11926956" cy="3831327"/>
          </a:xfrm>
        </p:spPr>
        <p:txBody>
          <a:bodyPr>
            <a:normAutofit fontScale="92500" lnSpcReduction="20000"/>
          </a:bodyPr>
          <a:lstStyle/>
          <a:p>
            <a:r>
              <a:rPr lang="en-US" dirty="0"/>
              <a:t>The Alien Registration Act (1940), aka the </a:t>
            </a:r>
            <a:r>
              <a:rPr lang="en-US" b="1" dirty="0" smtClean="0"/>
              <a:t>Smith Act</a:t>
            </a:r>
            <a:r>
              <a:rPr lang="en-US" dirty="0" smtClean="0"/>
              <a:t>, </a:t>
            </a:r>
            <a:r>
              <a:rPr lang="en-US" dirty="0"/>
              <a:t>prohibited membership in organizations advocating the violent or forceful overthrow of the U.S. Government. </a:t>
            </a:r>
          </a:p>
          <a:p>
            <a:r>
              <a:rPr lang="en-US" dirty="0" smtClean="0"/>
              <a:t>In </a:t>
            </a:r>
            <a:r>
              <a:rPr lang="en-US" b="1" i="1" dirty="0" smtClean="0"/>
              <a:t>Dennis v. U.S. </a:t>
            </a:r>
            <a:r>
              <a:rPr lang="en-US" b="1" dirty="0" smtClean="0"/>
              <a:t>(1951)</a:t>
            </a:r>
            <a:r>
              <a:rPr lang="en-US" dirty="0" smtClean="0"/>
              <a:t>, the Court upheld (6-2) the convictions of 11 leaders of the Communist Party under the Smith </a:t>
            </a:r>
            <a:r>
              <a:rPr lang="en-US" dirty="0" smtClean="0"/>
              <a:t>Act, despite evidence that their trial was tainted by anti-communist bias.</a:t>
            </a:r>
            <a:endParaRPr lang="en-US" dirty="0" smtClean="0"/>
          </a:p>
          <a:p>
            <a:r>
              <a:rPr lang="en-US" dirty="0" smtClean="0"/>
              <a:t>But in </a:t>
            </a:r>
            <a:r>
              <a:rPr lang="en-US" b="1" i="1" dirty="0" smtClean="0"/>
              <a:t>Stack v. Boyle </a:t>
            </a:r>
            <a:r>
              <a:rPr lang="en-US" b="1" dirty="0" smtClean="0"/>
              <a:t>(1951)</a:t>
            </a:r>
            <a:r>
              <a:rPr lang="en-US" dirty="0" smtClean="0"/>
              <a:t>, the Court ruled 6-2 that 12 members of the U.S. Communist Party who were arrested on charges of conspiring to overthrow the government could not have their bail set an excessively high amount compared to bail for other crimes. </a:t>
            </a:r>
          </a:p>
          <a:p>
            <a:r>
              <a:rPr lang="en-US" dirty="0" smtClean="0"/>
              <a:t>In </a:t>
            </a:r>
            <a:r>
              <a:rPr lang="en-US" b="1" i="1" dirty="0" smtClean="0"/>
              <a:t>Adler v. Board of Education of City of New York </a:t>
            </a:r>
            <a:r>
              <a:rPr lang="en-US" dirty="0" smtClean="0"/>
              <a:t>(1952) the Court upheld 6-3 a law allowing the administration of government loyalty tests to ban communist teachers from New York public schools.</a:t>
            </a:r>
            <a:endParaRPr lang="en-US" b="1" dirty="0" smtClean="0"/>
          </a:p>
          <a:p>
            <a:endParaRPr lang="en-US" dirty="0" smtClean="0"/>
          </a:p>
        </p:txBody>
      </p:sp>
      <p:pic>
        <p:nvPicPr>
          <p:cNvPr id="4" name="Picture 3"/>
          <p:cNvPicPr>
            <a:picLocks noChangeAspect="1"/>
          </p:cNvPicPr>
          <p:nvPr/>
        </p:nvPicPr>
        <p:blipFill>
          <a:blip r:embed="rId2"/>
          <a:stretch>
            <a:fillRect/>
          </a:stretch>
        </p:blipFill>
        <p:spPr>
          <a:xfrm>
            <a:off x="4106309" y="0"/>
            <a:ext cx="7953169" cy="2875722"/>
          </a:xfrm>
          <a:prstGeom prst="rect">
            <a:avLst/>
          </a:prstGeom>
        </p:spPr>
      </p:pic>
    </p:spTree>
    <p:extLst>
      <p:ext uri="{BB962C8B-B14F-4D97-AF65-F5344CB8AC3E}">
        <p14:creationId xmlns:p14="http://schemas.microsoft.com/office/powerpoint/2010/main" val="838939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9" y="219351"/>
            <a:ext cx="6423991" cy="1954006"/>
          </a:xfrm>
        </p:spPr>
        <p:txBody>
          <a:bodyPr/>
          <a:lstStyle/>
          <a:p>
            <a:pPr algn="ctr"/>
            <a:r>
              <a:rPr lang="en-US" b="1" dirty="0" smtClean="0"/>
              <a:t>Liberal Decisions of the Warren Court (1953-1969)</a:t>
            </a:r>
            <a:endParaRPr lang="en-US" b="1" dirty="0"/>
          </a:p>
        </p:txBody>
      </p:sp>
      <p:sp>
        <p:nvSpPr>
          <p:cNvPr id="3" name="Content Placeholder 2"/>
          <p:cNvSpPr>
            <a:spLocks noGrp="1"/>
          </p:cNvSpPr>
          <p:nvPr>
            <p:ph idx="1"/>
          </p:nvPr>
        </p:nvSpPr>
        <p:spPr>
          <a:xfrm>
            <a:off x="132522" y="2438400"/>
            <a:ext cx="11913704" cy="4306956"/>
          </a:xfrm>
        </p:spPr>
        <p:txBody>
          <a:bodyPr>
            <a:normAutofit fontScale="92500" lnSpcReduction="10000"/>
          </a:bodyPr>
          <a:lstStyle/>
          <a:p>
            <a:r>
              <a:rPr lang="en-US" dirty="0" smtClean="0"/>
              <a:t>Earl Warren’s tenure as Chief Justice saw the Court move back in the liberal the direction with often-time unpopular rulings against the government and in favor of the individual.  </a:t>
            </a:r>
          </a:p>
          <a:p>
            <a:r>
              <a:rPr lang="en-US" dirty="0" smtClean="0"/>
              <a:t>In </a:t>
            </a:r>
            <a:r>
              <a:rPr lang="en-US" b="1" i="1" dirty="0" smtClean="0"/>
              <a:t>Slochower v. Board of Education </a:t>
            </a:r>
            <a:r>
              <a:rPr lang="en-US" b="1" dirty="0" smtClean="0"/>
              <a:t>(1956)</a:t>
            </a:r>
            <a:r>
              <a:rPr lang="en-US" dirty="0" smtClean="0"/>
              <a:t>, the Court struck down (5-4) a city ordinance that allowed tenured professors to be fired if they failed to answer questions related to their official conduct. </a:t>
            </a:r>
          </a:p>
          <a:p>
            <a:r>
              <a:rPr lang="en-US" dirty="0"/>
              <a:t>In </a:t>
            </a:r>
            <a:r>
              <a:rPr lang="en-US" b="1" i="1" dirty="0"/>
              <a:t>Yates v. U.S. </a:t>
            </a:r>
            <a:r>
              <a:rPr lang="en-US" b="1" dirty="0"/>
              <a:t>(1957</a:t>
            </a:r>
            <a:r>
              <a:rPr lang="en-US" dirty="0"/>
              <a:t>), the Court ruled 6-1 that the </a:t>
            </a:r>
            <a:r>
              <a:rPr lang="en-US" b="1" dirty="0"/>
              <a:t>Smith Act</a:t>
            </a:r>
            <a:r>
              <a:rPr lang="en-US" dirty="0"/>
              <a:t> did not prohibit the advocacy or teaching of overthrowing the government as an abstract principle, when such advocacy is not connected to direct efforts to incite violent overthrow.</a:t>
            </a:r>
          </a:p>
          <a:p>
            <a:r>
              <a:rPr lang="en-US" dirty="0"/>
              <a:t>In </a:t>
            </a:r>
            <a:r>
              <a:rPr lang="en-US" b="1" i="1" dirty="0"/>
              <a:t>Kent v. Dulles </a:t>
            </a:r>
            <a:r>
              <a:rPr lang="en-US" b="1" dirty="0"/>
              <a:t>(1958), </a:t>
            </a:r>
            <a:r>
              <a:rPr lang="en-US" dirty="0"/>
              <a:t>the Court ruled 5-4 on Fifth Amendment Due Process grounds that the </a:t>
            </a:r>
            <a:r>
              <a:rPr lang="en-US" b="1" dirty="0"/>
              <a:t>Smith Act </a:t>
            </a:r>
            <a:r>
              <a:rPr lang="en-US" dirty="0"/>
              <a:t>did not give the Secretary of State the ability to withhold passports without proof that those seeking to travel were engaged in illegal activities. </a:t>
            </a:r>
          </a:p>
          <a:p>
            <a:endParaRPr lang="en-US" dirty="0" smtClean="0"/>
          </a:p>
          <a:p>
            <a:endParaRPr lang="en-US" dirty="0" smtClean="0"/>
          </a:p>
        </p:txBody>
      </p:sp>
      <p:pic>
        <p:nvPicPr>
          <p:cNvPr id="4" name="Picture 3"/>
          <p:cNvPicPr>
            <a:picLocks noChangeAspect="1"/>
          </p:cNvPicPr>
          <p:nvPr/>
        </p:nvPicPr>
        <p:blipFill rotWithShape="1">
          <a:blip r:embed="rId2"/>
          <a:srcRect t="3373" b="7247"/>
          <a:stretch/>
        </p:blipFill>
        <p:spPr>
          <a:xfrm>
            <a:off x="6970643" y="95503"/>
            <a:ext cx="4081670" cy="2351397"/>
          </a:xfrm>
          <a:prstGeom prst="rect">
            <a:avLst/>
          </a:prstGeom>
        </p:spPr>
      </p:pic>
    </p:spTree>
    <p:extLst>
      <p:ext uri="{BB962C8B-B14F-4D97-AF65-F5344CB8AC3E}">
        <p14:creationId xmlns:p14="http://schemas.microsoft.com/office/powerpoint/2010/main" val="3904208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41&quot;&gt;&lt;/object&gt;&lt;object type=&quot;2&quot; unique_id=&quot;10042&quot;&gt;&lt;object type=&quot;3&quot; unique_id=&quot;10043&quot;&gt;&lt;property id=&quot;20148&quot; value=&quot;5&quot;/&gt;&lt;property id=&quot;20300&quot; value=&quot;Slide 1 - &amp;quot;Joseph McCarthy and Demagoguery&amp;quot;&quot;/&gt;&lt;property id=&quot;20307&quot; value=&quot;256&quot;/&gt;&lt;/object&gt;&lt;object type=&quot;3&quot; unique_id=&quot;10045&quot;&gt;&lt;property id=&quot;20148&quot; value=&quot;5&quot;/&gt;&lt;property id=&quot;20300&quot; value=&quot;Slide 15 - &amp;quot;Demagoguery Cuts Both Ways: Connection to Bobby Kennedy and Donald Trump&amp;quot;&quot;/&gt;&lt;property id=&quot;20307&quot; value=&quot;258&quot;/&gt;&lt;/object&gt;&lt;object type=&quot;3&quot; unique_id=&quot;10196&quot;&gt;&lt;property id=&quot;20148&quot; value=&quot;5&quot;/&gt;&lt;property id=&quot;20300&quot; value=&quot;Slide 2 - &amp;quot;Introduction:  McCarthyism in Context&amp;quot;&quot;/&gt;&lt;property id=&quot;20307&quot; value=&quot;261&quot;/&gt;&lt;/object&gt;&lt;object type=&quot;3&quot; unique_id=&quot;10198&quot;&gt;&lt;property id=&quot;20148&quot; value=&quot;5&quot;/&gt;&lt;property id=&quot;20300&quot; value=&quot;Slide 4 - &amp;quot;The Liberal Decisions of the Hughes and Stone Courts (1930-1946)&amp;quot;&quot;/&gt;&lt;property id=&quot;20307&quot; value=&quot;280&quot;/&gt;&lt;/object&gt;&lt;object type=&quot;3&quot; unique_id=&quot;10200&quot;&gt;&lt;property id=&quot;20148&quot; value=&quot;5&quot;/&gt;&lt;property id=&quot;20300&quot; value=&quot;Slide 5 - &amp;quot;The Second Red Scare and the Rise of Joseph McCarthy&amp;quot;&quot;/&gt;&lt;property id=&quot;20307&quot; value=&quot;281&quot;/&gt;&lt;/object&gt;&lt;object type=&quot;3&quot; unique_id=&quot;10202&quot;&gt;&lt;property id=&quot;20148&quot; value=&quot;5&quot;/&gt;&lt;property id=&quot;20300&quot; value=&quot;Slide 7 - &amp;quot;Conservative Decisions  of the Vinson Court (1946-1953)&amp;quot;&quot;/&gt;&lt;property id=&quot;20307&quot; value=&quot;263&quot;/&gt;&lt;/object&gt;&lt;object type=&quot;3&quot; unique_id=&quot;10203&quot;&gt;&lt;property id=&quot;20148&quot; value=&quot;5&quot;/&gt;&lt;property id=&quot;20300&quot; value=&quot;Slide 8 - &amp;quot;Conservative Decisions  of the Vinson Court (1946-1953)&amp;quot;&quot;/&gt;&lt;property id=&quot;20307&quot; value=&quot;270&quot;/&gt;&lt;/object&gt;&lt;object type=&quot;3&quot; unique_id=&quot;10206&quot;&gt;&lt;property id=&quot;20148&quot; value=&quot;5&quot;/&gt;&lt;property id=&quot;20300&quot; value=&quot;Slide 9 - &amp;quot;Liberal Decisions of the Warren Court (1953-1969)&amp;quot;&quot;/&gt;&lt;property id=&quot;20307&quot; value=&quot;278&quot;/&gt;&lt;/object&gt;&lt;object type=&quot;3&quot; unique_id=&quot;10208&quot;&gt;&lt;property id=&quot;20148&quot; value=&quot;5&quot;/&gt;&lt;property id=&quot;20300&quot; value=&quot;Slide 10 - &amp;quot;The Warren Court and Congressional Power to Investigate&amp;quot;&quot;/&gt;&lt;property id=&quot;20307&quot; value=&quot;267&quot;/&gt;&lt;/object&gt;&lt;object type=&quot;3&quot; unique_id=&quot;10217&quot;&gt;&lt;property id=&quot;20148&quot; value=&quot;5&quot;/&gt;&lt;property id=&quot;20300&quot; value=&quot;Slide 14 - &amp;quot;Additional Warren Court Checks on Red Scare Laws&amp;quot;&quot;/&gt;&lt;property id=&quot;20307&quot; value=&quot;272&quot;/&gt;&lt;/object&gt;&lt;object type=&quot;3&quot; unique_id=&quot;10218&quot;&gt;&lt;property id=&quot;20148&quot; value=&quot;5&quot;/&gt;&lt;property id=&quot;20300&quot; value=&quot;Slide 13 - &amp;quot;The McCarran Act:  The Warren Court Pushes Back&amp;quot;&quot;/&gt;&lt;property id=&quot;20307&quot; value=&quot;282&quot;/&gt;&lt;/object&gt;&lt;object type=&quot;3&quot; unique_id=&quot;10398&quot;&gt;&lt;property id=&quot;20148&quot; value=&quot;5&quot;/&gt;&lt;property id=&quot;20300&quot; value=&quot;Slide 3 - &amp;quot;The First  Red Scare&amp;quot;&quot;/&gt;&lt;property id=&quot;20307&quot; value=&quot;284&quot;/&gt;&lt;/object&gt;&lt;object type=&quot;3&quot; unique_id=&quot;10661&quot;&gt;&lt;property id=&quot;20148&quot; value=&quot;5&quot;/&gt;&lt;property id=&quot;20300&quot; value=&quot;Slide 16&quot;/&gt;&lt;property id=&quot;20307&quot; value=&quot;286&quot;/&gt;&lt;/object&gt;&lt;object type=&quot;3&quot; unique_id=&quot;10662&quot;&gt;&lt;property id=&quot;20148&quot; value=&quot;5&quot;/&gt;&lt;property id=&quot;20300&quot; value=&quot;Slide 17 - &amp;quot;Demagoguery Cuts Both Ways: From Bobby Kennedy to Donald Trump&amp;quot;&quot;/&gt;&lt;property id=&quot;20307&quot; value=&quot;285&quot;/&gt;&lt;/object&gt;&lt;object type=&quot;3&quot; unique_id=&quot;10767&quot;&gt;&lt;property id=&quot;20148&quot; value=&quot;5&quot;/&gt;&lt;property id=&quot;20300&quot; value=&quot;Slide 12 - &amp;quot;The McCarran Act (1950)&amp;quot;&quot;/&gt;&lt;property id=&quot;20307&quot; value=&quot;288&quot;/&gt;&lt;/object&gt;&lt;object type=&quot;3&quot; unique_id=&quot;10936&quot;&gt;&lt;property id=&quot;20148&quot; value=&quot;5&quot;/&gt;&lt;property id=&quot;20300&quot; value=&quot;Slide 6 - &amp;quot;McCarthyism&amp;quot;&quot;/&gt;&lt;property id=&quot;20307&quot; value=&quot;290&quot;/&gt;&lt;/object&gt;&lt;object type=&quot;3&quot; unique_id=&quot;11010&quot;&gt;&lt;property id=&quot;20148&quot; value=&quot;5&quot;/&gt;&lt;property id=&quot;20300&quot; value=&quot;Slide 11 - &amp;quot;From Watkins to Barenblatt&amp;quot;&quot;/&gt;&lt;property id=&quot;20307&quot; value=&quot;29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TotalTime>
  <Words>2866</Words>
  <Application>Microsoft Office PowerPoint</Application>
  <PresentationFormat>Widescreen</PresentationFormat>
  <Paragraphs>99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Joseph McCarthy and Demagoguery</vt:lpstr>
      <vt:lpstr>Introduction:  McCarthyism in Context</vt:lpstr>
      <vt:lpstr>The First  Red Scare</vt:lpstr>
      <vt:lpstr>The Liberal Decisions of the Hughes and Stone Courts (1930-1946)</vt:lpstr>
      <vt:lpstr>The Second Red Scare and the Rise of Joseph McCarthy</vt:lpstr>
      <vt:lpstr>McCarthyism</vt:lpstr>
      <vt:lpstr>Conservative Decisions  of the Vinson Court (1946-1953)</vt:lpstr>
      <vt:lpstr>Conservative Decisions  of the Vinson Court (1946-1953)</vt:lpstr>
      <vt:lpstr>Liberal Decisions of the Warren Court (1953-1969)</vt:lpstr>
      <vt:lpstr>The Warren Court and Congressional Power to Investigate</vt:lpstr>
      <vt:lpstr>From Watkins to Barenblatt</vt:lpstr>
      <vt:lpstr>The McCarran Act (1950)</vt:lpstr>
      <vt:lpstr>The McCarran Act:  The Warren Court Pushes Back</vt:lpstr>
      <vt:lpstr>Additional Warren Court Checks on Red Scare Laws</vt:lpstr>
      <vt:lpstr>Demagoguery Cuts Both Ways: Connection to Bobby Kennedy and Donald Trump</vt:lpstr>
      <vt:lpstr>PowerPoint Presentation</vt:lpstr>
      <vt:lpstr>Demagoguery Cuts Both Ways: From Bobby Kennedy to Donald Trump</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Joseph McCarthy:  A Case Study on Demagoguery</dc:title>
  <dc:creator>Artemus Ward</dc:creator>
  <cp:lastModifiedBy>Artemus Ward</cp:lastModifiedBy>
  <cp:revision>71</cp:revision>
  <dcterms:created xsi:type="dcterms:W3CDTF">2017-04-21T13:51:40Z</dcterms:created>
  <dcterms:modified xsi:type="dcterms:W3CDTF">2017-04-22T20:33:42Z</dcterms:modified>
</cp:coreProperties>
</file>