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9" r:id="rId5"/>
    <p:sldId id="260" r:id="rId6"/>
    <p:sldId id="265" r:id="rId7"/>
    <p:sldId id="266" r:id="rId8"/>
    <p:sldId id="273" r:id="rId9"/>
    <p:sldId id="264" r:id="rId10"/>
    <p:sldId id="261" r:id="rId11"/>
    <p:sldId id="262" r:id="rId12"/>
    <p:sldId id="263" r:id="rId13"/>
    <p:sldId id="271" r:id="rId14"/>
    <p:sldId id="269" r:id="rId15"/>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F6FF54-F2ED-4511-8F62-D01D4F001E81}" type="slidenum">
              <a:rPr lang="en-US" altLang="en-US"/>
              <a:pPr/>
              <a:t>‹#›</a:t>
            </a:fld>
            <a:endParaRPr lang="en-US" altLang="en-US"/>
          </a:p>
        </p:txBody>
      </p:sp>
    </p:spTree>
    <p:extLst>
      <p:ext uri="{BB962C8B-B14F-4D97-AF65-F5344CB8AC3E}">
        <p14:creationId xmlns:p14="http://schemas.microsoft.com/office/powerpoint/2010/main" val="13118516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E65FA0-469E-42B0-A20D-474F1F24D46A}" type="slidenum">
              <a:rPr lang="en-US" altLang="en-US"/>
              <a:pPr/>
              <a:t>‹#›</a:t>
            </a:fld>
            <a:endParaRPr lang="en-US" altLang="en-US"/>
          </a:p>
        </p:txBody>
      </p:sp>
    </p:spTree>
    <p:extLst>
      <p:ext uri="{BB962C8B-B14F-4D97-AF65-F5344CB8AC3E}">
        <p14:creationId xmlns:p14="http://schemas.microsoft.com/office/powerpoint/2010/main" val="4077756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AC5A70-2ECF-441D-AC39-7456DC2F5A3B}" type="slidenum">
              <a:rPr lang="en-US" altLang="en-US"/>
              <a:pPr/>
              <a:t>‹#›</a:t>
            </a:fld>
            <a:endParaRPr lang="en-US" altLang="en-US"/>
          </a:p>
        </p:txBody>
      </p:sp>
    </p:spTree>
    <p:extLst>
      <p:ext uri="{BB962C8B-B14F-4D97-AF65-F5344CB8AC3E}">
        <p14:creationId xmlns:p14="http://schemas.microsoft.com/office/powerpoint/2010/main" val="4693894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9A8AFC-B8A6-44BD-AABF-30A2AFD97C48}" type="slidenum">
              <a:rPr lang="en-US" altLang="en-US"/>
              <a:pPr/>
              <a:t>‹#›</a:t>
            </a:fld>
            <a:endParaRPr lang="en-US" altLang="en-US"/>
          </a:p>
        </p:txBody>
      </p:sp>
    </p:spTree>
    <p:extLst>
      <p:ext uri="{BB962C8B-B14F-4D97-AF65-F5344CB8AC3E}">
        <p14:creationId xmlns:p14="http://schemas.microsoft.com/office/powerpoint/2010/main" val="2622730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E6C3FC-4E8C-435C-AE88-96266E560384}" type="slidenum">
              <a:rPr lang="en-US" altLang="en-US"/>
              <a:pPr/>
              <a:t>‹#›</a:t>
            </a:fld>
            <a:endParaRPr lang="en-US" altLang="en-US"/>
          </a:p>
        </p:txBody>
      </p:sp>
    </p:spTree>
    <p:extLst>
      <p:ext uri="{BB962C8B-B14F-4D97-AF65-F5344CB8AC3E}">
        <p14:creationId xmlns:p14="http://schemas.microsoft.com/office/powerpoint/2010/main" val="18328260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7C1E6D-1EC1-4271-8F1E-0C801331BBF4}" type="slidenum">
              <a:rPr lang="en-US" altLang="en-US"/>
              <a:pPr/>
              <a:t>‹#›</a:t>
            </a:fld>
            <a:endParaRPr lang="en-US" altLang="en-US"/>
          </a:p>
        </p:txBody>
      </p:sp>
    </p:spTree>
    <p:extLst>
      <p:ext uri="{BB962C8B-B14F-4D97-AF65-F5344CB8AC3E}">
        <p14:creationId xmlns:p14="http://schemas.microsoft.com/office/powerpoint/2010/main" val="28670333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5504334-304A-40DD-8106-16056A3310BC}" type="slidenum">
              <a:rPr lang="en-US" altLang="en-US"/>
              <a:pPr/>
              <a:t>‹#›</a:t>
            </a:fld>
            <a:endParaRPr lang="en-US" altLang="en-US"/>
          </a:p>
        </p:txBody>
      </p:sp>
    </p:spTree>
    <p:extLst>
      <p:ext uri="{BB962C8B-B14F-4D97-AF65-F5344CB8AC3E}">
        <p14:creationId xmlns:p14="http://schemas.microsoft.com/office/powerpoint/2010/main" val="19181875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5AF57AC-0E04-453C-A571-00A0A1A4CB57}" type="slidenum">
              <a:rPr lang="en-US" altLang="en-US"/>
              <a:pPr/>
              <a:t>‹#›</a:t>
            </a:fld>
            <a:endParaRPr lang="en-US" altLang="en-US"/>
          </a:p>
        </p:txBody>
      </p:sp>
    </p:spTree>
    <p:extLst>
      <p:ext uri="{BB962C8B-B14F-4D97-AF65-F5344CB8AC3E}">
        <p14:creationId xmlns:p14="http://schemas.microsoft.com/office/powerpoint/2010/main" val="3231914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CEA1E6B-ED8B-4CE6-B26D-CB30417707D9}" type="slidenum">
              <a:rPr lang="en-US" altLang="en-US"/>
              <a:pPr/>
              <a:t>‹#›</a:t>
            </a:fld>
            <a:endParaRPr lang="en-US" altLang="en-US"/>
          </a:p>
        </p:txBody>
      </p:sp>
    </p:spTree>
    <p:extLst>
      <p:ext uri="{BB962C8B-B14F-4D97-AF65-F5344CB8AC3E}">
        <p14:creationId xmlns:p14="http://schemas.microsoft.com/office/powerpoint/2010/main" val="29781563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F3B2A3-0890-4A30-9B14-99E70B549FC1}" type="slidenum">
              <a:rPr lang="en-US" altLang="en-US"/>
              <a:pPr/>
              <a:t>‹#›</a:t>
            </a:fld>
            <a:endParaRPr lang="en-US" altLang="en-US"/>
          </a:p>
        </p:txBody>
      </p:sp>
    </p:spTree>
    <p:extLst>
      <p:ext uri="{BB962C8B-B14F-4D97-AF65-F5344CB8AC3E}">
        <p14:creationId xmlns:p14="http://schemas.microsoft.com/office/powerpoint/2010/main" val="7375133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A50C82-3412-46BA-BA55-6B9A761A1CDE}" type="slidenum">
              <a:rPr lang="en-US" altLang="en-US"/>
              <a:pPr/>
              <a:t>‹#›</a:t>
            </a:fld>
            <a:endParaRPr lang="en-US" altLang="en-US"/>
          </a:p>
        </p:txBody>
      </p:sp>
    </p:spTree>
    <p:extLst>
      <p:ext uri="{BB962C8B-B14F-4D97-AF65-F5344CB8AC3E}">
        <p14:creationId xmlns:p14="http://schemas.microsoft.com/office/powerpoint/2010/main" val="12013073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0DB542-1041-4040-AE42-2D8E3D68ADA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b="0" i="0" u="none"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b="0" i="0" u="none"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486400" y="228600"/>
            <a:ext cx="3505200" cy="4267200"/>
          </a:xfrm>
        </p:spPr>
        <p:txBody>
          <a:bodyPr anchor="ctr"/>
          <a:lstStyle/>
          <a:p>
            <a:r>
              <a:rPr lang="en-US" altLang="en-US" sz="4000" dirty="0"/>
              <a:t>George </a:t>
            </a:r>
            <a:r>
              <a:rPr lang="en-US" altLang="en-US" sz="4000" dirty="0" smtClean="0"/>
              <a:t>Washington </a:t>
            </a:r>
            <a:br>
              <a:rPr lang="en-US" altLang="en-US" sz="4000" dirty="0" smtClean="0"/>
            </a:br>
            <a:r>
              <a:rPr lang="en-US" altLang="en-US" sz="4000" dirty="0" smtClean="0"/>
              <a:t>and Self-Governance</a:t>
            </a:r>
            <a:endParaRPr lang="en-US" altLang="en-US" sz="4000" dirty="0"/>
          </a:p>
        </p:txBody>
      </p:sp>
      <p:sp>
        <p:nvSpPr>
          <p:cNvPr id="2051" name="Rectangle 3"/>
          <p:cNvSpPr>
            <a:spLocks noGrp="1" noChangeArrowheads="1"/>
          </p:cNvSpPr>
          <p:nvPr>
            <p:ph type="subTitle" idx="1"/>
          </p:nvPr>
        </p:nvSpPr>
        <p:spPr>
          <a:xfrm>
            <a:off x="5638800" y="4800600"/>
            <a:ext cx="3276600" cy="1752600"/>
          </a:xfrm>
        </p:spPr>
        <p:txBody>
          <a:bodyPr/>
          <a:lstStyle/>
          <a:p>
            <a:pPr>
              <a:lnSpc>
                <a:spcPct val="80000"/>
              </a:lnSpc>
            </a:pPr>
            <a:r>
              <a:rPr lang="en-US" altLang="en-US" sz="1400" dirty="0"/>
              <a:t>The Bill of Rights Institute</a:t>
            </a:r>
          </a:p>
          <a:p>
            <a:pPr>
              <a:lnSpc>
                <a:spcPct val="80000"/>
              </a:lnSpc>
            </a:pPr>
            <a:r>
              <a:rPr lang="en-US" altLang="en-US" sz="1400" dirty="0" smtClean="0"/>
              <a:t>April 25, 2017</a:t>
            </a:r>
            <a:endParaRPr lang="en-US" altLang="en-US" sz="1400" dirty="0"/>
          </a:p>
          <a:p>
            <a:pPr>
              <a:lnSpc>
                <a:spcPct val="80000"/>
              </a:lnSpc>
            </a:pPr>
            <a:endParaRPr lang="en-US" altLang="en-US" sz="1400" dirty="0"/>
          </a:p>
          <a:p>
            <a:pPr>
              <a:lnSpc>
                <a:spcPct val="80000"/>
              </a:lnSpc>
            </a:pPr>
            <a:r>
              <a:rPr lang="en-US" altLang="en-US" sz="1400" dirty="0"/>
              <a:t>Artemus Ward</a:t>
            </a:r>
          </a:p>
          <a:p>
            <a:pPr>
              <a:lnSpc>
                <a:spcPct val="80000"/>
              </a:lnSpc>
            </a:pPr>
            <a:r>
              <a:rPr lang="en-US" altLang="en-US" sz="1400" dirty="0"/>
              <a:t>Department of Political Science</a:t>
            </a:r>
          </a:p>
          <a:p>
            <a:pPr>
              <a:lnSpc>
                <a:spcPct val="80000"/>
              </a:lnSpc>
            </a:pPr>
            <a:r>
              <a:rPr lang="en-US" altLang="en-US" sz="1400" dirty="0"/>
              <a:t>Northern Illinois University </a:t>
            </a:r>
          </a:p>
          <a:p>
            <a:pPr>
              <a:lnSpc>
                <a:spcPct val="80000"/>
              </a:lnSpc>
            </a:pPr>
            <a:r>
              <a:rPr lang="en-US" altLang="en-US" sz="1400" dirty="0"/>
              <a:t>aeward@niu.edu</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12021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62400" y="122238"/>
            <a:ext cx="4953000" cy="2239962"/>
          </a:xfrm>
        </p:spPr>
        <p:txBody>
          <a:bodyPr/>
          <a:lstStyle/>
          <a:p>
            <a:r>
              <a:rPr lang="en-US" altLang="en-US" sz="3800" dirty="0"/>
              <a:t>Washington’s Farewell Address (1796)</a:t>
            </a:r>
          </a:p>
        </p:txBody>
      </p:sp>
      <p:sp>
        <p:nvSpPr>
          <p:cNvPr id="8195" name="Rectangle 3"/>
          <p:cNvSpPr>
            <a:spLocks noGrp="1" noChangeArrowheads="1"/>
          </p:cNvSpPr>
          <p:nvPr>
            <p:ph type="body" idx="1"/>
          </p:nvPr>
        </p:nvSpPr>
        <p:spPr>
          <a:xfrm>
            <a:off x="419100" y="2514600"/>
            <a:ext cx="8229600" cy="4144963"/>
          </a:xfrm>
        </p:spPr>
        <p:txBody>
          <a:bodyPr/>
          <a:lstStyle/>
          <a:p>
            <a:r>
              <a:rPr lang="en-US" altLang="en-US" dirty="0"/>
              <a:t>The speech is widely known for its warnings against political division at home and diplomatic involvement abroad.</a:t>
            </a:r>
          </a:p>
          <a:p>
            <a:r>
              <a:rPr lang="en-US" altLang="en-US" dirty="0"/>
              <a:t>Its greatest significance, however, is in demonstrating once again how Washington chose to relinquish power when faced with an opportunity to keep if not expand it.</a:t>
            </a:r>
          </a:p>
          <a:p>
            <a:endParaRPr lang="en-US" altLang="en-US" dirty="0"/>
          </a:p>
          <a:p>
            <a:endParaRPr lang="en-US" altLang="en-US" dirty="0"/>
          </a:p>
        </p:txBody>
      </p:sp>
      <p:pic>
        <p:nvPicPr>
          <p:cNvPr id="2" name="Picture 1"/>
          <p:cNvPicPr>
            <a:picLocks noChangeAspect="1"/>
          </p:cNvPicPr>
          <p:nvPr/>
        </p:nvPicPr>
        <p:blipFill>
          <a:blip r:embed="rId2"/>
          <a:stretch>
            <a:fillRect/>
          </a:stretch>
        </p:blipFill>
        <p:spPr>
          <a:xfrm>
            <a:off x="228599" y="122238"/>
            <a:ext cx="3594063" cy="2239962"/>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14800" y="228600"/>
            <a:ext cx="4863905" cy="2209800"/>
          </a:xfrm>
        </p:spPr>
        <p:txBody>
          <a:bodyPr/>
          <a:lstStyle/>
          <a:p>
            <a:r>
              <a:rPr lang="en-US" altLang="en-US" sz="3800" dirty="0"/>
              <a:t>Washington’s Farewell Address (1796)</a:t>
            </a:r>
          </a:p>
        </p:txBody>
      </p:sp>
      <p:sp>
        <p:nvSpPr>
          <p:cNvPr id="9219" name="Rectangle 3"/>
          <p:cNvSpPr>
            <a:spLocks noGrp="1" noChangeArrowheads="1"/>
          </p:cNvSpPr>
          <p:nvPr>
            <p:ph type="body" idx="1"/>
          </p:nvPr>
        </p:nvSpPr>
        <p:spPr>
          <a:xfrm>
            <a:off x="152400" y="2438400"/>
            <a:ext cx="8839200" cy="4267200"/>
          </a:xfrm>
        </p:spPr>
        <p:txBody>
          <a:bodyPr/>
          <a:lstStyle/>
          <a:p>
            <a:pPr>
              <a:lnSpc>
                <a:spcPct val="90000"/>
              </a:lnSpc>
            </a:pPr>
            <a:r>
              <a:rPr lang="en-US" altLang="en-US" sz="2400" dirty="0"/>
              <a:t>“I did not seek the office with which you have honored me… [and now possess] the grey hairs of a man who has, excepting the interval between the close of the Revolutionary War, and the organization of the new government—either in a civil, or military character, spent five and forty years—All the prime of his life—in serving his country; [may he] be suffered to pass quietly to the grave—and that his errors, however, numerous; if they are not criminal, may be consigned to the Tomb of oblivion, as he himself will soon be to the Mansion of Retirement.”</a:t>
            </a:r>
          </a:p>
          <a:p>
            <a:pPr>
              <a:lnSpc>
                <a:spcPct val="90000"/>
              </a:lnSpc>
            </a:pPr>
            <a:r>
              <a:rPr lang="en-US" altLang="en-US" sz="1400" dirty="0"/>
              <a:t>Note: Washington wrote this passage and wanted it to be near the beginning of his speech. Alexander Hamilton eliminated the references to “grey hairs,” “prime of his life,” and “errors, however numerous.” Hamilton also moved it to the end of the speech. Washington was pleased with the changes and praised his old friend for rendering him “with less egotism.”</a:t>
            </a:r>
          </a:p>
          <a:p>
            <a:pPr>
              <a:lnSpc>
                <a:spcPct val="90000"/>
              </a:lnSpc>
            </a:pPr>
            <a:endParaRPr lang="en-US" altLang="en-US" sz="2400" dirty="0"/>
          </a:p>
        </p:txBody>
      </p:sp>
      <p:pic>
        <p:nvPicPr>
          <p:cNvPr id="2" name="Picture 1"/>
          <p:cNvPicPr>
            <a:picLocks noChangeAspect="1"/>
          </p:cNvPicPr>
          <p:nvPr/>
        </p:nvPicPr>
        <p:blipFill rotWithShape="1">
          <a:blip r:embed="rId2"/>
          <a:srcRect l="5000" r="12500"/>
          <a:stretch/>
        </p:blipFill>
        <p:spPr>
          <a:xfrm>
            <a:off x="609600" y="132959"/>
            <a:ext cx="3352800" cy="227965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763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Conclusion</a:t>
            </a:r>
          </a:p>
        </p:txBody>
      </p:sp>
      <p:sp>
        <p:nvSpPr>
          <p:cNvPr id="19459" name="Rectangle 3"/>
          <p:cNvSpPr>
            <a:spLocks noGrp="1" noChangeArrowheads="1"/>
          </p:cNvSpPr>
          <p:nvPr>
            <p:ph type="body" idx="1"/>
          </p:nvPr>
        </p:nvSpPr>
        <p:spPr>
          <a:xfrm>
            <a:off x="457200" y="1417638"/>
            <a:ext cx="8229600" cy="5059362"/>
          </a:xfrm>
        </p:spPr>
        <p:txBody>
          <a:bodyPr/>
          <a:lstStyle/>
          <a:p>
            <a:r>
              <a:rPr lang="en-US" altLang="en-US" sz="2800" dirty="0"/>
              <a:t>George Washington’s actions provide an instructive case study in </a:t>
            </a:r>
            <a:r>
              <a:rPr lang="en-US" altLang="en-US" sz="2800" dirty="0" smtClean="0"/>
              <a:t>how individual actions can promote the democratic ideal of self-governance.</a:t>
            </a:r>
            <a:endParaRPr lang="en-US" altLang="en-US" sz="2800" dirty="0"/>
          </a:p>
          <a:p>
            <a:r>
              <a:rPr lang="en-US" altLang="en-US" sz="2800" dirty="0"/>
              <a:t>Instead of seizing power by force at the end of the Revolution, he </a:t>
            </a:r>
            <a:r>
              <a:rPr lang="en-US" altLang="en-US" sz="2800" dirty="0" smtClean="0"/>
              <a:t>quashed a treasonous plot by his officers and ultimately resigned </a:t>
            </a:r>
            <a:r>
              <a:rPr lang="en-US" altLang="en-US" sz="2800" dirty="0"/>
              <a:t>his commission as head of the Continental Army.</a:t>
            </a:r>
          </a:p>
          <a:p>
            <a:r>
              <a:rPr lang="en-US" altLang="en-US" sz="2800" dirty="0"/>
              <a:t>After two terms as President he voluntarily left public life and turned over the executive branch to others.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References</a:t>
            </a:r>
          </a:p>
        </p:txBody>
      </p:sp>
      <p:sp>
        <p:nvSpPr>
          <p:cNvPr id="17411" name="Rectangle 3"/>
          <p:cNvSpPr>
            <a:spLocks noGrp="1" noChangeArrowheads="1"/>
          </p:cNvSpPr>
          <p:nvPr>
            <p:ph type="body" idx="1"/>
          </p:nvPr>
        </p:nvSpPr>
        <p:spPr/>
        <p:txBody>
          <a:bodyPr/>
          <a:lstStyle/>
          <a:p>
            <a:pPr>
              <a:lnSpc>
                <a:spcPct val="90000"/>
              </a:lnSpc>
            </a:pPr>
            <a:r>
              <a:rPr lang="en-US" altLang="en-US" sz="2800"/>
              <a:t>Chernow, Ron, </a:t>
            </a:r>
            <a:r>
              <a:rPr lang="en-US" altLang="en-US" sz="2800" i="1"/>
              <a:t>Alexander Hamilton </a:t>
            </a:r>
            <a:r>
              <a:rPr lang="en-US" altLang="en-US" sz="2800"/>
              <a:t>(New York: Penguin, 2004).</a:t>
            </a:r>
          </a:p>
          <a:p>
            <a:pPr>
              <a:lnSpc>
                <a:spcPct val="90000"/>
              </a:lnSpc>
            </a:pPr>
            <a:r>
              <a:rPr lang="en-US" altLang="en-US" sz="2800"/>
              <a:t>Ellis, Joseph J., </a:t>
            </a:r>
            <a:r>
              <a:rPr lang="en-US" altLang="en-US" sz="2800" i="1"/>
              <a:t>Founding Brothers: The Revolutionary Generation</a:t>
            </a:r>
            <a:r>
              <a:rPr lang="en-US" altLang="en-US" sz="2800"/>
              <a:t> (New York: Knopf, 2000).</a:t>
            </a:r>
          </a:p>
          <a:p>
            <a:pPr>
              <a:lnSpc>
                <a:spcPct val="90000"/>
              </a:lnSpc>
            </a:pPr>
            <a:r>
              <a:rPr lang="en-US" altLang="en-US" sz="2800"/>
              <a:t>Ellis, Joseph J., </a:t>
            </a:r>
            <a:r>
              <a:rPr lang="en-US" altLang="en-US" sz="2800" i="1"/>
              <a:t>His Excellency: George Washington </a:t>
            </a:r>
            <a:r>
              <a:rPr lang="en-US" altLang="en-US" sz="2800"/>
              <a:t>(New York: Knopf, 2004).</a:t>
            </a:r>
          </a:p>
          <a:p>
            <a:pPr>
              <a:lnSpc>
                <a:spcPct val="90000"/>
              </a:lnSpc>
            </a:pPr>
            <a:r>
              <a:rPr lang="en-US" altLang="en-US" sz="2800"/>
              <a:t>Wood, Gordon, </a:t>
            </a:r>
            <a:r>
              <a:rPr lang="en-US" altLang="en-US" sz="2800" i="1"/>
              <a:t>Revolutionary Characters: What Made the Founders Different </a:t>
            </a:r>
            <a:r>
              <a:rPr lang="en-US" altLang="en-US" sz="2800"/>
              <a:t>(New York: Penguin, 2006).</a:t>
            </a:r>
          </a:p>
          <a:p>
            <a:pPr>
              <a:lnSpc>
                <a:spcPct val="90000"/>
              </a:lnSpc>
            </a:pPr>
            <a:endParaRPr lang="en-US" altLang="en-US" sz="28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171070" cy="1905000"/>
          </a:xfrm>
        </p:spPr>
        <p:txBody>
          <a:bodyPr/>
          <a:lstStyle/>
          <a:p>
            <a:r>
              <a:rPr lang="en-US" dirty="0" smtClean="0"/>
              <a:t>Self-Governance</a:t>
            </a:r>
            <a:endParaRPr lang="en-US" dirty="0"/>
          </a:p>
        </p:txBody>
      </p:sp>
      <p:sp>
        <p:nvSpPr>
          <p:cNvPr id="3" name="Content Placeholder 2"/>
          <p:cNvSpPr>
            <a:spLocks noGrp="1"/>
          </p:cNvSpPr>
          <p:nvPr>
            <p:ph idx="1"/>
          </p:nvPr>
        </p:nvSpPr>
        <p:spPr>
          <a:xfrm>
            <a:off x="152400" y="2819400"/>
            <a:ext cx="8763000" cy="3886200"/>
          </a:xfrm>
        </p:spPr>
        <p:txBody>
          <a:bodyPr/>
          <a:lstStyle/>
          <a:p>
            <a:r>
              <a:rPr lang="en-US" dirty="0" smtClean="0"/>
              <a:t>To be self-controlled</a:t>
            </a:r>
          </a:p>
          <a:p>
            <a:r>
              <a:rPr lang="en-US" dirty="0"/>
              <a:t>A</a:t>
            </a:r>
            <a:r>
              <a:rPr lang="en-US" dirty="0" smtClean="0"/>
              <a:t>voiding extremes </a:t>
            </a:r>
          </a:p>
          <a:p>
            <a:r>
              <a:rPr lang="en-US" dirty="0" smtClean="0"/>
              <a:t>To not be excessively influenced or controlled by others.</a:t>
            </a:r>
          </a:p>
          <a:p>
            <a:r>
              <a:rPr lang="en-US" dirty="0" smtClean="0"/>
              <a:t>How does George Washington exemplify allegiance to the principle of self-governance?</a:t>
            </a:r>
            <a:endParaRPr lang="en-US" dirty="0"/>
          </a:p>
        </p:txBody>
      </p:sp>
      <p:pic>
        <p:nvPicPr>
          <p:cNvPr id="4" name="Picture 3"/>
          <p:cNvPicPr>
            <a:picLocks noChangeAspect="1"/>
          </p:cNvPicPr>
          <p:nvPr/>
        </p:nvPicPr>
        <p:blipFill rotWithShape="1">
          <a:blip r:embed="rId2"/>
          <a:srcRect l="39858"/>
          <a:stretch/>
        </p:blipFill>
        <p:spPr>
          <a:xfrm>
            <a:off x="4562035" y="152400"/>
            <a:ext cx="4114800" cy="3854689"/>
          </a:xfrm>
          <a:prstGeom prst="rect">
            <a:avLst/>
          </a:prstGeom>
        </p:spPr>
      </p:pic>
    </p:spTree>
    <p:extLst>
      <p:ext uri="{BB962C8B-B14F-4D97-AF65-F5344CB8AC3E}">
        <p14:creationId xmlns:p14="http://schemas.microsoft.com/office/powerpoint/2010/main" val="31132708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74638"/>
            <a:ext cx="8839200" cy="792162"/>
          </a:xfrm>
        </p:spPr>
        <p:txBody>
          <a:bodyPr/>
          <a:lstStyle/>
          <a:p>
            <a:r>
              <a:rPr lang="en-US" altLang="en-US" sz="3600"/>
              <a:t>Thomas Jefferson on George Washington</a:t>
            </a:r>
            <a:r>
              <a:rPr lang="en-US" altLang="en-US" sz="4000"/>
              <a:t> </a:t>
            </a:r>
          </a:p>
        </p:txBody>
      </p:sp>
      <p:sp>
        <p:nvSpPr>
          <p:cNvPr id="5123" name="Rectangle 3"/>
          <p:cNvSpPr>
            <a:spLocks noGrp="1" noChangeArrowheads="1"/>
          </p:cNvSpPr>
          <p:nvPr>
            <p:ph type="body" idx="1"/>
          </p:nvPr>
        </p:nvSpPr>
        <p:spPr>
          <a:xfrm>
            <a:off x="228600" y="1371600"/>
            <a:ext cx="5029200" cy="5257800"/>
          </a:xfrm>
        </p:spPr>
        <p:txBody>
          <a:bodyPr/>
          <a:lstStyle/>
          <a:p>
            <a:pPr marL="533400" indent="-533400">
              <a:lnSpc>
                <a:spcPct val="80000"/>
              </a:lnSpc>
              <a:buFontTx/>
              <a:buNone/>
            </a:pPr>
            <a:r>
              <a:rPr lang="en-US" altLang="en-US" sz="2800"/>
              <a:t>. . . His integrity was pure, his justice the most inflexible I have ever known, no motives of interest or consanguinity [having a close relationship], of friendship or hatred, being able to bias his decision. . . . The whole, his character was, in its mass, perfect, in nothing bad, in a few points indifferent. —Thomas Jefferson on George Washington</a:t>
            </a:r>
          </a:p>
          <a:p>
            <a:pPr marL="533400" indent="-533400">
              <a:lnSpc>
                <a:spcPct val="80000"/>
              </a:lnSpc>
            </a:pPr>
            <a:endParaRPr lang="en-US" altLang="en-US" sz="280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30845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74638"/>
            <a:ext cx="8839200" cy="1143000"/>
          </a:xfrm>
        </p:spPr>
        <p:txBody>
          <a:bodyPr/>
          <a:lstStyle/>
          <a:p>
            <a:r>
              <a:rPr lang="en-US" altLang="en-US" sz="4000" dirty="0"/>
              <a:t>George Washington: </a:t>
            </a:r>
            <a:br>
              <a:rPr lang="en-US" altLang="en-US" sz="4000" dirty="0"/>
            </a:br>
            <a:r>
              <a:rPr lang="en-US" altLang="en-US" sz="4000" dirty="0"/>
              <a:t>A Case Study in </a:t>
            </a:r>
            <a:r>
              <a:rPr lang="en-US" altLang="en-US" sz="4000" dirty="0" smtClean="0"/>
              <a:t>Self-Governance</a:t>
            </a:r>
            <a:endParaRPr lang="en-US" altLang="en-US" sz="4000" dirty="0"/>
          </a:p>
        </p:txBody>
      </p:sp>
      <p:sp>
        <p:nvSpPr>
          <p:cNvPr id="6147" name="AutoShape 3"/>
          <p:cNvSpPr>
            <a:spLocks noChangeAspect="1" noChangeArrowheads="1"/>
          </p:cNvSpPr>
          <p:nvPr>
            <p:ph type="body" idx="1"/>
          </p:nvPr>
        </p:nvSpPr>
        <p:spPr>
          <a:xfrm>
            <a:off x="457200" y="5105400"/>
            <a:ext cx="8229600" cy="1554163"/>
          </a:xfrm>
        </p:spPr>
        <p:txBody>
          <a:bodyPr/>
          <a:lstStyle/>
          <a:p>
            <a:pPr marL="609600" indent="-609600">
              <a:lnSpc>
                <a:spcPct val="90000"/>
              </a:lnSpc>
              <a:buFontTx/>
              <a:buAutoNum type="arabicPeriod"/>
            </a:pPr>
            <a:r>
              <a:rPr lang="en-US" altLang="en-US"/>
              <a:t>1783 resignation as Commander of the Continental Army.</a:t>
            </a:r>
          </a:p>
          <a:p>
            <a:pPr marL="609600" indent="-609600">
              <a:lnSpc>
                <a:spcPct val="90000"/>
              </a:lnSpc>
              <a:buFontTx/>
              <a:buAutoNum type="arabicPeriod"/>
            </a:pPr>
            <a:r>
              <a:rPr lang="en-US" altLang="en-US"/>
              <a:t>1796 presidential farewell address.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524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020762"/>
          </a:xfrm>
        </p:spPr>
        <p:txBody>
          <a:bodyPr/>
          <a:lstStyle/>
          <a:p>
            <a:r>
              <a:rPr lang="en-US" altLang="en-US" sz="4000" dirty="0"/>
              <a:t>Resignation as Commander of the Continental Army (1783)</a:t>
            </a:r>
          </a:p>
        </p:txBody>
      </p:sp>
      <p:sp>
        <p:nvSpPr>
          <p:cNvPr id="7171" name="Rectangle 3"/>
          <p:cNvSpPr>
            <a:spLocks noGrp="1" noChangeArrowheads="1"/>
          </p:cNvSpPr>
          <p:nvPr>
            <p:ph type="body" idx="1"/>
          </p:nvPr>
        </p:nvSpPr>
        <p:spPr>
          <a:xfrm>
            <a:off x="3352800" y="1447800"/>
            <a:ext cx="5638800" cy="5181600"/>
          </a:xfrm>
        </p:spPr>
        <p:txBody>
          <a:bodyPr/>
          <a:lstStyle/>
          <a:p>
            <a:pPr>
              <a:lnSpc>
                <a:spcPct val="80000"/>
              </a:lnSpc>
            </a:pPr>
            <a:r>
              <a:rPr lang="en-US" altLang="en-US" sz="2000" dirty="0"/>
              <a:t>Following the American victory during the revolutionary war, the military officers (unpaid and disgruntled) met in New York to discuss insurrection by marching on Congress and seizing land for themselves in the West, presumably with Washington as their leader.</a:t>
            </a:r>
          </a:p>
          <a:p>
            <a:pPr>
              <a:lnSpc>
                <a:spcPct val="80000"/>
              </a:lnSpc>
            </a:pPr>
            <a:r>
              <a:rPr lang="en-US" altLang="en-US" sz="2000" dirty="0"/>
              <a:t>He rejected their offer and denounced the scheme as treason. He then reached into his pocket and put on a pair of glasses: “Gentlemen, you will permit me to put on my spectacles for I have not only grown gray but almost blind in service to my country.”</a:t>
            </a:r>
          </a:p>
          <a:p>
            <a:pPr>
              <a:lnSpc>
                <a:spcPct val="80000"/>
              </a:lnSpc>
            </a:pPr>
            <a:r>
              <a:rPr lang="en-US" altLang="en-US" sz="2000" dirty="0"/>
              <a:t>After hearing of Washington’s refusal to seize power, England’s King George III said: “If he does that, he will be the greatest man in the world.”</a:t>
            </a:r>
          </a:p>
          <a:p>
            <a:pPr>
              <a:lnSpc>
                <a:spcPct val="80000"/>
              </a:lnSpc>
            </a:pPr>
            <a:r>
              <a:rPr lang="en-US" altLang="en-US" sz="2000" dirty="0"/>
              <a:t>He then traveled to surrender his commission to Congress at Annapolis: “Having now finished the work assigned me, I now retire from the great theater of action.”</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31527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457200" y="0"/>
            <a:ext cx="8229600" cy="731838"/>
          </a:xfrm>
        </p:spPr>
        <p:txBody>
          <a:bodyPr/>
          <a:lstStyle/>
          <a:p>
            <a:r>
              <a:rPr lang="en-US" altLang="en-US" sz="3400"/>
              <a:t>Washington Bids Farewell to His Officers</a:t>
            </a:r>
          </a:p>
        </p:txBody>
      </p:sp>
      <p:sp>
        <p:nvSpPr>
          <p:cNvPr id="12293" name="Text Box 5"/>
          <p:cNvSpPr txBox="1">
            <a:spLocks noChangeArrowheads="1"/>
          </p:cNvSpPr>
          <p:nvPr/>
        </p:nvSpPr>
        <p:spPr bwMode="auto">
          <a:xfrm>
            <a:off x="1752600" y="6248400"/>
            <a:ext cx="522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Long Room, Fraunces Tavern, December 4, 1783</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620000"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81000" y="152400"/>
            <a:ext cx="8458200" cy="628650"/>
          </a:xfrm>
        </p:spPr>
        <p:txBody>
          <a:bodyPr anchor="ctr"/>
          <a:lstStyle/>
          <a:p>
            <a:r>
              <a:rPr lang="en-US" altLang="en-US" sz="3600"/>
              <a:t>Washington Resigns His Commission</a:t>
            </a:r>
          </a:p>
        </p:txBody>
      </p:sp>
      <p:sp>
        <p:nvSpPr>
          <p:cNvPr id="14339" name="Rectangle 3"/>
          <p:cNvSpPr>
            <a:spLocks noGrp="1" noChangeArrowheads="1"/>
          </p:cNvSpPr>
          <p:nvPr>
            <p:ph type="subTitle" idx="1"/>
          </p:nvPr>
        </p:nvSpPr>
        <p:spPr>
          <a:xfrm>
            <a:off x="1371600" y="6324600"/>
            <a:ext cx="6400800" cy="304800"/>
          </a:xfrm>
        </p:spPr>
        <p:txBody>
          <a:bodyPr/>
          <a:lstStyle/>
          <a:p>
            <a:pPr>
              <a:lnSpc>
                <a:spcPct val="80000"/>
              </a:lnSpc>
            </a:pPr>
            <a:r>
              <a:rPr lang="en-US" altLang="en-US" sz="1600"/>
              <a:t>Annapolis, Maryland, December 23, 1783</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9248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913"/>
            <a:ext cx="3810000" cy="3163886"/>
          </a:xfrm>
        </p:spPr>
        <p:txBody>
          <a:bodyPr/>
          <a:lstStyle/>
          <a:p>
            <a:r>
              <a:rPr lang="en-US" dirty="0" smtClean="0"/>
              <a:t>Implications for Self-Governance</a:t>
            </a:r>
            <a:endParaRPr lang="en-US" dirty="0"/>
          </a:p>
        </p:txBody>
      </p:sp>
      <p:sp>
        <p:nvSpPr>
          <p:cNvPr id="3" name="Content Placeholder 2"/>
          <p:cNvSpPr>
            <a:spLocks noGrp="1"/>
          </p:cNvSpPr>
          <p:nvPr>
            <p:ph idx="1"/>
          </p:nvPr>
        </p:nvSpPr>
        <p:spPr>
          <a:xfrm>
            <a:off x="152400" y="3352800"/>
            <a:ext cx="8839200" cy="3429000"/>
          </a:xfrm>
        </p:spPr>
        <p:txBody>
          <a:bodyPr/>
          <a:lstStyle/>
          <a:p>
            <a:r>
              <a:rPr lang="en-US" sz="2000" dirty="0" smtClean="0"/>
              <a:t>By quashing the treasonous plot and choosing instead to work through the proper democratic channels to air grievances—namely the democratically elected continental congress—Washington provided an early example of the American value of self-governance.</a:t>
            </a:r>
          </a:p>
          <a:p>
            <a:r>
              <a:rPr lang="en-US" sz="2000" dirty="0" smtClean="0"/>
              <a:t>By resigning his commission at the end of the revolutionary war, Washington again showed restraint and deference to the democratic process.</a:t>
            </a:r>
          </a:p>
          <a:p>
            <a:r>
              <a:rPr lang="en-US" sz="2000" dirty="0" smtClean="0"/>
              <a:t>Ultimately, he was rewarded as both Federalists and anti-federalists saw him as an honest broker who could chair the constitutional convention and serve as the first President of the United States. </a:t>
            </a:r>
            <a:endParaRPr lang="en-US" sz="2000" dirty="0"/>
          </a:p>
        </p:txBody>
      </p:sp>
      <p:pic>
        <p:nvPicPr>
          <p:cNvPr id="4" name="Picture 3"/>
          <p:cNvPicPr>
            <a:picLocks noChangeAspect="1"/>
          </p:cNvPicPr>
          <p:nvPr/>
        </p:nvPicPr>
        <p:blipFill>
          <a:blip r:embed="rId2"/>
          <a:stretch>
            <a:fillRect/>
          </a:stretch>
        </p:blipFill>
        <p:spPr>
          <a:xfrm>
            <a:off x="4087521" y="188912"/>
            <a:ext cx="4905251" cy="3163887"/>
          </a:xfrm>
          <a:prstGeom prst="rect">
            <a:avLst/>
          </a:prstGeom>
        </p:spPr>
      </p:pic>
    </p:spTree>
    <p:extLst>
      <p:ext uri="{BB962C8B-B14F-4D97-AF65-F5344CB8AC3E}">
        <p14:creationId xmlns:p14="http://schemas.microsoft.com/office/powerpoint/2010/main" val="23112696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04800" y="304800"/>
            <a:ext cx="8610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800">
                <a:solidFill>
                  <a:schemeClr val="tx2"/>
                </a:solidFill>
              </a:rPr>
              <a:t>Washington’s Farewell Address (1796)</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4648200"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5"/>
          <p:cNvSpPr txBox="1">
            <a:spLocks noChangeArrowheads="1"/>
          </p:cNvSpPr>
          <p:nvPr/>
        </p:nvSpPr>
        <p:spPr bwMode="auto">
          <a:xfrm>
            <a:off x="304800" y="5181600"/>
            <a:ext cx="83216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Henrietta Liston, wife of the British minister, described seeing him deliver his last annual presidential address before Congress on December 9, 1796: “The Hall was crowded and a prodigious Mob at the Door, about twelve oClock Washington entered in full dress, as He always is on publick occasion, black velvet, sword, etc.” </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2362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George Washington  and Self-Governance&amp;quot;&quot;/&gt;&lt;property id=&quot;20307&quot; value=&quot;256&quot;/&gt;&lt;/object&gt;&lt;object type=&quot;3&quot; unique_id=&quot;10004&quot;&gt;&lt;property id=&quot;20148&quot; value=&quot;5&quot;/&gt;&lt;property id=&quot;20300&quot; value=&quot;Slide 3 - &amp;quot;Thomas Jefferson on George Washington &amp;quot;&quot;/&gt;&lt;property id=&quot;20307&quot; value=&quot;258&quot;/&gt;&lt;/object&gt;&lt;object type=&quot;3&quot; unique_id=&quot;10005&quot;&gt;&lt;property id=&quot;20148&quot; value=&quot;5&quot;/&gt;&lt;property id=&quot;20300&quot; value=&quot;Slide 4 - &amp;quot;George Washington:  A Case Study in Self-Governance&amp;quot;&quot;/&gt;&lt;property id=&quot;20307&quot; value=&quot;259&quot;/&gt;&lt;/object&gt;&lt;object type=&quot;3&quot; unique_id=&quot;10006&quot;&gt;&lt;property id=&quot;20148&quot; value=&quot;5&quot;/&gt;&lt;property id=&quot;20300&quot; value=&quot;Slide 5 - &amp;quot;Resignation as Commander of the Continental Army (1783)&amp;quot;&quot;/&gt;&lt;property id=&quot;20307&quot; value=&quot;260&quot;/&gt;&lt;/object&gt;&lt;object type=&quot;3&quot; unique_id=&quot;10007&quot;&gt;&lt;property id=&quot;20148&quot; value=&quot;5&quot;/&gt;&lt;property id=&quot;20300&quot; value=&quot;Slide 6 - &amp;quot;Washington Bids Farewell to His Officers&amp;quot;&quot;/&gt;&lt;property id=&quot;20307&quot; value=&quot;265&quot;/&gt;&lt;/object&gt;&lt;object type=&quot;3&quot; unique_id=&quot;10008&quot;&gt;&lt;property id=&quot;20148&quot; value=&quot;5&quot;/&gt;&lt;property id=&quot;20300&quot; value=&quot;Slide 7 - &amp;quot;Washington Resigns His Commission&amp;quot;&quot;/&gt;&lt;property id=&quot;20307&quot; value=&quot;266&quot;/&gt;&lt;/object&gt;&lt;object type=&quot;3&quot; unique_id=&quot;10009&quot;&gt;&lt;property id=&quot;20148&quot; value=&quot;5&quot;/&gt;&lt;property id=&quot;20300&quot; value=&quot;Slide 9&quot;/&gt;&lt;property id=&quot;20307&quot; value=&quot;264&quot;/&gt;&lt;/object&gt;&lt;object type=&quot;3&quot; unique_id=&quot;10010&quot;&gt;&lt;property id=&quot;20148&quot; value=&quot;5&quot;/&gt;&lt;property id=&quot;20300&quot; value=&quot;Slide 10 - &amp;quot;Washington’s Farewell Address (1796)&amp;quot;&quot;/&gt;&lt;property id=&quot;20307&quot; value=&quot;261&quot;/&gt;&lt;/object&gt;&lt;object type=&quot;3&quot; unique_id=&quot;10011&quot;&gt;&lt;property id=&quot;20148&quot; value=&quot;5&quot;/&gt;&lt;property id=&quot;20300&quot; value=&quot;Slide 11 - &amp;quot;Washington’s Farewell Address (1796)&amp;quot;&quot;/&gt;&lt;property id=&quot;20307&quot; value=&quot;262&quot;/&gt;&lt;/object&gt;&lt;object type=&quot;3&quot; unique_id=&quot;10012&quot;&gt;&lt;property id=&quot;20148&quot; value=&quot;5&quot;/&gt;&lt;property id=&quot;20300&quot; value=&quot;Slide 12&quot;/&gt;&lt;property id=&quot;20307&quot; value=&quot;263&quot;/&gt;&lt;/object&gt;&lt;object type=&quot;3&quot; unique_id=&quot;10013&quot;&gt;&lt;property id=&quot;20148&quot; value=&quot;5&quot;/&gt;&lt;property id=&quot;20300&quot; value=&quot;Slide 13 - &amp;quot;Conclusion&amp;quot;&quot;/&gt;&lt;property id=&quot;20307&quot; value=&quot;271&quot;/&gt;&lt;/object&gt;&lt;object type=&quot;3&quot; unique_id=&quot;10014&quot;&gt;&lt;property id=&quot;20148&quot; value=&quot;5&quot;/&gt;&lt;property id=&quot;20300&quot; value=&quot;Slide 14 - &amp;quot;References&amp;quot;&quot;/&gt;&lt;property id=&quot;20307&quot; value=&quot;269&quot;/&gt;&lt;/object&gt;&lt;object type=&quot;3&quot; unique_id=&quot;10155&quot;&gt;&lt;property id=&quot;20148&quot; value=&quot;5&quot;/&gt;&lt;property id=&quot;20300&quot; value=&quot;Slide 2 - &amp;quot;Self-Governance&amp;quot;&quot;/&gt;&lt;property id=&quot;20307&quot; value=&quot;272&quot;/&gt;&lt;/object&gt;&lt;object type=&quot;3&quot; unique_id=&quot;10156&quot;&gt;&lt;property id=&quot;20148&quot; value=&quot;5&quot;/&gt;&lt;property id=&quot;20300&quot; value=&quot;Slide 8 - &amp;quot;Implications for Self-Governance&amp;quot;&quot;/&gt;&lt;property id=&quot;20307&quot; value=&quot;273&quot;/&gt;&lt;/object&gt;&lt;/object&gt;&lt;object type=&quot;8&quot; unique_id=&quot;10028&quot;&gt;&lt;/object&gt;&lt;/object&gt;&lt;/database&gt;"/>
  <p:tag name="SECTOMILLISECCONVERTED" val="1"/>
</p:tagLst>
</file>

<file path=ppt/theme/theme1.xml><?xml version="1.0" encoding="utf-8"?>
<a:theme xmlns:a="http://schemas.openxmlformats.org/drawingml/2006/main" name="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894</Words>
  <Application>Microsoft Office PowerPoint</Application>
  <PresentationFormat>On-screen Show (4:3)</PresentationFormat>
  <Paragraphs>48</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Default Design</vt:lpstr>
      <vt:lpstr>George Washington  and Self-Governance</vt:lpstr>
      <vt:lpstr>Self-Governance</vt:lpstr>
      <vt:lpstr>Thomas Jefferson on George Washington </vt:lpstr>
      <vt:lpstr>George Washington:  A Case Study in Self-Governance</vt:lpstr>
      <vt:lpstr>Resignation as Commander of the Continental Army (1783)</vt:lpstr>
      <vt:lpstr>Washington Bids Farewell to His Officers</vt:lpstr>
      <vt:lpstr>Washington Resigns His Commission</vt:lpstr>
      <vt:lpstr>Implications for Self-Governance</vt:lpstr>
      <vt:lpstr>PowerPoint Presentation</vt:lpstr>
      <vt:lpstr>Washington’s Farewell Address (1796)</vt:lpstr>
      <vt:lpstr>Washington’s Farewell Address (1796)</vt:lpstr>
      <vt:lpstr>PowerPoint Presentation</vt:lpstr>
      <vt:lpstr>Conclusion</vt:lpstr>
      <vt:lpstr>References</vt:lpstr>
    </vt:vector>
  </TitlesOfParts>
  <Company>Northern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Founders on  Personal &amp; National Integrity</dc:title>
  <dc:creator>Artemus Ward</dc:creator>
  <cp:lastModifiedBy>Artemus Ward</cp:lastModifiedBy>
  <cp:revision>34</cp:revision>
  <dcterms:created xsi:type="dcterms:W3CDTF">2007-09-17T22:06:36Z</dcterms:created>
  <dcterms:modified xsi:type="dcterms:W3CDTF">2017-04-03T19:02:18Z</dcterms:modified>
</cp:coreProperties>
</file>