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1" r:id="rId4"/>
    <p:sldId id="258" r:id="rId5"/>
    <p:sldId id="288" r:id="rId6"/>
    <p:sldId id="289" r:id="rId7"/>
    <p:sldId id="291" r:id="rId8"/>
    <p:sldId id="290" r:id="rId9"/>
    <p:sldId id="292" r:id="rId10"/>
    <p:sldId id="284" r:id="rId11"/>
    <p:sldId id="293" r:id="rId12"/>
    <p:sldId id="285" r:id="rId13"/>
    <p:sldId id="286" r:id="rId14"/>
    <p:sldId id="259" r:id="rId15"/>
    <p:sldId id="260" r:id="rId16"/>
    <p:sldId id="261" r:id="rId17"/>
    <p:sldId id="262" r:id="rId18"/>
    <p:sldId id="263" r:id="rId19"/>
    <p:sldId id="264" r:id="rId20"/>
    <p:sldId id="265" r:id="rId21"/>
    <p:sldId id="269" r:id="rId22"/>
    <p:sldId id="270" r:id="rId23"/>
    <p:sldId id="272" r:id="rId24"/>
    <p:sldId id="271" r:id="rId25"/>
    <p:sldId id="277" r:id="rId26"/>
    <p:sldId id="273" r:id="rId27"/>
    <p:sldId id="276" r:id="rId28"/>
    <p:sldId id="274" r:id="rId29"/>
    <p:sldId id="275" r:id="rId30"/>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98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FE37B33-BB08-4B91-A958-EF53F84EF7D3}" type="slidenum">
              <a:rPr lang="en-US" altLang="en-US"/>
              <a:pPr>
                <a:defRPr/>
              </a:pPr>
              <a:t>‹#›</a:t>
            </a:fld>
            <a:endParaRPr lang="en-US" altLang="en-US" dirty="0"/>
          </a:p>
        </p:txBody>
      </p:sp>
    </p:spTree>
    <p:extLst>
      <p:ext uri="{BB962C8B-B14F-4D97-AF65-F5344CB8AC3E}">
        <p14:creationId xmlns:p14="http://schemas.microsoft.com/office/powerpoint/2010/main" val="7103062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68BB12-0E6F-49EC-9B0F-10B6D0E8B528}" type="slidenum">
              <a:rPr lang="en-US" altLang="en-US"/>
              <a:pPr>
                <a:defRPr/>
              </a:pPr>
              <a:t>‹#›</a:t>
            </a:fld>
            <a:endParaRPr lang="en-US" altLang="en-US" dirty="0"/>
          </a:p>
        </p:txBody>
      </p:sp>
    </p:spTree>
    <p:extLst>
      <p:ext uri="{BB962C8B-B14F-4D97-AF65-F5344CB8AC3E}">
        <p14:creationId xmlns:p14="http://schemas.microsoft.com/office/powerpoint/2010/main" val="22787307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D6844B-E5B6-45CA-BB35-C427A3D12B7F}" type="slidenum">
              <a:rPr lang="en-US" altLang="en-US"/>
              <a:pPr>
                <a:defRPr/>
              </a:pPr>
              <a:t>‹#›</a:t>
            </a:fld>
            <a:endParaRPr lang="en-US" altLang="en-US" dirty="0"/>
          </a:p>
        </p:txBody>
      </p:sp>
    </p:spTree>
    <p:extLst>
      <p:ext uri="{BB962C8B-B14F-4D97-AF65-F5344CB8AC3E}">
        <p14:creationId xmlns:p14="http://schemas.microsoft.com/office/powerpoint/2010/main" val="42508011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754C9A-815F-48B0-BEE8-D5C44D9542EF}" type="slidenum">
              <a:rPr lang="en-US" altLang="en-US"/>
              <a:pPr>
                <a:defRPr/>
              </a:pPr>
              <a:t>‹#›</a:t>
            </a:fld>
            <a:endParaRPr lang="en-US" altLang="en-US" dirty="0"/>
          </a:p>
        </p:txBody>
      </p:sp>
    </p:spTree>
    <p:extLst>
      <p:ext uri="{BB962C8B-B14F-4D97-AF65-F5344CB8AC3E}">
        <p14:creationId xmlns:p14="http://schemas.microsoft.com/office/powerpoint/2010/main" val="10880209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C12BC82-F253-40AF-BEB5-EFCE04E25C96}" type="slidenum">
              <a:rPr lang="en-US" altLang="en-US"/>
              <a:pPr>
                <a:defRPr/>
              </a:pPr>
              <a:t>‹#›</a:t>
            </a:fld>
            <a:endParaRPr lang="en-US" altLang="en-US" dirty="0"/>
          </a:p>
        </p:txBody>
      </p:sp>
    </p:spTree>
    <p:extLst>
      <p:ext uri="{BB962C8B-B14F-4D97-AF65-F5344CB8AC3E}">
        <p14:creationId xmlns:p14="http://schemas.microsoft.com/office/powerpoint/2010/main" val="4309362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B6942B0-A171-4C00-86AC-61CD7B6C1089}" type="slidenum">
              <a:rPr lang="en-US" altLang="en-US"/>
              <a:pPr>
                <a:defRPr/>
              </a:pPr>
              <a:t>‹#›</a:t>
            </a:fld>
            <a:endParaRPr lang="en-US" altLang="en-US" dirty="0"/>
          </a:p>
        </p:txBody>
      </p:sp>
    </p:spTree>
    <p:extLst>
      <p:ext uri="{BB962C8B-B14F-4D97-AF65-F5344CB8AC3E}">
        <p14:creationId xmlns:p14="http://schemas.microsoft.com/office/powerpoint/2010/main" val="21890207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7D4A578-9971-4340-8F57-D78D59F8785C}" type="slidenum">
              <a:rPr lang="en-US" altLang="en-US"/>
              <a:pPr>
                <a:defRPr/>
              </a:pPr>
              <a:t>‹#›</a:t>
            </a:fld>
            <a:endParaRPr lang="en-US" altLang="en-US" dirty="0"/>
          </a:p>
        </p:txBody>
      </p:sp>
    </p:spTree>
    <p:extLst>
      <p:ext uri="{BB962C8B-B14F-4D97-AF65-F5344CB8AC3E}">
        <p14:creationId xmlns:p14="http://schemas.microsoft.com/office/powerpoint/2010/main" val="15262592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56671F-759B-4B5D-B509-0110CA5CE24E}" type="slidenum">
              <a:rPr lang="en-US" altLang="en-US"/>
              <a:pPr>
                <a:defRPr/>
              </a:pPr>
              <a:t>‹#›</a:t>
            </a:fld>
            <a:endParaRPr lang="en-US" altLang="en-US" dirty="0"/>
          </a:p>
        </p:txBody>
      </p:sp>
    </p:spTree>
    <p:extLst>
      <p:ext uri="{BB962C8B-B14F-4D97-AF65-F5344CB8AC3E}">
        <p14:creationId xmlns:p14="http://schemas.microsoft.com/office/powerpoint/2010/main" val="3613364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FE86C2C-B610-4A55-B200-EDFAF9BD103C}" type="slidenum">
              <a:rPr lang="en-US" altLang="en-US"/>
              <a:pPr>
                <a:defRPr/>
              </a:pPr>
              <a:t>‹#›</a:t>
            </a:fld>
            <a:endParaRPr lang="en-US" altLang="en-US" dirty="0"/>
          </a:p>
        </p:txBody>
      </p:sp>
    </p:spTree>
    <p:extLst>
      <p:ext uri="{BB962C8B-B14F-4D97-AF65-F5344CB8AC3E}">
        <p14:creationId xmlns:p14="http://schemas.microsoft.com/office/powerpoint/2010/main" val="40366447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0379540-F48D-4F9A-A661-AEC18EA714A6}" type="slidenum">
              <a:rPr lang="en-US" altLang="en-US"/>
              <a:pPr>
                <a:defRPr/>
              </a:pPr>
              <a:t>‹#›</a:t>
            </a:fld>
            <a:endParaRPr lang="en-US" altLang="en-US" dirty="0"/>
          </a:p>
        </p:txBody>
      </p:sp>
    </p:spTree>
    <p:extLst>
      <p:ext uri="{BB962C8B-B14F-4D97-AF65-F5344CB8AC3E}">
        <p14:creationId xmlns:p14="http://schemas.microsoft.com/office/powerpoint/2010/main" val="41598153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CEA1A58-D19C-4326-87A0-88A7462EA8E6}" type="slidenum">
              <a:rPr lang="en-US" altLang="en-US"/>
              <a:pPr>
                <a:defRPr/>
              </a:pPr>
              <a:t>‹#›</a:t>
            </a:fld>
            <a:endParaRPr lang="en-US" altLang="en-US" dirty="0"/>
          </a:p>
        </p:txBody>
      </p:sp>
    </p:spTree>
    <p:extLst>
      <p:ext uri="{BB962C8B-B14F-4D97-AF65-F5344CB8AC3E}">
        <p14:creationId xmlns:p14="http://schemas.microsoft.com/office/powerpoint/2010/main" val="24218417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98030DF-7E4D-4CFB-884B-15F0EA4AF6C8}"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607114" y="5181600"/>
            <a:ext cx="3237469"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US" sz="1200" dirty="0" smtClean="0"/>
              <a:t>Artemus Ward</a:t>
            </a:r>
          </a:p>
          <a:p>
            <a:pPr algn="ctr">
              <a:buNone/>
            </a:pPr>
            <a:r>
              <a:rPr lang="en-US" sz="1200" dirty="0" smtClean="0"/>
              <a:t>Dept. of Political Science</a:t>
            </a:r>
          </a:p>
          <a:p>
            <a:pPr algn="ctr">
              <a:buNone/>
            </a:pPr>
            <a:r>
              <a:rPr lang="en-US" sz="1200" dirty="0" smtClean="0"/>
              <a:t>Northern Illinois University</a:t>
            </a:r>
          </a:p>
          <a:p>
            <a:pPr algn="ctr">
              <a:buNone/>
            </a:pPr>
            <a:r>
              <a:rPr lang="en-US" sz="1200" dirty="0" smtClean="0"/>
              <a:t>Bill of Rights Institute Webinar</a:t>
            </a:r>
          </a:p>
          <a:p>
            <a:pPr algn="ctr">
              <a:buNone/>
            </a:pPr>
            <a:r>
              <a:rPr lang="en-US" sz="1200" dirty="0" smtClean="0"/>
              <a:t>April 19, 2017</a:t>
            </a:r>
            <a:endParaRPr lang="en-US" sz="1200" dirty="0"/>
          </a:p>
        </p:txBody>
      </p:sp>
      <p:pic>
        <p:nvPicPr>
          <p:cNvPr id="20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731" y="228600"/>
            <a:ext cx="532351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191000" y="3352800"/>
            <a:ext cx="4842230" cy="2646335"/>
          </a:xfrm>
          <a:prstGeom prst="rect">
            <a:avLst/>
          </a:prstGeom>
        </p:spPr>
      </p:pic>
      <p:pic>
        <p:nvPicPr>
          <p:cNvPr id="3" name="Picture 2"/>
          <p:cNvPicPr>
            <a:picLocks noChangeAspect="1"/>
          </p:cNvPicPr>
          <p:nvPr/>
        </p:nvPicPr>
        <p:blipFill>
          <a:blip r:embed="rId4"/>
          <a:stretch>
            <a:fillRect/>
          </a:stretch>
        </p:blipFill>
        <p:spPr>
          <a:xfrm>
            <a:off x="5867400" y="533399"/>
            <a:ext cx="3000375" cy="224738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743200" y="228600"/>
            <a:ext cx="5943600" cy="1219200"/>
          </a:xfrm>
        </p:spPr>
        <p:txBody>
          <a:bodyPr/>
          <a:lstStyle/>
          <a:p>
            <a:pPr eaLnBrk="1" hangingPunct="1"/>
            <a:r>
              <a:rPr lang="en-US" altLang="en-US" sz="4000" dirty="0" smtClean="0"/>
              <a:t>Exclusionary Rule Exceptions</a:t>
            </a:r>
          </a:p>
        </p:txBody>
      </p:sp>
      <p:sp>
        <p:nvSpPr>
          <p:cNvPr id="24579" name="Rectangle 3"/>
          <p:cNvSpPr>
            <a:spLocks noGrp="1" noChangeArrowheads="1"/>
          </p:cNvSpPr>
          <p:nvPr>
            <p:ph type="body" idx="1"/>
          </p:nvPr>
        </p:nvSpPr>
        <p:spPr>
          <a:xfrm>
            <a:off x="76200" y="1752600"/>
            <a:ext cx="8991600" cy="5029200"/>
          </a:xfrm>
        </p:spPr>
        <p:txBody>
          <a:bodyPr/>
          <a:lstStyle/>
          <a:p>
            <a:pPr eaLnBrk="1" hangingPunct="1">
              <a:lnSpc>
                <a:spcPct val="80000"/>
              </a:lnSpc>
            </a:pPr>
            <a:r>
              <a:rPr lang="en-US" altLang="en-US" sz="1900" dirty="0" smtClean="0"/>
              <a:t>When Chief Justice Earl Warren and other liberal justices left the bench and were replaced by the law-and-order minded </a:t>
            </a:r>
            <a:r>
              <a:rPr lang="en-US" altLang="en-US" sz="1900" dirty="0" smtClean="0"/>
              <a:t>Chief Warren </a:t>
            </a:r>
            <a:r>
              <a:rPr lang="en-US" altLang="en-US" sz="1900" dirty="0" smtClean="0"/>
              <a:t>Burger and other more conservative jurists, legal scholars predicted that the Court might well overrule </a:t>
            </a:r>
            <a:r>
              <a:rPr lang="en-US" altLang="en-US" sz="1900" i="1" dirty="0" smtClean="0"/>
              <a:t>Mapp</a:t>
            </a:r>
            <a:r>
              <a:rPr lang="en-US" altLang="en-US" sz="1900" dirty="0" smtClean="0"/>
              <a:t>.</a:t>
            </a:r>
          </a:p>
          <a:p>
            <a:pPr eaLnBrk="1" hangingPunct="1">
              <a:lnSpc>
                <a:spcPct val="80000"/>
              </a:lnSpc>
            </a:pPr>
            <a:r>
              <a:rPr lang="en-US" altLang="en-US" sz="1900" dirty="0" smtClean="0"/>
              <a:t>But so far, the Court has only been able to scale back the exclusionary rule.</a:t>
            </a:r>
          </a:p>
          <a:p>
            <a:pPr eaLnBrk="1" hangingPunct="1">
              <a:lnSpc>
                <a:spcPct val="80000"/>
              </a:lnSpc>
            </a:pPr>
            <a:r>
              <a:rPr lang="en-US" altLang="en-US" sz="1900" dirty="0" smtClean="0"/>
              <a:t>In </a:t>
            </a:r>
            <a:r>
              <a:rPr lang="en-US" altLang="en-US" sz="1900" b="1" i="1" dirty="0" smtClean="0"/>
              <a:t>U.S. </a:t>
            </a:r>
            <a:r>
              <a:rPr lang="en-US" altLang="en-US" sz="1900" b="1" i="1" dirty="0" smtClean="0"/>
              <a:t>v. Calandra </a:t>
            </a:r>
            <a:r>
              <a:rPr lang="en-US" altLang="en-US" sz="1900" dirty="0" smtClean="0"/>
              <a:t>(1974) the justices said that the exclusionary rule did not apply to grand jury hearings.</a:t>
            </a:r>
          </a:p>
          <a:p>
            <a:pPr eaLnBrk="1" hangingPunct="1">
              <a:lnSpc>
                <a:spcPct val="80000"/>
              </a:lnSpc>
            </a:pPr>
            <a:r>
              <a:rPr lang="en-US" altLang="en-US" sz="1900" dirty="0" smtClean="0"/>
              <a:t>In </a:t>
            </a:r>
            <a:r>
              <a:rPr lang="en-US" altLang="en-US" sz="1900" b="1" i="1" dirty="0" smtClean="0"/>
              <a:t>U.S. v</a:t>
            </a:r>
            <a:r>
              <a:rPr lang="en-US" altLang="en-US" sz="1900" b="1" i="1" dirty="0" smtClean="0"/>
              <a:t>. Leon </a:t>
            </a:r>
            <a:r>
              <a:rPr lang="en-US" altLang="en-US" sz="1900" dirty="0" smtClean="0"/>
              <a:t>(1984) the Court ruled that evidence seized by police acting in “good faith” with a warrant is admissible even if the magistrate erred in issuing the warrant in the first place: “In absence of an allegation that the magistrate abandoned his detached and neutral role, suppression is appropriate only if the officers were dishonest or reckless in preparing their affidavit or could not have harbored an objectively reasonable belief in the existence of probable cause.” White reasoned that when police act in good faith, as they did in this case, the punitive aspect of the exclusionary rule becomes irrelevant.</a:t>
            </a:r>
          </a:p>
          <a:p>
            <a:pPr eaLnBrk="1" hangingPunct="1">
              <a:lnSpc>
                <a:spcPct val="80000"/>
              </a:lnSpc>
            </a:pPr>
            <a:r>
              <a:rPr lang="en-US" altLang="en-US" sz="1900" dirty="0" smtClean="0"/>
              <a:t>In </a:t>
            </a:r>
            <a:r>
              <a:rPr lang="en-US" altLang="en-US" sz="1900" b="1" i="1" dirty="0" smtClean="0"/>
              <a:t>U.S. v</a:t>
            </a:r>
            <a:r>
              <a:rPr lang="en-US" altLang="en-US" sz="1900" b="1" i="1" dirty="0" smtClean="0"/>
              <a:t>. Nix </a:t>
            </a:r>
            <a:r>
              <a:rPr lang="en-US" altLang="en-US" sz="1900" dirty="0" smtClean="0"/>
              <a:t>(1984) the Court established the inevitable discovery exception: evidence discovered as the result of an illegal search an still be introduced in court if it can be shown that the evidence would have been found anyway.</a:t>
            </a:r>
          </a:p>
          <a:p>
            <a:pPr eaLnBrk="1" hangingPunct="1">
              <a:lnSpc>
                <a:spcPct val="80000"/>
              </a:lnSpc>
            </a:pPr>
            <a:r>
              <a:rPr lang="en-US" altLang="en-US" sz="1900" dirty="0" smtClean="0"/>
              <a:t>In </a:t>
            </a:r>
            <a:r>
              <a:rPr lang="en-US" altLang="en-US" sz="1900" b="1" i="1" dirty="0" smtClean="0"/>
              <a:t>Illinois v. Krull </a:t>
            </a:r>
            <a:r>
              <a:rPr lang="en-US" altLang="en-US" sz="1900" dirty="0" smtClean="0"/>
              <a:t>(1987), the Court allowed evidence seized by police who conducted a search pursuant to an unconstitutional statute</a:t>
            </a:r>
            <a:r>
              <a:rPr lang="en-US" altLang="en-US" sz="1900" dirty="0" smtClean="0"/>
              <a:t>.</a:t>
            </a:r>
            <a:endParaRPr lang="en-US" altLang="en-US" sz="1900" dirty="0" smtClean="0"/>
          </a:p>
        </p:txBody>
      </p:sp>
      <p:pic>
        <p:nvPicPr>
          <p:cNvPr id="2" name="Picture 1"/>
          <p:cNvPicPr>
            <a:picLocks noChangeAspect="1"/>
          </p:cNvPicPr>
          <p:nvPr/>
        </p:nvPicPr>
        <p:blipFill>
          <a:blip r:embed="rId2"/>
          <a:stretch>
            <a:fillRect/>
          </a:stretch>
        </p:blipFill>
        <p:spPr>
          <a:xfrm>
            <a:off x="609599" y="120483"/>
            <a:ext cx="1981201" cy="1555917"/>
          </a:xfrm>
          <a:prstGeom prst="rect">
            <a:avLst/>
          </a:prstGeom>
        </p:spPr>
      </p:pic>
    </p:spTree>
    <p:extLst>
      <p:ext uri="{BB962C8B-B14F-4D97-AF65-F5344CB8AC3E}">
        <p14:creationId xmlns:p14="http://schemas.microsoft.com/office/powerpoint/2010/main" val="20687733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382000" cy="860474"/>
          </a:xfrm>
        </p:spPr>
        <p:txBody>
          <a:bodyPr/>
          <a:lstStyle/>
          <a:p>
            <a:r>
              <a:rPr lang="en-US" sz="4000" dirty="0" smtClean="0"/>
              <a:t>Exclusionary Rule Exceptions</a:t>
            </a:r>
            <a:endParaRPr lang="en-US" sz="4000" dirty="0"/>
          </a:p>
        </p:txBody>
      </p:sp>
      <p:sp>
        <p:nvSpPr>
          <p:cNvPr id="3" name="Content Placeholder 2"/>
          <p:cNvSpPr>
            <a:spLocks noGrp="1"/>
          </p:cNvSpPr>
          <p:nvPr>
            <p:ph idx="1"/>
          </p:nvPr>
        </p:nvSpPr>
        <p:spPr>
          <a:xfrm>
            <a:off x="152400" y="4495800"/>
            <a:ext cx="8839200" cy="2087561"/>
          </a:xfrm>
        </p:spPr>
        <p:txBody>
          <a:bodyPr/>
          <a:lstStyle/>
          <a:p>
            <a:r>
              <a:rPr lang="en-US" altLang="en-US" sz="2000" dirty="0"/>
              <a:t>In </a:t>
            </a:r>
            <a:r>
              <a:rPr lang="en-US" altLang="en-US" sz="2000" i="1" dirty="0"/>
              <a:t>Hudson v. Michigan </a:t>
            </a:r>
            <a:r>
              <a:rPr lang="en-US" altLang="en-US" sz="2000" dirty="0"/>
              <a:t>(2006) the Court considered the traditional “knock-and-announce” rule which requires police with a warrant to wait a reasonable amount of time for the occupant to respond to a knock before entering a home. </a:t>
            </a:r>
            <a:endParaRPr lang="en-US" altLang="en-US" sz="2000" dirty="0" smtClean="0"/>
          </a:p>
          <a:p>
            <a:r>
              <a:rPr lang="en-US" altLang="en-US" sz="2000" dirty="0" smtClean="0"/>
              <a:t>The </a:t>
            </a:r>
            <a:r>
              <a:rPr lang="en-US" altLang="en-US" sz="2000" dirty="0"/>
              <a:t>Court ruled 5-4 (with new justices Roberts and Alito in the majority) that evidence found after entry with a valid search warrant need not be excluded if police violate the knock-and-announce rule.</a:t>
            </a:r>
          </a:p>
          <a:p>
            <a:endParaRPr lang="en-US" sz="2000" dirty="0"/>
          </a:p>
        </p:txBody>
      </p:sp>
      <p:pic>
        <p:nvPicPr>
          <p:cNvPr id="4" name="Picture 3"/>
          <p:cNvPicPr>
            <a:picLocks noChangeAspect="1"/>
          </p:cNvPicPr>
          <p:nvPr/>
        </p:nvPicPr>
        <p:blipFill>
          <a:blip r:embed="rId2"/>
          <a:stretch>
            <a:fillRect/>
          </a:stretch>
        </p:blipFill>
        <p:spPr>
          <a:xfrm>
            <a:off x="2029358" y="893885"/>
            <a:ext cx="5237684" cy="3601915"/>
          </a:xfrm>
          <a:prstGeom prst="rect">
            <a:avLst/>
          </a:prstGeom>
        </p:spPr>
      </p:pic>
    </p:spTree>
    <p:extLst>
      <p:ext uri="{BB962C8B-B14F-4D97-AF65-F5344CB8AC3E}">
        <p14:creationId xmlns:p14="http://schemas.microsoft.com/office/powerpoint/2010/main" val="8499804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267200" y="228600"/>
            <a:ext cx="4114800" cy="1295400"/>
          </a:xfrm>
        </p:spPr>
        <p:txBody>
          <a:bodyPr/>
          <a:lstStyle/>
          <a:p>
            <a:pPr eaLnBrk="1" hangingPunct="1"/>
            <a:r>
              <a:rPr lang="en-US" altLang="en-US" sz="4000" dirty="0" smtClean="0"/>
              <a:t>Conclusion</a:t>
            </a:r>
          </a:p>
        </p:txBody>
      </p:sp>
      <p:sp>
        <p:nvSpPr>
          <p:cNvPr id="25603" name="Rectangle 3"/>
          <p:cNvSpPr>
            <a:spLocks noGrp="1" noChangeArrowheads="1"/>
          </p:cNvSpPr>
          <p:nvPr>
            <p:ph type="body" idx="1"/>
          </p:nvPr>
        </p:nvSpPr>
        <p:spPr>
          <a:xfrm>
            <a:off x="76200" y="2286000"/>
            <a:ext cx="8991600" cy="4419600"/>
          </a:xfrm>
        </p:spPr>
        <p:txBody>
          <a:bodyPr/>
          <a:lstStyle/>
          <a:p>
            <a:pPr eaLnBrk="1" hangingPunct="1">
              <a:lnSpc>
                <a:spcPct val="80000"/>
              </a:lnSpc>
            </a:pPr>
            <a:r>
              <a:rPr lang="en-US" altLang="en-US" sz="2100" dirty="0" smtClean="0"/>
              <a:t>The debate over the Fourth Amendment and the exclusionary rule illustrates the highly politicized nature of judicial decision making generally and of criminal law specifically.</a:t>
            </a:r>
          </a:p>
          <a:p>
            <a:pPr eaLnBrk="1" hangingPunct="1">
              <a:lnSpc>
                <a:spcPct val="80000"/>
              </a:lnSpc>
            </a:pPr>
            <a:r>
              <a:rPr lang="en-US" altLang="en-US" sz="2100" dirty="0" smtClean="0"/>
              <a:t>The Court’s search and seizure standards have evolved from the conservative “physical penetration” rule to the liberal “expectation of privacy” standard.</a:t>
            </a:r>
          </a:p>
          <a:p>
            <a:pPr eaLnBrk="1" hangingPunct="1">
              <a:lnSpc>
                <a:spcPct val="80000"/>
              </a:lnSpc>
            </a:pPr>
            <a:r>
              <a:rPr lang="en-US" altLang="en-US" sz="2100" dirty="0" smtClean="0"/>
              <a:t>Opponents of the exclusionary rule argue that letting a guilty person go free is too great a price for society to pay just because a police officer violated search and seizure guidelines.</a:t>
            </a:r>
          </a:p>
          <a:p>
            <a:pPr eaLnBrk="1" hangingPunct="1">
              <a:lnSpc>
                <a:spcPct val="80000"/>
              </a:lnSpc>
            </a:pPr>
            <a:r>
              <a:rPr lang="en-US" altLang="en-US" sz="2100" dirty="0" smtClean="0"/>
              <a:t>Supporters fear that if the exclusionary rule is eliminated, police will have no incentive to respect the law.</a:t>
            </a:r>
          </a:p>
          <a:p>
            <a:pPr eaLnBrk="1" hangingPunct="1">
              <a:lnSpc>
                <a:spcPct val="80000"/>
              </a:lnSpc>
            </a:pPr>
            <a:r>
              <a:rPr lang="en-US" altLang="en-US" sz="2100" dirty="0" smtClean="0"/>
              <a:t>A 1983 study that was discussed by the Court in </a:t>
            </a:r>
            <a:r>
              <a:rPr lang="en-US" altLang="en-US" sz="2100" i="1" dirty="0" smtClean="0"/>
              <a:t>Leon </a:t>
            </a:r>
            <a:r>
              <a:rPr lang="en-US" altLang="en-US" sz="2100" dirty="0" smtClean="0"/>
              <a:t>estimated that between </a:t>
            </a:r>
            <a:r>
              <a:rPr lang="en-US" altLang="en-US" sz="2100" dirty="0" smtClean="0"/>
              <a:t>1%-2%</a:t>
            </a:r>
            <a:r>
              <a:rPr lang="en-US" altLang="en-US" sz="2100" dirty="0" smtClean="0"/>
              <a:t> </a:t>
            </a:r>
            <a:r>
              <a:rPr lang="en-US" altLang="en-US" sz="2100" dirty="0" smtClean="0"/>
              <a:t>of all felony arrests are “lost” at any stage in the arrest disposition process (including trials and appeals) because of the exclusionary </a:t>
            </a:r>
            <a:r>
              <a:rPr lang="en-US" altLang="en-US" sz="2100" dirty="0" smtClean="0"/>
              <a:t>rule. The </a:t>
            </a:r>
            <a:r>
              <a:rPr lang="en-US" altLang="en-US" sz="2100" dirty="0" smtClean="0"/>
              <a:t>rate of lost arrests is somewhat higher in drug and other possessory offenses, but much lower in violent crimes</a:t>
            </a:r>
            <a:r>
              <a:rPr lang="en-US" altLang="en-US" sz="2100" dirty="0" smtClean="0"/>
              <a:t>.</a:t>
            </a:r>
            <a:endParaRPr lang="en-US" altLang="en-US" sz="2100" dirty="0" smtClean="0"/>
          </a:p>
        </p:txBody>
      </p:sp>
      <p:pic>
        <p:nvPicPr>
          <p:cNvPr id="3" name="Picture 2"/>
          <p:cNvPicPr>
            <a:picLocks noChangeAspect="1"/>
          </p:cNvPicPr>
          <p:nvPr/>
        </p:nvPicPr>
        <p:blipFill rotWithShape="1">
          <a:blip r:embed="rId2"/>
          <a:srcRect l="2500" t="2318" r="1250" b="18212"/>
          <a:stretch/>
        </p:blipFill>
        <p:spPr>
          <a:xfrm>
            <a:off x="685799" y="116773"/>
            <a:ext cx="3581401" cy="2093027"/>
          </a:xfrm>
          <a:prstGeom prst="rect">
            <a:avLst/>
          </a:prstGeom>
        </p:spPr>
      </p:pic>
    </p:spTree>
    <p:extLst>
      <p:ext uri="{BB962C8B-B14F-4D97-AF65-F5344CB8AC3E}">
        <p14:creationId xmlns:p14="http://schemas.microsoft.com/office/powerpoint/2010/main" val="40664356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Bonus Slides</a:t>
            </a:r>
            <a:endParaRPr lang="en-US" dirty="0"/>
          </a:p>
        </p:txBody>
      </p:sp>
      <p:pic>
        <p:nvPicPr>
          <p:cNvPr id="4" name="Picture 3"/>
          <p:cNvPicPr>
            <a:picLocks noChangeAspect="1"/>
          </p:cNvPicPr>
          <p:nvPr/>
        </p:nvPicPr>
        <p:blipFill rotWithShape="1">
          <a:blip r:embed="rId2"/>
          <a:srcRect t="11825" b="5403"/>
          <a:stretch/>
        </p:blipFill>
        <p:spPr>
          <a:xfrm>
            <a:off x="1943100" y="1295400"/>
            <a:ext cx="5257800" cy="5165558"/>
          </a:xfrm>
          <a:prstGeom prst="rect">
            <a:avLst/>
          </a:prstGeom>
        </p:spPr>
      </p:pic>
    </p:spTree>
    <p:extLst>
      <p:ext uri="{BB962C8B-B14F-4D97-AF65-F5344CB8AC3E}">
        <p14:creationId xmlns:p14="http://schemas.microsoft.com/office/powerpoint/2010/main" val="24666434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91200" y="228600"/>
            <a:ext cx="3200400" cy="2057400"/>
          </a:xfrm>
        </p:spPr>
        <p:txBody>
          <a:bodyPr/>
          <a:lstStyle/>
          <a:p>
            <a:pPr eaLnBrk="1" hangingPunct="1"/>
            <a:r>
              <a:rPr lang="en-US" altLang="en-US" sz="3200" i="1" dirty="0" smtClean="0"/>
              <a:t>Olmstead </a:t>
            </a:r>
            <a:br>
              <a:rPr lang="en-US" altLang="en-US" sz="3200" i="1" dirty="0" smtClean="0"/>
            </a:br>
            <a:r>
              <a:rPr lang="en-US" altLang="en-US" sz="3200" i="1" dirty="0" smtClean="0"/>
              <a:t>v.</a:t>
            </a:r>
            <a:br>
              <a:rPr lang="en-US" altLang="en-US" sz="3200" i="1" dirty="0" smtClean="0"/>
            </a:br>
            <a:r>
              <a:rPr lang="en-US" altLang="en-US" sz="3200" i="1" dirty="0" smtClean="0"/>
              <a:t>United States </a:t>
            </a:r>
            <a:r>
              <a:rPr lang="en-US" altLang="en-US" sz="3200" dirty="0" smtClean="0"/>
              <a:t>(1928)</a:t>
            </a:r>
            <a:endParaRPr lang="en-US" altLang="en-US" sz="3200" i="1" dirty="0" smtClean="0"/>
          </a:p>
        </p:txBody>
      </p:sp>
      <p:sp>
        <p:nvSpPr>
          <p:cNvPr id="5123" name="Rectangle 3"/>
          <p:cNvSpPr>
            <a:spLocks noGrp="1" noChangeArrowheads="1"/>
          </p:cNvSpPr>
          <p:nvPr>
            <p:ph type="body" idx="1"/>
          </p:nvPr>
        </p:nvSpPr>
        <p:spPr>
          <a:xfrm>
            <a:off x="152400" y="152400"/>
            <a:ext cx="5867400" cy="6477000"/>
          </a:xfrm>
        </p:spPr>
        <p:txBody>
          <a:bodyPr/>
          <a:lstStyle/>
          <a:p>
            <a:pPr eaLnBrk="1" hangingPunct="1">
              <a:lnSpc>
                <a:spcPct val="80000"/>
              </a:lnSpc>
            </a:pPr>
            <a:r>
              <a:rPr lang="en-US" altLang="en-US" sz="2000" dirty="0" smtClean="0"/>
              <a:t>Federal agents had reason to believe that Roy Olmstead was importing and selling alcohol in violation of the National Prohibition Act. To collect evidence against him, the agents, without first obtaining a search warrant, placed wiretaps on Olmstead’s telephone lines. They did so without setting foot on Olmstead’s property. Once tap was applied in the basement of a large office building in which Olmstead rented space and the other on a telephone line on the street outside Olmstead’s home. These taps allowed the agents to overhear conversations involving illegal activities.</a:t>
            </a:r>
          </a:p>
          <a:p>
            <a:pPr eaLnBrk="1" hangingPunct="1">
              <a:lnSpc>
                <a:spcPct val="80000"/>
              </a:lnSpc>
            </a:pPr>
            <a:r>
              <a:rPr lang="en-US" altLang="en-US" sz="2000" dirty="0" smtClean="0"/>
              <a:t>The Supreme Court ruled 5-4 in favor of the government. In the majority opinion written by Chief Justice William Howard Taft, the justices concluded that the 4</a:t>
            </a:r>
            <a:r>
              <a:rPr lang="en-US" altLang="en-US" sz="2000" baseline="30000" dirty="0" smtClean="0"/>
              <a:t>th</a:t>
            </a:r>
            <a:r>
              <a:rPr lang="en-US" altLang="en-US" sz="2000" dirty="0" smtClean="0"/>
              <a:t> Amendment did not protect Olmstead’s conversations because it covers only searches of “material things—the person, the house, his papers or his effects.” Therefore, “the Amendment does not forbid what was done here. There was no searching. There was no seizure. The evidence was secured by the use of the sense of hearing and that only. There was no entry of the houses or offices of the defendants.”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28511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7010400" y="6324600"/>
            <a:ext cx="154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t>William Howard Taft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i="1" dirty="0" smtClean="0"/>
              <a:t>Olmstead v. United States </a:t>
            </a:r>
            <a:r>
              <a:rPr lang="en-US" altLang="en-US" sz="4000" dirty="0" smtClean="0"/>
              <a:t>(1928)</a:t>
            </a:r>
            <a:br>
              <a:rPr lang="en-US" altLang="en-US" sz="4000" dirty="0" smtClean="0"/>
            </a:br>
            <a:r>
              <a:rPr lang="en-US" altLang="en-US" sz="3400" dirty="0" smtClean="0"/>
              <a:t>Justice Louis D. Brandeis Dissenting</a:t>
            </a:r>
          </a:p>
        </p:txBody>
      </p:sp>
      <p:sp>
        <p:nvSpPr>
          <p:cNvPr id="6147" name="Rectangle 3"/>
          <p:cNvSpPr>
            <a:spLocks noGrp="1" noChangeArrowheads="1"/>
          </p:cNvSpPr>
          <p:nvPr>
            <p:ph type="body" idx="1"/>
          </p:nvPr>
        </p:nvSpPr>
        <p:spPr>
          <a:xfrm>
            <a:off x="2971800" y="1600200"/>
            <a:ext cx="5943600" cy="5029200"/>
          </a:xfrm>
        </p:spPr>
        <p:txBody>
          <a:bodyPr/>
          <a:lstStyle/>
          <a:p>
            <a:pPr eaLnBrk="1" hangingPunct="1">
              <a:lnSpc>
                <a:spcPct val="80000"/>
              </a:lnSpc>
            </a:pPr>
            <a:r>
              <a:rPr lang="en-US" altLang="en-US" sz="1800" dirty="0" smtClean="0"/>
              <a:t>Of the four dissenters, Justice Brandeis’ is best remembered. He wrote:</a:t>
            </a:r>
          </a:p>
          <a:p>
            <a:pPr eaLnBrk="1" hangingPunct="1">
              <a:lnSpc>
                <a:spcPct val="80000"/>
              </a:lnSpc>
            </a:pPr>
            <a:r>
              <a:rPr lang="en-US" altLang="en-US" sz="1800" dirty="0" smtClean="0"/>
              <a:t>“The makers of our Constitution undertook to secure conditions favorable to the pursuit of happiness…. They conferred, as against the Government, the right to be let alone—the most comprehensive of rights and the right most valued by civilized men. To protect that right, every unjustifiable intrusion by the Government upon the privacy of the individual, whatever the means employed, must be deemed a violation of the Fourth Amendment.”</a:t>
            </a:r>
          </a:p>
          <a:p>
            <a:pPr eaLnBrk="1" hangingPunct="1">
              <a:lnSpc>
                <a:spcPct val="80000"/>
              </a:lnSpc>
            </a:pPr>
            <a:r>
              <a:rPr lang="en-US" altLang="en-US" sz="1800" dirty="0" smtClean="0"/>
              <a:t>To Brandeis, it was immaterial that agents had not needed to enter Olmstead’s home or office to place the wiretaps; it was equally unimportant that “the intrusion was in aid of law enforcement.” He declared, “The greatest dangers to liberty lurk in insidious encroachment by men of zeal, well-meaning but without understanding.”</a:t>
            </a:r>
          </a:p>
          <a:p>
            <a:pPr eaLnBrk="1" hangingPunct="1">
              <a:lnSpc>
                <a:spcPct val="80000"/>
              </a:lnSpc>
            </a:pPr>
            <a:r>
              <a:rPr lang="en-US" altLang="en-US" sz="1800" dirty="0" smtClean="0"/>
              <a:t>Though Brandeis’ view lost out, over the next four decades, criticism of the “physical penetration” rule grew. In response, the justice decided to reconsider their traditional approach…</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8815" t="6400" r="9642" b="7201"/>
          <a:stretch>
            <a:fillRect/>
          </a:stretch>
        </p:blipFill>
        <p:spPr bwMode="auto">
          <a:xfrm>
            <a:off x="152400" y="1752600"/>
            <a:ext cx="281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036638"/>
          </a:xfrm>
        </p:spPr>
        <p:txBody>
          <a:bodyPr/>
          <a:lstStyle/>
          <a:p>
            <a:pPr eaLnBrk="1" hangingPunct="1"/>
            <a:r>
              <a:rPr lang="en-US" altLang="en-US" sz="4000" i="1" dirty="0" smtClean="0"/>
              <a:t>Katz v. United States </a:t>
            </a:r>
            <a:r>
              <a:rPr lang="en-US" altLang="en-US" sz="4000" dirty="0" smtClean="0"/>
              <a:t>(1967)</a:t>
            </a:r>
            <a:br>
              <a:rPr lang="en-US" altLang="en-US" sz="4000" dirty="0" smtClean="0"/>
            </a:br>
            <a:r>
              <a:rPr lang="en-US" altLang="en-US" sz="3200" dirty="0" smtClean="0"/>
              <a:t>The Facts</a:t>
            </a:r>
            <a:endParaRPr lang="en-US" altLang="en-US" sz="3200" i="1" dirty="0" smtClean="0"/>
          </a:p>
        </p:txBody>
      </p:sp>
      <p:sp>
        <p:nvSpPr>
          <p:cNvPr id="7171" name="Rectangle 3"/>
          <p:cNvSpPr>
            <a:spLocks noGrp="1" noChangeArrowheads="1"/>
          </p:cNvSpPr>
          <p:nvPr>
            <p:ph type="body" idx="1"/>
          </p:nvPr>
        </p:nvSpPr>
        <p:spPr>
          <a:xfrm>
            <a:off x="228600" y="1295400"/>
            <a:ext cx="6934200" cy="5334000"/>
          </a:xfrm>
        </p:spPr>
        <p:txBody>
          <a:bodyPr/>
          <a:lstStyle/>
          <a:p>
            <a:pPr eaLnBrk="1" hangingPunct="1">
              <a:lnSpc>
                <a:spcPct val="80000"/>
              </a:lnSpc>
            </a:pPr>
            <a:r>
              <a:rPr lang="en-US" altLang="en-US" sz="1900" dirty="0" smtClean="0"/>
              <a:t>FBI agents suspected Charles Katz of engaging in illegal bookmaking activity; in particular, they thought he was placing bets and transmitting other wagering information by telephone from Los Angeles to Miami and Boston.</a:t>
            </a:r>
          </a:p>
          <a:p>
            <a:pPr eaLnBrk="1" hangingPunct="1">
              <a:lnSpc>
                <a:spcPct val="80000"/>
              </a:lnSpc>
            </a:pPr>
            <a:r>
              <a:rPr lang="en-US" altLang="en-US" sz="1900" dirty="0" smtClean="0"/>
              <a:t>To gather evidence, they placed listening and recording devices outside the telephone booth Katz used to make his calls.</a:t>
            </a:r>
          </a:p>
          <a:p>
            <a:pPr eaLnBrk="1" hangingPunct="1">
              <a:lnSpc>
                <a:spcPct val="80000"/>
              </a:lnSpc>
            </a:pPr>
            <a:r>
              <a:rPr lang="en-US" altLang="en-US" sz="1900" dirty="0" smtClean="0"/>
              <a:t>Even though law enforcement officials had listened in on Katz’s conversations without a warrant, federal attorneys used the transcripts of those conversations to obtain an eight-count indictment.</a:t>
            </a:r>
          </a:p>
          <a:p>
            <a:pPr eaLnBrk="1" hangingPunct="1">
              <a:lnSpc>
                <a:spcPct val="80000"/>
              </a:lnSpc>
            </a:pPr>
            <a:r>
              <a:rPr lang="en-US" altLang="en-US" sz="1900" dirty="0" smtClean="0"/>
              <a:t>In </a:t>
            </a:r>
            <a:r>
              <a:rPr lang="en-US" altLang="en-US" sz="1900" i="1" dirty="0" smtClean="0"/>
              <a:t>Griswold v. Connecticut </a:t>
            </a:r>
            <a:r>
              <a:rPr lang="en-US" altLang="en-US" sz="1900" dirty="0" smtClean="0"/>
              <a:t>(1965), the Court held that there was a right to privacy that included the use of marital contraception. But the Court also said that the specific guarantees in the Bill of Rights created various “zones of privacy.”</a:t>
            </a:r>
          </a:p>
          <a:p>
            <a:pPr eaLnBrk="1" hangingPunct="1">
              <a:lnSpc>
                <a:spcPct val="80000"/>
              </a:lnSpc>
            </a:pPr>
            <a:r>
              <a:rPr lang="en-US" altLang="en-US" sz="1900" dirty="0" smtClean="0"/>
              <a:t>Katz argued that the glass-enclosed telephone booth was a “constitutionally protected area.” The government argued that in previous cases the justices permitted the warrantless use of bugs if agents did not “physically penetrate” an individual’s space. Here, the FBI attached the bug to the </a:t>
            </a:r>
            <a:r>
              <a:rPr lang="en-US" altLang="en-US" sz="1900" i="1" dirty="0" smtClean="0"/>
              <a:t>outside </a:t>
            </a:r>
            <a:r>
              <a:rPr lang="en-US" altLang="en-US" sz="1900" dirty="0" smtClean="0"/>
              <a:t>of the booth; it never invaded Katz’s space.</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600200"/>
            <a:ext cx="18303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286000" y="1600200"/>
            <a:ext cx="6629400" cy="5029200"/>
          </a:xfrm>
        </p:spPr>
        <p:txBody>
          <a:bodyPr/>
          <a:lstStyle/>
          <a:p>
            <a:pPr eaLnBrk="1" hangingPunct="1">
              <a:lnSpc>
                <a:spcPct val="80000"/>
              </a:lnSpc>
            </a:pPr>
            <a:r>
              <a:rPr lang="en-US" altLang="en-US" sz="1800" dirty="0" smtClean="0"/>
              <a:t>Writing for the 7-1 majority, Stewart rejected the “physical penetration” rule: “the Fourth Amendment protects people, not places. What a person knowingly exposes to the public, even in his own home or office, is not a subject of Fourth Amendment protection. But what he seeks to preserve as private, even in an area accessible to the public, may be constitutionally protected.</a:t>
            </a:r>
          </a:p>
          <a:p>
            <a:pPr eaLnBrk="1" hangingPunct="1">
              <a:lnSpc>
                <a:spcPct val="80000"/>
              </a:lnSpc>
            </a:pPr>
            <a:r>
              <a:rPr lang="en-US" altLang="en-US" sz="1800" dirty="0" smtClean="0"/>
              <a:t>“No less than an individual in a business office, in a friend’s apartment, or in a taxicab, a person in a telephone booth may rely upon the protection of the Fourth Amendment. One who occupies it, shuts the door behind him, and pays the toll that permits him to place a call is surely entitled to assume that the words he utters into the mouthpiece will no be broadcast to the world. To read the Constitution more narrowly is to ignore the vital role that the public telephone has come to play in private communication.”</a:t>
            </a:r>
          </a:p>
          <a:p>
            <a:pPr eaLnBrk="1" hangingPunct="1">
              <a:lnSpc>
                <a:spcPct val="80000"/>
              </a:lnSpc>
            </a:pPr>
            <a:r>
              <a:rPr lang="en-US" altLang="en-US" sz="1800" dirty="0" smtClean="0"/>
              <a:t>“We conclude that the underpinnings of </a:t>
            </a:r>
            <a:r>
              <a:rPr lang="en-US" altLang="en-US" sz="1800" i="1" dirty="0" smtClean="0"/>
              <a:t>Olmstead </a:t>
            </a:r>
            <a:r>
              <a:rPr lang="en-US" altLang="en-US" sz="1800" dirty="0" smtClean="0"/>
              <a:t>… have been so eroded…[that they] can no longer be regarded as controlling.”</a:t>
            </a:r>
          </a:p>
          <a:p>
            <a:pPr eaLnBrk="1" hangingPunct="1">
              <a:lnSpc>
                <a:spcPct val="80000"/>
              </a:lnSpc>
            </a:pPr>
            <a:r>
              <a:rPr lang="en-US" altLang="en-US" sz="1800" dirty="0" smtClean="0"/>
              <a:t>Stewart went on to explain that all the government needed to do was obtain a search warrant and they could have lawfully conducted the wiretapping.</a:t>
            </a:r>
          </a:p>
        </p:txBody>
      </p:sp>
      <p:sp>
        <p:nvSpPr>
          <p:cNvPr id="8195" name="Rectangle 4"/>
          <p:cNvSpPr>
            <a:spLocks noGrp="1" noChangeArrowheads="1"/>
          </p:cNvSpPr>
          <p:nvPr>
            <p:ph type="title"/>
          </p:nvPr>
        </p:nvSpPr>
        <p:spPr>
          <a:noFill/>
        </p:spPr>
        <p:txBody>
          <a:bodyPr/>
          <a:lstStyle/>
          <a:p>
            <a:pPr eaLnBrk="1" hangingPunct="1"/>
            <a:r>
              <a:rPr lang="en-US" altLang="en-US" sz="4000" i="1" dirty="0" smtClean="0"/>
              <a:t>Katz v. United States </a:t>
            </a:r>
            <a:r>
              <a:rPr lang="en-US" altLang="en-US" sz="4000" dirty="0" smtClean="0"/>
              <a:t>(1967)</a:t>
            </a:r>
            <a:br>
              <a:rPr lang="en-US" altLang="en-US" sz="4000" dirty="0" smtClean="0"/>
            </a:br>
            <a:r>
              <a:rPr lang="en-US" altLang="en-US" sz="2400" dirty="0" smtClean="0"/>
              <a:t>Justice Potter Stewart Delivered the Opinion of the Court</a:t>
            </a: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l="14009" r="18745"/>
          <a:stretch>
            <a:fillRect/>
          </a:stretch>
        </p:blipFill>
        <p:spPr bwMode="auto">
          <a:xfrm>
            <a:off x="152400" y="1828800"/>
            <a:ext cx="2127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228600" y="1447800"/>
            <a:ext cx="6248400" cy="5181600"/>
          </a:xfrm>
        </p:spPr>
        <p:txBody>
          <a:bodyPr/>
          <a:lstStyle/>
          <a:p>
            <a:pPr eaLnBrk="1" hangingPunct="1">
              <a:lnSpc>
                <a:spcPct val="80000"/>
              </a:lnSpc>
            </a:pPr>
            <a:r>
              <a:rPr lang="en-US" altLang="en-US" sz="2000" dirty="0" smtClean="0"/>
              <a:t>While Harlan agreed with the majority, he sought to make plain his understanding of proper search and seizure test: “My understanding of the rule that has emerged from prior decisions is that there is a twofold requirement, first that a person have exhibited an actual (subjective) expectation of privacy and, second, that the expectation be one that society is prepared to recognize as ‘reasonable.’”</a:t>
            </a:r>
          </a:p>
          <a:p>
            <a:pPr eaLnBrk="1" hangingPunct="1">
              <a:lnSpc>
                <a:spcPct val="80000"/>
              </a:lnSpc>
            </a:pPr>
            <a:r>
              <a:rPr lang="en-US" altLang="en-US" sz="2000" dirty="0" smtClean="0"/>
              <a:t>“Thus a man’s home is, for most purposes, a place where he expects privacy, but objects, activities, or statements that he exposes to the ‘plain view’ of outsiders are not ‘protected’ because no intention to keep them to himself has been exhibited. On the other hand, conversations in the open would not be protected against being overheard, for the expectation of privacy under the circumstances would be unreasonable.”</a:t>
            </a:r>
          </a:p>
          <a:p>
            <a:pPr eaLnBrk="1" hangingPunct="1">
              <a:lnSpc>
                <a:spcPct val="80000"/>
              </a:lnSpc>
            </a:pPr>
            <a:r>
              <a:rPr lang="en-US" altLang="en-US" sz="2000" dirty="0" smtClean="0"/>
              <a:t>This new “expectation of privacy” approach is still used to this day.</a:t>
            </a:r>
          </a:p>
        </p:txBody>
      </p:sp>
      <p:sp>
        <p:nvSpPr>
          <p:cNvPr id="9219" name="Rectangle 3"/>
          <p:cNvSpPr>
            <a:spLocks noGrp="1" noChangeArrowheads="1"/>
          </p:cNvSpPr>
          <p:nvPr>
            <p:ph type="title"/>
          </p:nvPr>
        </p:nvSpPr>
        <p:spPr>
          <a:noFill/>
        </p:spPr>
        <p:txBody>
          <a:bodyPr/>
          <a:lstStyle/>
          <a:p>
            <a:pPr eaLnBrk="1" hangingPunct="1"/>
            <a:r>
              <a:rPr lang="en-US" altLang="en-US" sz="4000" i="1" dirty="0" smtClean="0"/>
              <a:t>Katz v. United States </a:t>
            </a:r>
            <a:r>
              <a:rPr lang="en-US" altLang="en-US" sz="4000" dirty="0" smtClean="0"/>
              <a:t>(1967)</a:t>
            </a:r>
            <a:br>
              <a:rPr lang="en-US" altLang="en-US" sz="4000" dirty="0" smtClean="0"/>
            </a:br>
            <a:r>
              <a:rPr lang="en-US" altLang="en-US" sz="2400" dirty="0" smtClean="0"/>
              <a:t>Justice John Marshall Harlan II Concurring</a:t>
            </a:r>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828800"/>
            <a:ext cx="24590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1036638"/>
          </a:xfrm>
        </p:spPr>
        <p:txBody>
          <a:bodyPr/>
          <a:lstStyle/>
          <a:p>
            <a:pPr eaLnBrk="1" hangingPunct="1"/>
            <a:r>
              <a:rPr lang="en-US" altLang="en-US" sz="4000" i="1" dirty="0" smtClean="0"/>
              <a:t>Katz v. United States </a:t>
            </a:r>
            <a:r>
              <a:rPr lang="en-US" altLang="en-US" sz="4000" dirty="0" smtClean="0"/>
              <a:t>(1967)</a:t>
            </a:r>
            <a:br>
              <a:rPr lang="en-US" altLang="en-US" sz="4000" dirty="0" smtClean="0"/>
            </a:br>
            <a:r>
              <a:rPr lang="en-US" altLang="en-US" sz="2400" dirty="0" smtClean="0"/>
              <a:t>Justice Hugo Black Dissenting</a:t>
            </a:r>
          </a:p>
        </p:txBody>
      </p:sp>
      <p:sp>
        <p:nvSpPr>
          <p:cNvPr id="10243" name="Rectangle 3"/>
          <p:cNvSpPr>
            <a:spLocks noGrp="1" noChangeArrowheads="1"/>
          </p:cNvSpPr>
          <p:nvPr>
            <p:ph type="body" idx="1"/>
          </p:nvPr>
        </p:nvSpPr>
        <p:spPr>
          <a:xfrm>
            <a:off x="2209800" y="1447800"/>
            <a:ext cx="6705600" cy="5181600"/>
          </a:xfrm>
        </p:spPr>
        <p:txBody>
          <a:bodyPr/>
          <a:lstStyle/>
          <a:p>
            <a:pPr eaLnBrk="1" hangingPunct="1">
              <a:lnSpc>
                <a:spcPct val="80000"/>
              </a:lnSpc>
            </a:pPr>
            <a:r>
              <a:rPr lang="en-US" altLang="en-US" sz="2000" dirty="0" smtClean="0"/>
              <a:t>The words [of the 4</a:t>
            </a:r>
            <a:r>
              <a:rPr lang="en-US" altLang="en-US" sz="2000" baseline="30000" dirty="0" smtClean="0"/>
              <a:t>th</a:t>
            </a:r>
            <a:r>
              <a:rPr lang="en-US" altLang="en-US" sz="2000" dirty="0" smtClean="0"/>
              <a:t> Amendment] protect ‘persons, houses, papers, and effects against unreasonable searches and seizures....’ These words connote the idea of tangible things with size, form, and weight, things capable of being searched, seized, or both. The second clause of the Amendment still further establishes its Framers’ purpose to limit its protection to tangible things by providing that no warrants shall issue but those ‘particularly describing the place to be searched, and the persons or things to be seized.’ A conversation overheard by eavesdropping, whether by plain snooping or wiretapping, is not tangible and, under the normally accepted meanings of the words, can neither be searched nor seized.”</a:t>
            </a:r>
          </a:p>
          <a:p>
            <a:pPr eaLnBrk="1" hangingPunct="1">
              <a:lnSpc>
                <a:spcPct val="80000"/>
              </a:lnSpc>
            </a:pPr>
            <a:r>
              <a:rPr lang="en-US" altLang="en-US" sz="2000" dirty="0" smtClean="0"/>
              <a:t>Black explained that while wiretapping was not known to the framers, eavesdropping was: “There can be no doubt that the Framers were aware of this practice, and, if they had desired to outlaw or restrict the use of evidence obtained by eavesdropping, I believe that they would have used the appropriate language to do so in the Fourth Amendment.”</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l="11060" r="18893"/>
          <a:stretch>
            <a:fillRect/>
          </a:stretch>
        </p:blipFill>
        <p:spPr bwMode="auto">
          <a:xfrm>
            <a:off x="228600" y="1752600"/>
            <a:ext cx="19859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947275" cy="2286000"/>
          </a:xfrm>
        </p:spPr>
        <p:txBody>
          <a:bodyPr/>
          <a:lstStyle/>
          <a:p>
            <a:r>
              <a:rPr lang="en-US" dirty="0" smtClean="0"/>
              <a:t>Introduction</a:t>
            </a:r>
            <a:endParaRPr lang="en-US" dirty="0"/>
          </a:p>
        </p:txBody>
      </p:sp>
      <p:sp>
        <p:nvSpPr>
          <p:cNvPr id="3" name="Content Placeholder 2"/>
          <p:cNvSpPr>
            <a:spLocks noGrp="1"/>
          </p:cNvSpPr>
          <p:nvPr>
            <p:ph idx="1"/>
          </p:nvPr>
        </p:nvSpPr>
        <p:spPr>
          <a:xfrm>
            <a:off x="152400" y="2743200"/>
            <a:ext cx="8839200" cy="3962400"/>
          </a:xfrm>
        </p:spPr>
        <p:txBody>
          <a:bodyPr/>
          <a:lstStyle/>
          <a:p>
            <a:r>
              <a:rPr lang="en-US" sz="2400" dirty="0"/>
              <a:t>The Fourth Amendment consists of two clauses dealing with criminal procedure:</a:t>
            </a:r>
          </a:p>
          <a:p>
            <a:pPr>
              <a:buFont typeface="+mj-lt"/>
              <a:buAutoNum type="arabicPeriod"/>
            </a:pPr>
            <a:r>
              <a:rPr lang="en-US" sz="2400" dirty="0"/>
              <a:t>Prohibition against </a:t>
            </a:r>
            <a:r>
              <a:rPr lang="en-US" sz="2400" b="1" dirty="0"/>
              <a:t>unreasonable searches and </a:t>
            </a:r>
            <a:r>
              <a:rPr lang="en-US" sz="2400" b="1" dirty="0" smtClean="0"/>
              <a:t>seizures</a:t>
            </a:r>
            <a:r>
              <a:rPr lang="en-US" sz="2400" dirty="0"/>
              <a:t> </a:t>
            </a:r>
            <a:r>
              <a:rPr lang="en-US" sz="2400" dirty="0" smtClean="0"/>
              <a:t>– </a:t>
            </a:r>
            <a:r>
              <a:rPr lang="en-US" altLang="en-US" sz="2400" dirty="0" smtClean="0"/>
              <a:t>“The </a:t>
            </a:r>
            <a:r>
              <a:rPr lang="en-US" altLang="en-US" sz="2400" dirty="0"/>
              <a:t>right of the people to be secure in their persons, houses, papers, and effects, against unreasonable searches and seizures shall not be violated…”</a:t>
            </a:r>
          </a:p>
          <a:p>
            <a:pPr>
              <a:buFont typeface="+mj-lt"/>
              <a:buAutoNum type="arabicPeriod"/>
            </a:pPr>
            <a:r>
              <a:rPr lang="en-US" sz="2400" dirty="0" smtClean="0"/>
              <a:t>Procedural </a:t>
            </a:r>
            <a:r>
              <a:rPr lang="en-US" sz="2400" dirty="0"/>
              <a:t>details for issuing </a:t>
            </a:r>
            <a:r>
              <a:rPr lang="en-US" sz="2400" b="1" dirty="0"/>
              <a:t>search </a:t>
            </a:r>
            <a:r>
              <a:rPr lang="en-US" sz="2400" b="1" dirty="0" smtClean="0"/>
              <a:t>warrants</a:t>
            </a:r>
            <a:r>
              <a:rPr lang="en-US" sz="2400" dirty="0"/>
              <a:t> </a:t>
            </a:r>
            <a:r>
              <a:rPr lang="en-US" sz="2400" dirty="0" smtClean="0"/>
              <a:t>– “…</a:t>
            </a:r>
            <a:r>
              <a:rPr lang="en-US" altLang="en-US" sz="2400" dirty="0" smtClean="0"/>
              <a:t>no </a:t>
            </a:r>
            <a:r>
              <a:rPr lang="en-US" altLang="en-US" sz="2400" dirty="0"/>
              <a:t>Warrants shall issue, but upon probable cause, supported by Oath or affirmation, and particularly describing the place to be searched or the person </a:t>
            </a:r>
            <a:r>
              <a:rPr lang="en-US" altLang="en-US" sz="2400" dirty="0" smtClean="0"/>
              <a:t>or things </a:t>
            </a:r>
            <a:r>
              <a:rPr lang="en-US" altLang="en-US" sz="2400" dirty="0"/>
              <a:t>to be seized</a:t>
            </a:r>
            <a:r>
              <a:rPr lang="en-US" altLang="en-US" sz="2400" dirty="0" smtClean="0"/>
              <a:t>.”</a:t>
            </a:r>
            <a:r>
              <a:rPr lang="en-US" sz="2400" dirty="0" smtClean="0"/>
              <a:t> </a:t>
            </a:r>
            <a:endParaRPr lang="en-US" sz="2400" dirty="0"/>
          </a:p>
        </p:txBody>
      </p:sp>
      <p:pic>
        <p:nvPicPr>
          <p:cNvPr id="4" name="Picture 3"/>
          <p:cNvPicPr>
            <a:picLocks noChangeAspect="1"/>
          </p:cNvPicPr>
          <p:nvPr/>
        </p:nvPicPr>
        <p:blipFill>
          <a:blip r:embed="rId2"/>
          <a:stretch>
            <a:fillRect/>
          </a:stretch>
        </p:blipFill>
        <p:spPr>
          <a:xfrm>
            <a:off x="4575925" y="152400"/>
            <a:ext cx="4244225" cy="2590800"/>
          </a:xfrm>
          <a:prstGeom prst="rect">
            <a:avLst/>
          </a:prstGeom>
        </p:spPr>
      </p:pic>
    </p:spTree>
    <p:extLst>
      <p:ext uri="{BB962C8B-B14F-4D97-AF65-F5344CB8AC3E}">
        <p14:creationId xmlns:p14="http://schemas.microsoft.com/office/powerpoint/2010/main" val="6401537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1036638"/>
          </a:xfrm>
        </p:spPr>
        <p:txBody>
          <a:bodyPr/>
          <a:lstStyle/>
          <a:p>
            <a:pPr eaLnBrk="1" hangingPunct="1"/>
            <a:r>
              <a:rPr lang="en-US" altLang="en-US" sz="4000" i="1" dirty="0" smtClean="0"/>
              <a:t>Katz v. United States </a:t>
            </a:r>
            <a:r>
              <a:rPr lang="en-US" altLang="en-US" sz="4000" dirty="0" smtClean="0"/>
              <a:t>(1967)</a:t>
            </a:r>
            <a:br>
              <a:rPr lang="en-US" altLang="en-US" sz="4000" dirty="0" smtClean="0"/>
            </a:br>
            <a:r>
              <a:rPr lang="en-US" altLang="en-US" sz="2400" dirty="0" smtClean="0"/>
              <a:t>Justice Hugo Black Dissenting</a:t>
            </a:r>
          </a:p>
        </p:txBody>
      </p:sp>
      <p:sp>
        <p:nvSpPr>
          <p:cNvPr id="11267" name="Rectangle 3"/>
          <p:cNvSpPr>
            <a:spLocks noGrp="1" noChangeArrowheads="1"/>
          </p:cNvSpPr>
          <p:nvPr>
            <p:ph type="body" idx="1"/>
          </p:nvPr>
        </p:nvSpPr>
        <p:spPr>
          <a:xfrm>
            <a:off x="2209800" y="1447800"/>
            <a:ext cx="6705600" cy="5181600"/>
          </a:xfrm>
        </p:spPr>
        <p:txBody>
          <a:bodyPr/>
          <a:lstStyle/>
          <a:p>
            <a:pPr eaLnBrk="1" hangingPunct="1">
              <a:lnSpc>
                <a:spcPct val="80000"/>
              </a:lnSpc>
            </a:pPr>
            <a:r>
              <a:rPr lang="en-US" altLang="en-US" sz="1900" dirty="0" smtClean="0"/>
              <a:t>“In interpreting the Bill of Bill of Rights, I willingly go as far as a liberal construction of the language takes me, but I simply cannot in good conscience give a meaning to words which they have never before been thought to have and which they certainly do not have in ordinary usage. I will not distort the words of the Amendment in order to ‘keep the Constitution up to date’ or ‘to bring it into harmony with the times.’ It was never meant that this Court have such power, which, in effect, would make us a continuously functioning constitutional convention.”</a:t>
            </a:r>
          </a:p>
          <a:p>
            <a:pPr eaLnBrk="1" hangingPunct="1">
              <a:lnSpc>
                <a:spcPct val="80000"/>
              </a:lnSpc>
            </a:pPr>
            <a:r>
              <a:rPr lang="en-US" altLang="en-US" sz="1900" dirty="0" smtClean="0"/>
              <a:t>Finally, Black criticized the Court for continuing the broad construction of privacy, which it had recently announced in the marital contraception case </a:t>
            </a:r>
            <a:r>
              <a:rPr lang="en-US" altLang="en-US" sz="1900" i="1" dirty="0" smtClean="0"/>
              <a:t>Griswold v. Connecticut </a:t>
            </a:r>
            <a:r>
              <a:rPr lang="en-US" altLang="en-US" sz="1900" dirty="0" smtClean="0"/>
              <a:t>(1965): “No general right is created by the Amendment so as to give this Court the unlimited  power to hold unconstitutional everything which affects privacy. Certainly the Framers, well acquainted as they were with the excesses of governmental power, did not intend to grant this Court such omnipotent lawmaking authority as that. The history of governments proves that it is dangerous to freedom to repose such powers in courts.”</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l="3493" r="9171"/>
          <a:stretch>
            <a:fillRect/>
          </a:stretch>
        </p:blipFill>
        <p:spPr bwMode="auto">
          <a:xfrm>
            <a:off x="228600" y="2057400"/>
            <a:ext cx="20050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868362"/>
          </a:xfrm>
        </p:spPr>
        <p:txBody>
          <a:bodyPr/>
          <a:lstStyle/>
          <a:p>
            <a:pPr eaLnBrk="1" hangingPunct="1"/>
            <a:r>
              <a:rPr lang="en-US" altLang="en-US" i="1" dirty="0" smtClean="0"/>
              <a:t>Weeks v. United States </a:t>
            </a:r>
            <a:r>
              <a:rPr lang="en-US" altLang="en-US" dirty="0" smtClean="0"/>
              <a:t>(1914)</a:t>
            </a:r>
            <a:endParaRPr lang="en-US" altLang="en-US" i="1" dirty="0" smtClean="0"/>
          </a:p>
        </p:txBody>
      </p:sp>
      <p:sp>
        <p:nvSpPr>
          <p:cNvPr id="15363" name="Rectangle 3"/>
          <p:cNvSpPr>
            <a:spLocks noGrp="1" noChangeArrowheads="1"/>
          </p:cNvSpPr>
          <p:nvPr>
            <p:ph type="body" idx="1"/>
          </p:nvPr>
        </p:nvSpPr>
        <p:spPr>
          <a:xfrm>
            <a:off x="3048000" y="1143000"/>
            <a:ext cx="5867400" cy="5486400"/>
          </a:xfrm>
        </p:spPr>
        <p:txBody>
          <a:bodyPr/>
          <a:lstStyle/>
          <a:p>
            <a:pPr eaLnBrk="1" hangingPunct="1">
              <a:lnSpc>
                <a:spcPct val="80000"/>
              </a:lnSpc>
            </a:pPr>
            <a:r>
              <a:rPr lang="en-US" altLang="en-US" sz="2000" dirty="0" smtClean="0"/>
              <a:t>The law began to change with </a:t>
            </a:r>
            <a:r>
              <a:rPr lang="en-US" altLang="en-US" sz="2000" i="1" dirty="0" smtClean="0"/>
              <a:t>Weeks v. United States </a:t>
            </a:r>
            <a:r>
              <a:rPr lang="en-US" altLang="en-US" sz="2000" dirty="0" smtClean="0"/>
              <a:t>(1914). In that case, federal law enforcement went to Weeks’ house and, without a warrant, carried off boxes of his papers, documents, and other possessions. The Court excluded the evidence, Justice William R. Day held: “If letters and private documents can thus be seized and held and used as evidence against a citizen accused of an offense, the protection of the Fourth Amendment declaring his right to be secure against such searches and seizures is of no value, and, so far as those thus placed are concerned, might as well be stricken from the Constitution.” </a:t>
            </a:r>
          </a:p>
          <a:p>
            <a:pPr eaLnBrk="1" hangingPunct="1">
              <a:lnSpc>
                <a:spcPct val="80000"/>
              </a:lnSpc>
            </a:pPr>
            <a:r>
              <a:rPr lang="en-US" altLang="en-US" sz="2000" dirty="0" smtClean="0"/>
              <a:t>With this conclusion, the Court created the exclusionary rule. But </a:t>
            </a:r>
            <a:r>
              <a:rPr lang="en-US" altLang="en-US" sz="2000" i="1" dirty="0" smtClean="0"/>
              <a:t>Weeks </a:t>
            </a:r>
            <a:r>
              <a:rPr lang="en-US" altLang="en-US" sz="2000" dirty="0" smtClean="0"/>
              <a:t>was a federal case. What about the state and local level, where nearly all of criminal activity takes place?</a:t>
            </a:r>
          </a:p>
          <a:p>
            <a:pPr eaLnBrk="1" hangingPunct="1">
              <a:lnSpc>
                <a:spcPct val="80000"/>
              </a:lnSpc>
            </a:pPr>
            <a:r>
              <a:rPr lang="en-US" altLang="en-US" sz="2000" dirty="0" smtClean="0"/>
              <a:t>This issue first reached the Court in </a:t>
            </a:r>
            <a:r>
              <a:rPr lang="en-US" altLang="en-US" sz="2000" i="1" dirty="0" smtClean="0"/>
              <a:t>Wolf v. Colorado </a:t>
            </a:r>
            <a:r>
              <a:rPr lang="en-US" altLang="en-US" sz="2000" dirty="0" smtClean="0"/>
              <a:t>(1949)…</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27574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533400"/>
          </a:xfrm>
        </p:spPr>
        <p:txBody>
          <a:bodyPr/>
          <a:lstStyle/>
          <a:p>
            <a:pPr eaLnBrk="1" hangingPunct="1"/>
            <a:r>
              <a:rPr lang="en-US" altLang="en-US" sz="4000" i="1" dirty="0" smtClean="0"/>
              <a:t>Wolf v. Colorado </a:t>
            </a:r>
            <a:r>
              <a:rPr lang="en-US" altLang="en-US" sz="4000" dirty="0" smtClean="0"/>
              <a:t>(1949)</a:t>
            </a:r>
            <a:endParaRPr lang="en-US" altLang="en-US" sz="4000" i="1" dirty="0" smtClean="0"/>
          </a:p>
        </p:txBody>
      </p:sp>
      <p:sp>
        <p:nvSpPr>
          <p:cNvPr id="16387" name="Rectangle 3"/>
          <p:cNvSpPr>
            <a:spLocks noGrp="1" noChangeArrowheads="1"/>
          </p:cNvSpPr>
          <p:nvPr>
            <p:ph type="body" idx="1"/>
          </p:nvPr>
        </p:nvSpPr>
        <p:spPr>
          <a:xfrm>
            <a:off x="228600" y="838200"/>
            <a:ext cx="6781800" cy="5791200"/>
          </a:xfrm>
        </p:spPr>
        <p:txBody>
          <a:bodyPr/>
          <a:lstStyle/>
          <a:p>
            <a:pPr eaLnBrk="1" hangingPunct="1">
              <a:lnSpc>
                <a:spcPct val="80000"/>
              </a:lnSpc>
            </a:pPr>
            <a:r>
              <a:rPr lang="en-US" altLang="en-US" sz="1600" dirty="0" smtClean="0"/>
              <a:t>This case involved a Colorado physician who was suspected of performing illegal abortions. Because the police were unable to obtain any solid evidence against him, a deputy sheriff surreptitiously took Julius Wolf’s appointment book and followed up on the names in it. The police gathered enough evidence to convict him. Wolf’s attorney argued that because the case against his client rested on illegally obtained evidence, the Court should dismiss it. To implement his arguments, however, the justices would have to apply or incorporate the Fourth Amendment and impose the exclusionary rule on the states.</a:t>
            </a:r>
          </a:p>
          <a:p>
            <a:pPr eaLnBrk="1" hangingPunct="1">
              <a:lnSpc>
                <a:spcPct val="80000"/>
              </a:lnSpc>
            </a:pPr>
            <a:r>
              <a:rPr lang="en-US" altLang="en-US" sz="1600" dirty="0" smtClean="0"/>
              <a:t>Writing for the Court, Justice Felix Frankfurter agreed to incorporate the Fourth Amendment. To be secure against unreasonable searches and seizures was deemed a fundamental right, “basic to a free society,” and the provisions of the amendment applied to the states through the due process clause of the Fourteenth Amendment. </a:t>
            </a:r>
          </a:p>
          <a:p>
            <a:pPr eaLnBrk="1" hangingPunct="1">
              <a:lnSpc>
                <a:spcPct val="80000"/>
              </a:lnSpc>
            </a:pPr>
            <a:r>
              <a:rPr lang="en-US" altLang="en-US" sz="1600" dirty="0" smtClean="0"/>
              <a:t>The Court, however, refused to hold that the exclusionary rule was a necessary part of the Fourth Amendment and upheld Wolf’s conviction. The rule was one method of enforcing search and seizure rights, but it was not the only one. In other words, although state law enforcement officials must abide by the guarantees contained in the Fourth Amendment, judges need not use a particular mechanism, such as the exclusionary rule, to ensure compliance. Indeed, 2/3 of the states do not use the exclusionary rule.</a:t>
            </a:r>
          </a:p>
          <a:p>
            <a:pPr eaLnBrk="1" hangingPunct="1">
              <a:lnSpc>
                <a:spcPct val="80000"/>
              </a:lnSpc>
            </a:pPr>
            <a:r>
              <a:rPr lang="en-US" altLang="en-US" sz="1600" dirty="0" smtClean="0"/>
              <a:t>Frankfurter noted that the law in England, where there was no exclusionary rule, and in the states, the majority of which rejected the rule, proved that justice could be served without this check on police behavior. States were left free to adopt whatever procedures they wished to enforce search and seizure rights. The exclusionary rule was not mandatory.</a:t>
            </a: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l="11905" r="8730"/>
          <a:stretch>
            <a:fillRect/>
          </a:stretch>
        </p:blipFill>
        <p:spPr bwMode="auto">
          <a:xfrm>
            <a:off x="7010400" y="1143000"/>
            <a:ext cx="1905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p:cNvSpPr txBox="1">
            <a:spLocks noChangeArrowheads="1"/>
          </p:cNvSpPr>
          <p:nvPr/>
        </p:nvSpPr>
        <p:spPr bwMode="auto">
          <a:xfrm>
            <a:off x="7315200" y="6324600"/>
            <a:ext cx="1200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100" dirty="0"/>
              <a:t>Felix Frankfurter</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i="1" dirty="0" smtClean="0"/>
              <a:t>Mapp v. Ohio </a:t>
            </a:r>
            <a:r>
              <a:rPr lang="en-US" altLang="en-US" dirty="0" smtClean="0"/>
              <a:t>(1961)</a:t>
            </a:r>
            <a:endParaRPr lang="en-US" altLang="en-US" i="1" dirty="0" smtClean="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r="8109"/>
          <a:stretch>
            <a:fillRect/>
          </a:stretch>
        </p:blipFill>
        <p:spPr bwMode="auto">
          <a:xfrm>
            <a:off x="1600200" y="1371600"/>
            <a:ext cx="59436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3562"/>
          </a:xfrm>
        </p:spPr>
        <p:txBody>
          <a:bodyPr/>
          <a:lstStyle/>
          <a:p>
            <a:pPr eaLnBrk="1" hangingPunct="1"/>
            <a:r>
              <a:rPr lang="en-US" altLang="en-US" sz="4000" i="1" dirty="0" smtClean="0"/>
              <a:t>Mapp v. Ohio </a:t>
            </a:r>
            <a:r>
              <a:rPr lang="en-US" altLang="en-US" sz="4000" dirty="0" smtClean="0"/>
              <a:t>(1961): </a:t>
            </a:r>
            <a:r>
              <a:rPr lang="en-US" altLang="en-US" sz="3200" dirty="0" smtClean="0"/>
              <a:t>The Facts</a:t>
            </a:r>
          </a:p>
        </p:txBody>
      </p:sp>
      <p:sp>
        <p:nvSpPr>
          <p:cNvPr id="18435" name="Rectangle 3"/>
          <p:cNvSpPr>
            <a:spLocks noGrp="1" noChangeArrowheads="1"/>
          </p:cNvSpPr>
          <p:nvPr>
            <p:ph type="body" idx="1"/>
          </p:nvPr>
        </p:nvSpPr>
        <p:spPr>
          <a:xfrm>
            <a:off x="228600" y="1066800"/>
            <a:ext cx="7239000" cy="5562600"/>
          </a:xfrm>
        </p:spPr>
        <p:txBody>
          <a:bodyPr/>
          <a:lstStyle/>
          <a:p>
            <a:pPr eaLnBrk="1" hangingPunct="1">
              <a:lnSpc>
                <a:spcPct val="80000"/>
              </a:lnSpc>
            </a:pPr>
            <a:r>
              <a:rPr lang="en-US" altLang="en-US" sz="1600" dirty="0" smtClean="0"/>
              <a:t>Dollree Mapp, a woman in her early twenties, carried on a number of illegal activities in her Cleveland home. For several months the police had attempted to shut down her operations, but apparently Mapp was tipped off because each time police planned a raid, she managed to elude them.</a:t>
            </a:r>
          </a:p>
          <a:p>
            <a:pPr eaLnBrk="1" hangingPunct="1">
              <a:lnSpc>
                <a:spcPct val="80000"/>
              </a:lnSpc>
            </a:pPr>
            <a:r>
              <a:rPr lang="en-US" altLang="en-US" sz="1600" dirty="0" smtClean="0"/>
              <a:t>One day, plainclothes police Sgt. Carl Delau tried to enter Mapp’s house, this time on the ground that she was harboring a fugitive from justice (the fugitive was suspected of bombing the house of an alleged Cleveland numbers racketeer, Don King, who later became a boxing promoter). When Delau arrived, Mapp refused to let him in because he did not have a search warrant.</a:t>
            </a:r>
          </a:p>
          <a:p>
            <a:pPr eaLnBrk="1" hangingPunct="1">
              <a:lnSpc>
                <a:spcPct val="80000"/>
              </a:lnSpc>
            </a:pPr>
            <a:r>
              <a:rPr lang="en-US" altLang="en-US" sz="1600" dirty="0" smtClean="0"/>
              <a:t>Delau returned to his car, radioed for backup and a warrant, and kept the house under surveillance for three hours.</a:t>
            </a:r>
          </a:p>
          <a:p>
            <a:pPr eaLnBrk="1" hangingPunct="1">
              <a:lnSpc>
                <a:spcPct val="80000"/>
              </a:lnSpc>
            </a:pPr>
            <a:r>
              <a:rPr lang="en-US" altLang="en-US" sz="1600" dirty="0" smtClean="0"/>
              <a:t>Meanwhile, Mapp called her attorney and he showed up just as the police again knocked on the door. Mapp was upstairs and did not answer and the police forced the door open. Mapp’s attorney was not allowed to enter the house. Hearing the police break in, Mapp came downstairs and began arguing with them. Delau held up a piece of paper which he claimed was a search warrant. Mapp grabbed it and stuffed it down her blouse. A fight broke out, during which police handcuffed Mapp, retrieved the paper, and searched the house. The did not find the fugitive but did seize some allegedly obscene pictures, which were illegal to posses under Ohio law.</a:t>
            </a:r>
          </a:p>
          <a:p>
            <a:pPr eaLnBrk="1" hangingPunct="1">
              <a:lnSpc>
                <a:spcPct val="80000"/>
              </a:lnSpc>
            </a:pPr>
            <a:r>
              <a:rPr lang="en-US" altLang="en-US" sz="1600" dirty="0" smtClean="0"/>
              <a:t>At trial, the prosecution did not produce the search warrant and no explanation was offered the failure to do so. Mapp was found guilty of possession of obscene materials and sentenced to prison.</a:t>
            </a:r>
          </a:p>
          <a:p>
            <a:pPr eaLnBrk="1" hangingPunct="1">
              <a:lnSpc>
                <a:spcPct val="80000"/>
              </a:lnSpc>
            </a:pPr>
            <a:r>
              <a:rPr lang="en-US" altLang="en-US" sz="1600" dirty="0" smtClean="0"/>
              <a:t>Mapp appealed to the Supreme Court on 1</a:t>
            </a:r>
            <a:r>
              <a:rPr lang="en-US" altLang="en-US" sz="1600" baseline="30000" dirty="0" smtClean="0"/>
              <a:t>st</a:t>
            </a:r>
            <a:r>
              <a:rPr lang="en-US" altLang="en-US" sz="1600" dirty="0" smtClean="0"/>
              <a:t> Amendment grounds, but the justices were more interested in exploring the search and seizure issue.</a:t>
            </a:r>
          </a:p>
        </p:txBody>
      </p:sp>
      <p:pic>
        <p:nvPicPr>
          <p:cNvPr id="18436" name="Picture 6"/>
          <p:cNvPicPr>
            <a:picLocks noChangeAspect="1" noChangeArrowheads="1"/>
          </p:cNvPicPr>
          <p:nvPr/>
        </p:nvPicPr>
        <p:blipFill>
          <a:blip r:embed="rId2">
            <a:extLst>
              <a:ext uri="{28A0092B-C50C-407E-A947-70E740481C1C}">
                <a14:useLocalDpi xmlns:a14="http://schemas.microsoft.com/office/drawing/2010/main" val="0"/>
              </a:ext>
            </a:extLst>
          </a:blip>
          <a:srcRect r="9334"/>
          <a:stretch>
            <a:fillRect/>
          </a:stretch>
        </p:blipFill>
        <p:spPr bwMode="auto">
          <a:xfrm>
            <a:off x="7467600" y="3810000"/>
            <a:ext cx="1457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p:cNvPicPr>
            <a:picLocks noChangeAspect="1" noChangeArrowheads="1"/>
          </p:cNvPicPr>
          <p:nvPr/>
        </p:nvPicPr>
        <p:blipFill>
          <a:blip r:embed="rId3">
            <a:extLst>
              <a:ext uri="{28A0092B-C50C-407E-A947-70E740481C1C}">
                <a14:useLocalDpi xmlns:a14="http://schemas.microsoft.com/office/drawing/2010/main" val="0"/>
              </a:ext>
            </a:extLst>
          </a:blip>
          <a:srcRect l="10666" r="9334"/>
          <a:stretch>
            <a:fillRect/>
          </a:stretch>
        </p:blipFill>
        <p:spPr bwMode="auto">
          <a:xfrm>
            <a:off x="7467600" y="990600"/>
            <a:ext cx="1447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8"/>
          <p:cNvSpPr txBox="1">
            <a:spLocks noChangeArrowheads="1"/>
          </p:cNvSpPr>
          <p:nvPr/>
        </p:nvSpPr>
        <p:spPr bwMode="auto">
          <a:xfrm>
            <a:off x="7696200" y="3200400"/>
            <a:ext cx="8842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100" dirty="0"/>
              <a:t>Dolly Mapp</a:t>
            </a:r>
          </a:p>
        </p:txBody>
      </p:sp>
      <p:sp>
        <p:nvSpPr>
          <p:cNvPr id="18439" name="Text Box 9"/>
          <p:cNvSpPr txBox="1">
            <a:spLocks noChangeArrowheads="1"/>
          </p:cNvSpPr>
          <p:nvPr/>
        </p:nvSpPr>
        <p:spPr bwMode="auto">
          <a:xfrm>
            <a:off x="7696200" y="5943600"/>
            <a:ext cx="11318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100" dirty="0"/>
              <a:t>Sgt. Carl Delau</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8686800" cy="731838"/>
          </a:xfrm>
        </p:spPr>
        <p:txBody>
          <a:bodyPr/>
          <a:lstStyle/>
          <a:p>
            <a:pPr eaLnBrk="1" hangingPunct="1"/>
            <a:r>
              <a:rPr lang="en-US" altLang="en-US" sz="4000" i="1" dirty="0" smtClean="0"/>
              <a:t>Mapp v. Ohio </a:t>
            </a:r>
            <a:r>
              <a:rPr lang="en-US" altLang="en-US" sz="4000" dirty="0" smtClean="0"/>
              <a:t>(1961)</a:t>
            </a:r>
            <a:br>
              <a:rPr lang="en-US" altLang="en-US" sz="4000" dirty="0" smtClean="0"/>
            </a:br>
            <a:r>
              <a:rPr lang="en-US" altLang="en-US" sz="2800" dirty="0" smtClean="0"/>
              <a:t>Justice Tom Clark Delivered the Opinion of the Court</a:t>
            </a:r>
            <a:endParaRPr lang="en-US" altLang="en-US" sz="2800" i="1" dirty="0" smtClean="0"/>
          </a:p>
        </p:txBody>
      </p:sp>
      <p:sp>
        <p:nvSpPr>
          <p:cNvPr id="19459" name="Rectangle 3"/>
          <p:cNvSpPr>
            <a:spLocks noGrp="1" noChangeArrowheads="1"/>
          </p:cNvSpPr>
          <p:nvPr>
            <p:ph type="body" idx="1"/>
          </p:nvPr>
        </p:nvSpPr>
        <p:spPr>
          <a:xfrm>
            <a:off x="1676400" y="1219200"/>
            <a:ext cx="7239000" cy="5410200"/>
          </a:xfrm>
        </p:spPr>
        <p:txBody>
          <a:bodyPr/>
          <a:lstStyle/>
          <a:p>
            <a:pPr eaLnBrk="1" hangingPunct="1">
              <a:lnSpc>
                <a:spcPct val="80000"/>
              </a:lnSpc>
            </a:pPr>
            <a:r>
              <a:rPr lang="en-US" altLang="en-US" sz="1600" dirty="0" smtClean="0"/>
              <a:t>Clark explained that the facts that supported the </a:t>
            </a:r>
            <a:r>
              <a:rPr lang="en-US" altLang="en-US" sz="1600" i="1" dirty="0" smtClean="0"/>
              <a:t>Wolf </a:t>
            </a:r>
            <a:r>
              <a:rPr lang="en-US" altLang="en-US" sz="1600" dirty="0" smtClean="0"/>
              <a:t>Court’s decision not to incorporate the exclusionary rule, were no longer controlling: more than half of the states have adopted the exclusionary rule, in adopting it California explained that other means of protection don’t work and other Supreme Court decisions since </a:t>
            </a:r>
            <a:r>
              <a:rPr lang="en-US" altLang="en-US" sz="1600" i="1" dirty="0" smtClean="0"/>
              <a:t>Wolf </a:t>
            </a:r>
            <a:r>
              <a:rPr lang="en-US" altLang="en-US" sz="1600" dirty="0" smtClean="0"/>
              <a:t>confirm this.</a:t>
            </a:r>
          </a:p>
          <a:p>
            <a:pPr eaLnBrk="1" hangingPunct="1">
              <a:lnSpc>
                <a:spcPct val="80000"/>
              </a:lnSpc>
            </a:pPr>
            <a:r>
              <a:rPr lang="en-US" altLang="en-US" sz="1600" dirty="0" smtClean="0"/>
              <a:t>“Since the Fourth Amendment’s right of privacy has been declared enforceable against the States through the Due Process Clause of the Fourteenth, it is enforceable against them by the same sanction of exclusion as is used against the Federal Government. Were it otherwise, then just as without the </a:t>
            </a:r>
            <a:r>
              <a:rPr lang="en-US" altLang="en-US" sz="1600" i="1" dirty="0" smtClean="0"/>
              <a:t>Weeks </a:t>
            </a:r>
            <a:r>
              <a:rPr lang="en-US" altLang="en-US" sz="1600" dirty="0" smtClean="0"/>
              <a:t>rule the assurance against unreasonable federal searches and seizures would be ‘a form of words,’ valueless and undeserving of mention in a perpetual charter of inestimable human liberties, so too, without that rule the freedom from state invasions of privacy would be so ephemeral and so neatly severed from its conceptual nexus with the freedom from all brutish means of coercing evidence as not to merit this Court’s high regard as a freedom ‘implicit in the concept of ordered liberty.’”</a:t>
            </a:r>
          </a:p>
          <a:p>
            <a:pPr eaLnBrk="1" hangingPunct="1">
              <a:lnSpc>
                <a:spcPct val="80000"/>
              </a:lnSpc>
            </a:pPr>
            <a:r>
              <a:rPr lang="en-US" altLang="en-US" sz="1600" dirty="0" smtClean="0"/>
              <a:t>“This Court has not hesitated to enforce as strictly against the States as it does against the Federal Government the rights of free speech and of a free press, the rights to notice and to a fair, public trial, including, as it does, the right not to be convicted by use of a coerced confession…. And nothing could be more certain than that when a coerced confession is involved, ‘the relevant ruled of evidence’ are overridden without regard to ‘the incidence of such conduct by the police,’ slight or frequent. Why should not the same rule apply to what is tantamount to coerced testimony by way of unconstitutional seizure of goods, papers, effects, documents, etc.?”</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l="2777" t="5057" r="47223" b="5057"/>
          <a:stretch>
            <a:fillRect/>
          </a:stretch>
        </p:blipFill>
        <p:spPr bwMode="auto">
          <a:xfrm>
            <a:off x="228600" y="1905000"/>
            <a:ext cx="1508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86800" cy="960438"/>
          </a:xfrm>
        </p:spPr>
        <p:txBody>
          <a:bodyPr/>
          <a:lstStyle/>
          <a:p>
            <a:pPr eaLnBrk="1" hangingPunct="1"/>
            <a:r>
              <a:rPr lang="en-US" altLang="en-US" sz="4000" i="1" dirty="0" smtClean="0"/>
              <a:t>Mapp v. Ohio </a:t>
            </a:r>
            <a:r>
              <a:rPr lang="en-US" altLang="en-US" sz="4000" dirty="0" smtClean="0"/>
              <a:t>(1961)</a:t>
            </a:r>
            <a:br>
              <a:rPr lang="en-US" altLang="en-US" sz="4000" dirty="0" smtClean="0"/>
            </a:br>
            <a:r>
              <a:rPr lang="en-US" altLang="en-US" sz="2800" dirty="0" smtClean="0"/>
              <a:t>Justice Clark’s Opinion continued…</a:t>
            </a:r>
            <a:endParaRPr lang="en-US" altLang="en-US" sz="2800" i="1" dirty="0" smtClean="0"/>
          </a:p>
        </p:txBody>
      </p:sp>
      <p:sp>
        <p:nvSpPr>
          <p:cNvPr id="20483" name="Rectangle 3"/>
          <p:cNvSpPr>
            <a:spLocks noGrp="1" noChangeArrowheads="1"/>
          </p:cNvSpPr>
          <p:nvPr>
            <p:ph type="body" idx="1"/>
          </p:nvPr>
        </p:nvSpPr>
        <p:spPr>
          <a:xfrm>
            <a:off x="2209800" y="1371600"/>
            <a:ext cx="6705600" cy="5181600"/>
          </a:xfrm>
        </p:spPr>
        <p:txBody>
          <a:bodyPr/>
          <a:lstStyle/>
          <a:p>
            <a:pPr eaLnBrk="1" hangingPunct="1">
              <a:lnSpc>
                <a:spcPct val="80000"/>
              </a:lnSpc>
            </a:pPr>
            <a:r>
              <a:rPr lang="en-US" altLang="en-US" sz="1900" dirty="0" smtClean="0"/>
              <a:t>“Moreover, our holding that the exclusionary rule is an essential part of both the Fourth and Fourteenth Amendments is not only the logical dictate of prior cases, but t also makes very good sense. There is no war between the Constitution and common sense. Presently, a federal prosecutor may make no use of evidence illegally seized, but a State’s attorney across the street may, although he supposedly is operating under the enforceable prohibitions of the same Amendment. Thus the State, by admitting evidence unlawfully seized, serves to encourage disobedience to the Federal Constitution which it is bound to uphold.”</a:t>
            </a:r>
          </a:p>
          <a:p>
            <a:pPr eaLnBrk="1" hangingPunct="1">
              <a:lnSpc>
                <a:spcPct val="80000"/>
              </a:lnSpc>
            </a:pPr>
            <a:r>
              <a:rPr lang="en-US" altLang="en-US" sz="1900" dirty="0" smtClean="0"/>
              <a:t>“There are those who say, as did Justice (then Judge) Cardozo, that under our constitutional exclusionary doctrine ‘the criminal is to go free because the constable has blundered.’ In some cases this will undoubtedly be the result. But…’there is another consideration—the imperative of judicial integrity.’ The criminal goes free, if he must, but it is the law that sets him free. Nothing can destroy a government more quickly than its failure to observe its own laws, or worse, its disregard of the character of its own existence.”</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l="6837" r="7692"/>
          <a:stretch>
            <a:fillRect/>
          </a:stretch>
        </p:blipFill>
        <p:spPr bwMode="auto">
          <a:xfrm>
            <a:off x="228600" y="1828800"/>
            <a:ext cx="20748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28600"/>
            <a:ext cx="8686800" cy="960438"/>
          </a:xfrm>
        </p:spPr>
        <p:txBody>
          <a:bodyPr/>
          <a:lstStyle/>
          <a:p>
            <a:pPr eaLnBrk="1" hangingPunct="1"/>
            <a:r>
              <a:rPr lang="en-US" altLang="en-US" sz="4000" i="1" dirty="0" smtClean="0"/>
              <a:t>Mapp v. Ohio </a:t>
            </a:r>
            <a:r>
              <a:rPr lang="en-US" altLang="en-US" sz="4000" dirty="0" smtClean="0"/>
              <a:t>(1961)</a:t>
            </a:r>
            <a:br>
              <a:rPr lang="en-US" altLang="en-US" sz="4000" dirty="0" smtClean="0"/>
            </a:br>
            <a:r>
              <a:rPr lang="en-US" altLang="en-US" sz="2800" dirty="0" smtClean="0"/>
              <a:t>Justice Hugo Black Concurring</a:t>
            </a:r>
            <a:endParaRPr lang="en-US" altLang="en-US" sz="2800" i="1" dirty="0" smtClean="0"/>
          </a:p>
        </p:txBody>
      </p:sp>
      <p:sp>
        <p:nvSpPr>
          <p:cNvPr id="21507" name="Rectangle 3"/>
          <p:cNvSpPr>
            <a:spLocks noGrp="1" noChangeArrowheads="1"/>
          </p:cNvSpPr>
          <p:nvPr>
            <p:ph type="body" idx="1"/>
          </p:nvPr>
        </p:nvSpPr>
        <p:spPr>
          <a:xfrm>
            <a:off x="228600" y="1371600"/>
            <a:ext cx="6629400" cy="5257800"/>
          </a:xfrm>
        </p:spPr>
        <p:txBody>
          <a:bodyPr/>
          <a:lstStyle/>
          <a:p>
            <a:pPr eaLnBrk="1" hangingPunct="1">
              <a:lnSpc>
                <a:spcPct val="80000"/>
              </a:lnSpc>
            </a:pPr>
            <a:r>
              <a:rPr lang="en-US" altLang="en-US" sz="1700" dirty="0" smtClean="0"/>
              <a:t>“I am still not persuaded that the Fourth Amendment, standing alone, would be enough to bar the introduction into evidence against an accused of papers and effects seized from him in violation of its commands. For the Fourth Amendment does not itself contain any provision expressly precluding the use of such evidence, and I am extremely doubtful that such a provision could properly be inferred from nothing more than the basic command against unreasonable searches and seizure.</a:t>
            </a:r>
          </a:p>
          <a:p>
            <a:pPr eaLnBrk="1" hangingPunct="1">
              <a:lnSpc>
                <a:spcPct val="80000"/>
              </a:lnSpc>
            </a:pPr>
            <a:r>
              <a:rPr lang="en-US" altLang="en-US" sz="1700" dirty="0" smtClean="0"/>
              <a:t>Reflection on the problem, however, in the light of cases coming before the Court since </a:t>
            </a:r>
            <a:r>
              <a:rPr lang="en-US" altLang="en-US" sz="1700" i="1" dirty="0" smtClean="0"/>
              <a:t>Wolf</a:t>
            </a:r>
            <a:r>
              <a:rPr lang="en-US" altLang="en-US" sz="1700" dirty="0" smtClean="0"/>
              <a:t>, has led me to conclude that when the Fourth Amendment’s ban against unreasonable searches and seizures is considered together with the Fifth Amendment’s ban against compelled self-incrimination, a constitutional basis emerges which not only justifies but actually requires the exclusionary rule.”</a:t>
            </a:r>
          </a:p>
          <a:p>
            <a:pPr eaLnBrk="1" hangingPunct="1">
              <a:lnSpc>
                <a:spcPct val="80000"/>
              </a:lnSpc>
            </a:pPr>
            <a:r>
              <a:rPr lang="en-US" altLang="en-US" sz="1700" dirty="0" smtClean="0"/>
              <a:t>Black went on to explain that he agreed with the Court’s holding in </a:t>
            </a:r>
            <a:r>
              <a:rPr lang="en-US" altLang="en-US" sz="1700" i="1" dirty="0" smtClean="0"/>
              <a:t>Boyd v. United States </a:t>
            </a:r>
            <a:r>
              <a:rPr lang="en-US" altLang="en-US" sz="1700" dirty="0" smtClean="0"/>
              <a:t>(1866) where the justices declared that they were “unable to perceive that the seizure of a man’s private books and papers to be used in evidence against him is substantially different from compelling him to be a witness against himself.” Black concluded: “Although I rejected the argument at that time [when </a:t>
            </a:r>
            <a:r>
              <a:rPr lang="en-US" altLang="en-US" sz="1700" i="1" dirty="0" smtClean="0"/>
              <a:t>Wolf </a:t>
            </a:r>
            <a:r>
              <a:rPr lang="en-US" altLang="en-US" sz="1700" dirty="0" smtClean="0"/>
              <a:t>was decided], its force has, for me at least, become compelling with the more thorough understanding of the problem brought on by recent cases.”</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l="24803" t="1250" r="24803" b="13750"/>
          <a:stretch>
            <a:fillRect/>
          </a:stretch>
        </p:blipFill>
        <p:spPr bwMode="auto">
          <a:xfrm>
            <a:off x="6821488" y="1524000"/>
            <a:ext cx="21526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228600"/>
            <a:ext cx="8686800" cy="960438"/>
          </a:xfrm>
        </p:spPr>
        <p:txBody>
          <a:bodyPr/>
          <a:lstStyle/>
          <a:p>
            <a:pPr eaLnBrk="1" hangingPunct="1"/>
            <a:r>
              <a:rPr lang="en-US" altLang="en-US" sz="4000" i="1" dirty="0" smtClean="0"/>
              <a:t>Mapp v. Ohio </a:t>
            </a:r>
            <a:r>
              <a:rPr lang="en-US" altLang="en-US" sz="4000" dirty="0" smtClean="0"/>
              <a:t>(1961)</a:t>
            </a:r>
            <a:br>
              <a:rPr lang="en-US" altLang="en-US" sz="4000" dirty="0" smtClean="0"/>
            </a:br>
            <a:r>
              <a:rPr lang="en-US" altLang="en-US" sz="2800" dirty="0" smtClean="0"/>
              <a:t>Justice William O. Douglas Concurring</a:t>
            </a:r>
            <a:endParaRPr lang="en-US" altLang="en-US" sz="2800" i="1" dirty="0" smtClean="0"/>
          </a:p>
        </p:txBody>
      </p:sp>
      <p:sp>
        <p:nvSpPr>
          <p:cNvPr id="22531" name="Rectangle 3"/>
          <p:cNvSpPr>
            <a:spLocks noGrp="1" noChangeArrowheads="1"/>
          </p:cNvSpPr>
          <p:nvPr>
            <p:ph type="body" idx="1"/>
          </p:nvPr>
        </p:nvSpPr>
        <p:spPr>
          <a:xfrm>
            <a:off x="2438400" y="1371600"/>
            <a:ext cx="6477000" cy="5257800"/>
          </a:xfrm>
        </p:spPr>
        <p:txBody>
          <a:bodyPr/>
          <a:lstStyle/>
          <a:p>
            <a:pPr eaLnBrk="1" hangingPunct="1">
              <a:lnSpc>
                <a:spcPct val="80000"/>
              </a:lnSpc>
            </a:pPr>
            <a:r>
              <a:rPr lang="en-US" altLang="en-US" sz="2000" dirty="0" smtClean="0"/>
              <a:t>“We held in </a:t>
            </a:r>
            <a:r>
              <a:rPr lang="en-US" altLang="en-US" sz="2000" i="1" dirty="0" smtClean="0"/>
              <a:t>Wolf</a:t>
            </a:r>
            <a:r>
              <a:rPr lang="en-US" altLang="en-US" sz="2000" dirty="0" smtClean="0"/>
              <a:t> that the Fourth Amendment was applicable to the states by reason of the due process clause of the Fourteenth Amendment. But a majority held that the exclusionary rule of the </a:t>
            </a:r>
            <a:r>
              <a:rPr lang="en-US" altLang="en-US" sz="2000" i="1" dirty="0" smtClean="0"/>
              <a:t>Weeks </a:t>
            </a:r>
            <a:r>
              <a:rPr lang="en-US" altLang="en-US" sz="2000" dirty="0" smtClean="0"/>
              <a:t>case was not required of the states, that they could apply such sanctions as they chose. That position had the necessary votes to carry the day. But with all respect it was not the voice of reason or principle.</a:t>
            </a:r>
          </a:p>
          <a:p>
            <a:pPr eaLnBrk="1" hangingPunct="1">
              <a:lnSpc>
                <a:spcPct val="80000"/>
              </a:lnSpc>
            </a:pPr>
            <a:r>
              <a:rPr lang="en-US" altLang="en-US" sz="2000" dirty="0" smtClean="0"/>
              <a:t>As stated in the </a:t>
            </a:r>
            <a:r>
              <a:rPr lang="en-US" altLang="en-US" sz="2000" i="1" dirty="0" smtClean="0"/>
              <a:t>Weeks </a:t>
            </a:r>
            <a:r>
              <a:rPr lang="en-US" altLang="en-US" sz="2000" dirty="0" smtClean="0"/>
              <a:t>case, if evidence seized in violation of the Fourth Amendment can be used against an accused, ‘his right to be secure against such searches and seizures is of no value, and…might as well be stricken from the Constitution.’</a:t>
            </a:r>
          </a:p>
          <a:p>
            <a:pPr eaLnBrk="1" hangingPunct="1">
              <a:lnSpc>
                <a:spcPct val="80000"/>
              </a:lnSpc>
            </a:pPr>
            <a:r>
              <a:rPr lang="en-US" altLang="en-US" sz="2000" dirty="0" smtClean="0"/>
              <a:t>When we allowed the States to give constitutional sanction to the ‘shabby business’ of unlawful entry into a home (to use an expression of Mr. Justice Murphy), we did indeed rob the Fourth Amendment of much meaningful force.”</a:t>
            </a:r>
          </a:p>
          <a:p>
            <a:pPr eaLnBrk="1" hangingPunct="1">
              <a:lnSpc>
                <a:spcPct val="80000"/>
              </a:lnSpc>
            </a:pPr>
            <a:endParaRPr lang="en-US" altLang="en-US" sz="2000" dirty="0"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t="2222" r="5055" b="2222"/>
          <a:stretch>
            <a:fillRect/>
          </a:stretch>
        </p:blipFill>
        <p:spPr bwMode="auto">
          <a:xfrm>
            <a:off x="228600" y="1905000"/>
            <a:ext cx="22050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28600"/>
            <a:ext cx="8686800" cy="960438"/>
          </a:xfrm>
        </p:spPr>
        <p:txBody>
          <a:bodyPr/>
          <a:lstStyle/>
          <a:p>
            <a:pPr eaLnBrk="1" hangingPunct="1"/>
            <a:r>
              <a:rPr lang="en-US" altLang="en-US" sz="4000" i="1" dirty="0" smtClean="0"/>
              <a:t>Mapp v. Ohio </a:t>
            </a:r>
            <a:r>
              <a:rPr lang="en-US" altLang="en-US" sz="4000" dirty="0" smtClean="0"/>
              <a:t>(1961)</a:t>
            </a:r>
            <a:br>
              <a:rPr lang="en-US" altLang="en-US" sz="4000" dirty="0" smtClean="0"/>
            </a:br>
            <a:r>
              <a:rPr lang="en-US" altLang="en-US" sz="2800" dirty="0" smtClean="0"/>
              <a:t>Justices John Marshall Harlan II, Felix Frankfurter, and Charles Whittaker Dissenting</a:t>
            </a:r>
            <a:endParaRPr lang="en-US" altLang="en-US" sz="2800" i="1" dirty="0" smtClean="0"/>
          </a:p>
        </p:txBody>
      </p:sp>
      <p:sp>
        <p:nvSpPr>
          <p:cNvPr id="23555" name="Rectangle 3"/>
          <p:cNvSpPr>
            <a:spLocks noGrp="1" noChangeArrowheads="1"/>
          </p:cNvSpPr>
          <p:nvPr>
            <p:ph type="body" idx="1"/>
          </p:nvPr>
        </p:nvSpPr>
        <p:spPr>
          <a:xfrm>
            <a:off x="152400" y="1600200"/>
            <a:ext cx="6781800" cy="5105400"/>
          </a:xfrm>
        </p:spPr>
        <p:txBody>
          <a:bodyPr/>
          <a:lstStyle/>
          <a:p>
            <a:pPr eaLnBrk="1" hangingPunct="1">
              <a:lnSpc>
                <a:spcPct val="80000"/>
              </a:lnSpc>
            </a:pPr>
            <a:r>
              <a:rPr lang="en-US" altLang="en-US" sz="1600" dirty="0" smtClean="0"/>
              <a:t>Harlan explained that while fewer states adhere to the common-law non-exclusionary rule, half still do.</a:t>
            </a:r>
          </a:p>
          <a:p>
            <a:pPr eaLnBrk="1" hangingPunct="1">
              <a:lnSpc>
                <a:spcPct val="80000"/>
              </a:lnSpc>
            </a:pPr>
            <a:r>
              <a:rPr lang="en-US" altLang="en-US" sz="1600" dirty="0" smtClean="0"/>
              <a:t>“For us the question remains, as it has always been, one of state power, not one of passing judgment on the wisdom of one state course or another. In my view this Court should continue to forbear from fettering the States with an adamant rule which may embarrass them in coping with their own peculiar problems in criminal law enforcement.”</a:t>
            </a:r>
          </a:p>
          <a:p>
            <a:pPr eaLnBrk="1" hangingPunct="1">
              <a:lnSpc>
                <a:spcPct val="80000"/>
              </a:lnSpc>
            </a:pPr>
            <a:r>
              <a:rPr lang="en-US" altLang="en-US" sz="1600" dirty="0" smtClean="0"/>
              <a:t>There is a big difference between the </a:t>
            </a:r>
            <a:r>
              <a:rPr lang="en-US" altLang="en-US" sz="1600" i="1" dirty="0" smtClean="0"/>
              <a:t>Weeks </a:t>
            </a:r>
            <a:r>
              <a:rPr lang="en-US" altLang="en-US" sz="1600" dirty="0" smtClean="0"/>
              <a:t>rule and this case. “There, in implementing the Fourth Amendment, we occupied the position of a tribunal having the ultimate responsibility for developing the standards and procedures of judicial administration within the judicial system over which it presides. Here we review state procedures whose measure is to be taken not against the specific substantive commands of the Fourth Amendment but under the flexible contours of the Due Process Clause. I do not believe that the Fourteenth Amendment empowers this Court to mould state remedies effectuating the right to freedom from ‘arbitrary intrusion by the police’ to suit its own notions of how things should be done.”</a:t>
            </a:r>
          </a:p>
          <a:p>
            <a:pPr eaLnBrk="1" hangingPunct="1">
              <a:lnSpc>
                <a:spcPct val="80000"/>
              </a:lnSpc>
            </a:pPr>
            <a:r>
              <a:rPr lang="en-US" altLang="en-US" sz="1600" dirty="0" smtClean="0"/>
              <a:t>“But in the last analysis I think this Court an increase respect for the Constitution only if it rigidly respects the limitations which the Constitution places upon it, and respects as well the principles inherent in its own processes. In the present case. I think we exceed both, and that our voice becomes only a voice of power, not of reason.”</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133600"/>
            <a:ext cx="21796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dirty="0" smtClean="0"/>
              <a:t>Introduction</a:t>
            </a:r>
            <a:endParaRPr lang="en-US" dirty="0"/>
          </a:p>
        </p:txBody>
      </p:sp>
      <p:sp>
        <p:nvSpPr>
          <p:cNvPr id="3" name="Content Placeholder 2"/>
          <p:cNvSpPr>
            <a:spLocks noGrp="1"/>
          </p:cNvSpPr>
          <p:nvPr>
            <p:ph idx="1"/>
          </p:nvPr>
        </p:nvSpPr>
        <p:spPr>
          <a:xfrm>
            <a:off x="76200" y="762000"/>
            <a:ext cx="8915400" cy="5943600"/>
          </a:xfrm>
        </p:spPr>
        <p:txBody>
          <a:bodyPr/>
          <a:lstStyle/>
          <a:p>
            <a:r>
              <a:rPr lang="en-US" sz="2200" dirty="0" smtClean="0"/>
              <a:t>Historians </a:t>
            </a:r>
            <a:r>
              <a:rPr lang="en-US" sz="2200" dirty="0"/>
              <a:t>agree that the Framers were particularly concerned about general warrants that lacked specificity for the persons or places to be searched or the items to be seized. </a:t>
            </a:r>
            <a:r>
              <a:rPr lang="en-US" sz="2200" dirty="0" smtClean="0"/>
              <a:t>Still, the Fourth Amendment caused </a:t>
            </a:r>
            <a:r>
              <a:rPr lang="en-US" sz="2200" dirty="0"/>
              <a:t>little public or political controversy during the </a:t>
            </a:r>
            <a:r>
              <a:rPr lang="en-US" sz="2200" dirty="0" smtClean="0"/>
              <a:t>founding.</a:t>
            </a:r>
          </a:p>
          <a:p>
            <a:r>
              <a:rPr lang="en-US" sz="2200" dirty="0" smtClean="0"/>
              <a:t>The </a:t>
            </a:r>
            <a:r>
              <a:rPr lang="en-US" sz="2200" dirty="0"/>
              <a:t>Supreme Court did not begin to delve into the Fourth Amendment until </a:t>
            </a:r>
            <a:r>
              <a:rPr lang="en-US" sz="2200" b="1" i="1" dirty="0"/>
              <a:t>Boyd v. U.S. </a:t>
            </a:r>
            <a:r>
              <a:rPr lang="en-US" sz="2200" dirty="0"/>
              <a:t>(1886) where the justices held that a requirement to turn over personal papers for a customs investigation constituted an impermissible search and seizure. </a:t>
            </a:r>
            <a:endParaRPr lang="en-US" sz="2200" dirty="0" smtClean="0"/>
          </a:p>
          <a:p>
            <a:r>
              <a:rPr lang="en-US" sz="2200" dirty="0"/>
              <a:t>One of the most litigated areas of constitutional law has to do with the question of when a warrant is necessary for a valid search and when evidence obtained without a warrant can be used in court. </a:t>
            </a:r>
          </a:p>
          <a:p>
            <a:r>
              <a:rPr lang="en-US" sz="2200" dirty="0"/>
              <a:t>Over time, the justices have attempted to strike a balance between protecting the rights of individuals against illegal searches and seizures and protecting the community from possible danger. The Court has generally required specific warrants based on </a:t>
            </a:r>
            <a:r>
              <a:rPr lang="en-US" sz="2200" b="1" dirty="0"/>
              <a:t>probable cause</a:t>
            </a:r>
            <a:r>
              <a:rPr lang="en-US" sz="2200" dirty="0"/>
              <a:t>. </a:t>
            </a:r>
            <a:endParaRPr lang="en-US" sz="2200" dirty="0" smtClean="0"/>
          </a:p>
          <a:p>
            <a:endParaRPr lang="en-US" sz="1400" dirty="0"/>
          </a:p>
        </p:txBody>
      </p:sp>
    </p:spTree>
    <p:extLst>
      <p:ext uri="{BB962C8B-B14F-4D97-AF65-F5344CB8AC3E}">
        <p14:creationId xmlns:p14="http://schemas.microsoft.com/office/powerpoint/2010/main" val="479659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4648200" cy="1981200"/>
          </a:xfrm>
        </p:spPr>
        <p:txBody>
          <a:bodyPr/>
          <a:lstStyle/>
          <a:p>
            <a:pPr eaLnBrk="1" hangingPunct="1"/>
            <a:r>
              <a:rPr lang="en-US" altLang="en-US" sz="4000" dirty="0" smtClean="0"/>
              <a:t>The “Physical Penetration” Rule</a:t>
            </a:r>
          </a:p>
        </p:txBody>
      </p:sp>
      <p:sp>
        <p:nvSpPr>
          <p:cNvPr id="4099" name="Rectangle 3"/>
          <p:cNvSpPr>
            <a:spLocks noGrp="1" noChangeArrowheads="1"/>
          </p:cNvSpPr>
          <p:nvPr>
            <p:ph type="body" idx="1"/>
          </p:nvPr>
        </p:nvSpPr>
        <p:spPr>
          <a:xfrm>
            <a:off x="152400" y="2571848"/>
            <a:ext cx="8915400" cy="4057552"/>
          </a:xfrm>
        </p:spPr>
        <p:txBody>
          <a:bodyPr/>
          <a:lstStyle/>
          <a:p>
            <a:pPr eaLnBrk="1" hangingPunct="1">
              <a:lnSpc>
                <a:spcPct val="80000"/>
              </a:lnSpc>
            </a:pPr>
            <a:r>
              <a:rPr lang="en-US" altLang="en-US" sz="2200" dirty="0" smtClean="0"/>
              <a:t>The Supreme Court generally adhered to the “physical penetration” rule for the first 150 years of its history.</a:t>
            </a:r>
          </a:p>
          <a:p>
            <a:pPr eaLnBrk="1" hangingPunct="1">
              <a:lnSpc>
                <a:spcPct val="80000"/>
              </a:lnSpc>
            </a:pPr>
            <a:r>
              <a:rPr lang="en-US" altLang="en-US" sz="2200" dirty="0" smtClean="0"/>
              <a:t>The prevailing view was that the 4</a:t>
            </a:r>
            <a:r>
              <a:rPr lang="en-US" altLang="en-US" sz="2200" baseline="30000" dirty="0" smtClean="0"/>
              <a:t>th</a:t>
            </a:r>
            <a:r>
              <a:rPr lang="en-US" altLang="en-US" sz="2200" dirty="0" smtClean="0"/>
              <a:t> Amendment did not restrict police searches and seizures unless law enforcement physically intruded on a person’s property—for example, physically searching through a person’s belongings or trespassing on private property.</a:t>
            </a:r>
          </a:p>
          <a:p>
            <a:pPr eaLnBrk="1" hangingPunct="1">
              <a:lnSpc>
                <a:spcPct val="80000"/>
              </a:lnSpc>
            </a:pPr>
            <a:r>
              <a:rPr lang="en-US" altLang="en-US" sz="2200" dirty="0" smtClean="0"/>
              <a:t>The Court articulated this position best in </a:t>
            </a:r>
            <a:r>
              <a:rPr lang="en-US" altLang="en-US" sz="2200" b="1" i="1" dirty="0" smtClean="0"/>
              <a:t>Olmstead </a:t>
            </a:r>
            <a:r>
              <a:rPr lang="en-US" altLang="en-US" sz="2200" b="1" i="1" dirty="0" smtClean="0"/>
              <a:t>v. United </a:t>
            </a:r>
            <a:r>
              <a:rPr lang="en-US" altLang="en-US" sz="2200" b="1" i="1" dirty="0" smtClean="0"/>
              <a:t>States</a:t>
            </a:r>
            <a:r>
              <a:rPr lang="en-US" altLang="en-US" sz="2200" i="1" dirty="0" smtClean="0"/>
              <a:t> </a:t>
            </a:r>
            <a:r>
              <a:rPr lang="en-US" altLang="en-US" sz="2200" dirty="0" smtClean="0"/>
              <a:t>(1928) w</a:t>
            </a:r>
            <a:r>
              <a:rPr lang="en-US" sz="2200" dirty="0" smtClean="0"/>
              <a:t>here </a:t>
            </a:r>
            <a:r>
              <a:rPr lang="en-US" sz="2200" dirty="0"/>
              <a:t>the Supreme Court upheld government use of warrantless wiretaps on telephone </a:t>
            </a:r>
            <a:r>
              <a:rPr lang="en-US" sz="2200" dirty="0" smtClean="0"/>
              <a:t>lines</a:t>
            </a:r>
            <a:r>
              <a:rPr lang="en-US" sz="2200" dirty="0"/>
              <a:t> </a:t>
            </a:r>
            <a:r>
              <a:rPr lang="en-US" sz="2200" dirty="0" smtClean="0"/>
              <a:t>because they were located outside the home.</a:t>
            </a:r>
          </a:p>
          <a:p>
            <a:pPr eaLnBrk="1" hangingPunct="1">
              <a:lnSpc>
                <a:spcPct val="80000"/>
              </a:lnSpc>
            </a:pPr>
            <a:r>
              <a:rPr lang="en-US" sz="2200" dirty="0"/>
              <a:t>The Court ultimately overturned this decision in </a:t>
            </a:r>
            <a:r>
              <a:rPr lang="en-US" sz="2200" b="1" i="1" dirty="0"/>
              <a:t>Katz v. U.S. </a:t>
            </a:r>
            <a:r>
              <a:rPr lang="en-US" sz="2200" dirty="0"/>
              <a:t>(1967</a:t>
            </a:r>
            <a:r>
              <a:rPr lang="en-US" sz="2200" dirty="0" smtClean="0"/>
              <a:t>) </a:t>
            </a:r>
            <a:r>
              <a:rPr lang="en-US" sz="2200" dirty="0"/>
              <a:t>by requiring all state and federal law enforcement agencies obtain warrants prior to wiretapping</a:t>
            </a:r>
            <a:r>
              <a:rPr lang="en-US" sz="2200" dirty="0" smtClean="0"/>
              <a:t>. The </a:t>
            </a:r>
            <a:r>
              <a:rPr lang="en-US" sz="2200" dirty="0"/>
              <a:t>Court </a:t>
            </a:r>
            <a:r>
              <a:rPr lang="en-US" sz="2200" dirty="0" smtClean="0"/>
              <a:t>explained that search and seizure protections applied </a:t>
            </a:r>
            <a:r>
              <a:rPr lang="en-US" sz="2200" dirty="0"/>
              <a:t>to people, not places</a:t>
            </a:r>
            <a:r>
              <a:rPr lang="en-US" sz="2200" dirty="0" smtClean="0"/>
              <a:t>.</a:t>
            </a:r>
            <a:endParaRPr lang="en-US" sz="2200" dirty="0"/>
          </a:p>
        </p:txBody>
      </p:sp>
      <p:pic>
        <p:nvPicPr>
          <p:cNvPr id="3" name="Picture 2"/>
          <p:cNvPicPr>
            <a:picLocks noChangeAspect="1"/>
          </p:cNvPicPr>
          <p:nvPr/>
        </p:nvPicPr>
        <p:blipFill>
          <a:blip r:embed="rId2"/>
          <a:stretch>
            <a:fillRect/>
          </a:stretch>
        </p:blipFill>
        <p:spPr>
          <a:xfrm>
            <a:off x="5257800" y="110832"/>
            <a:ext cx="3248663" cy="2423502"/>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5029200" cy="1066800"/>
          </a:xfrm>
        </p:spPr>
        <p:txBody>
          <a:bodyPr/>
          <a:lstStyle/>
          <a:p>
            <a:pPr eaLnBrk="1" hangingPunct="1"/>
            <a:r>
              <a:rPr lang="en-US" altLang="en-US" sz="4000" dirty="0" smtClean="0"/>
              <a:t>Post-</a:t>
            </a:r>
            <a:r>
              <a:rPr lang="en-US" altLang="en-US" sz="4000" i="1" dirty="0" smtClean="0"/>
              <a:t>Katz </a:t>
            </a:r>
            <a:r>
              <a:rPr lang="en-US" altLang="en-US" sz="4000" dirty="0" smtClean="0"/>
              <a:t>Exceptions</a:t>
            </a:r>
          </a:p>
        </p:txBody>
      </p:sp>
      <p:sp>
        <p:nvSpPr>
          <p:cNvPr id="12291" name="Rectangle 3"/>
          <p:cNvSpPr>
            <a:spLocks noGrp="1" noChangeArrowheads="1"/>
          </p:cNvSpPr>
          <p:nvPr>
            <p:ph type="body" idx="1"/>
          </p:nvPr>
        </p:nvSpPr>
        <p:spPr>
          <a:xfrm>
            <a:off x="152400" y="1219200"/>
            <a:ext cx="8839200" cy="5486400"/>
          </a:xfrm>
        </p:spPr>
        <p:txBody>
          <a:bodyPr/>
          <a:lstStyle/>
          <a:p>
            <a:pPr marL="533400" indent="-533400" eaLnBrk="1" hangingPunct="1">
              <a:lnSpc>
                <a:spcPct val="80000"/>
              </a:lnSpc>
            </a:pPr>
            <a:r>
              <a:rPr lang="en-US" altLang="en-US" sz="2000" dirty="0" smtClean="0"/>
              <a:t>The Supreme Court has recognized that the requirement that police seek out and convince a judge that probable cause exists to justify search and seizure is, at times, just not practical. </a:t>
            </a:r>
          </a:p>
          <a:p>
            <a:pPr marL="533400" indent="-533400" eaLnBrk="1" hangingPunct="1">
              <a:lnSpc>
                <a:spcPct val="80000"/>
              </a:lnSpc>
            </a:pPr>
            <a:r>
              <a:rPr lang="en-US" altLang="en-US" sz="2000" dirty="0" smtClean="0"/>
              <a:t>As a result, the Court has carved out numerous exceptions to the general principle that police should obtain warrants to conduct searches. At the same time, the Court has also placed limits on those exceptions and all searches, whether under warrant or not, must be based on probable cause or reasonable suspicion.</a:t>
            </a:r>
          </a:p>
          <a:p>
            <a:pPr marL="533400" indent="-533400" eaLnBrk="1" hangingPunct="1">
              <a:lnSpc>
                <a:spcPct val="80000"/>
              </a:lnSpc>
            </a:pPr>
            <a:r>
              <a:rPr lang="en-US" altLang="en-US" sz="2000" dirty="0" smtClean="0"/>
              <a:t>There are </a:t>
            </a:r>
            <a:r>
              <a:rPr lang="en-US" altLang="en-US" sz="2000" dirty="0" smtClean="0"/>
              <a:t>seven </a:t>
            </a:r>
            <a:r>
              <a:rPr lang="en-US" altLang="en-US" sz="2000" dirty="0" smtClean="0"/>
              <a:t>common exceptions:</a:t>
            </a:r>
            <a:endParaRPr lang="en-US" altLang="en-US" sz="2000" dirty="0" smtClean="0"/>
          </a:p>
          <a:p>
            <a:pPr marL="533400" indent="-533400" eaLnBrk="1" hangingPunct="1">
              <a:lnSpc>
                <a:spcPct val="80000"/>
              </a:lnSpc>
              <a:buFontTx/>
              <a:buAutoNum type="arabicPeriod"/>
            </a:pPr>
            <a:r>
              <a:rPr lang="en-US" altLang="en-US" sz="2000" b="1" u="sng" dirty="0" smtClean="0"/>
              <a:t>Searches Incident to a Valid Arrest</a:t>
            </a:r>
            <a:r>
              <a:rPr lang="en-US" altLang="en-US" sz="2000" b="1" dirty="0" smtClean="0"/>
              <a:t> </a:t>
            </a:r>
            <a:r>
              <a:rPr lang="en-US" altLang="en-US" sz="2000" dirty="0" smtClean="0"/>
              <a:t>– The Court has allowed such searches for three reasons: to protect the safety of the police officer in case the suspect is armed, to remove any means of escape, and to prevent the suspect of disposing of evidence. The Court has also imposed two limits: temporal (search only during time of arrest) and spatial (search only the suspect and area under his immediate control).</a:t>
            </a:r>
          </a:p>
          <a:p>
            <a:pPr marL="533400" indent="-533400" eaLnBrk="1" hangingPunct="1">
              <a:lnSpc>
                <a:spcPct val="80000"/>
              </a:lnSpc>
              <a:buFontTx/>
              <a:buAutoNum type="arabicPeriod"/>
            </a:pPr>
            <a:r>
              <a:rPr lang="en-US" altLang="en-US" sz="2000" b="1" u="sng" dirty="0" smtClean="0"/>
              <a:t>Loss of Evidence Searches</a:t>
            </a:r>
            <a:r>
              <a:rPr lang="en-US" altLang="en-US" sz="2000" b="1" dirty="0" smtClean="0"/>
              <a:t> </a:t>
            </a:r>
            <a:r>
              <a:rPr lang="en-US" altLang="en-US" sz="2000" dirty="0" smtClean="0"/>
              <a:t>– In situations where they must act quickly, police can search in order to preserve evidence before it is lost. But, the search and seizure may extend </a:t>
            </a:r>
            <a:r>
              <a:rPr lang="en-US" altLang="en-US" sz="2000" dirty="0" smtClean="0"/>
              <a:t>no </a:t>
            </a:r>
            <a:r>
              <a:rPr lang="en-US" altLang="en-US" sz="2000" dirty="0" smtClean="0"/>
              <a:t>further </a:t>
            </a:r>
            <a:r>
              <a:rPr lang="en-US" altLang="en-US" sz="2000" dirty="0" smtClean="0"/>
              <a:t>than necessary to preserve the evidence from loss or destruction. If the evidence is inside the human body, induced vomiting or forced surgery is not allowed but blood tests are</a:t>
            </a:r>
            <a:r>
              <a:rPr lang="en-US" altLang="en-US" sz="2000" dirty="0" smtClean="0"/>
              <a:t>.</a:t>
            </a:r>
            <a:endParaRPr lang="en-US" altLang="en-US" sz="2000" dirty="0" smtClean="0"/>
          </a:p>
        </p:txBody>
      </p:sp>
      <p:pic>
        <p:nvPicPr>
          <p:cNvPr id="2" name="Picture 1"/>
          <p:cNvPicPr>
            <a:picLocks noChangeAspect="1"/>
          </p:cNvPicPr>
          <p:nvPr/>
        </p:nvPicPr>
        <p:blipFill rotWithShape="1">
          <a:blip r:embed="rId2"/>
          <a:srcRect l="9200" r="6000" b="42481"/>
          <a:stretch/>
        </p:blipFill>
        <p:spPr>
          <a:xfrm>
            <a:off x="5638800" y="76200"/>
            <a:ext cx="3200400" cy="1154861"/>
          </a:xfrm>
          <a:prstGeom prst="rect">
            <a:avLst/>
          </a:prstGeom>
        </p:spPr>
      </p:pic>
    </p:spTree>
    <p:extLst>
      <p:ext uri="{BB962C8B-B14F-4D97-AF65-F5344CB8AC3E}">
        <p14:creationId xmlns:p14="http://schemas.microsoft.com/office/powerpoint/2010/main" val="29392684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152400"/>
            <a:ext cx="5562600" cy="1676400"/>
          </a:xfrm>
        </p:spPr>
        <p:txBody>
          <a:bodyPr/>
          <a:lstStyle/>
          <a:p>
            <a:pPr eaLnBrk="1" hangingPunct="1"/>
            <a:r>
              <a:rPr lang="en-US" altLang="en-US" dirty="0" smtClean="0"/>
              <a:t>Post-</a:t>
            </a:r>
            <a:r>
              <a:rPr lang="en-US" altLang="en-US" i="1" dirty="0" smtClean="0"/>
              <a:t>Katz </a:t>
            </a:r>
            <a:r>
              <a:rPr lang="en-US" altLang="en-US" i="1" dirty="0" smtClean="0"/>
              <a:t/>
            </a:r>
            <a:br>
              <a:rPr lang="en-US" altLang="en-US" i="1" dirty="0" smtClean="0"/>
            </a:br>
            <a:r>
              <a:rPr lang="en-US" altLang="en-US" dirty="0" smtClean="0"/>
              <a:t>Exceptions</a:t>
            </a:r>
            <a:endParaRPr lang="en-US" altLang="en-US" dirty="0" smtClean="0"/>
          </a:p>
        </p:txBody>
      </p:sp>
      <p:sp>
        <p:nvSpPr>
          <p:cNvPr id="13315" name="Rectangle 3"/>
          <p:cNvSpPr>
            <a:spLocks noGrp="1" noChangeArrowheads="1"/>
          </p:cNvSpPr>
          <p:nvPr>
            <p:ph type="body" idx="1"/>
          </p:nvPr>
        </p:nvSpPr>
        <p:spPr>
          <a:xfrm>
            <a:off x="76200" y="2362200"/>
            <a:ext cx="8915400" cy="4343400"/>
          </a:xfrm>
        </p:spPr>
        <p:txBody>
          <a:bodyPr/>
          <a:lstStyle/>
          <a:p>
            <a:pPr marL="609600" indent="-609600" eaLnBrk="1" hangingPunct="1">
              <a:lnSpc>
                <a:spcPct val="80000"/>
              </a:lnSpc>
              <a:buFont typeface="+mj-lt"/>
              <a:buAutoNum type="arabicPeriod" startAt="3"/>
            </a:pPr>
            <a:r>
              <a:rPr lang="en-US" altLang="en-US" sz="2300" b="1" u="sng" dirty="0"/>
              <a:t>Consent Searches</a:t>
            </a:r>
            <a:r>
              <a:rPr lang="en-US" altLang="en-US" sz="2300" b="1" dirty="0"/>
              <a:t> </a:t>
            </a:r>
            <a:r>
              <a:rPr lang="en-US" altLang="en-US" sz="2300" dirty="0"/>
              <a:t>– Police can search if given consent. But two criteria must be met: permission must be freely and voluntarily granted and the individual granting consent must have the authority to do so. Police cannot coerce, lie, or use trickery.</a:t>
            </a:r>
          </a:p>
          <a:p>
            <a:pPr marL="609600" indent="-609600" eaLnBrk="1" hangingPunct="1">
              <a:lnSpc>
                <a:spcPct val="80000"/>
              </a:lnSpc>
              <a:buFontTx/>
              <a:buAutoNum type="arabicPeriod" startAt="3"/>
            </a:pPr>
            <a:r>
              <a:rPr lang="en-US" altLang="en-US" sz="2300" b="1" u="sng" dirty="0" smtClean="0"/>
              <a:t>Safety </a:t>
            </a:r>
            <a:r>
              <a:rPr lang="en-US" altLang="en-US" sz="2300" b="1" u="sng" dirty="0" smtClean="0"/>
              <a:t>Searches</a:t>
            </a:r>
            <a:r>
              <a:rPr lang="en-US" altLang="en-US" sz="2300" b="1" dirty="0" smtClean="0"/>
              <a:t> </a:t>
            </a:r>
            <a:r>
              <a:rPr lang="en-US" altLang="en-US" sz="2300" dirty="0" smtClean="0"/>
              <a:t>– Police may pat down a suspect believed to pose a danger in order to find and remove any weapons or other threatening objects. Police must have a reason to believe that the suspect poses a threat to safety and the search may be only for the purposes of removing the danger.</a:t>
            </a:r>
          </a:p>
          <a:p>
            <a:pPr marL="609600" indent="-609600" eaLnBrk="1" hangingPunct="1">
              <a:lnSpc>
                <a:spcPct val="80000"/>
              </a:lnSpc>
              <a:buFontTx/>
              <a:buAutoNum type="arabicPeriod" startAt="3"/>
            </a:pPr>
            <a:r>
              <a:rPr lang="en-US" altLang="en-US" sz="2300" b="1" u="sng" dirty="0" smtClean="0"/>
              <a:t>Hot Pursuit</a:t>
            </a:r>
            <a:r>
              <a:rPr lang="en-US" altLang="en-US" sz="2300" b="1" dirty="0" smtClean="0"/>
              <a:t> </a:t>
            </a:r>
            <a:r>
              <a:rPr lang="en-US" altLang="en-US" sz="2300" dirty="0" smtClean="0"/>
              <a:t>– Police can pursue fleeing suspects into areas where they would otherwise need a warrant. The suspect must be evading arrest, evidence would be lost, and the fleeing suspect poses a threat to innocent people. The search must only focus on the apprehension of the fleeing suspect</a:t>
            </a:r>
            <a:r>
              <a:rPr lang="en-US" altLang="en-US" sz="2300" dirty="0" smtClean="0"/>
              <a:t>.</a:t>
            </a:r>
            <a:endParaRPr lang="en-US" altLang="en-US" sz="2300" dirty="0" smtClean="0"/>
          </a:p>
        </p:txBody>
      </p:sp>
      <p:pic>
        <p:nvPicPr>
          <p:cNvPr id="2" name="Picture 1"/>
          <p:cNvPicPr>
            <a:picLocks noChangeAspect="1"/>
          </p:cNvPicPr>
          <p:nvPr/>
        </p:nvPicPr>
        <p:blipFill>
          <a:blip r:embed="rId2"/>
          <a:stretch>
            <a:fillRect/>
          </a:stretch>
        </p:blipFill>
        <p:spPr>
          <a:xfrm>
            <a:off x="5943600" y="152400"/>
            <a:ext cx="3048000" cy="2133600"/>
          </a:xfrm>
          <a:prstGeom prst="rect">
            <a:avLst/>
          </a:prstGeom>
        </p:spPr>
      </p:pic>
    </p:spTree>
    <p:extLst>
      <p:ext uri="{BB962C8B-B14F-4D97-AF65-F5344CB8AC3E}">
        <p14:creationId xmlns:p14="http://schemas.microsoft.com/office/powerpoint/2010/main" val="40301473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 y="152400"/>
            <a:ext cx="6248400" cy="685800"/>
          </a:xfrm>
        </p:spPr>
        <p:txBody>
          <a:bodyPr/>
          <a:lstStyle/>
          <a:p>
            <a:pPr eaLnBrk="1" hangingPunct="1"/>
            <a:r>
              <a:rPr lang="en-US" altLang="en-US" dirty="0" smtClean="0"/>
              <a:t>Post-</a:t>
            </a:r>
            <a:r>
              <a:rPr lang="en-US" altLang="en-US" i="1" dirty="0" smtClean="0"/>
              <a:t>Katz </a:t>
            </a:r>
            <a:r>
              <a:rPr lang="en-US" altLang="en-US" dirty="0" smtClean="0"/>
              <a:t>Exceptions</a:t>
            </a:r>
          </a:p>
        </p:txBody>
      </p:sp>
      <p:sp>
        <p:nvSpPr>
          <p:cNvPr id="13315" name="Rectangle 3"/>
          <p:cNvSpPr>
            <a:spLocks noGrp="1" noChangeArrowheads="1"/>
          </p:cNvSpPr>
          <p:nvPr>
            <p:ph type="body" idx="1"/>
          </p:nvPr>
        </p:nvSpPr>
        <p:spPr>
          <a:xfrm>
            <a:off x="76200" y="914400"/>
            <a:ext cx="8915400" cy="5791200"/>
          </a:xfrm>
        </p:spPr>
        <p:txBody>
          <a:bodyPr/>
          <a:lstStyle/>
          <a:p>
            <a:pPr marL="609600" indent="-609600" eaLnBrk="1" hangingPunct="1">
              <a:lnSpc>
                <a:spcPct val="80000"/>
              </a:lnSpc>
              <a:buFont typeface="+mj-lt"/>
              <a:buAutoNum type="arabicPeriod" startAt="6"/>
            </a:pPr>
            <a:r>
              <a:rPr lang="en-US" altLang="en-US" sz="2200" b="1" u="sng" dirty="0" smtClean="0"/>
              <a:t>Plain </a:t>
            </a:r>
            <a:r>
              <a:rPr lang="en-US" altLang="en-US" sz="2200" b="1" u="sng" dirty="0" smtClean="0"/>
              <a:t>View Doctrine</a:t>
            </a:r>
            <a:r>
              <a:rPr lang="en-US" altLang="en-US" sz="2200" b="1" dirty="0" smtClean="0"/>
              <a:t> </a:t>
            </a:r>
            <a:r>
              <a:rPr lang="en-US" altLang="en-US" sz="2200" dirty="0" smtClean="0"/>
              <a:t>– This controversial rule holds that if police officers are lawfully present and items subject to seizure are openly visible, the officers may seize those articles without any additional authorization.</a:t>
            </a:r>
          </a:p>
          <a:p>
            <a:pPr marL="609600" indent="-609600" eaLnBrk="1" hangingPunct="1">
              <a:lnSpc>
                <a:spcPct val="80000"/>
              </a:lnSpc>
              <a:buFontTx/>
              <a:buAutoNum type="arabicPeriod" startAt="6"/>
            </a:pPr>
            <a:r>
              <a:rPr lang="en-US" altLang="en-US" sz="2200" b="1" u="sng" dirty="0" smtClean="0"/>
              <a:t>Place Searches</a:t>
            </a:r>
            <a:r>
              <a:rPr lang="en-US" altLang="en-US" sz="2200" b="1" dirty="0" smtClean="0"/>
              <a:t> </a:t>
            </a:r>
            <a:r>
              <a:rPr lang="en-US" altLang="en-US" sz="2200" dirty="0" smtClean="0"/>
              <a:t>– In general the home is the most protected place. Other places have less protection such as “open fields” of land even if privately owned; prisoners and their cells; inspections by customs, border, and airport officials; and students in public elementary and secondary schools. </a:t>
            </a:r>
            <a:endParaRPr lang="en-US" altLang="en-US" sz="2200" dirty="0" smtClean="0"/>
          </a:p>
          <a:p>
            <a:pPr lvl="1" eaLnBrk="1" hangingPunct="1">
              <a:lnSpc>
                <a:spcPct val="80000"/>
              </a:lnSpc>
            </a:pPr>
            <a:r>
              <a:rPr lang="en-US" altLang="en-US" sz="2000" dirty="0" smtClean="0"/>
              <a:t>Automobiles </a:t>
            </a:r>
            <a:r>
              <a:rPr lang="en-US" altLang="en-US" sz="2000" dirty="0" smtClean="0"/>
              <a:t>are another area with lower levels of protection. The Court has given police broad latitude in </a:t>
            </a:r>
            <a:r>
              <a:rPr lang="en-US" altLang="en-US" sz="2000" dirty="0" smtClean="0"/>
              <a:t>searching </a:t>
            </a:r>
            <a:r>
              <a:rPr lang="en-US" altLang="en-US" sz="2000" dirty="0" smtClean="0"/>
              <a:t>cars </a:t>
            </a:r>
            <a:r>
              <a:rPr lang="en-US" altLang="en-US" sz="2000" dirty="0" smtClean="0"/>
              <a:t>because: </a:t>
            </a:r>
          </a:p>
          <a:p>
            <a:pPr marL="800100" lvl="1" indent="-342900" eaLnBrk="1" hangingPunct="1">
              <a:lnSpc>
                <a:spcPct val="80000"/>
              </a:lnSpc>
              <a:buFont typeface="+mj-lt"/>
              <a:buAutoNum type="arabicPeriod"/>
            </a:pPr>
            <a:r>
              <a:rPr lang="en-US" altLang="en-US" sz="1900" dirty="0" smtClean="0"/>
              <a:t>they </a:t>
            </a:r>
            <a:r>
              <a:rPr lang="en-US" altLang="en-US" sz="1900" dirty="0" smtClean="0"/>
              <a:t>are mobile and can quickly leave the jurisdiction of police; </a:t>
            </a:r>
            <a:endParaRPr lang="en-US" altLang="en-US" sz="1900" dirty="0" smtClean="0"/>
          </a:p>
          <a:p>
            <a:pPr marL="800100" lvl="1" indent="-342900" eaLnBrk="1" hangingPunct="1">
              <a:lnSpc>
                <a:spcPct val="80000"/>
              </a:lnSpc>
              <a:buFont typeface="+mj-lt"/>
              <a:buAutoNum type="arabicPeriod"/>
            </a:pPr>
            <a:r>
              <a:rPr lang="en-US" altLang="en-US" sz="1900" dirty="0" smtClean="0"/>
              <a:t>car </a:t>
            </a:r>
            <a:r>
              <a:rPr lang="en-US" altLang="en-US" sz="1900" dirty="0" smtClean="0"/>
              <a:t>windows allow others to look in and drivers have a lower expectation of privacy than in the home; and </a:t>
            </a:r>
            <a:endParaRPr lang="en-US" altLang="en-US" sz="1900" dirty="0" smtClean="0"/>
          </a:p>
          <a:p>
            <a:pPr marL="800100" lvl="1" indent="-342900" eaLnBrk="1" hangingPunct="1">
              <a:lnSpc>
                <a:spcPct val="80000"/>
              </a:lnSpc>
              <a:buFont typeface="+mj-lt"/>
              <a:buAutoNum type="arabicPeriod"/>
            </a:pPr>
            <a:r>
              <a:rPr lang="en-US" altLang="en-US" sz="1900" dirty="0" smtClean="0"/>
              <a:t>the </a:t>
            </a:r>
            <a:r>
              <a:rPr lang="en-US" altLang="en-US" sz="1900" dirty="0" smtClean="0"/>
              <a:t>government has a pervasive interest in regulating cars. </a:t>
            </a:r>
            <a:endParaRPr lang="en-US" altLang="en-US" sz="1900" dirty="0" smtClean="0"/>
          </a:p>
          <a:p>
            <a:pPr lvl="1" eaLnBrk="1" hangingPunct="1">
              <a:lnSpc>
                <a:spcPct val="80000"/>
              </a:lnSpc>
            </a:pPr>
            <a:r>
              <a:rPr lang="en-US" altLang="en-US" sz="1900" dirty="0" smtClean="0"/>
              <a:t>Therefore</a:t>
            </a:r>
            <a:r>
              <a:rPr lang="en-US" altLang="en-US" sz="1900" dirty="0" smtClean="0"/>
              <a:t>, there are many automobile exceptions to the Fourth Amendment</a:t>
            </a:r>
            <a:r>
              <a:rPr lang="en-US" altLang="en-US" sz="1900" dirty="0" smtClean="0"/>
              <a:t>. For </a:t>
            </a:r>
            <a:r>
              <a:rPr lang="en-US" altLang="en-US" sz="1900" dirty="0" smtClean="0"/>
              <a:t>example, routine traffic stops do not justify a search of the automobile but if police have probable cause to believe a crime has been committed than they may search the car. In another example, police may stop cars at checkpoints, even if those checkpoints are merely informational – police seeking information.</a:t>
            </a:r>
            <a:endParaRPr lang="en-US" altLang="en-US" sz="1900" u="sng" dirty="0" smtClean="0"/>
          </a:p>
        </p:txBody>
      </p:sp>
      <p:pic>
        <p:nvPicPr>
          <p:cNvPr id="2" name="Picture 1"/>
          <p:cNvPicPr>
            <a:picLocks noChangeAspect="1"/>
          </p:cNvPicPr>
          <p:nvPr/>
        </p:nvPicPr>
        <p:blipFill rotWithShape="1">
          <a:blip r:embed="rId2"/>
          <a:srcRect t="9106" b="44888"/>
          <a:stretch/>
        </p:blipFill>
        <p:spPr>
          <a:xfrm>
            <a:off x="6477000" y="76200"/>
            <a:ext cx="2192867" cy="789432"/>
          </a:xfrm>
          <a:prstGeom prst="rect">
            <a:avLst/>
          </a:prstGeom>
        </p:spPr>
      </p:pic>
    </p:spTree>
    <p:extLst>
      <p:ext uri="{BB962C8B-B14F-4D97-AF65-F5344CB8AC3E}">
        <p14:creationId xmlns:p14="http://schemas.microsoft.com/office/powerpoint/2010/main" val="6497953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504364" y="274638"/>
            <a:ext cx="2563436" cy="2544762"/>
          </a:xfrm>
        </p:spPr>
        <p:txBody>
          <a:bodyPr/>
          <a:lstStyle/>
          <a:p>
            <a:pPr eaLnBrk="1" hangingPunct="1"/>
            <a:r>
              <a:rPr lang="en-US" altLang="en-US" sz="3300" dirty="0" smtClean="0"/>
              <a:t>The </a:t>
            </a:r>
            <a:r>
              <a:rPr lang="en-US" altLang="en-US" sz="3300" dirty="0" smtClean="0"/>
              <a:t>Exclusionary Rule</a:t>
            </a:r>
          </a:p>
        </p:txBody>
      </p:sp>
      <p:sp>
        <p:nvSpPr>
          <p:cNvPr id="14339" name="Rectangle 3"/>
          <p:cNvSpPr>
            <a:spLocks noGrp="1" noChangeArrowheads="1"/>
          </p:cNvSpPr>
          <p:nvPr>
            <p:ph type="body" idx="1"/>
          </p:nvPr>
        </p:nvSpPr>
        <p:spPr>
          <a:xfrm>
            <a:off x="228600" y="152400"/>
            <a:ext cx="6275764" cy="6477000"/>
          </a:xfrm>
        </p:spPr>
        <p:txBody>
          <a:bodyPr/>
          <a:lstStyle/>
          <a:p>
            <a:pPr eaLnBrk="1" hangingPunct="1">
              <a:lnSpc>
                <a:spcPct val="80000"/>
              </a:lnSpc>
            </a:pPr>
            <a:r>
              <a:rPr lang="en-US" altLang="en-US" sz="2400" dirty="0" smtClean="0"/>
              <a:t>The 4</a:t>
            </a:r>
            <a:r>
              <a:rPr lang="en-US" altLang="en-US" sz="2400" baseline="30000" dirty="0" smtClean="0"/>
              <a:t>th</a:t>
            </a:r>
            <a:r>
              <a:rPr lang="en-US" altLang="en-US" sz="2400" dirty="0" smtClean="0"/>
              <a:t> Amendment </a:t>
            </a:r>
            <a:r>
              <a:rPr lang="en-US" altLang="en-US" sz="2400" dirty="0" smtClean="0"/>
              <a:t>is enforced through the application of </a:t>
            </a:r>
            <a:r>
              <a:rPr lang="en-US" altLang="en-US" sz="2400" b="1" dirty="0" smtClean="0"/>
              <a:t>the exclusionary rule</a:t>
            </a:r>
            <a:r>
              <a:rPr lang="en-US" altLang="en-US" sz="2400" dirty="0" smtClean="0"/>
              <a:t>, a judicially created principle that reduces the incentive police might otherwise have for violating search and seizure rights.</a:t>
            </a:r>
          </a:p>
          <a:p>
            <a:pPr eaLnBrk="1" hangingPunct="1">
              <a:lnSpc>
                <a:spcPct val="80000"/>
              </a:lnSpc>
            </a:pPr>
            <a:r>
              <a:rPr lang="en-US" altLang="en-US" sz="2400" dirty="0" smtClean="0"/>
              <a:t>It </a:t>
            </a:r>
            <a:r>
              <a:rPr lang="en-US" altLang="en-US" sz="2400" dirty="0" smtClean="0"/>
              <a:t>holds </a:t>
            </a:r>
            <a:r>
              <a:rPr lang="en-US" altLang="en-US" sz="2400" dirty="0" smtClean="0"/>
              <a:t>that evidence gathered illegally may not be admitted into </a:t>
            </a:r>
            <a:r>
              <a:rPr lang="en-US" altLang="en-US" sz="2400" dirty="0" smtClean="0"/>
              <a:t>court.</a:t>
            </a:r>
          </a:p>
          <a:p>
            <a:pPr eaLnBrk="1" hangingPunct="1">
              <a:lnSpc>
                <a:spcPct val="80000"/>
              </a:lnSpc>
            </a:pPr>
            <a:r>
              <a:rPr lang="en-US" altLang="en-US" sz="2400" dirty="0" smtClean="0"/>
              <a:t>The </a:t>
            </a:r>
            <a:r>
              <a:rPr lang="en-US" altLang="en-US" sz="2400" dirty="0" smtClean="0"/>
              <a:t>rationale behind the rule is straightforward: if police know that evidence produced by an illegal search will be of no use, they have no motive for violating the Constitution.</a:t>
            </a:r>
          </a:p>
          <a:p>
            <a:pPr eaLnBrk="1" hangingPunct="1">
              <a:lnSpc>
                <a:spcPct val="80000"/>
              </a:lnSpc>
            </a:pPr>
            <a:r>
              <a:rPr lang="en-US" altLang="en-US" sz="2400" dirty="0" smtClean="0"/>
              <a:t>Yet until the rule’s development in </a:t>
            </a:r>
            <a:r>
              <a:rPr lang="en-US" altLang="en-US" sz="2400" dirty="0" smtClean="0"/>
              <a:t>the 20</a:t>
            </a:r>
            <a:r>
              <a:rPr lang="en-US" altLang="en-US" sz="2400" baseline="30000" dirty="0" smtClean="0"/>
              <a:t>th</a:t>
            </a:r>
            <a:r>
              <a:rPr lang="en-US" altLang="en-US" sz="2400" dirty="0" smtClean="0"/>
              <a:t> </a:t>
            </a:r>
            <a:r>
              <a:rPr lang="en-US" altLang="en-US" sz="2400" dirty="0" smtClean="0"/>
              <a:t>century, law enforcement officials faced no federal punitive measures for conducting illegal searches and seizures. Unless individual states imposed some form of redress, the police were not held liable for their activities and unconstitutionally obtained evidence was not excluded from trials.</a:t>
            </a:r>
          </a:p>
        </p:txBody>
      </p:sp>
      <p:pic>
        <p:nvPicPr>
          <p:cNvPr id="2" name="Picture 1"/>
          <p:cNvPicPr>
            <a:picLocks noChangeAspect="1"/>
          </p:cNvPicPr>
          <p:nvPr/>
        </p:nvPicPr>
        <p:blipFill rotWithShape="1">
          <a:blip r:embed="rId2"/>
          <a:srcRect l="1639" t="5482" r="13137"/>
          <a:stretch/>
        </p:blipFill>
        <p:spPr>
          <a:xfrm>
            <a:off x="6514915" y="2971800"/>
            <a:ext cx="2433310" cy="3152776"/>
          </a:xfrm>
          <a:prstGeom prst="rect">
            <a:avLst/>
          </a:prstGeom>
        </p:spPr>
      </p:pic>
    </p:spTree>
    <p:extLst>
      <p:ext uri="{BB962C8B-B14F-4D97-AF65-F5344CB8AC3E}">
        <p14:creationId xmlns:p14="http://schemas.microsoft.com/office/powerpoint/2010/main" val="34680258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74638"/>
            <a:ext cx="2514600" cy="1935162"/>
          </a:xfrm>
        </p:spPr>
        <p:txBody>
          <a:bodyPr/>
          <a:lstStyle/>
          <a:p>
            <a:r>
              <a:rPr lang="en-US" sz="3200" dirty="0" smtClean="0"/>
              <a:t>The Exclusionary Rule</a:t>
            </a:r>
            <a:endParaRPr lang="en-US" sz="3200" dirty="0"/>
          </a:p>
        </p:txBody>
      </p:sp>
      <p:sp>
        <p:nvSpPr>
          <p:cNvPr id="3" name="Content Placeholder 2"/>
          <p:cNvSpPr>
            <a:spLocks noGrp="1"/>
          </p:cNvSpPr>
          <p:nvPr>
            <p:ph idx="1"/>
          </p:nvPr>
        </p:nvSpPr>
        <p:spPr>
          <a:xfrm>
            <a:off x="152400" y="152400"/>
            <a:ext cx="6448425" cy="6553200"/>
          </a:xfrm>
        </p:spPr>
        <p:txBody>
          <a:bodyPr/>
          <a:lstStyle/>
          <a:p>
            <a:r>
              <a:rPr lang="en-US" sz="2000" dirty="0"/>
              <a:t>T</a:t>
            </a:r>
            <a:r>
              <a:rPr lang="en-US" sz="2000" dirty="0" smtClean="0"/>
              <a:t>he </a:t>
            </a:r>
            <a:r>
              <a:rPr lang="en-US" sz="2000" dirty="0"/>
              <a:t>Court </a:t>
            </a:r>
            <a:r>
              <a:rPr lang="en-US" sz="2000" dirty="0" smtClean="0"/>
              <a:t>established the federal exclusionary rule in </a:t>
            </a:r>
            <a:r>
              <a:rPr lang="en-US" sz="2000" b="1" i="1" dirty="0" smtClean="0"/>
              <a:t>Weeks v. U.S. </a:t>
            </a:r>
            <a:r>
              <a:rPr lang="en-US" sz="2000" dirty="0" smtClean="0"/>
              <a:t>(1914) when it excluded </a:t>
            </a:r>
            <a:r>
              <a:rPr lang="en-US" sz="2000" dirty="0"/>
              <a:t>evidence illegally obtained by </a:t>
            </a:r>
            <a:r>
              <a:rPr lang="en-US" sz="2000" dirty="0" smtClean="0"/>
              <a:t>federal agents after they entered Weeks’ house twice in one day to seize his property. </a:t>
            </a:r>
            <a:endParaRPr lang="en-US" sz="2000" dirty="0"/>
          </a:p>
          <a:p>
            <a:r>
              <a:rPr lang="en-US" sz="2000" dirty="0"/>
              <a:t>Yet when the Court incorporated the Fourth Amendment to the states via the due process clause of the Fourteenth Amendment in </a:t>
            </a:r>
            <a:r>
              <a:rPr lang="en-US" sz="2000" b="1" i="1" dirty="0"/>
              <a:t>Wolf v. Colorado </a:t>
            </a:r>
            <a:r>
              <a:rPr lang="en-US" sz="2000" dirty="0"/>
              <a:t>(1949) it failed to incorporate the exclusionary rule. As a result, evidence illegally obtained by state and local law enforcement could be turned over to federal officials for use in their prosecutions. </a:t>
            </a:r>
            <a:endParaRPr lang="en-US" sz="2000" dirty="0" smtClean="0"/>
          </a:p>
          <a:p>
            <a:r>
              <a:rPr lang="en-US" sz="2000" dirty="0" smtClean="0"/>
              <a:t>This </a:t>
            </a:r>
            <a:r>
              <a:rPr lang="en-US" sz="2000" dirty="0"/>
              <a:t>so-called “silver platter doctrine” was overturned in </a:t>
            </a:r>
            <a:r>
              <a:rPr lang="en-US" sz="2000" b="1" i="1" dirty="0"/>
              <a:t>Elkins v. U.S.</a:t>
            </a:r>
            <a:r>
              <a:rPr lang="en-US" sz="2000" dirty="0"/>
              <a:t> (1960</a:t>
            </a:r>
            <a:r>
              <a:rPr lang="en-US" sz="2000" dirty="0" smtClean="0"/>
              <a:t>).</a:t>
            </a:r>
          </a:p>
          <a:p>
            <a:r>
              <a:rPr lang="en-US" sz="2000" dirty="0"/>
              <a:t>I</a:t>
            </a:r>
            <a:r>
              <a:rPr lang="en-US" sz="2000" dirty="0" smtClean="0"/>
              <a:t>n </a:t>
            </a:r>
            <a:r>
              <a:rPr lang="en-US" sz="2000" b="1" i="1" dirty="0"/>
              <a:t>Mapp v. Ohio </a:t>
            </a:r>
            <a:r>
              <a:rPr lang="en-US" sz="2000" dirty="0"/>
              <a:t>(1961</a:t>
            </a:r>
            <a:r>
              <a:rPr lang="en-US" sz="2000" dirty="0" smtClean="0"/>
              <a:t>) police conducted a warrantless search of Dollree Mapp’s home and she was arrested and charged for possessing obscene materials. </a:t>
            </a:r>
            <a:r>
              <a:rPr lang="en-US" sz="2000" dirty="0"/>
              <a:t>T</a:t>
            </a:r>
            <a:r>
              <a:rPr lang="en-US" sz="2000" dirty="0" smtClean="0"/>
              <a:t>he </a:t>
            </a:r>
            <a:r>
              <a:rPr lang="en-US" sz="2000" dirty="0"/>
              <a:t>Court applied the exclusionary rule to the </a:t>
            </a:r>
            <a:r>
              <a:rPr lang="en-US" sz="2000" dirty="0" smtClean="0"/>
              <a:t>states, </a:t>
            </a:r>
            <a:r>
              <a:rPr lang="en-US" sz="2000" dirty="0"/>
              <a:t>calling it a “deterrent </a:t>
            </a:r>
            <a:r>
              <a:rPr lang="en-US" sz="2000" dirty="0" smtClean="0"/>
              <a:t>safeguard,” </a:t>
            </a:r>
            <a:r>
              <a:rPr lang="en-US" sz="2000" dirty="0"/>
              <a:t>and explaining that without it, Fourth Amendment protections would be reduced. </a:t>
            </a:r>
          </a:p>
        </p:txBody>
      </p:sp>
      <p:pic>
        <p:nvPicPr>
          <p:cNvPr id="4" name="Picture 3"/>
          <p:cNvPicPr>
            <a:picLocks noChangeAspect="1"/>
          </p:cNvPicPr>
          <p:nvPr/>
        </p:nvPicPr>
        <p:blipFill rotWithShape="1">
          <a:blip r:embed="rId2"/>
          <a:srcRect l="23506" r="12749"/>
          <a:stretch/>
        </p:blipFill>
        <p:spPr>
          <a:xfrm>
            <a:off x="6600825" y="2319613"/>
            <a:ext cx="2339193" cy="4385987"/>
          </a:xfrm>
          <a:prstGeom prst="rect">
            <a:avLst/>
          </a:prstGeom>
        </p:spPr>
      </p:pic>
    </p:spTree>
    <p:extLst>
      <p:ext uri="{BB962C8B-B14F-4D97-AF65-F5344CB8AC3E}">
        <p14:creationId xmlns:p14="http://schemas.microsoft.com/office/powerpoint/2010/main" val="279808786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2482&quot;&gt;&lt;object type=&quot;3&quot; unique_id=&quot;12483&quot;&gt;&lt;property id=&quot;20148&quot; value=&quot;5&quot;/&gt;&lt;property id=&quot;20300&quot; value=&quot;Slide 1&quot;/&gt;&lt;property id=&quot;20307&quot; value=&quot;256&quot;/&gt;&lt;/object&gt;&lt;object type=&quot;3&quot; unique_id=&quot;12485&quot;&gt;&lt;property id=&quot;20148&quot; value=&quot;5&quot;/&gt;&lt;property id=&quot;20300&quot; value=&quot;Slide 4 - &amp;quot;The “Physical Penetration” Rule&amp;quot;&quot;/&gt;&lt;property id=&quot;20307&quot; value=&quot;258&quot;/&gt;&lt;/object&gt;&lt;object type=&quot;3&quot; unique_id=&quot;12486&quot;&gt;&lt;property id=&quot;20148&quot; value=&quot;5&quot;/&gt;&lt;property id=&quot;20300&quot; value=&quot;Slide 14 - &amp;quot;Olmstead  v. United States (1928)&amp;quot;&quot;/&gt;&lt;property id=&quot;20307&quot; value=&quot;259&quot;/&gt;&lt;/object&gt;&lt;object type=&quot;3&quot; unique_id=&quot;12487&quot;&gt;&lt;property id=&quot;20148&quot; value=&quot;5&quot;/&gt;&lt;property id=&quot;20300&quot; value=&quot;Slide 15 - &amp;quot;Olmstead v. United States (1928) Justice Louis D. Brandeis Dissenting&amp;quot;&quot;/&gt;&lt;property id=&quot;20307&quot; value=&quot;260&quot;/&gt;&lt;/object&gt;&lt;object type=&quot;3&quot; unique_id=&quot;12488&quot;&gt;&lt;property id=&quot;20148&quot; value=&quot;5&quot;/&gt;&lt;property id=&quot;20300&quot; value=&quot;Slide 16 - &amp;quot;Katz v. United States (1967) The Facts&amp;quot;&quot;/&gt;&lt;property id=&quot;20307&quot; value=&quot;261&quot;/&gt;&lt;/object&gt;&lt;object type=&quot;3&quot; unique_id=&quot;12489&quot;&gt;&lt;property id=&quot;20148&quot; value=&quot;5&quot;/&gt;&lt;property id=&quot;20300&quot; value=&quot;Slide 17 - &amp;quot;Katz v. United States (1967) Justice Potter Stewart Delivered the Opinion of the Court&amp;quot;&quot;/&gt;&lt;property id=&quot;20307&quot; value=&quot;262&quot;/&gt;&lt;/object&gt;&lt;object type=&quot;3&quot; unique_id=&quot;12490&quot;&gt;&lt;property id=&quot;20148&quot; value=&quot;5&quot;/&gt;&lt;property id=&quot;20300&quot; value=&quot;Slide 18 - &amp;quot;Katz v. United States (1967) Justice John Marshall Harlan II Concurring&amp;quot;&quot;/&gt;&lt;property id=&quot;20307&quot; value=&quot;263&quot;/&gt;&lt;/object&gt;&lt;object type=&quot;3&quot; unique_id=&quot;12491&quot;&gt;&lt;property id=&quot;20148&quot; value=&quot;5&quot;/&gt;&lt;property id=&quot;20300&quot; value=&quot;Slide 19 - &amp;quot;Katz v. United States (1967) Justice Hugo Black Dissenting&amp;quot;&quot;/&gt;&lt;property id=&quot;20307&quot; value=&quot;264&quot;/&gt;&lt;/object&gt;&lt;object type=&quot;3&quot; unique_id=&quot;12492&quot;&gt;&lt;property id=&quot;20148&quot; value=&quot;5&quot;/&gt;&lt;property id=&quot;20300&quot; value=&quot;Slide 20 - &amp;quot;Katz v. United States (1967) Justice Hugo Black Dissenting&amp;quot;&quot;/&gt;&lt;property id=&quot;20307&quot; value=&quot;265&quot;/&gt;&lt;/object&gt;&lt;object type=&quot;3&quot; unique_id=&quot;12496&quot;&gt;&lt;property id=&quot;20148&quot; value=&quot;5&quot;/&gt;&lt;property id=&quot;20300&quot; value=&quot;Slide 21 - &amp;quot;Weeks v. United States (1914)&amp;quot;&quot;/&gt;&lt;property id=&quot;20307&quot; value=&quot;269&quot;/&gt;&lt;/object&gt;&lt;object type=&quot;3&quot; unique_id=&quot;12497&quot;&gt;&lt;property id=&quot;20148&quot; value=&quot;5&quot;/&gt;&lt;property id=&quot;20300&quot; value=&quot;Slide 22 - &amp;quot;Wolf v. Colorado (1949)&amp;quot;&quot;/&gt;&lt;property id=&quot;20307&quot; value=&quot;270&quot;/&gt;&lt;/object&gt;&lt;object type=&quot;3&quot; unique_id=&quot;12498&quot;&gt;&lt;property id=&quot;20148&quot; value=&quot;5&quot;/&gt;&lt;property id=&quot;20300&quot; value=&quot;Slide 23 - &amp;quot;Mapp v. Ohio (1961)&amp;quot;&quot;/&gt;&lt;property id=&quot;20307&quot; value=&quot;272&quot;/&gt;&lt;/object&gt;&lt;object type=&quot;3&quot; unique_id=&quot;12499&quot;&gt;&lt;property id=&quot;20148&quot; value=&quot;5&quot;/&gt;&lt;property id=&quot;20300&quot; value=&quot;Slide 24 - &amp;quot;Mapp v. Ohio (1961): The Facts&amp;quot;&quot;/&gt;&lt;property id=&quot;20307&quot; value=&quot;271&quot;/&gt;&lt;/object&gt;&lt;object type=&quot;3&quot; unique_id=&quot;12500&quot;&gt;&lt;property id=&quot;20148&quot; value=&quot;5&quot;/&gt;&lt;property id=&quot;20300&quot; value=&quot;Slide 25 - &amp;quot;Mapp v. Ohio (1961) Justice Tom Clark Delivered the Opinion of the Court&amp;quot;&quot;/&gt;&lt;property id=&quot;20307&quot; value=&quot;277&quot;/&gt;&lt;/object&gt;&lt;object type=&quot;3&quot; unique_id=&quot;12501&quot;&gt;&lt;property id=&quot;20148&quot; value=&quot;5&quot;/&gt;&lt;property id=&quot;20300&quot; value=&quot;Slide 26 - &amp;quot;Mapp v. Ohio (1961) Justice Clark’s Opinion continued…&amp;quot;&quot;/&gt;&lt;property id=&quot;20307&quot; value=&quot;273&quot;/&gt;&lt;/object&gt;&lt;object type=&quot;3&quot; unique_id=&quot;12502&quot;&gt;&lt;property id=&quot;20148&quot; value=&quot;5&quot;/&gt;&lt;property id=&quot;20300&quot; value=&quot;Slide 27 - &amp;quot;Mapp v. Ohio (1961) Justice Hugo Black Concurring&amp;quot;&quot;/&gt;&lt;property id=&quot;20307&quot; value=&quot;276&quot;/&gt;&lt;/object&gt;&lt;object type=&quot;3&quot; unique_id=&quot;12503&quot;&gt;&lt;property id=&quot;20148&quot; value=&quot;5&quot;/&gt;&lt;property id=&quot;20300&quot; value=&quot;Slide 28 - &amp;quot;Mapp v. Ohio (1961) Justice William O. Douglas Concurring&amp;quot;&quot;/&gt;&lt;property id=&quot;20307&quot; value=&quot;274&quot;/&gt;&lt;/object&gt;&lt;object type=&quot;3&quot; unique_id=&quot;12504&quot;&gt;&lt;property id=&quot;20148&quot; value=&quot;5&quot;/&gt;&lt;property id=&quot;20300&quot; value=&quot;Slide 29 - &amp;quot;Mapp v. Ohio (1961) Justices John Marshall Harlan II, Felix Frankfurter, and Charles Whittaker Dissenting&amp;quot;&quot;/&gt;&lt;property id=&quot;20307&quot; value=&quot;275&quot;/&gt;&lt;/object&gt;&lt;object type=&quot;3&quot; unique_id=&quot;12967&quot;&gt;&lt;property id=&quot;20148&quot; value=&quot;5&quot;/&gt;&lt;property id=&quot;20300&quot; value=&quot;Slide 2 - &amp;quot;Introduction&amp;quot;&quot;/&gt;&lt;property id=&quot;20307&quot; value=&quot;283&quot;/&gt;&lt;/object&gt;&lt;object type=&quot;3&quot; unique_id=&quot;12968&quot;&gt;&lt;property id=&quot;20148&quot; value=&quot;5&quot;/&gt;&lt;property id=&quot;20300&quot; value=&quot;Slide 3 - &amp;quot;Introduction&amp;quot;&quot;/&gt;&lt;property id=&quot;20307&quot; value=&quot;281&quot;/&gt;&lt;/object&gt;&lt;object type=&quot;3&quot; unique_id=&quot;12970&quot;&gt;&lt;property id=&quot;20148&quot; value=&quot;5&quot;/&gt;&lt;property id=&quot;20300&quot; value=&quot;Slide 10 - &amp;quot;Exclusionary Rule Exceptions&amp;quot;&quot;/&gt;&lt;property id=&quot;20307&quot; value=&quot;284&quot;/&gt;&lt;/object&gt;&lt;object type=&quot;3&quot; unique_id=&quot;12971&quot;&gt;&lt;property id=&quot;20148&quot; value=&quot;5&quot;/&gt;&lt;property id=&quot;20300&quot; value=&quot;Slide 12 - &amp;quot;Conclusion&amp;quot;&quot;/&gt;&lt;property id=&quot;20307&quot; value=&quot;285&quot;/&gt;&lt;/object&gt;&lt;object type=&quot;3&quot; unique_id=&quot;12972&quot;&gt;&lt;property id=&quot;20148&quot; value=&quot;5&quot;/&gt;&lt;property id=&quot;20300&quot; value=&quot;Slide 13 - &amp;quot;Bonus Slides&amp;quot;&quot;/&gt;&lt;property id=&quot;20307&quot; value=&quot;286&quot;/&gt;&lt;/object&gt;&lt;object type=&quot;3&quot; unique_id=&quot;13360&quot;&gt;&lt;property id=&quot;20148&quot; value=&quot;5&quot;/&gt;&lt;property id=&quot;20300&quot; value=&quot;Slide 5 - &amp;quot;Post-Katz Exceptions&amp;quot;&quot;/&gt;&lt;property id=&quot;20307&quot; value=&quot;288&quot;/&gt;&lt;/object&gt;&lt;object type=&quot;3&quot; unique_id=&quot;13361&quot;&gt;&lt;property id=&quot;20148&quot; value=&quot;5&quot;/&gt;&lt;property id=&quot;20300&quot; value=&quot;Slide 6 - &amp;quot;Post-Katz  Exceptions&amp;quot;&quot;/&gt;&lt;property id=&quot;20307&quot; value=&quot;289&quot;/&gt;&lt;/object&gt;&lt;object type=&quot;3&quot; unique_id=&quot;13362&quot;&gt;&lt;property id=&quot;20148&quot; value=&quot;5&quot;/&gt;&lt;property id=&quot;20300&quot; value=&quot;Slide 7 - &amp;quot;Post-Katz Exceptions&amp;quot;&quot;/&gt;&lt;property id=&quot;20307&quot; value=&quot;291&quot;/&gt;&lt;/object&gt;&lt;object type=&quot;3&quot; unique_id=&quot;13363&quot;&gt;&lt;property id=&quot;20148&quot; value=&quot;5&quot;/&gt;&lt;property id=&quot;20300&quot; value=&quot;Slide 8 - &amp;quot;The Exclusionary Rule&amp;quot;&quot;/&gt;&lt;property id=&quot;20307&quot; value=&quot;290&quot;/&gt;&lt;/object&gt;&lt;object type=&quot;3&quot; unique_id=&quot;13364&quot;&gt;&lt;property id=&quot;20148&quot; value=&quot;5&quot;/&gt;&lt;property id=&quot;20300&quot; value=&quot;Slide 9 - &amp;quot;The Exclusionary Rule&amp;quot;&quot;/&gt;&lt;property id=&quot;20307&quot; value=&quot;292&quot;/&gt;&lt;/object&gt;&lt;object type=&quot;3&quot; unique_id=&quot;13365&quot;&gt;&lt;property id=&quot;20148&quot; value=&quot;5&quot;/&gt;&lt;property id=&quot;20300&quot; value=&quot;Slide 11 - &amp;quot;Exclusionary Rule Exceptions&amp;quot;&quot;/&gt;&lt;property id=&quot;20307&quot; value=&quot;293&quot;/&gt;&lt;/object&gt;&lt;/object&gt;&lt;object type=&quot;8&quot; unique_id=&quot;12534&quot;&gt;&lt;/object&gt;&lt;/object&gt;&lt;/database&gt;"/>
  <p:tag name="SECTOMILLISECCONVERTED" val="1"/>
</p:tagLst>
</file>

<file path=ppt/theme/theme1.xml><?xml version="1.0" encoding="utf-8"?>
<a:theme xmlns:a="http://schemas.openxmlformats.org/drawingml/2006/main" name="Default Design">
  <a:themeElements>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1599</TotalTime>
  <Words>5502</Words>
  <Application>Microsoft Office PowerPoint</Application>
  <PresentationFormat>On-screen Show (4:3)</PresentationFormat>
  <Paragraphs>134</Paragraphs>
  <Slides>29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Arial</vt:lpstr>
      <vt:lpstr>Default Design</vt:lpstr>
      <vt:lpstr>PowerPoint Presentation</vt:lpstr>
      <vt:lpstr>Introduction</vt:lpstr>
      <vt:lpstr>Introduction</vt:lpstr>
      <vt:lpstr>The “Physical Penetration” Rule</vt:lpstr>
      <vt:lpstr>Post-Katz Exceptions</vt:lpstr>
      <vt:lpstr>Post-Katz  Exceptions</vt:lpstr>
      <vt:lpstr>Post-Katz Exceptions</vt:lpstr>
      <vt:lpstr>The Exclusionary Rule</vt:lpstr>
      <vt:lpstr>The Exclusionary Rule</vt:lpstr>
      <vt:lpstr>Exclusionary Rule Exceptions</vt:lpstr>
      <vt:lpstr>Exclusionary Rule Exceptions</vt:lpstr>
      <vt:lpstr>Conclusion</vt:lpstr>
      <vt:lpstr>Bonus Slides</vt:lpstr>
      <vt:lpstr>Olmstead  v. United States (1928)</vt:lpstr>
      <vt:lpstr>Olmstead v. United States (1928) Justice Louis D. Brandeis Dissenting</vt:lpstr>
      <vt:lpstr>Katz v. United States (1967) The Facts</vt:lpstr>
      <vt:lpstr>Katz v. United States (1967) Justice Potter Stewart Delivered the Opinion of the Court</vt:lpstr>
      <vt:lpstr>Katz v. United States (1967) Justice John Marshall Harlan II Concurring</vt:lpstr>
      <vt:lpstr>Katz v. United States (1967) Justice Hugo Black Dissenting</vt:lpstr>
      <vt:lpstr>Katz v. United States (1967) Justice Hugo Black Dissenting</vt:lpstr>
      <vt:lpstr>Weeks v. United States (1914)</vt:lpstr>
      <vt:lpstr>Wolf v. Colorado (1949)</vt:lpstr>
      <vt:lpstr>Mapp v. Ohio (1961)</vt:lpstr>
      <vt:lpstr>Mapp v. Ohio (1961): The Facts</vt:lpstr>
      <vt:lpstr>Mapp v. Ohio (1961) Justice Tom Clark Delivered the Opinion of the Court</vt:lpstr>
      <vt:lpstr>Mapp v. Ohio (1961) Justice Clark’s Opinion continued…</vt:lpstr>
      <vt:lpstr>Mapp v. Ohio (1961) Justice Hugo Black Concurring</vt:lpstr>
      <vt:lpstr>Mapp v. Ohio (1961) Justice William O. Douglas Concurring</vt:lpstr>
      <vt:lpstr>Mapp v. Ohio (1961) Justices John Marshall Harlan II, Felix Frankfurter, and Charles Whittaker Dissenting</vt:lpstr>
    </vt:vector>
  </TitlesOfParts>
  <Company>Northern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and Seizure:  Evolving Standards</dc:title>
  <dc:creator>Artemus Ward</dc:creator>
  <cp:lastModifiedBy>Artemus Ward</cp:lastModifiedBy>
  <cp:revision>62</cp:revision>
  <dcterms:created xsi:type="dcterms:W3CDTF">2008-10-14T16:46:08Z</dcterms:created>
  <dcterms:modified xsi:type="dcterms:W3CDTF">2017-04-17T17:47:23Z</dcterms:modified>
</cp:coreProperties>
</file>