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3" r:id="rId3"/>
    <p:sldId id="284" r:id="rId4"/>
    <p:sldId id="313" r:id="rId5"/>
    <p:sldId id="315" r:id="rId6"/>
    <p:sldId id="305" r:id="rId7"/>
    <p:sldId id="323" r:id="rId8"/>
    <p:sldId id="317" r:id="rId9"/>
    <p:sldId id="373" r:id="rId10"/>
    <p:sldId id="318" r:id="rId11"/>
    <p:sldId id="319" r:id="rId12"/>
    <p:sldId id="320" r:id="rId13"/>
    <p:sldId id="339" r:id="rId14"/>
    <p:sldId id="322" r:id="rId15"/>
    <p:sldId id="390" r:id="rId16"/>
    <p:sldId id="350" r:id="rId17"/>
    <p:sldId id="300" r:id="rId18"/>
    <p:sldId id="301" r:id="rId19"/>
    <p:sldId id="303" r:id="rId20"/>
    <p:sldId id="306" r:id="rId21"/>
    <p:sldId id="307" r:id="rId22"/>
    <p:sldId id="308" r:id="rId23"/>
    <p:sldId id="309" r:id="rId24"/>
    <p:sldId id="310" r:id="rId25"/>
    <p:sldId id="324" r:id="rId26"/>
    <p:sldId id="325" r:id="rId27"/>
    <p:sldId id="326" r:id="rId28"/>
    <p:sldId id="327" r:id="rId29"/>
    <p:sldId id="328" r:id="rId30"/>
    <p:sldId id="329" r:id="rId31"/>
    <p:sldId id="330" r:id="rId32"/>
    <p:sldId id="331" r:id="rId33"/>
    <p:sldId id="332" r:id="rId34"/>
    <p:sldId id="333" r:id="rId35"/>
    <p:sldId id="334" r:id="rId36"/>
    <p:sldId id="337" r:id="rId37"/>
    <p:sldId id="336" r:id="rId38"/>
    <p:sldId id="297" r:id="rId39"/>
    <p:sldId id="298" r:id="rId40"/>
    <p:sldId id="299" r:id="rId41"/>
    <p:sldId id="335" r:id="rId42"/>
    <p:sldId id="338" r:id="rId43"/>
    <p:sldId id="372" r:id="rId44"/>
    <p:sldId id="352" r:id="rId45"/>
    <p:sldId id="353" r:id="rId46"/>
    <p:sldId id="354" r:id="rId47"/>
    <p:sldId id="355" r:id="rId48"/>
    <p:sldId id="356" r:id="rId49"/>
    <p:sldId id="357" r:id="rId50"/>
    <p:sldId id="358" r:id="rId51"/>
    <p:sldId id="359" r:id="rId52"/>
    <p:sldId id="360" r:id="rId53"/>
    <p:sldId id="361" r:id="rId54"/>
    <p:sldId id="362" r:id="rId55"/>
    <p:sldId id="363" r:id="rId56"/>
    <p:sldId id="364" r:id="rId57"/>
    <p:sldId id="365" r:id="rId58"/>
    <p:sldId id="366" r:id="rId59"/>
    <p:sldId id="367" r:id="rId60"/>
    <p:sldId id="368" r:id="rId61"/>
    <p:sldId id="369" r:id="rId62"/>
    <p:sldId id="370" r:id="rId63"/>
    <p:sldId id="371" r:id="rId64"/>
    <p:sldId id="349" r:id="rId65"/>
    <p:sldId id="289" r:id="rId66"/>
    <p:sldId id="291" r:id="rId67"/>
    <p:sldId id="290" r:id="rId68"/>
    <p:sldId id="294" r:id="rId69"/>
    <p:sldId id="295" r:id="rId70"/>
    <p:sldId id="288" r:id="rId71"/>
    <p:sldId id="285" r:id="rId72"/>
    <p:sldId id="261" r:id="rId73"/>
    <p:sldId id="263" r:id="rId74"/>
    <p:sldId id="374" r:id="rId75"/>
    <p:sldId id="375" r:id="rId76"/>
    <p:sldId id="376" r:id="rId77"/>
    <p:sldId id="377" r:id="rId78"/>
    <p:sldId id="378" r:id="rId79"/>
    <p:sldId id="379" r:id="rId80"/>
    <p:sldId id="380" r:id="rId81"/>
    <p:sldId id="381" r:id="rId82"/>
    <p:sldId id="382" r:id="rId83"/>
    <p:sldId id="383" r:id="rId84"/>
    <p:sldId id="384" r:id="rId85"/>
    <p:sldId id="385" r:id="rId86"/>
    <p:sldId id="386" r:id="rId87"/>
    <p:sldId id="387" r:id="rId88"/>
    <p:sldId id="388" r:id="rId89"/>
    <p:sldId id="389" r:id="rId90"/>
    <p:sldId id="348" r:id="rId91"/>
    <p:sldId id="340" r:id="rId92"/>
    <p:sldId id="341" r:id="rId93"/>
    <p:sldId id="342" r:id="rId94"/>
    <p:sldId id="343" r:id="rId95"/>
    <p:sldId id="344" r:id="rId96"/>
    <p:sldId id="345" r:id="rId97"/>
    <p:sldId id="346" r:id="rId98"/>
    <p:sldId id="347" r:id="rId99"/>
  </p:sldIdLst>
  <p:sldSz cx="9144000" cy="6858000" type="screen4x3"/>
  <p:notesSz cx="6858000" cy="9144000"/>
  <p:custDataLst>
    <p:tags r:id="rId10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984" y="60"/>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2B1202-C767-4C7D-AFEE-FD14315FDD97}" type="datetimeFigureOut">
              <a:rPr lang="en-US" smtClean="0"/>
              <a:pPr/>
              <a:t>4/17/2017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C50EF2-6386-4765-945B-FE6983D545DA}" type="slidenum">
              <a:rPr lang="en-US" smtClean="0"/>
              <a:pPr/>
              <a:t>‹#›</a:t>
            </a:fld>
            <a:endParaRPr lang="en-US" dirty="0"/>
          </a:p>
        </p:txBody>
      </p:sp>
    </p:spTree>
    <p:extLst>
      <p:ext uri="{BB962C8B-B14F-4D97-AF65-F5344CB8AC3E}">
        <p14:creationId xmlns:p14="http://schemas.microsoft.com/office/powerpoint/2010/main" val="2671585279"/>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B1202-C767-4C7D-AFEE-FD14315FDD97}" type="datetimeFigureOut">
              <a:rPr lang="en-US" smtClean="0"/>
              <a:pPr/>
              <a:t>4/17/2017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C50EF2-6386-4765-945B-FE6983D545DA}" type="slidenum">
              <a:rPr lang="en-US" smtClean="0"/>
              <a:pPr/>
              <a:t>‹#›</a:t>
            </a:fld>
            <a:endParaRPr lang="en-US" dirty="0"/>
          </a:p>
        </p:txBody>
      </p:sp>
    </p:spTree>
    <p:extLst>
      <p:ext uri="{BB962C8B-B14F-4D97-AF65-F5344CB8AC3E}">
        <p14:creationId xmlns:p14="http://schemas.microsoft.com/office/powerpoint/2010/main" val="2570027518"/>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B1202-C767-4C7D-AFEE-FD14315FDD97}" type="datetimeFigureOut">
              <a:rPr lang="en-US" smtClean="0"/>
              <a:pPr/>
              <a:t>4/17/2017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C50EF2-6386-4765-945B-FE6983D545DA}" type="slidenum">
              <a:rPr lang="en-US" smtClean="0"/>
              <a:pPr/>
              <a:t>‹#›</a:t>
            </a:fld>
            <a:endParaRPr lang="en-US" dirty="0"/>
          </a:p>
        </p:txBody>
      </p:sp>
    </p:spTree>
    <p:extLst>
      <p:ext uri="{BB962C8B-B14F-4D97-AF65-F5344CB8AC3E}">
        <p14:creationId xmlns:p14="http://schemas.microsoft.com/office/powerpoint/2010/main" val="558405376"/>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495800"/>
          </a:xfrm>
        </p:spPr>
        <p:txBody>
          <a:bodyPr/>
          <a:lstStyle/>
          <a:p>
            <a:endParaRPr lang="en-US" dirty="0"/>
          </a:p>
        </p:txBody>
      </p:sp>
      <p:sp>
        <p:nvSpPr>
          <p:cNvPr id="4" name="Date Placeholder 3"/>
          <p:cNvSpPr>
            <a:spLocks noGrp="1"/>
          </p:cNvSpPr>
          <p:nvPr>
            <p:ph type="dt" sz="half" idx="10"/>
          </p:nvPr>
        </p:nvSpPr>
        <p:spPr>
          <a:xfrm>
            <a:off x="457200" y="6248400"/>
            <a:ext cx="2133600" cy="457200"/>
          </a:xfrm>
        </p:spPr>
        <p:txBody>
          <a:bodyPr/>
          <a:lstStyle>
            <a:lvl1pPr>
              <a:defRPr/>
            </a:lvl1pPr>
          </a:lstStyle>
          <a:p>
            <a:endParaRPr lang="en-US" altLang="en-US" dirty="0"/>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dirty="0"/>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fld id="{872C57C1-D622-4680-9495-0F7B95CC4164}" type="slidenum">
              <a:rPr lang="en-US" altLang="en-US"/>
              <a:pPr/>
              <a:t>‹#›</a:t>
            </a:fld>
            <a:endParaRPr lang="en-US" altLang="en-US" dirty="0"/>
          </a:p>
        </p:txBody>
      </p:sp>
    </p:spTree>
    <p:extLst>
      <p:ext uri="{BB962C8B-B14F-4D97-AF65-F5344CB8AC3E}">
        <p14:creationId xmlns:p14="http://schemas.microsoft.com/office/powerpoint/2010/main" val="1223162475"/>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5613" y="1598613"/>
            <a:ext cx="4037012" cy="4497387"/>
          </a:xfrm>
        </p:spPr>
        <p:txBody>
          <a:bodyPr rtlCol="0">
            <a:normAutofit/>
          </a:bodyPr>
          <a:lstStyle/>
          <a:p>
            <a:pPr lvl="0"/>
            <a:endParaRPr lang="en-US" noProof="0" dirty="0" smtClean="0"/>
          </a:p>
        </p:txBody>
      </p:sp>
      <p:sp>
        <p:nvSpPr>
          <p:cNvPr id="4" name="Text Placeholder 3"/>
          <p:cNvSpPr>
            <a:spLocks noGrp="1"/>
          </p:cNvSpPr>
          <p:nvPr>
            <p:ph type="body"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5613" y="6242050"/>
            <a:ext cx="2130425" cy="474663"/>
          </a:xfrm>
        </p:spPr>
        <p:txBody>
          <a:bodyPr/>
          <a:lstStyle>
            <a:lvl1pPr>
              <a:defRPr dirty="0" smtClean="0"/>
            </a:lvl1pPr>
          </a:lstStyle>
          <a:p>
            <a:pPr>
              <a:defRPr/>
            </a:pPr>
            <a:endParaRPr lang="en-US" dirty="0"/>
          </a:p>
        </p:txBody>
      </p:sp>
      <p:sp>
        <p:nvSpPr>
          <p:cNvPr id="6" name="Footer Placeholder 5"/>
          <p:cNvSpPr>
            <a:spLocks noGrp="1"/>
          </p:cNvSpPr>
          <p:nvPr>
            <p:ph type="ftr" sz="quarter" idx="11"/>
          </p:nvPr>
        </p:nvSpPr>
        <p:spPr>
          <a:xfrm>
            <a:off x="3124200" y="6242050"/>
            <a:ext cx="2895600" cy="474663"/>
          </a:xfrm>
        </p:spPr>
        <p:txBody>
          <a:bodyPr/>
          <a:lstStyle>
            <a:lvl1pPr>
              <a:defRPr dirty="0" smtClean="0"/>
            </a:lvl1pPr>
          </a:lstStyle>
          <a:p>
            <a:pPr>
              <a:defRPr/>
            </a:pPr>
            <a:endParaRPr lang="en-US" dirty="0"/>
          </a:p>
        </p:txBody>
      </p:sp>
      <p:sp>
        <p:nvSpPr>
          <p:cNvPr id="7" name="Slide Number Placeholder 6"/>
          <p:cNvSpPr>
            <a:spLocks noGrp="1"/>
          </p:cNvSpPr>
          <p:nvPr>
            <p:ph type="sldNum" sz="quarter" idx="12"/>
          </p:nvPr>
        </p:nvSpPr>
        <p:spPr>
          <a:xfrm>
            <a:off x="6553200" y="6242050"/>
            <a:ext cx="2130425" cy="474663"/>
          </a:xfrm>
        </p:spPr>
        <p:txBody>
          <a:bodyPr/>
          <a:lstStyle>
            <a:lvl1pPr>
              <a:defRPr smtClean="0"/>
            </a:lvl1pPr>
          </a:lstStyle>
          <a:p>
            <a:pPr>
              <a:defRPr/>
            </a:pPr>
            <a:fld id="{620BF47B-C6EC-4774-A0D9-18E8065C00BC}" type="slidenum">
              <a:rPr lang="en-US"/>
              <a:pPr>
                <a:defRPr/>
              </a:pPr>
              <a:t>‹#›</a:t>
            </a:fld>
            <a:endParaRPr lang="en-US" dirty="0"/>
          </a:p>
        </p:txBody>
      </p:sp>
    </p:spTree>
    <p:extLst>
      <p:ext uri="{BB962C8B-B14F-4D97-AF65-F5344CB8AC3E}">
        <p14:creationId xmlns:p14="http://schemas.microsoft.com/office/powerpoint/2010/main" val="843943655"/>
      </p:ext>
    </p:extLst>
  </p:cSld>
  <p:clrMapOvr>
    <a:masterClrMapping/>
  </p:clrMapOvr>
  <p:transition>
    <p:pull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65138"/>
            <a:ext cx="77724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420BF2C3-D912-4960-91CF-22FB9F6A66D2}" type="slidenum">
              <a:rPr lang="en-US" altLang="en-US"/>
              <a:pPr/>
              <a:t>‹#›</a:t>
            </a:fld>
            <a:endParaRPr lang="en-US" altLang="en-US" dirty="0"/>
          </a:p>
        </p:txBody>
      </p:sp>
    </p:spTree>
    <p:extLst>
      <p:ext uri="{BB962C8B-B14F-4D97-AF65-F5344CB8AC3E}">
        <p14:creationId xmlns:p14="http://schemas.microsoft.com/office/powerpoint/2010/main" val="1319842275"/>
      </p:ext>
    </p:extLst>
  </p:cSld>
  <p:clrMapOvr>
    <a:masterClrMapping/>
  </p:clrMapOvr>
  <p:transition>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B1202-C767-4C7D-AFEE-FD14315FDD97}" type="datetimeFigureOut">
              <a:rPr lang="en-US" smtClean="0"/>
              <a:pPr/>
              <a:t>4/17/2017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C50EF2-6386-4765-945B-FE6983D545DA}" type="slidenum">
              <a:rPr lang="en-US" smtClean="0"/>
              <a:pPr/>
              <a:t>‹#›</a:t>
            </a:fld>
            <a:endParaRPr lang="en-US" dirty="0"/>
          </a:p>
        </p:txBody>
      </p:sp>
    </p:spTree>
    <p:extLst>
      <p:ext uri="{BB962C8B-B14F-4D97-AF65-F5344CB8AC3E}">
        <p14:creationId xmlns:p14="http://schemas.microsoft.com/office/powerpoint/2010/main" val="2622369054"/>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2B1202-C767-4C7D-AFEE-FD14315FDD97}" type="datetimeFigureOut">
              <a:rPr lang="en-US" smtClean="0"/>
              <a:pPr/>
              <a:t>4/17/2017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C50EF2-6386-4765-945B-FE6983D545DA}" type="slidenum">
              <a:rPr lang="en-US" smtClean="0"/>
              <a:pPr/>
              <a:t>‹#›</a:t>
            </a:fld>
            <a:endParaRPr lang="en-US" dirty="0"/>
          </a:p>
        </p:txBody>
      </p:sp>
    </p:spTree>
    <p:extLst>
      <p:ext uri="{BB962C8B-B14F-4D97-AF65-F5344CB8AC3E}">
        <p14:creationId xmlns:p14="http://schemas.microsoft.com/office/powerpoint/2010/main" val="2489819621"/>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2B1202-C767-4C7D-AFEE-FD14315FDD97}" type="datetimeFigureOut">
              <a:rPr lang="en-US" smtClean="0"/>
              <a:pPr/>
              <a:t>4/17/2017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C50EF2-6386-4765-945B-FE6983D545DA}" type="slidenum">
              <a:rPr lang="en-US" smtClean="0"/>
              <a:pPr/>
              <a:t>‹#›</a:t>
            </a:fld>
            <a:endParaRPr lang="en-US" dirty="0"/>
          </a:p>
        </p:txBody>
      </p:sp>
    </p:spTree>
    <p:extLst>
      <p:ext uri="{BB962C8B-B14F-4D97-AF65-F5344CB8AC3E}">
        <p14:creationId xmlns:p14="http://schemas.microsoft.com/office/powerpoint/2010/main" val="1274947346"/>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2B1202-C767-4C7D-AFEE-FD14315FDD97}" type="datetimeFigureOut">
              <a:rPr lang="en-US" smtClean="0"/>
              <a:pPr/>
              <a:t>4/17/2017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C50EF2-6386-4765-945B-FE6983D545DA}" type="slidenum">
              <a:rPr lang="en-US" smtClean="0"/>
              <a:pPr/>
              <a:t>‹#›</a:t>
            </a:fld>
            <a:endParaRPr lang="en-US" dirty="0"/>
          </a:p>
        </p:txBody>
      </p:sp>
    </p:spTree>
    <p:extLst>
      <p:ext uri="{BB962C8B-B14F-4D97-AF65-F5344CB8AC3E}">
        <p14:creationId xmlns:p14="http://schemas.microsoft.com/office/powerpoint/2010/main" val="3941881153"/>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2B1202-C767-4C7D-AFEE-FD14315FDD97}" type="datetimeFigureOut">
              <a:rPr lang="en-US" smtClean="0"/>
              <a:pPr/>
              <a:t>4/17/2017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C50EF2-6386-4765-945B-FE6983D545DA}" type="slidenum">
              <a:rPr lang="en-US" smtClean="0"/>
              <a:pPr/>
              <a:t>‹#›</a:t>
            </a:fld>
            <a:endParaRPr lang="en-US" dirty="0"/>
          </a:p>
        </p:txBody>
      </p:sp>
    </p:spTree>
    <p:extLst>
      <p:ext uri="{BB962C8B-B14F-4D97-AF65-F5344CB8AC3E}">
        <p14:creationId xmlns:p14="http://schemas.microsoft.com/office/powerpoint/2010/main" val="3235465114"/>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2B1202-C767-4C7D-AFEE-FD14315FDD97}" type="datetimeFigureOut">
              <a:rPr lang="en-US" smtClean="0"/>
              <a:pPr/>
              <a:t>4/17/2017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C50EF2-6386-4765-945B-FE6983D545DA}" type="slidenum">
              <a:rPr lang="en-US" smtClean="0"/>
              <a:pPr/>
              <a:t>‹#›</a:t>
            </a:fld>
            <a:endParaRPr lang="en-US" dirty="0"/>
          </a:p>
        </p:txBody>
      </p:sp>
    </p:spTree>
    <p:extLst>
      <p:ext uri="{BB962C8B-B14F-4D97-AF65-F5344CB8AC3E}">
        <p14:creationId xmlns:p14="http://schemas.microsoft.com/office/powerpoint/2010/main" val="273538740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2B1202-C767-4C7D-AFEE-FD14315FDD97}" type="datetimeFigureOut">
              <a:rPr lang="en-US" smtClean="0"/>
              <a:pPr/>
              <a:t>4/17/2017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C50EF2-6386-4765-945B-FE6983D545DA}" type="slidenum">
              <a:rPr lang="en-US" smtClean="0"/>
              <a:pPr/>
              <a:t>‹#›</a:t>
            </a:fld>
            <a:endParaRPr lang="en-US" dirty="0"/>
          </a:p>
        </p:txBody>
      </p:sp>
    </p:spTree>
    <p:extLst>
      <p:ext uri="{BB962C8B-B14F-4D97-AF65-F5344CB8AC3E}">
        <p14:creationId xmlns:p14="http://schemas.microsoft.com/office/powerpoint/2010/main" val="3348914664"/>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2B1202-C767-4C7D-AFEE-FD14315FDD97}" type="datetimeFigureOut">
              <a:rPr lang="en-US" smtClean="0"/>
              <a:pPr/>
              <a:t>4/17/2017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C50EF2-6386-4765-945B-FE6983D545DA}" type="slidenum">
              <a:rPr lang="en-US" smtClean="0"/>
              <a:pPr/>
              <a:t>‹#›</a:t>
            </a:fld>
            <a:endParaRPr lang="en-US" dirty="0"/>
          </a:p>
        </p:txBody>
      </p:sp>
    </p:spTree>
    <p:extLst>
      <p:ext uri="{BB962C8B-B14F-4D97-AF65-F5344CB8AC3E}">
        <p14:creationId xmlns:p14="http://schemas.microsoft.com/office/powerpoint/2010/main" val="1326172040"/>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2B1202-C767-4C7D-AFEE-FD14315FDD97}" type="datetimeFigureOut">
              <a:rPr lang="en-US" smtClean="0"/>
              <a:pPr/>
              <a:t>4/17/2017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50EF2-6386-4765-945B-FE6983D545DA}" type="slidenum">
              <a:rPr lang="en-US" smtClean="0"/>
              <a:pPr/>
              <a:t>‹#›</a:t>
            </a:fld>
            <a:endParaRPr lang="en-US" dirty="0"/>
          </a:p>
        </p:txBody>
      </p:sp>
    </p:spTree>
    <p:extLst>
      <p:ext uri="{BB962C8B-B14F-4D97-AF65-F5344CB8AC3E}">
        <p14:creationId xmlns:p14="http://schemas.microsoft.com/office/powerpoint/2010/main" val="103492038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wipe dir="r"/>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mescaline.com/index.html" TargetMode="Externa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a:xfrm>
            <a:off x="6553200" y="4788574"/>
            <a:ext cx="2438400" cy="1905000"/>
          </a:xfrm>
        </p:spPr>
        <p:txBody>
          <a:bodyPr>
            <a:normAutofit/>
          </a:bodyPr>
          <a:lstStyle/>
          <a:p>
            <a:pPr>
              <a:defRPr/>
            </a:pPr>
            <a:r>
              <a:rPr lang="en-US" sz="1200" dirty="0"/>
              <a:t>Artemus Ward</a:t>
            </a:r>
          </a:p>
          <a:p>
            <a:pPr>
              <a:defRPr/>
            </a:pPr>
            <a:r>
              <a:rPr lang="en-US" sz="1200" dirty="0"/>
              <a:t>Dept. of Political Science</a:t>
            </a:r>
          </a:p>
          <a:p>
            <a:pPr>
              <a:defRPr/>
            </a:pPr>
            <a:r>
              <a:rPr lang="en-US" sz="1200" dirty="0"/>
              <a:t>Northern Illinois University</a:t>
            </a:r>
          </a:p>
          <a:p>
            <a:pPr>
              <a:defRPr/>
            </a:pPr>
            <a:r>
              <a:rPr lang="en-US" sz="1200" dirty="0" smtClean="0"/>
              <a:t>aeward@niu.edu</a:t>
            </a:r>
          </a:p>
          <a:p>
            <a:pPr>
              <a:defRPr/>
            </a:pPr>
            <a:endParaRPr lang="en-US" sz="1200" dirty="0" smtClean="0"/>
          </a:p>
          <a:p>
            <a:pPr>
              <a:defRPr/>
            </a:pPr>
            <a:r>
              <a:rPr lang="en-US" sz="1200" dirty="0" smtClean="0"/>
              <a:t>Bill of Rights Institute</a:t>
            </a:r>
          </a:p>
          <a:p>
            <a:pPr>
              <a:defRPr/>
            </a:pPr>
            <a:r>
              <a:rPr lang="en-US" sz="1200" dirty="0" smtClean="0"/>
              <a:t>April 19, 2017</a:t>
            </a:r>
            <a:endParaRPr lang="en-US" sz="1200" dirty="0"/>
          </a:p>
        </p:txBody>
      </p:sp>
      <p:pic>
        <p:nvPicPr>
          <p:cNvPr id="4" name="Picture 3"/>
          <p:cNvPicPr>
            <a:picLocks noChangeAspect="1"/>
          </p:cNvPicPr>
          <p:nvPr/>
        </p:nvPicPr>
        <p:blipFill>
          <a:blip r:embed="rId2"/>
          <a:stretch>
            <a:fillRect/>
          </a:stretch>
        </p:blipFill>
        <p:spPr>
          <a:xfrm>
            <a:off x="457200" y="4038600"/>
            <a:ext cx="5864860" cy="2085013"/>
          </a:xfrm>
          <a:prstGeom prst="rect">
            <a:avLst/>
          </a:prstGeom>
        </p:spPr>
      </p:pic>
      <p:sp>
        <p:nvSpPr>
          <p:cNvPr id="7" name="Text Box 7"/>
          <p:cNvSpPr txBox="1">
            <a:spLocks noChangeArrowheads="1"/>
          </p:cNvSpPr>
          <p:nvPr/>
        </p:nvSpPr>
        <p:spPr bwMode="auto">
          <a:xfrm>
            <a:off x="152400" y="6262687"/>
            <a:ext cx="637866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1100" i="1" dirty="0"/>
              <a:t>Justice and History</a:t>
            </a:r>
            <a:r>
              <a:rPr lang="en-US" altLang="en-US" sz="1100" dirty="0"/>
              <a:t> is above the Senate doors on the east front of the Capitol. </a:t>
            </a:r>
            <a:r>
              <a:rPr lang="en-US" altLang="en-US" sz="1100" dirty="0" smtClean="0"/>
              <a:t>An </a:t>
            </a:r>
            <a:r>
              <a:rPr lang="en-US" altLang="en-US" sz="1100" dirty="0"/>
              <a:t>unusual feature </a:t>
            </a:r>
            <a:endParaRPr lang="en-US" altLang="en-US" sz="1100" dirty="0" smtClean="0"/>
          </a:p>
          <a:p>
            <a:pPr eaLnBrk="1" hangingPunct="1"/>
            <a:r>
              <a:rPr lang="en-US" altLang="en-US" sz="1100" dirty="0" smtClean="0"/>
              <a:t>of </a:t>
            </a:r>
            <a:r>
              <a:rPr lang="en-US" altLang="en-US" sz="1100" dirty="0"/>
              <a:t>this sculpture and the panel in the old Supreme Court chamber is that Justice is not blindfolded. </a:t>
            </a:r>
          </a:p>
        </p:txBody>
      </p:sp>
      <p:pic>
        <p:nvPicPr>
          <p:cNvPr id="5" name="Picture 4"/>
          <p:cNvPicPr>
            <a:picLocks noChangeAspect="1"/>
          </p:cNvPicPr>
          <p:nvPr/>
        </p:nvPicPr>
        <p:blipFill rotWithShape="1">
          <a:blip r:embed="rId3"/>
          <a:srcRect t="4833" b="11676"/>
          <a:stretch/>
        </p:blipFill>
        <p:spPr>
          <a:xfrm>
            <a:off x="457200" y="104022"/>
            <a:ext cx="5864860" cy="3783781"/>
          </a:xfrm>
          <a:prstGeom prst="rect">
            <a:avLst/>
          </a:prstGeom>
        </p:spPr>
      </p:pic>
      <p:pic>
        <p:nvPicPr>
          <p:cNvPr id="2" name="Picture 1"/>
          <p:cNvPicPr>
            <a:picLocks noChangeAspect="1"/>
          </p:cNvPicPr>
          <p:nvPr/>
        </p:nvPicPr>
        <p:blipFill>
          <a:blip r:embed="rId4"/>
          <a:stretch>
            <a:fillRect/>
          </a:stretch>
        </p:blipFill>
        <p:spPr>
          <a:xfrm>
            <a:off x="5750485" y="121606"/>
            <a:ext cx="3241115" cy="2469193"/>
          </a:xfrm>
          <a:prstGeom prst="rect">
            <a:avLst/>
          </a:prstGeom>
        </p:spPr>
      </p:pic>
      <p:pic>
        <p:nvPicPr>
          <p:cNvPr id="6" name="Picture 5"/>
          <p:cNvPicPr>
            <a:picLocks noChangeAspect="1"/>
          </p:cNvPicPr>
          <p:nvPr/>
        </p:nvPicPr>
        <p:blipFill rotWithShape="1">
          <a:blip r:embed="rId5"/>
          <a:srcRect t="30198" b="24257"/>
          <a:stretch/>
        </p:blipFill>
        <p:spPr>
          <a:xfrm>
            <a:off x="4572000" y="3109627"/>
            <a:ext cx="4419600" cy="1426678"/>
          </a:xfrm>
          <a:prstGeom prst="rect">
            <a:avLst/>
          </a:prstGeom>
        </p:spPr>
      </p:pic>
    </p:spTree>
    <p:extLst>
      <p:ext uri="{BB962C8B-B14F-4D97-AF65-F5344CB8AC3E}">
        <p14:creationId xmlns:p14="http://schemas.microsoft.com/office/powerpoint/2010/main" val="2851171667"/>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76200"/>
            <a:ext cx="5105400" cy="914400"/>
          </a:xfrm>
        </p:spPr>
        <p:txBody>
          <a:bodyPr/>
          <a:lstStyle/>
          <a:p>
            <a:pPr eaLnBrk="1" hangingPunct="1">
              <a:defRPr/>
            </a:pPr>
            <a:r>
              <a:rPr lang="en-US" altLang="en-US" dirty="0" smtClean="0"/>
              <a:t>Political </a:t>
            </a:r>
            <a:r>
              <a:rPr lang="en-US" altLang="en-US" dirty="0" smtClean="0"/>
              <a:t>Speech</a:t>
            </a:r>
            <a:endParaRPr lang="en-US" altLang="en-US" dirty="0" smtClean="0"/>
          </a:p>
        </p:txBody>
      </p:sp>
      <p:sp>
        <p:nvSpPr>
          <p:cNvPr id="32771" name="Rectangle 3"/>
          <p:cNvSpPr>
            <a:spLocks noGrp="1" noChangeArrowheads="1"/>
          </p:cNvSpPr>
          <p:nvPr>
            <p:ph type="body" idx="1"/>
          </p:nvPr>
        </p:nvSpPr>
        <p:spPr>
          <a:xfrm>
            <a:off x="228600" y="990600"/>
            <a:ext cx="5334000" cy="5702300"/>
          </a:xfrm>
        </p:spPr>
        <p:txBody>
          <a:bodyPr>
            <a:normAutofit fontScale="85000" lnSpcReduction="20000"/>
          </a:bodyPr>
          <a:lstStyle/>
          <a:p>
            <a:pPr eaLnBrk="1" hangingPunct="1">
              <a:defRPr/>
            </a:pPr>
            <a:r>
              <a:rPr lang="en-US" altLang="en-US" dirty="0" smtClean="0">
                <a:solidFill>
                  <a:srgbClr val="000000"/>
                </a:solidFill>
                <a:effectLst>
                  <a:outerShdw blurRad="38100" dist="38100" dir="2700000" algn="tl">
                    <a:srgbClr val="FFFFFF"/>
                  </a:outerShdw>
                </a:effectLst>
              </a:rPr>
              <a:t>1</a:t>
            </a:r>
            <a:r>
              <a:rPr lang="en-US" altLang="en-US" baseline="30000" dirty="0" smtClean="0">
                <a:solidFill>
                  <a:srgbClr val="000000"/>
                </a:solidFill>
                <a:effectLst>
                  <a:outerShdw blurRad="38100" dist="38100" dir="2700000" algn="tl">
                    <a:srgbClr val="FFFFFF"/>
                  </a:outerShdw>
                </a:effectLst>
              </a:rPr>
              <a:t>st</a:t>
            </a:r>
            <a:r>
              <a:rPr lang="en-US" altLang="en-US" dirty="0" smtClean="0">
                <a:solidFill>
                  <a:srgbClr val="000000"/>
                </a:solidFill>
                <a:effectLst>
                  <a:outerShdw blurRad="38100" dist="38100" dir="2700000" algn="tl">
                    <a:srgbClr val="FFFFFF"/>
                  </a:outerShdw>
                </a:effectLst>
              </a:rPr>
              <a:t> Amendment</a:t>
            </a:r>
            <a:r>
              <a:rPr lang="en-US" altLang="en-US" dirty="0" smtClean="0"/>
              <a:t>: “Congress shall make no law…abridging the freedom of speech...”</a:t>
            </a:r>
          </a:p>
          <a:p>
            <a:r>
              <a:rPr lang="en-US" dirty="0" smtClean="0"/>
              <a:t>As </a:t>
            </a:r>
            <a:r>
              <a:rPr lang="en-US" dirty="0"/>
              <a:t>distinguished from other types of speech (commercial speech, obscene speech, etc.) the Supreme Court has consistently held that political speech is the most protected form of expression</a:t>
            </a:r>
            <a:r>
              <a:rPr lang="en-US" dirty="0" smtClean="0"/>
              <a:t>.</a:t>
            </a:r>
          </a:p>
          <a:p>
            <a:r>
              <a:rPr lang="en-US" dirty="0" smtClean="0"/>
              <a:t>The long-time standard was whether the speech created a “clear and present danger.” Since 1969, it is “</a:t>
            </a:r>
            <a:r>
              <a:rPr lang="en-US" b="1" dirty="0" smtClean="0"/>
              <a:t>incitement to imminent lawless action</a:t>
            </a:r>
            <a:r>
              <a:rPr lang="en-US" dirty="0" smtClean="0"/>
              <a:t>”—a more speech protective test.</a:t>
            </a:r>
            <a:endParaRPr lang="en-US"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55387"/>
            <a:ext cx="3248025" cy="576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Text Box 5"/>
          <p:cNvSpPr txBox="1">
            <a:spLocks noChangeArrowheads="1"/>
          </p:cNvSpPr>
          <p:nvPr/>
        </p:nvSpPr>
        <p:spPr bwMode="auto">
          <a:xfrm>
            <a:off x="5953918" y="6057900"/>
            <a:ext cx="2770188"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altLang="en-US" sz="1100" i="1" dirty="0"/>
              <a:t>The Statue of Freedom</a:t>
            </a:r>
            <a:r>
              <a:rPr lang="en-US" altLang="en-US" sz="1100" dirty="0"/>
              <a:t> above the Capitol </a:t>
            </a:r>
          </a:p>
          <a:p>
            <a:pPr algn="ctr" eaLnBrk="1" hangingPunct="1"/>
            <a:r>
              <a:rPr lang="en-US" altLang="en-US" sz="1100" dirty="0"/>
              <a:t>dome wears a laurel of five pointed stars </a:t>
            </a:r>
          </a:p>
          <a:p>
            <a:pPr algn="ctr" eaLnBrk="1" hangingPunct="1"/>
            <a:r>
              <a:rPr lang="en-US" altLang="en-US" sz="1100" dirty="0"/>
              <a:t>and holds a sword and shield. </a:t>
            </a:r>
          </a:p>
        </p:txBody>
      </p:sp>
    </p:spTree>
    <p:extLst>
      <p:ext uri="{BB962C8B-B14F-4D97-AF65-F5344CB8AC3E}">
        <p14:creationId xmlns:p14="http://schemas.microsoft.com/office/powerpoint/2010/main" val="1167657729"/>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5638800" cy="1066800"/>
          </a:xfrm>
        </p:spPr>
        <p:txBody>
          <a:bodyPr/>
          <a:lstStyle/>
          <a:p>
            <a:r>
              <a:rPr lang="en-US" dirty="0" smtClean="0"/>
              <a:t>Other Forms of Speech</a:t>
            </a:r>
            <a:endParaRPr lang="en-US" dirty="0"/>
          </a:p>
        </p:txBody>
      </p:sp>
      <p:sp>
        <p:nvSpPr>
          <p:cNvPr id="3" name="Content Placeholder 2"/>
          <p:cNvSpPr>
            <a:spLocks noGrp="1"/>
          </p:cNvSpPr>
          <p:nvPr>
            <p:ph idx="1"/>
          </p:nvPr>
        </p:nvSpPr>
        <p:spPr>
          <a:xfrm>
            <a:off x="152400" y="1307122"/>
            <a:ext cx="8915400" cy="5474677"/>
          </a:xfrm>
        </p:spPr>
        <p:txBody>
          <a:bodyPr>
            <a:normAutofit fontScale="62500" lnSpcReduction="20000"/>
          </a:bodyPr>
          <a:lstStyle/>
          <a:p>
            <a:r>
              <a:rPr lang="en-US" sz="3400" b="1" u="sng" dirty="0" smtClean="0"/>
              <a:t>Symbolic Speech</a:t>
            </a:r>
            <a:r>
              <a:rPr lang="en-US" sz="3400" b="1" dirty="0" smtClean="0"/>
              <a:t> </a:t>
            </a:r>
            <a:r>
              <a:rPr lang="en-US" sz="3400" dirty="0" smtClean="0"/>
              <a:t>– Burning the American flag is allowed because it is political speech but burning a draft card is not because it is government property and interferes with congressional authority to raise armies.</a:t>
            </a:r>
          </a:p>
          <a:p>
            <a:r>
              <a:rPr lang="en-US" sz="3400" b="1" u="sng" dirty="0" smtClean="0"/>
              <a:t>Obscenity</a:t>
            </a:r>
            <a:r>
              <a:rPr lang="en-US" sz="3400" dirty="0" smtClean="0"/>
              <a:t> – The Court has adopted a generally speech protective test but there can different standards for different communities. The test is:</a:t>
            </a:r>
          </a:p>
          <a:p>
            <a:r>
              <a:rPr lang="en-US" sz="2900" b="1" dirty="0"/>
              <a:t>(</a:t>
            </a:r>
            <a:r>
              <a:rPr lang="en-US" sz="2900" i="1" dirty="0"/>
              <a:t>a) whether “the average person, applying contemporary community standards” would find that the work, taken as whole, appeals to the prurient interest; </a:t>
            </a:r>
          </a:p>
          <a:p>
            <a:r>
              <a:rPr lang="en-US" sz="2900" i="1" dirty="0"/>
              <a:t>(b) whether the work depicts or describes, in a patently offensive way, sexual conduct specifically defined by the applicable state law; and </a:t>
            </a:r>
          </a:p>
          <a:p>
            <a:r>
              <a:rPr lang="en-US" sz="2900" i="1" dirty="0"/>
              <a:t>(c) whether the work, taken as a whole, lacks serious literary, artistic, political, or scientific value. </a:t>
            </a:r>
          </a:p>
          <a:p>
            <a:r>
              <a:rPr lang="en-US" sz="3400" b="1" u="sng" dirty="0" smtClean="0"/>
              <a:t>Student Speech</a:t>
            </a:r>
            <a:r>
              <a:rPr lang="en-US" sz="3400" b="1" dirty="0" smtClean="0"/>
              <a:t> </a:t>
            </a:r>
            <a:r>
              <a:rPr lang="en-US" sz="3400" dirty="0" smtClean="0"/>
              <a:t>– While students do have political speech rights on campus, that speech can be restricted if it is disruptive to the learning environment.</a:t>
            </a:r>
          </a:p>
          <a:p>
            <a:r>
              <a:rPr lang="en-US" sz="3400" b="1" u="sng" dirty="0" smtClean="0"/>
              <a:t>Campaign Finance</a:t>
            </a:r>
            <a:r>
              <a:rPr lang="en-US" sz="3400" b="1" dirty="0" smtClean="0"/>
              <a:t> </a:t>
            </a:r>
            <a:r>
              <a:rPr lang="en-US" sz="3400" dirty="0" smtClean="0"/>
              <a:t>– While the Court has allowed restrictions on direct campaign contributions to candidates due to “corruption or the appearance of corruption,” they have also allowed unlimited contributions to and spending by outside groups (corporations, labor unions, non-profit groups, etc.) who have free speech rights to engage in political speech, including supporting specific candidates through advertisements and other forms of communication.</a:t>
            </a:r>
          </a:p>
        </p:txBody>
      </p:sp>
      <p:pic>
        <p:nvPicPr>
          <p:cNvPr id="4" name="Picture 3"/>
          <p:cNvPicPr>
            <a:picLocks noChangeAspect="1"/>
          </p:cNvPicPr>
          <p:nvPr/>
        </p:nvPicPr>
        <p:blipFill>
          <a:blip r:embed="rId2"/>
          <a:stretch>
            <a:fillRect/>
          </a:stretch>
        </p:blipFill>
        <p:spPr>
          <a:xfrm>
            <a:off x="5692067" y="76200"/>
            <a:ext cx="3028071" cy="1230923"/>
          </a:xfrm>
          <a:prstGeom prst="rect">
            <a:avLst/>
          </a:prstGeom>
        </p:spPr>
      </p:pic>
    </p:spTree>
    <p:extLst>
      <p:ext uri="{BB962C8B-B14F-4D97-AF65-F5344CB8AC3E}">
        <p14:creationId xmlns:p14="http://schemas.microsoft.com/office/powerpoint/2010/main" val="2538143451"/>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74638"/>
            <a:ext cx="6172200" cy="1143000"/>
          </a:xfrm>
        </p:spPr>
        <p:txBody>
          <a:bodyPr/>
          <a:lstStyle/>
          <a:p>
            <a:r>
              <a:rPr lang="en-US" dirty="0" smtClean="0"/>
              <a:t>Freedom of the Press</a:t>
            </a:r>
            <a:endParaRPr lang="en-US" dirty="0"/>
          </a:p>
        </p:txBody>
      </p:sp>
      <p:sp>
        <p:nvSpPr>
          <p:cNvPr id="3" name="Content Placeholder 2"/>
          <p:cNvSpPr>
            <a:spLocks noGrp="1"/>
          </p:cNvSpPr>
          <p:nvPr>
            <p:ph idx="1"/>
          </p:nvPr>
        </p:nvSpPr>
        <p:spPr>
          <a:xfrm>
            <a:off x="152400" y="1981200"/>
            <a:ext cx="8839200" cy="4724400"/>
          </a:xfrm>
        </p:spPr>
        <p:txBody>
          <a:bodyPr>
            <a:normAutofit fontScale="70000" lnSpcReduction="20000"/>
          </a:bodyPr>
          <a:lstStyle/>
          <a:p>
            <a:pPr>
              <a:lnSpc>
                <a:spcPct val="90000"/>
              </a:lnSpc>
            </a:pPr>
            <a:r>
              <a:rPr lang="en-US" altLang="en-US" dirty="0"/>
              <a:t>Freedom of the press is not absolute and must be balanced against the police power of the state.</a:t>
            </a:r>
          </a:p>
          <a:p>
            <a:pPr>
              <a:lnSpc>
                <a:spcPct val="90000"/>
              </a:lnSpc>
            </a:pPr>
            <a:r>
              <a:rPr lang="en-US" altLang="en-US" dirty="0"/>
              <a:t>Exceptions include obscenity, national security, incitement to violent action, and student publications</a:t>
            </a:r>
            <a:r>
              <a:rPr lang="en-US" altLang="en-US" dirty="0" smtClean="0"/>
              <a:t>.</a:t>
            </a:r>
          </a:p>
          <a:p>
            <a:pPr>
              <a:lnSpc>
                <a:spcPct val="90000"/>
              </a:lnSpc>
            </a:pPr>
            <a:r>
              <a:rPr lang="en-US" altLang="en-US" dirty="0" smtClean="0"/>
              <a:t>Still, the Supreme Court has held that </a:t>
            </a:r>
            <a:r>
              <a:rPr lang="en-US" dirty="0" smtClean="0"/>
              <a:t>that </a:t>
            </a:r>
            <a:r>
              <a:rPr lang="en-US" dirty="0"/>
              <a:t>publications cannot be censored or prohibited by the government prior to their </a:t>
            </a:r>
            <a:r>
              <a:rPr lang="en-US" dirty="0" smtClean="0"/>
              <a:t>publication (</a:t>
            </a:r>
            <a:r>
              <a:rPr lang="en-US" b="1" dirty="0" smtClean="0"/>
              <a:t>prior restraint</a:t>
            </a:r>
            <a:r>
              <a:rPr lang="en-US" dirty="0" smtClean="0"/>
              <a:t>).</a:t>
            </a:r>
            <a:endParaRPr lang="en-US" altLang="en-US" dirty="0"/>
          </a:p>
          <a:p>
            <a:pPr>
              <a:lnSpc>
                <a:spcPct val="90000"/>
              </a:lnSpc>
            </a:pPr>
            <a:r>
              <a:rPr lang="en-US" altLang="en-US" dirty="0" smtClean="0"/>
              <a:t>But there is some uncertainty in this area of the law. Thus, </a:t>
            </a:r>
            <a:r>
              <a:rPr lang="en-US" altLang="en-US" dirty="0"/>
              <a:t>the press and the government often attempt to work together to balance their interests</a:t>
            </a:r>
            <a:r>
              <a:rPr lang="en-US" altLang="en-US" dirty="0" smtClean="0"/>
              <a:t>.</a:t>
            </a:r>
          </a:p>
          <a:p>
            <a:pPr>
              <a:lnSpc>
                <a:spcPct val="90000"/>
              </a:lnSpc>
            </a:pPr>
            <a:r>
              <a:rPr lang="en-US" altLang="en-US" dirty="0" smtClean="0"/>
              <a:t>While the press has the freedom to publish virtually anything about public figures, they may not publish information that they know is false. If they do, </a:t>
            </a:r>
            <a:r>
              <a:rPr lang="en-US" altLang="en-US" b="1" dirty="0" smtClean="0"/>
              <a:t>libel</a:t>
            </a:r>
            <a:r>
              <a:rPr lang="en-US" altLang="en-US" dirty="0" smtClean="0"/>
              <a:t> suits for monetary damages may result. </a:t>
            </a:r>
          </a:p>
          <a:p>
            <a:pPr>
              <a:lnSpc>
                <a:spcPct val="90000"/>
              </a:lnSpc>
            </a:pPr>
            <a:r>
              <a:rPr lang="en-US" altLang="en-US" dirty="0" smtClean="0"/>
              <a:t>But the Court has articulated a press-protective test: a public official </a:t>
            </a:r>
            <a:r>
              <a:rPr lang="en-US" altLang="en-US" dirty="0"/>
              <a:t>may not recover “damages for a defamatory falsehood relating to his official conduct unless he proves that the statement was made with ‘</a:t>
            </a:r>
            <a:r>
              <a:rPr lang="en-US" altLang="en-US" b="1" dirty="0"/>
              <a:t>actual malice</a:t>
            </a:r>
            <a:r>
              <a:rPr lang="en-US" altLang="en-US" dirty="0"/>
              <a:t>’—that is, with knowledge that it was false or with </a:t>
            </a:r>
            <a:r>
              <a:rPr lang="en-US" altLang="en-US" b="1" dirty="0"/>
              <a:t>reckless disregard</a:t>
            </a:r>
            <a:r>
              <a:rPr lang="en-US" altLang="en-US" dirty="0"/>
              <a:t>” for the truth.</a:t>
            </a:r>
          </a:p>
          <a:p>
            <a:pPr>
              <a:lnSpc>
                <a:spcPct val="90000"/>
              </a:lnSpc>
            </a:pPr>
            <a:endParaRPr lang="en-US" altLang="en-US" dirty="0"/>
          </a:p>
        </p:txBody>
      </p:sp>
      <p:pic>
        <p:nvPicPr>
          <p:cNvPr id="4" name="Picture 3"/>
          <p:cNvPicPr>
            <a:picLocks noChangeAspect="1"/>
          </p:cNvPicPr>
          <p:nvPr/>
        </p:nvPicPr>
        <p:blipFill>
          <a:blip r:embed="rId2"/>
          <a:stretch>
            <a:fillRect/>
          </a:stretch>
        </p:blipFill>
        <p:spPr>
          <a:xfrm>
            <a:off x="838200" y="77143"/>
            <a:ext cx="1905000" cy="1893506"/>
          </a:xfrm>
          <a:prstGeom prst="rect">
            <a:avLst/>
          </a:prstGeom>
        </p:spPr>
      </p:pic>
    </p:spTree>
    <p:extLst>
      <p:ext uri="{BB962C8B-B14F-4D97-AF65-F5344CB8AC3E}">
        <p14:creationId xmlns:p14="http://schemas.microsoft.com/office/powerpoint/2010/main" val="2248739426"/>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2400"/>
            <a:ext cx="5334000" cy="1265238"/>
          </a:xfrm>
        </p:spPr>
        <p:txBody>
          <a:bodyPr/>
          <a:lstStyle/>
          <a:p>
            <a:r>
              <a:rPr lang="en-US" dirty="0"/>
              <a:t>Assembly &amp; Petition</a:t>
            </a:r>
            <a:endParaRPr lang="en-US" altLang="en-US" dirty="0"/>
          </a:p>
        </p:txBody>
      </p:sp>
      <p:sp>
        <p:nvSpPr>
          <p:cNvPr id="3075" name="Rectangle 3"/>
          <p:cNvSpPr>
            <a:spLocks noGrp="1" noChangeArrowheads="1"/>
          </p:cNvSpPr>
          <p:nvPr>
            <p:ph type="body" idx="1"/>
          </p:nvPr>
        </p:nvSpPr>
        <p:spPr>
          <a:xfrm>
            <a:off x="152400" y="1752600"/>
            <a:ext cx="8839200" cy="4953000"/>
          </a:xfrm>
        </p:spPr>
        <p:txBody>
          <a:bodyPr>
            <a:normAutofit fontScale="92500" lnSpcReduction="10000"/>
          </a:bodyPr>
          <a:lstStyle/>
          <a:p>
            <a:pPr>
              <a:lnSpc>
                <a:spcPct val="80000"/>
              </a:lnSpc>
            </a:pPr>
            <a:r>
              <a:rPr lang="en-US" altLang="en-US" sz="2400" dirty="0"/>
              <a:t>“Congress shall make no law…abridging…the right of the people peaceably to assemble, and to petition the government for a redress of grievances.”</a:t>
            </a:r>
          </a:p>
          <a:p>
            <a:pPr>
              <a:lnSpc>
                <a:spcPct val="80000"/>
              </a:lnSpc>
            </a:pPr>
            <a:r>
              <a:rPr lang="en-US" altLang="en-US" sz="2400" dirty="0"/>
              <a:t>As with all constitutional rights and liberties the Court has sought to balance individual and group freedoms against the state’s power to preserve order.</a:t>
            </a:r>
          </a:p>
          <a:p>
            <a:pPr>
              <a:lnSpc>
                <a:spcPct val="80000"/>
              </a:lnSpc>
            </a:pPr>
            <a:r>
              <a:rPr lang="en-US" altLang="en-US" sz="2400" dirty="0"/>
              <a:t>In general the Supreme Court has been most protective of the freedom of assemble in open public forums such as public parks, streets and sidewalks, town squares, and the seats of government.</a:t>
            </a:r>
          </a:p>
          <a:p>
            <a:pPr>
              <a:lnSpc>
                <a:spcPct val="80000"/>
              </a:lnSpc>
            </a:pPr>
            <a:r>
              <a:rPr lang="en-US" altLang="en-US" sz="2400" dirty="0"/>
              <a:t>However, in more limited public forums </a:t>
            </a:r>
            <a:r>
              <a:rPr lang="en-US" altLang="en-US" sz="2400" dirty="0" smtClean="0"/>
              <a:t>(e.g. schools) and </a:t>
            </a:r>
            <a:r>
              <a:rPr lang="en-US" altLang="en-US" sz="2400" dirty="0"/>
              <a:t>on private property the Court has been less willing to extend assembly rights.</a:t>
            </a:r>
          </a:p>
          <a:p>
            <a:pPr>
              <a:lnSpc>
                <a:spcPct val="90000"/>
              </a:lnSpc>
            </a:pPr>
            <a:r>
              <a:rPr lang="en-US" altLang="en-US" sz="2400" dirty="0"/>
              <a:t>The Court has struggled with balancing </a:t>
            </a:r>
            <a:r>
              <a:rPr lang="en-US" altLang="en-US" sz="2400" dirty="0" smtClean="0"/>
              <a:t>freedom </a:t>
            </a:r>
            <a:r>
              <a:rPr lang="en-US" altLang="en-US" sz="2400" dirty="0"/>
              <a:t>of assembly against public order and safety—particularly where both protesters and audiences are large and communication is through expressive conduct addressing volatile issues.</a:t>
            </a:r>
          </a:p>
          <a:p>
            <a:pPr>
              <a:lnSpc>
                <a:spcPct val="90000"/>
              </a:lnSpc>
            </a:pPr>
            <a:r>
              <a:rPr lang="en-US" altLang="en-US" sz="2400" dirty="0"/>
              <a:t>Peaceful public assemblies at the seat of government have garnered the most protection as where demonstrations in and around less public forums and private property have been more likely to be restricted</a:t>
            </a:r>
            <a:r>
              <a:rPr lang="en-US" altLang="en-US" sz="2400" dirty="0" smtClean="0"/>
              <a:t>.</a:t>
            </a:r>
            <a:endParaRPr lang="en-US" altLang="en-US" sz="2400" dirty="0"/>
          </a:p>
        </p:txBody>
      </p:sp>
      <p:pic>
        <p:nvPicPr>
          <p:cNvPr id="2" name="Picture 1"/>
          <p:cNvPicPr>
            <a:picLocks noChangeAspect="1"/>
          </p:cNvPicPr>
          <p:nvPr/>
        </p:nvPicPr>
        <p:blipFill>
          <a:blip r:embed="rId2"/>
          <a:stretch>
            <a:fillRect/>
          </a:stretch>
        </p:blipFill>
        <p:spPr>
          <a:xfrm>
            <a:off x="5943600" y="77216"/>
            <a:ext cx="2590800" cy="1675384"/>
          </a:xfrm>
          <a:prstGeom prst="rect">
            <a:avLst/>
          </a:prstGeom>
        </p:spPr>
      </p:pic>
    </p:spTree>
    <p:extLst>
      <p:ext uri="{BB962C8B-B14F-4D97-AF65-F5344CB8AC3E}">
        <p14:creationId xmlns:p14="http://schemas.microsoft.com/office/powerpoint/2010/main" val="3024693442"/>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48200" cy="1630362"/>
          </a:xfrm>
        </p:spPr>
        <p:txBody>
          <a:bodyPr>
            <a:normAutofit/>
          </a:bodyPr>
          <a:lstStyle/>
          <a:p>
            <a:r>
              <a:rPr lang="en-US" sz="5400" dirty="0" smtClean="0"/>
              <a:t>Conclusion</a:t>
            </a:r>
            <a:endParaRPr lang="en-US" sz="5400" dirty="0"/>
          </a:p>
        </p:txBody>
      </p:sp>
      <p:sp>
        <p:nvSpPr>
          <p:cNvPr id="3" name="Content Placeholder 2"/>
          <p:cNvSpPr>
            <a:spLocks noGrp="1"/>
          </p:cNvSpPr>
          <p:nvPr>
            <p:ph idx="1"/>
          </p:nvPr>
        </p:nvSpPr>
        <p:spPr>
          <a:xfrm>
            <a:off x="152400" y="1905000"/>
            <a:ext cx="8839200" cy="4800600"/>
          </a:xfrm>
        </p:spPr>
        <p:txBody>
          <a:bodyPr>
            <a:normAutofit fontScale="85000" lnSpcReduction="10000"/>
          </a:bodyPr>
          <a:lstStyle/>
          <a:p>
            <a:r>
              <a:rPr lang="en-US" dirty="0" smtClean="0"/>
              <a:t>The First Amendment is a major point of contention in constitutional law because it contains numerous contested provisions.</a:t>
            </a:r>
          </a:p>
          <a:p>
            <a:r>
              <a:rPr lang="en-US" dirty="0" smtClean="0"/>
              <a:t>The Court’s record in each area has been mixed and changes with the personnel changes on the bench.</a:t>
            </a:r>
          </a:p>
          <a:p>
            <a:r>
              <a:rPr lang="en-US" dirty="0" smtClean="0"/>
              <a:t>Liberal justices from the 20</a:t>
            </a:r>
            <a:r>
              <a:rPr lang="en-US" baseline="30000" dirty="0" smtClean="0"/>
              <a:t>th</a:t>
            </a:r>
            <a:r>
              <a:rPr lang="en-US" dirty="0" smtClean="0"/>
              <a:t> Century have, for the most part, been replaced by more conservative justices who have steered the law in a more conservative direction in recent years.</a:t>
            </a:r>
          </a:p>
          <a:p>
            <a:r>
              <a:rPr lang="en-US" dirty="0" smtClean="0"/>
              <a:t>As we saw with the 2016 election, who wins the presidency is crucial for determining who sits on the Supreme Court and the future of First Amendment law.</a:t>
            </a:r>
            <a:endParaRPr lang="en-US" dirty="0"/>
          </a:p>
        </p:txBody>
      </p:sp>
      <p:pic>
        <p:nvPicPr>
          <p:cNvPr id="4" name="Picture 3"/>
          <p:cNvPicPr>
            <a:picLocks noChangeAspect="1"/>
          </p:cNvPicPr>
          <p:nvPr/>
        </p:nvPicPr>
        <p:blipFill>
          <a:blip r:embed="rId2"/>
          <a:stretch>
            <a:fillRect/>
          </a:stretch>
        </p:blipFill>
        <p:spPr>
          <a:xfrm>
            <a:off x="5257800" y="152400"/>
            <a:ext cx="2958146" cy="1752600"/>
          </a:xfrm>
          <a:prstGeom prst="rect">
            <a:avLst/>
          </a:prstGeom>
        </p:spPr>
      </p:pic>
    </p:spTree>
    <p:extLst>
      <p:ext uri="{BB962C8B-B14F-4D97-AF65-F5344CB8AC3E}">
        <p14:creationId xmlns:p14="http://schemas.microsoft.com/office/powerpoint/2010/main" val="4079713789"/>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a:bodyPr>
          <a:lstStyle/>
          <a:p>
            <a:r>
              <a:rPr lang="en-US" sz="6600" dirty="0" smtClean="0"/>
              <a:t>Bonus Slides</a:t>
            </a:r>
            <a:endParaRPr lang="en-US" sz="6600" dirty="0"/>
          </a:p>
        </p:txBody>
      </p:sp>
      <p:pic>
        <p:nvPicPr>
          <p:cNvPr id="4" name="Picture 3"/>
          <p:cNvPicPr>
            <a:picLocks noChangeAspect="1"/>
          </p:cNvPicPr>
          <p:nvPr/>
        </p:nvPicPr>
        <p:blipFill>
          <a:blip r:embed="rId2"/>
          <a:stretch>
            <a:fillRect/>
          </a:stretch>
        </p:blipFill>
        <p:spPr>
          <a:xfrm>
            <a:off x="1828800" y="2476500"/>
            <a:ext cx="5486400" cy="3771900"/>
          </a:xfrm>
          <a:prstGeom prst="rect">
            <a:avLst/>
          </a:prstGeom>
        </p:spPr>
      </p:pic>
    </p:spTree>
    <p:extLst>
      <p:ext uri="{BB962C8B-B14F-4D97-AF65-F5344CB8AC3E}">
        <p14:creationId xmlns:p14="http://schemas.microsoft.com/office/powerpoint/2010/main" val="131245082"/>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1524000"/>
            <a:ext cx="7772400" cy="4244975"/>
          </a:xfrm>
        </p:spPr>
        <p:txBody>
          <a:bodyPr>
            <a:normAutofit/>
          </a:bodyPr>
          <a:lstStyle/>
          <a:p>
            <a:pPr algn="ctr"/>
            <a:r>
              <a:rPr lang="en-US" sz="6000" dirty="0" smtClean="0"/>
              <a:t>Establishment clause</a:t>
            </a:r>
            <a:endParaRPr lang="en-US" sz="6000" dirty="0"/>
          </a:p>
        </p:txBody>
      </p:sp>
    </p:spTree>
    <p:extLst>
      <p:ext uri="{BB962C8B-B14F-4D97-AF65-F5344CB8AC3E}">
        <p14:creationId xmlns:p14="http://schemas.microsoft.com/office/powerpoint/2010/main" val="719424608"/>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152400"/>
            <a:ext cx="3962400" cy="1600200"/>
          </a:xfrm>
        </p:spPr>
        <p:txBody>
          <a:bodyPr>
            <a:normAutofit/>
          </a:bodyPr>
          <a:lstStyle/>
          <a:p>
            <a:r>
              <a:rPr lang="en-US" dirty="0" smtClean="0"/>
              <a:t>Aid to Religious Schools</a:t>
            </a:r>
            <a:endParaRPr lang="en-US" dirty="0"/>
          </a:p>
        </p:txBody>
      </p:sp>
      <p:sp>
        <p:nvSpPr>
          <p:cNvPr id="3" name="Content Placeholder 2"/>
          <p:cNvSpPr>
            <a:spLocks noGrp="1"/>
          </p:cNvSpPr>
          <p:nvPr>
            <p:ph idx="1"/>
          </p:nvPr>
        </p:nvSpPr>
        <p:spPr>
          <a:xfrm>
            <a:off x="76200" y="2209800"/>
            <a:ext cx="8915400" cy="4495800"/>
          </a:xfrm>
        </p:spPr>
        <p:txBody>
          <a:bodyPr>
            <a:normAutofit fontScale="77500" lnSpcReduction="20000"/>
          </a:bodyPr>
          <a:lstStyle/>
          <a:p>
            <a:r>
              <a:rPr lang="en-US" dirty="0" smtClean="0"/>
              <a:t>In </a:t>
            </a:r>
            <a:r>
              <a:rPr lang="en-US" i="1" dirty="0" smtClean="0"/>
              <a:t>Bradfield v. Roberts </a:t>
            </a:r>
            <a:r>
              <a:rPr lang="en-US" dirty="0" smtClean="0"/>
              <a:t>(1899) the Supreme Court </a:t>
            </a:r>
            <a:r>
              <a:rPr lang="en-US" dirty="0"/>
              <a:t>unanimously upheld </a:t>
            </a:r>
            <a:r>
              <a:rPr lang="en-US" dirty="0" smtClean="0"/>
              <a:t>a $30,000 grant from Congress to a Washington</a:t>
            </a:r>
            <a:r>
              <a:rPr lang="en-US" dirty="0"/>
              <a:t>, DC hospital operated by Catholic </a:t>
            </a:r>
            <a:r>
              <a:rPr lang="en-US" dirty="0" smtClean="0"/>
              <a:t>nuns </a:t>
            </a:r>
            <a:r>
              <a:rPr lang="en-US" dirty="0"/>
              <a:t>to construct facilities to treat indigent patients</a:t>
            </a:r>
            <a:r>
              <a:rPr lang="en-US" dirty="0" smtClean="0"/>
              <a:t>. The Court </a:t>
            </a:r>
            <a:r>
              <a:rPr lang="en-US" dirty="0"/>
              <a:t>reasoned that purpose of the institution </a:t>
            </a:r>
            <a:r>
              <a:rPr lang="en-US" dirty="0" smtClean="0"/>
              <a:t>was secular – a </a:t>
            </a:r>
            <a:r>
              <a:rPr lang="en-US" dirty="0"/>
              <a:t>hospital for the </a:t>
            </a:r>
            <a:r>
              <a:rPr lang="en-US" dirty="0" smtClean="0"/>
              <a:t>poor. This </a:t>
            </a:r>
            <a:r>
              <a:rPr lang="en-US" dirty="0"/>
              <a:t>test became a core standard in establishment cases</a:t>
            </a:r>
            <a:r>
              <a:rPr lang="en-US" dirty="0" smtClean="0"/>
              <a:t>.</a:t>
            </a:r>
          </a:p>
          <a:p>
            <a:r>
              <a:rPr lang="en-US" dirty="0" smtClean="0"/>
              <a:t>In </a:t>
            </a:r>
            <a:r>
              <a:rPr lang="en-US" i="1" dirty="0" smtClean="0"/>
              <a:t>Everson v. Board of Education</a:t>
            </a:r>
            <a:r>
              <a:rPr lang="en-US" dirty="0"/>
              <a:t> (1947) the Court </a:t>
            </a:r>
            <a:r>
              <a:rPr lang="en-US" dirty="0" smtClean="0"/>
              <a:t>upheld 5-4 a </a:t>
            </a:r>
            <a:r>
              <a:rPr lang="en-US" dirty="0"/>
              <a:t>state’s reimbursement to parents of parochial school children for the cost of busing their kids to religious schools</a:t>
            </a:r>
            <a:r>
              <a:rPr lang="en-US" dirty="0" smtClean="0"/>
              <a:t>. The </a:t>
            </a:r>
            <a:r>
              <a:rPr lang="en-US" dirty="0"/>
              <a:t>Court reasoned that the taxpayer funds were permissible because they went to the children/parents and not the religious schools. </a:t>
            </a:r>
            <a:r>
              <a:rPr lang="en-US" dirty="0" smtClean="0"/>
              <a:t>But the </a:t>
            </a:r>
            <a:r>
              <a:rPr lang="en-US" dirty="0"/>
              <a:t>Court also said, “In the words of Jefferson, the clause against establishment of religion by law was intended to erect ‘a wall of separation between Church and State.’” </a:t>
            </a:r>
          </a:p>
          <a:p>
            <a:endParaRPr lang="en-US" dirty="0"/>
          </a:p>
          <a:p>
            <a:endParaRPr lang="en-US" dirty="0"/>
          </a:p>
          <a:p>
            <a:endParaRPr lang="en-US" dirty="0"/>
          </a:p>
        </p:txBody>
      </p:sp>
      <p:pic>
        <p:nvPicPr>
          <p:cNvPr id="4" name="Picture 3"/>
          <p:cNvPicPr>
            <a:picLocks noChangeAspect="1"/>
          </p:cNvPicPr>
          <p:nvPr/>
        </p:nvPicPr>
        <p:blipFill rotWithShape="1">
          <a:blip r:embed="rId2"/>
          <a:srcRect t="17822" b="14130"/>
          <a:stretch/>
        </p:blipFill>
        <p:spPr>
          <a:xfrm>
            <a:off x="533400" y="76200"/>
            <a:ext cx="3962400" cy="2029522"/>
          </a:xfrm>
          <a:prstGeom prst="rect">
            <a:avLst/>
          </a:prstGeom>
        </p:spPr>
      </p:pic>
    </p:spTree>
    <p:extLst>
      <p:ext uri="{BB962C8B-B14F-4D97-AF65-F5344CB8AC3E}">
        <p14:creationId xmlns:p14="http://schemas.microsoft.com/office/powerpoint/2010/main" val="1024088422"/>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72065"/>
            <a:ext cx="5867400" cy="818535"/>
          </a:xfrm>
        </p:spPr>
        <p:txBody>
          <a:bodyPr/>
          <a:lstStyle/>
          <a:p>
            <a:r>
              <a:rPr lang="en-US" dirty="0" smtClean="0"/>
              <a:t>Aid to Religious Schools</a:t>
            </a:r>
            <a:endParaRPr lang="en-US" dirty="0"/>
          </a:p>
        </p:txBody>
      </p:sp>
      <p:sp>
        <p:nvSpPr>
          <p:cNvPr id="3" name="Content Placeholder 2"/>
          <p:cNvSpPr>
            <a:spLocks noGrp="1"/>
          </p:cNvSpPr>
          <p:nvPr>
            <p:ph idx="1"/>
          </p:nvPr>
        </p:nvSpPr>
        <p:spPr>
          <a:xfrm>
            <a:off x="152400" y="1143000"/>
            <a:ext cx="8839200" cy="5638800"/>
          </a:xfrm>
        </p:spPr>
        <p:txBody>
          <a:bodyPr>
            <a:normAutofit fontScale="70000" lnSpcReduction="20000"/>
          </a:bodyPr>
          <a:lstStyle/>
          <a:p>
            <a:r>
              <a:rPr lang="en-US" i="1" dirty="0"/>
              <a:t>Illinois ex rel. McCollum v. Board of Education</a:t>
            </a:r>
            <a:r>
              <a:rPr lang="en-US" dirty="0"/>
              <a:t> (1948) the Court voted 8-1 to strike down a “release time” program in which religious instructors came to public schools weekly and provided religious training for students whose parents so desired. The Court said the close cooperation between churches and school officials, the use of school property, and the fact that religious students were released from their legal requirement to obtain a secular education constituted an establishment of religion. </a:t>
            </a:r>
          </a:p>
          <a:p>
            <a:r>
              <a:rPr lang="en-US" dirty="0" smtClean="0"/>
              <a:t>In </a:t>
            </a:r>
            <a:r>
              <a:rPr lang="en-US" i="1" dirty="0" smtClean="0"/>
              <a:t>Zorach </a:t>
            </a:r>
            <a:r>
              <a:rPr lang="en-US" i="1" dirty="0"/>
              <a:t>v. Clauson </a:t>
            </a:r>
            <a:r>
              <a:rPr lang="en-US" dirty="0"/>
              <a:t>(1952) </a:t>
            </a:r>
            <a:r>
              <a:rPr lang="en-US" dirty="0" smtClean="0"/>
              <a:t>the Court ruled </a:t>
            </a:r>
            <a:r>
              <a:rPr lang="en-US" dirty="0"/>
              <a:t>6-3 that programs where students are released for an hour or so early one day each week to obtain religious instruction off campus was permissible</a:t>
            </a:r>
            <a:r>
              <a:rPr lang="en-US" dirty="0" smtClean="0"/>
              <a:t>. </a:t>
            </a:r>
            <a:r>
              <a:rPr lang="en-US" dirty="0"/>
              <a:t>In one of the most often quoted passages in this area of the law, Douglas wrote</a:t>
            </a:r>
            <a:r>
              <a:rPr lang="en-US" dirty="0" smtClean="0"/>
              <a:t>: “</a:t>
            </a:r>
            <a:r>
              <a:rPr lang="en-US" dirty="0"/>
              <a:t>We are a religious people whose institutions presuppose a Supreme Being</a:t>
            </a:r>
            <a:r>
              <a:rPr lang="en-US" dirty="0" smtClean="0"/>
              <a:t>.” The dissenters had been in the majority in </a:t>
            </a:r>
            <a:r>
              <a:rPr lang="en-US" i="1" dirty="0" smtClean="0"/>
              <a:t>McCollum </a:t>
            </a:r>
            <a:r>
              <a:rPr lang="en-US" dirty="0" smtClean="0"/>
              <a:t>and argued this was the same case.</a:t>
            </a:r>
          </a:p>
          <a:p>
            <a:r>
              <a:rPr lang="en-US" dirty="0" smtClean="0"/>
              <a:t>In </a:t>
            </a:r>
            <a:r>
              <a:rPr lang="en-US" i="1" dirty="0" smtClean="0"/>
              <a:t>Board </a:t>
            </a:r>
            <a:r>
              <a:rPr lang="en-US" i="1" dirty="0"/>
              <a:t>of Education v. Allen </a:t>
            </a:r>
            <a:r>
              <a:rPr lang="en-US" dirty="0"/>
              <a:t>(1968) </a:t>
            </a:r>
            <a:r>
              <a:rPr lang="en-US" dirty="0" smtClean="0"/>
              <a:t>the Court </a:t>
            </a:r>
            <a:r>
              <a:rPr lang="en-US" dirty="0"/>
              <a:t>upheld 6-3 a state program where public schools loaned secular textbooks to students attending private schools</a:t>
            </a:r>
            <a:r>
              <a:rPr lang="en-US" dirty="0" smtClean="0"/>
              <a:t>. The </a:t>
            </a:r>
            <a:r>
              <a:rPr lang="en-US" dirty="0"/>
              <a:t>Court reasoned that the primary purpose of the law was to further education, not </a:t>
            </a:r>
            <a:r>
              <a:rPr lang="en-US" dirty="0" smtClean="0"/>
              <a:t>religion: “</a:t>
            </a:r>
            <a:r>
              <a:rPr lang="en-US" dirty="0"/>
              <a:t>the financial benefit is to parents and children, not schools.”</a:t>
            </a:r>
          </a:p>
          <a:p>
            <a:endParaRPr lang="en-US" dirty="0"/>
          </a:p>
          <a:p>
            <a:endParaRPr lang="en-US" dirty="0"/>
          </a:p>
          <a:p>
            <a:endParaRPr lang="en-US" dirty="0"/>
          </a:p>
        </p:txBody>
      </p:sp>
      <p:pic>
        <p:nvPicPr>
          <p:cNvPr id="4" name="Picture 3"/>
          <p:cNvPicPr>
            <a:picLocks noChangeAspect="1"/>
          </p:cNvPicPr>
          <p:nvPr/>
        </p:nvPicPr>
        <p:blipFill rotWithShape="1">
          <a:blip r:embed="rId2"/>
          <a:srcRect t="15567" b="16066"/>
          <a:stretch/>
        </p:blipFill>
        <p:spPr>
          <a:xfrm>
            <a:off x="748196" y="100710"/>
            <a:ext cx="1856409" cy="1006270"/>
          </a:xfrm>
          <a:prstGeom prst="rect">
            <a:avLst/>
          </a:prstGeom>
        </p:spPr>
      </p:pic>
    </p:spTree>
    <p:extLst>
      <p:ext uri="{BB962C8B-B14F-4D97-AF65-F5344CB8AC3E}">
        <p14:creationId xmlns:p14="http://schemas.microsoft.com/office/powerpoint/2010/main" val="1251716817"/>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33400" y="304800"/>
            <a:ext cx="7772400" cy="533400"/>
          </a:xfrm>
        </p:spPr>
        <p:txBody>
          <a:bodyPr rtlCol="0">
            <a:normAutofit fontScale="90000"/>
          </a:bodyPr>
          <a:lstStyle/>
          <a:p>
            <a:pPr fontAlgn="auto">
              <a:spcAft>
                <a:spcPts val="0"/>
              </a:spcAft>
              <a:defRPr/>
            </a:pPr>
            <a:r>
              <a:rPr lang="en-US" i="1" dirty="0" smtClean="0"/>
              <a:t>Lemon v. Kurtzman</a:t>
            </a:r>
            <a:r>
              <a:rPr lang="en-US" dirty="0" smtClean="0"/>
              <a:t> (1971)</a:t>
            </a:r>
          </a:p>
        </p:txBody>
      </p:sp>
      <p:sp>
        <p:nvSpPr>
          <p:cNvPr id="41988" name="Rectangle 4"/>
          <p:cNvSpPr>
            <a:spLocks noGrp="1" noChangeArrowheads="1"/>
          </p:cNvSpPr>
          <p:nvPr>
            <p:ph type="body" sz="half" idx="2"/>
          </p:nvPr>
        </p:nvSpPr>
        <p:spPr>
          <a:xfrm>
            <a:off x="228600" y="914400"/>
            <a:ext cx="6096000" cy="5715000"/>
          </a:xfrm>
        </p:spPr>
        <p:txBody>
          <a:bodyPr rtlCol="0">
            <a:normAutofit fontScale="92500"/>
          </a:bodyPr>
          <a:lstStyle/>
          <a:p>
            <a:pPr fontAlgn="auto">
              <a:lnSpc>
                <a:spcPct val="90000"/>
              </a:lnSpc>
              <a:spcAft>
                <a:spcPts val="0"/>
              </a:spcAft>
              <a:defRPr/>
            </a:pPr>
            <a:r>
              <a:rPr lang="en-US" sz="2500" dirty="0" smtClean="0"/>
              <a:t>The Court invalidated a state law reimbursing religious schools for non-religious textbooks and salaries for non-religious teachers.</a:t>
            </a:r>
          </a:p>
          <a:p>
            <a:pPr fontAlgn="auto">
              <a:lnSpc>
                <a:spcPct val="90000"/>
              </a:lnSpc>
              <a:spcAft>
                <a:spcPts val="0"/>
              </a:spcAft>
              <a:defRPr/>
            </a:pPr>
            <a:r>
              <a:rPr lang="en-US" sz="2500" dirty="0" smtClean="0"/>
              <a:t>Chief Justice Warren Burger reasoned that u</a:t>
            </a:r>
            <a:r>
              <a:rPr lang="en-US" sz="2500" dirty="0" smtClean="0">
                <a:cs typeface="Times New Roman" pitchFamily="18" charset="0"/>
              </a:rPr>
              <a:t>nlike textbooks, it was easy for teachers to inject religion into their teaching. </a:t>
            </a:r>
          </a:p>
          <a:p>
            <a:pPr fontAlgn="auto">
              <a:lnSpc>
                <a:spcPct val="90000"/>
              </a:lnSpc>
              <a:spcAft>
                <a:spcPts val="0"/>
              </a:spcAft>
              <a:defRPr/>
            </a:pPr>
            <a:r>
              <a:rPr lang="en-US" sz="2500" dirty="0" smtClean="0">
                <a:cs typeface="Times New Roman" pitchFamily="18" charset="0"/>
              </a:rPr>
              <a:t>Though the aid only went to teachers of "secular" subjects, they were employed by and subject to supervision and disciplinary action by the church. Because most lay teachers were of the Catholic faith, there was potential for public funds to be used for religious instruction. Because of this potential danger, the state would have to continually monitor the school to make sure the money was being distributed correctly. </a:t>
            </a:r>
          </a:p>
          <a:p>
            <a:pPr fontAlgn="auto">
              <a:lnSpc>
                <a:spcPct val="90000"/>
              </a:lnSpc>
              <a:spcAft>
                <a:spcPts val="0"/>
              </a:spcAft>
              <a:defRPr/>
            </a:pPr>
            <a:r>
              <a:rPr lang="en-US" sz="2500" dirty="0" smtClean="0">
                <a:cs typeface="Times New Roman" pitchFamily="18" charset="0"/>
              </a:rPr>
              <a:t>This would be excessive involvement.</a:t>
            </a:r>
          </a:p>
          <a:p>
            <a:pPr fontAlgn="auto">
              <a:lnSpc>
                <a:spcPct val="90000"/>
              </a:lnSpc>
              <a:spcAft>
                <a:spcPts val="0"/>
              </a:spcAft>
              <a:defRPr/>
            </a:pPr>
            <a:endParaRPr lang="en-US" sz="2200" dirty="0" smtClean="0"/>
          </a:p>
        </p:txBody>
      </p:sp>
      <p:pic>
        <p:nvPicPr>
          <p:cNvPr id="12292" name="Picture 9" descr="458192.  Box of American history mementos becomes of public interest."/>
          <p:cNvPicPr>
            <a:picLocks noChangeAspect="1" noChangeArrowheads="1"/>
          </p:cNvPicPr>
          <p:nvPr/>
        </p:nvPicPr>
        <p:blipFill>
          <a:blip r:embed="rId2" cstate="print"/>
          <a:srcRect l="52589" t="2292" r="5975" b="3725"/>
          <a:stretch>
            <a:fillRect/>
          </a:stretch>
        </p:blipFill>
        <p:spPr bwMode="auto">
          <a:xfrm>
            <a:off x="6324600" y="1600200"/>
            <a:ext cx="2609850" cy="4114800"/>
          </a:xfrm>
          <a:prstGeom prst="rect">
            <a:avLst/>
          </a:prstGeom>
          <a:noFill/>
          <a:ln w="9525">
            <a:noFill/>
            <a:miter lim="800000"/>
            <a:headEnd/>
            <a:tailEnd/>
          </a:ln>
        </p:spPr>
      </p:pic>
    </p:spTree>
    <p:extLst>
      <p:ext uri="{BB962C8B-B14F-4D97-AF65-F5344CB8AC3E}">
        <p14:creationId xmlns:p14="http://schemas.microsoft.com/office/powerpoint/2010/main" val="3287776495"/>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anim calcmode="lin" valueType="num">
                                      <p:cBhvr additive="base">
                                        <p:cTn id="7" dur="500" fill="hold"/>
                                        <p:tgtEl>
                                          <p:spTgt spid="419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8">
                                            <p:txEl>
                                              <p:pRg st="1" end="1"/>
                                            </p:txEl>
                                          </p:spTgt>
                                        </p:tgtEl>
                                        <p:attrNameLst>
                                          <p:attrName>style.visibility</p:attrName>
                                        </p:attrNameLst>
                                      </p:cBhvr>
                                      <p:to>
                                        <p:strVal val="visible"/>
                                      </p:to>
                                    </p:set>
                                    <p:anim calcmode="lin" valueType="num">
                                      <p:cBhvr additive="base">
                                        <p:cTn id="13" dur="500" fill="hold"/>
                                        <p:tgtEl>
                                          <p:spTgt spid="4198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8">
                                            <p:txEl>
                                              <p:pRg st="2" end="2"/>
                                            </p:txEl>
                                          </p:spTgt>
                                        </p:tgtEl>
                                        <p:attrNameLst>
                                          <p:attrName>style.visibility</p:attrName>
                                        </p:attrNameLst>
                                      </p:cBhvr>
                                      <p:to>
                                        <p:strVal val="visible"/>
                                      </p:to>
                                    </p:set>
                                    <p:anim calcmode="lin" valueType="num">
                                      <p:cBhvr additive="base">
                                        <p:cTn id="19" dur="500" fill="hold"/>
                                        <p:tgtEl>
                                          <p:spTgt spid="4198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988">
                                            <p:txEl>
                                              <p:pRg st="3" end="3"/>
                                            </p:txEl>
                                          </p:spTgt>
                                        </p:tgtEl>
                                        <p:attrNameLst>
                                          <p:attrName>style.visibility</p:attrName>
                                        </p:attrNameLst>
                                      </p:cBhvr>
                                      <p:to>
                                        <p:strVal val="visible"/>
                                      </p:to>
                                    </p:set>
                                    <p:anim calcmode="lin" valueType="num">
                                      <p:cBhvr additive="base">
                                        <p:cTn id="25" dur="500" fill="hold"/>
                                        <p:tgtEl>
                                          <p:spTgt spid="4198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486400" cy="1905000"/>
          </a:xfrm>
        </p:spPr>
        <p:txBody>
          <a:bodyPr>
            <a:normAutofit fontScale="90000"/>
          </a:bodyPr>
          <a:lstStyle/>
          <a:p>
            <a:r>
              <a:rPr lang="en-US" dirty="0" smtClean="0"/>
              <a:t>Introduction: </a:t>
            </a:r>
            <a:br>
              <a:rPr lang="en-US" dirty="0" smtClean="0"/>
            </a:br>
            <a:r>
              <a:rPr lang="en-US" dirty="0" smtClean="0"/>
              <a:t>The First Amendment (1791)</a:t>
            </a:r>
            <a:endParaRPr lang="en-US" dirty="0"/>
          </a:p>
        </p:txBody>
      </p:sp>
      <p:sp>
        <p:nvSpPr>
          <p:cNvPr id="3" name="Content Placeholder 2"/>
          <p:cNvSpPr>
            <a:spLocks noGrp="1"/>
          </p:cNvSpPr>
          <p:nvPr>
            <p:ph idx="1"/>
          </p:nvPr>
        </p:nvSpPr>
        <p:spPr>
          <a:xfrm>
            <a:off x="152400" y="2133600"/>
            <a:ext cx="8839200" cy="4572000"/>
          </a:xfrm>
        </p:spPr>
        <p:txBody>
          <a:bodyPr>
            <a:normAutofit fontScale="85000" lnSpcReduction="20000"/>
          </a:bodyPr>
          <a:lstStyle/>
          <a:p>
            <a:r>
              <a:rPr lang="en-US" dirty="0" smtClean="0"/>
              <a:t>“Congress </a:t>
            </a:r>
            <a:r>
              <a:rPr lang="en-US" dirty="0"/>
              <a:t>shall make no law respecting an establishment of religion, or prohibiting the free exercise thereof; or abridging the freedom of speech, or of the press; or the right of the people peaceably to assemble, and to petition the Government for a redress of grievances</a:t>
            </a:r>
            <a:r>
              <a:rPr lang="en-US" dirty="0" smtClean="0"/>
              <a:t>.”</a:t>
            </a:r>
          </a:p>
          <a:p>
            <a:r>
              <a:rPr lang="en-US" dirty="0" smtClean="0"/>
              <a:t>Like all rights in the Constitution, 1st </a:t>
            </a:r>
            <a:r>
              <a:rPr lang="en-US" dirty="0"/>
              <a:t>Amendment </a:t>
            </a:r>
            <a:r>
              <a:rPr lang="en-US" dirty="0" smtClean="0"/>
              <a:t>rights are </a:t>
            </a:r>
            <a:r>
              <a:rPr lang="en-US" dirty="0"/>
              <a:t>not </a:t>
            </a:r>
            <a:r>
              <a:rPr lang="en-US" dirty="0" smtClean="0"/>
              <a:t>absolute and must be balanced against the inherent police power of the state to protect the health, safety, welfare, and morals of the people.</a:t>
            </a:r>
          </a:p>
          <a:p>
            <a:r>
              <a:rPr lang="en-US" dirty="0" smtClean="0"/>
              <a:t>The U.S. Supreme Court has attempted to strike this balance in a series of landmark cases in each area: </a:t>
            </a:r>
            <a:r>
              <a:rPr lang="en-US" dirty="0" smtClean="0"/>
              <a:t>1) religious </a:t>
            </a:r>
            <a:r>
              <a:rPr lang="en-US" dirty="0" smtClean="0"/>
              <a:t>establishment, </a:t>
            </a:r>
            <a:r>
              <a:rPr lang="en-US" dirty="0" smtClean="0"/>
              <a:t>2) free </a:t>
            </a:r>
            <a:r>
              <a:rPr lang="en-US" dirty="0" smtClean="0"/>
              <a:t>exercise of religion, </a:t>
            </a:r>
            <a:r>
              <a:rPr lang="en-US" dirty="0" smtClean="0"/>
              <a:t>3) speech</a:t>
            </a:r>
            <a:r>
              <a:rPr lang="en-US" dirty="0" smtClean="0"/>
              <a:t>, </a:t>
            </a:r>
            <a:r>
              <a:rPr lang="en-US" dirty="0" smtClean="0"/>
              <a:t>4) press</a:t>
            </a:r>
            <a:r>
              <a:rPr lang="en-US" dirty="0" smtClean="0"/>
              <a:t>, </a:t>
            </a:r>
            <a:r>
              <a:rPr lang="en-US" dirty="0" smtClean="0"/>
              <a:t>5) assembly </a:t>
            </a:r>
            <a:r>
              <a:rPr lang="en-US" dirty="0" smtClean="0"/>
              <a:t>and petition.</a:t>
            </a:r>
            <a:endParaRPr lang="en-US" dirty="0"/>
          </a:p>
        </p:txBody>
      </p:sp>
      <p:pic>
        <p:nvPicPr>
          <p:cNvPr id="4" name="Picture 3"/>
          <p:cNvPicPr>
            <a:picLocks noChangeAspect="1"/>
          </p:cNvPicPr>
          <p:nvPr/>
        </p:nvPicPr>
        <p:blipFill>
          <a:blip r:embed="rId2"/>
          <a:stretch>
            <a:fillRect/>
          </a:stretch>
        </p:blipFill>
        <p:spPr>
          <a:xfrm>
            <a:off x="6096000" y="152400"/>
            <a:ext cx="2556387" cy="1981200"/>
          </a:xfrm>
          <a:prstGeom prst="rect">
            <a:avLst/>
          </a:prstGeom>
        </p:spPr>
      </p:pic>
    </p:spTree>
    <p:extLst>
      <p:ext uri="{BB962C8B-B14F-4D97-AF65-F5344CB8AC3E}">
        <p14:creationId xmlns:p14="http://schemas.microsoft.com/office/powerpoint/2010/main" val="543965411"/>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i="1" dirty="0" smtClean="0"/>
              <a:t>Aguilar v. Felton </a:t>
            </a:r>
            <a:r>
              <a:rPr lang="en-US" dirty="0" smtClean="0"/>
              <a:t>(1985)</a:t>
            </a:r>
            <a:endParaRPr lang="en-US" i="1" dirty="0"/>
          </a:p>
        </p:txBody>
      </p:sp>
      <p:sp>
        <p:nvSpPr>
          <p:cNvPr id="3" name="Content Placeholder 2"/>
          <p:cNvSpPr>
            <a:spLocks noGrp="1"/>
          </p:cNvSpPr>
          <p:nvPr>
            <p:ph idx="1"/>
          </p:nvPr>
        </p:nvSpPr>
        <p:spPr>
          <a:xfrm>
            <a:off x="228600" y="914400"/>
            <a:ext cx="8763000" cy="5715000"/>
          </a:xfrm>
        </p:spPr>
        <p:txBody>
          <a:bodyPr/>
          <a:lstStyle/>
          <a:p>
            <a:r>
              <a:rPr lang="en-US" sz="2200" i="1" dirty="0" smtClean="0"/>
              <a:t>Aguilar v. Felton </a:t>
            </a:r>
            <a:r>
              <a:rPr lang="en-US" sz="2200" dirty="0" smtClean="0"/>
              <a:t>(1985) was the high watermark for the Supreme Court’s liberal, separationist rulings.</a:t>
            </a:r>
          </a:p>
          <a:p>
            <a:r>
              <a:rPr lang="en-US" sz="2200" dirty="0" smtClean="0"/>
              <a:t>A 5-4 majority applied the Lemon test to strike down a New York program that allowed state-supported remedial instruction of students in religious schools through payment for supplies, materials, and salaries for teachers and counselors.</a:t>
            </a:r>
          </a:p>
          <a:p>
            <a:r>
              <a:rPr lang="en-US" sz="2200" dirty="0" smtClean="0"/>
              <a:t>The Court said that Lemon’s 2</a:t>
            </a:r>
            <a:r>
              <a:rPr lang="en-US" sz="2200" baseline="30000" dirty="0" smtClean="0"/>
              <a:t>nd</a:t>
            </a:r>
            <a:r>
              <a:rPr lang="en-US" sz="2200" dirty="0" smtClean="0"/>
              <a:t> prong was violated because the instruction happened in a religious setting and the effect of the law was to free up funds for religious instruction and Lemon’s 3</a:t>
            </a:r>
            <a:r>
              <a:rPr lang="en-US" sz="2200" baseline="30000" dirty="0" smtClean="0"/>
              <a:t>rd</a:t>
            </a:r>
            <a:r>
              <a:rPr lang="en-US" sz="2200" dirty="0" smtClean="0"/>
              <a:t> prong was violated because of the “ongoing and pervasive” monitoring of classrooms and joint administration of the program by church and state.</a:t>
            </a:r>
          </a:p>
          <a:p>
            <a:r>
              <a:rPr lang="en-US" sz="2200" dirty="0" smtClean="0"/>
              <a:t>Over time, however, the Court became increasingly conservative and began to revisit and overturn many of separationist decisions of the Burger and Warren Courts.</a:t>
            </a:r>
          </a:p>
          <a:p>
            <a:r>
              <a:rPr lang="en-US" sz="2200" i="1" dirty="0" smtClean="0"/>
              <a:t>Aguilar </a:t>
            </a:r>
            <a:r>
              <a:rPr lang="en-US" sz="2200" dirty="0" smtClean="0"/>
              <a:t>was a prime target.</a:t>
            </a:r>
            <a:endParaRPr lang="en-US" sz="2200" i="1" dirty="0" smtClean="0"/>
          </a:p>
        </p:txBody>
      </p:sp>
    </p:spTree>
    <p:extLst>
      <p:ext uri="{BB962C8B-B14F-4D97-AF65-F5344CB8AC3E}">
        <p14:creationId xmlns:p14="http://schemas.microsoft.com/office/powerpoint/2010/main" val="113056682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274638"/>
            <a:ext cx="3962400" cy="2544762"/>
          </a:xfrm>
        </p:spPr>
        <p:txBody>
          <a:bodyPr/>
          <a:lstStyle/>
          <a:p>
            <a:r>
              <a:rPr lang="en-US" i="1" dirty="0" smtClean="0"/>
              <a:t>Agostini v. Felton </a:t>
            </a:r>
            <a:r>
              <a:rPr lang="en-US" dirty="0" smtClean="0"/>
              <a:t>(1997)</a:t>
            </a:r>
            <a:endParaRPr lang="en-US" dirty="0"/>
          </a:p>
        </p:txBody>
      </p:sp>
      <p:sp>
        <p:nvSpPr>
          <p:cNvPr id="3" name="Content Placeholder 2"/>
          <p:cNvSpPr>
            <a:spLocks noGrp="1"/>
          </p:cNvSpPr>
          <p:nvPr>
            <p:ph idx="1"/>
          </p:nvPr>
        </p:nvSpPr>
        <p:spPr>
          <a:xfrm>
            <a:off x="152400" y="2895600"/>
            <a:ext cx="8839200" cy="3733800"/>
          </a:xfrm>
        </p:spPr>
        <p:txBody>
          <a:bodyPr/>
          <a:lstStyle/>
          <a:p>
            <a:r>
              <a:rPr lang="en-US" sz="2000" dirty="0" smtClean="0"/>
              <a:t>Following </a:t>
            </a:r>
            <a:r>
              <a:rPr lang="en-US" sz="2000" i="1" dirty="0" smtClean="0"/>
              <a:t>Aguilar</a:t>
            </a:r>
            <a:r>
              <a:rPr lang="en-US" sz="2000" dirty="0" smtClean="0"/>
              <a:t>, students at religious schools who needed remedial instruction began leaving campus to be taught in buses parked across the street.</a:t>
            </a:r>
          </a:p>
          <a:p>
            <a:r>
              <a:rPr lang="en-US" sz="2000" dirty="0" smtClean="0"/>
              <a:t>The Court voted 5-4 to overturn </a:t>
            </a:r>
            <a:r>
              <a:rPr lang="en-US" sz="2000" i="1" dirty="0" smtClean="0"/>
              <a:t>Aguilar </a:t>
            </a:r>
            <a:r>
              <a:rPr lang="en-US" sz="2000" dirty="0" smtClean="0"/>
              <a:t>and allow the program to continue in sectarian classrooms as it had prior to </a:t>
            </a:r>
            <a:r>
              <a:rPr lang="en-US" sz="2000" i="1" dirty="0" smtClean="0"/>
              <a:t>Aguilar</a:t>
            </a:r>
            <a:r>
              <a:rPr lang="en-US" sz="2000" dirty="0" smtClean="0"/>
              <a:t>.</a:t>
            </a:r>
          </a:p>
          <a:p>
            <a:r>
              <a:rPr lang="en-US" sz="2000" dirty="0" smtClean="0"/>
              <a:t>Justice Sandra Day O’Connor explained that establishment cases since </a:t>
            </a:r>
            <a:r>
              <a:rPr lang="en-US" sz="2000" i="1" dirty="0" smtClean="0"/>
              <a:t>Aguilar </a:t>
            </a:r>
            <a:r>
              <a:rPr lang="en-US" sz="2000" dirty="0" smtClean="0"/>
              <a:t>had been more accommodationist, thereby weakening its precedential value.</a:t>
            </a:r>
          </a:p>
          <a:p>
            <a:r>
              <a:rPr lang="en-US" sz="2000" dirty="0" smtClean="0"/>
              <a:t>She said that there was little danger that the remedial instructors would attempt to inculcate religion into their teaching. There was not evidence that they did and they are professionals, trained to do a specific job.</a:t>
            </a:r>
          </a:p>
          <a:p>
            <a:r>
              <a:rPr lang="en-US" sz="2000" dirty="0" smtClean="0"/>
              <a:t>As for entanglement, she explained that there would be cooperation between church and state to run this program no matter where it took place.</a:t>
            </a:r>
          </a:p>
        </p:txBody>
      </p:sp>
      <p:pic>
        <p:nvPicPr>
          <p:cNvPr id="6146" name="Picture 2" descr="1253226.  Supreme Court Justice, Sandra Day O'Connor, in her office."/>
          <p:cNvPicPr>
            <a:picLocks noChangeAspect="1" noChangeArrowheads="1"/>
          </p:cNvPicPr>
          <p:nvPr/>
        </p:nvPicPr>
        <p:blipFill>
          <a:blip r:embed="rId2" cstate="print"/>
          <a:srcRect/>
          <a:stretch>
            <a:fillRect/>
          </a:stretch>
        </p:blipFill>
        <p:spPr bwMode="auto">
          <a:xfrm>
            <a:off x="914401" y="228600"/>
            <a:ext cx="3886200" cy="2614071"/>
          </a:xfrm>
          <a:prstGeom prst="rect">
            <a:avLst/>
          </a:prstGeom>
          <a:noFill/>
        </p:spPr>
      </p:pic>
    </p:spTree>
    <p:extLst>
      <p:ext uri="{BB962C8B-B14F-4D97-AF65-F5344CB8AC3E}">
        <p14:creationId xmlns:p14="http://schemas.microsoft.com/office/powerpoint/2010/main" val="42286225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i="1" dirty="0" smtClean="0"/>
              <a:t>Mitchell v. Helms </a:t>
            </a:r>
            <a:r>
              <a:rPr lang="en-US" dirty="0" smtClean="0"/>
              <a:t>(2000)</a:t>
            </a:r>
            <a:endParaRPr lang="en-US" i="1" dirty="0"/>
          </a:p>
        </p:txBody>
      </p:sp>
      <p:sp>
        <p:nvSpPr>
          <p:cNvPr id="3" name="Content Placeholder 2"/>
          <p:cNvSpPr>
            <a:spLocks noGrp="1"/>
          </p:cNvSpPr>
          <p:nvPr>
            <p:ph idx="1"/>
          </p:nvPr>
        </p:nvSpPr>
        <p:spPr>
          <a:xfrm>
            <a:off x="2209800" y="838200"/>
            <a:ext cx="6781800" cy="5867400"/>
          </a:xfrm>
        </p:spPr>
        <p:txBody>
          <a:bodyPr/>
          <a:lstStyle/>
          <a:p>
            <a:r>
              <a:rPr lang="en-US" sz="2300" dirty="0" smtClean="0"/>
              <a:t>The Court overturned some prior decisions and upheld 6-3 state aid to religious schools in the form of library services and materials, computer hardware and software, and other curricular materials.</a:t>
            </a:r>
          </a:p>
          <a:p>
            <a:r>
              <a:rPr lang="en-US" sz="2300" dirty="0" smtClean="0"/>
              <a:t>Writing for the majority, Justice Clarence Thomas said: “The question of whether governmental aid to religious schools results in religious indoctrination ultimately depends on whether any indoctrination that occurs could reasonably be attributed to governmental action.”</a:t>
            </a:r>
          </a:p>
          <a:p>
            <a:r>
              <a:rPr lang="en-US" sz="2300" dirty="0" smtClean="0"/>
              <a:t>To decide this, the Court found that the aid was available to everyone neutrally and that it was a matter of private choice for schools to participate in the program.</a:t>
            </a:r>
            <a:endParaRPr lang="en-US" sz="2300" dirty="0"/>
          </a:p>
        </p:txBody>
      </p:sp>
      <p:pic>
        <p:nvPicPr>
          <p:cNvPr id="5122" name="Picture 2" descr="https://encrypted-tbn3.gstatic.com/images?q=tbn:ANd9GcR_owIpwvqSHfYD5dtus1zseSculfUkErohEKR_UhCMM3J97Zn5"/>
          <p:cNvPicPr>
            <a:picLocks noChangeAspect="1" noChangeArrowheads="1"/>
          </p:cNvPicPr>
          <p:nvPr/>
        </p:nvPicPr>
        <p:blipFill>
          <a:blip r:embed="rId2" cstate="print"/>
          <a:srcRect/>
          <a:stretch>
            <a:fillRect/>
          </a:stretch>
        </p:blipFill>
        <p:spPr bwMode="auto">
          <a:xfrm>
            <a:off x="152400" y="1981200"/>
            <a:ext cx="2057400" cy="3024934"/>
          </a:xfrm>
          <a:prstGeom prst="rect">
            <a:avLst/>
          </a:prstGeom>
          <a:noFill/>
        </p:spPr>
      </p:pic>
    </p:spTree>
    <p:extLst>
      <p:ext uri="{BB962C8B-B14F-4D97-AF65-F5344CB8AC3E}">
        <p14:creationId xmlns:p14="http://schemas.microsoft.com/office/powerpoint/2010/main" val="26549785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8915400" cy="762000"/>
          </a:xfrm>
        </p:spPr>
        <p:txBody>
          <a:bodyPr/>
          <a:lstStyle/>
          <a:p>
            <a:r>
              <a:rPr lang="en-US" i="1" dirty="0" smtClean="0"/>
              <a:t>Zelman v. Simmons-Harris</a:t>
            </a:r>
            <a:r>
              <a:rPr lang="en-US" dirty="0" smtClean="0"/>
              <a:t> (2002)</a:t>
            </a:r>
          </a:p>
        </p:txBody>
      </p:sp>
      <p:pic>
        <p:nvPicPr>
          <p:cNvPr id="18435" name="Picture 7" descr="3705OB2"/>
          <p:cNvPicPr>
            <a:picLocks noGrp="1" noChangeAspect="1" noChangeArrowheads="1"/>
          </p:cNvPicPr>
          <p:nvPr>
            <p:ph type="clipArt" sz="half" idx="1"/>
          </p:nvPr>
        </p:nvPicPr>
        <p:blipFill>
          <a:blip r:embed="rId2" cstate="print"/>
          <a:srcRect/>
          <a:stretch>
            <a:fillRect/>
          </a:stretch>
        </p:blipFill>
        <p:spPr>
          <a:xfrm>
            <a:off x="228600" y="2057400"/>
            <a:ext cx="3810000" cy="2466975"/>
          </a:xfrm>
          <a:noFill/>
        </p:spPr>
      </p:pic>
      <p:sp>
        <p:nvSpPr>
          <p:cNvPr id="45060" name="Rectangle 4"/>
          <p:cNvSpPr>
            <a:spLocks noGrp="1" noChangeArrowheads="1"/>
          </p:cNvSpPr>
          <p:nvPr>
            <p:ph type="body" sz="half" idx="2"/>
          </p:nvPr>
        </p:nvSpPr>
        <p:spPr>
          <a:xfrm>
            <a:off x="3962400" y="1143000"/>
            <a:ext cx="5181600" cy="4191000"/>
          </a:xfrm>
        </p:spPr>
        <p:txBody>
          <a:bodyPr/>
          <a:lstStyle/>
          <a:p>
            <a:r>
              <a:rPr lang="en-US" sz="2300" dirty="0" smtClean="0"/>
              <a:t>For a 5-4 majority, Chief Justice Rehnquist upheld a government program providing tuition vouchers for Cleveland schoolchildren to attend private (including religious) schools.</a:t>
            </a:r>
          </a:p>
          <a:p>
            <a:r>
              <a:rPr lang="en-US" sz="2300" dirty="0" smtClean="0"/>
              <a:t>He ignored the </a:t>
            </a:r>
            <a:r>
              <a:rPr lang="en-US" sz="2300" i="1" dirty="0" smtClean="0"/>
              <a:t>Lemon </a:t>
            </a:r>
            <a:r>
              <a:rPr lang="en-US" sz="2300" dirty="0" smtClean="0"/>
              <a:t>test, stressed the neutrality of the program, and reasoned that because the vouchers went to parents and they made a “private choice” the program was constitutional.</a:t>
            </a:r>
          </a:p>
        </p:txBody>
      </p:sp>
      <p:sp>
        <p:nvSpPr>
          <p:cNvPr id="45064" name="Text Box 8"/>
          <p:cNvSpPr txBox="1">
            <a:spLocks noChangeArrowheads="1"/>
          </p:cNvSpPr>
          <p:nvPr/>
        </p:nvSpPr>
        <p:spPr bwMode="auto">
          <a:xfrm>
            <a:off x="212725" y="5334000"/>
            <a:ext cx="8931275" cy="1374775"/>
          </a:xfrm>
          <a:prstGeom prst="rect">
            <a:avLst/>
          </a:prstGeom>
          <a:noFill/>
          <a:ln w="9525">
            <a:noFill/>
            <a:miter lim="800000"/>
            <a:headEnd/>
            <a:tailEnd/>
          </a:ln>
        </p:spPr>
        <p:txBody>
          <a:bodyPr>
            <a:spAutoFit/>
          </a:bodyPr>
          <a:lstStyle/>
          <a:p>
            <a:r>
              <a:rPr lang="en-US" sz="2100" i="0" dirty="0">
                <a:latin typeface="Tahoma" pitchFamily="34" charset="0"/>
                <a:cs typeface="Times New Roman" pitchFamily="18" charset="0"/>
              </a:rPr>
              <a:t>“No reasonable observer would think a neutral program of private choice, where state aid reaches religious schools solely as a result of the numerous independent decisions of private individuals, carries with it the imprimatur of government endorsement.” </a:t>
            </a:r>
          </a:p>
        </p:txBody>
      </p:sp>
    </p:spTree>
    <p:extLst>
      <p:ext uri="{BB962C8B-B14F-4D97-AF65-F5344CB8AC3E}">
        <p14:creationId xmlns:p14="http://schemas.microsoft.com/office/powerpoint/2010/main" val="211539136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60">
                                            <p:txEl>
                                              <p:pRg st="0" end="0"/>
                                            </p:txEl>
                                          </p:spTgt>
                                        </p:tgtEl>
                                        <p:attrNameLst>
                                          <p:attrName>style.visibility</p:attrName>
                                        </p:attrNameLst>
                                      </p:cBhvr>
                                      <p:to>
                                        <p:strVal val="visible"/>
                                      </p:to>
                                    </p:set>
                                    <p:anim calcmode="lin" valueType="num">
                                      <p:cBhvr additive="base">
                                        <p:cTn id="7" dur="500" fill="hold"/>
                                        <p:tgtEl>
                                          <p:spTgt spid="4506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060">
                                            <p:txEl>
                                              <p:pRg st="1" end="1"/>
                                            </p:txEl>
                                          </p:spTgt>
                                        </p:tgtEl>
                                        <p:attrNameLst>
                                          <p:attrName>style.visibility</p:attrName>
                                        </p:attrNameLst>
                                      </p:cBhvr>
                                      <p:to>
                                        <p:strVal val="visible"/>
                                      </p:to>
                                    </p:set>
                                    <p:anim calcmode="lin" valueType="num">
                                      <p:cBhvr additive="base">
                                        <p:cTn id="13" dur="500" fill="hold"/>
                                        <p:tgtEl>
                                          <p:spTgt spid="4506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6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064"/>
                                        </p:tgtEl>
                                        <p:attrNameLst>
                                          <p:attrName>style.visibility</p:attrName>
                                        </p:attrNameLst>
                                      </p:cBhvr>
                                      <p:to>
                                        <p:strVal val="visible"/>
                                      </p:to>
                                    </p:set>
                                    <p:anim calcmode="lin" valueType="num">
                                      <p:cBhvr additive="base">
                                        <p:cTn id="19" dur="500" fill="hold"/>
                                        <p:tgtEl>
                                          <p:spTgt spid="45064"/>
                                        </p:tgtEl>
                                        <p:attrNameLst>
                                          <p:attrName>ppt_x</p:attrName>
                                        </p:attrNameLst>
                                      </p:cBhvr>
                                      <p:tavLst>
                                        <p:tav tm="0">
                                          <p:val>
                                            <p:strVal val="#ppt_x"/>
                                          </p:val>
                                        </p:tav>
                                        <p:tav tm="100000">
                                          <p:val>
                                            <p:strVal val="#ppt_x"/>
                                          </p:val>
                                        </p:tav>
                                      </p:tavLst>
                                    </p:anim>
                                    <p:anim calcmode="lin" valueType="num">
                                      <p:cBhvr additive="base">
                                        <p:cTn id="20" dur="500" fill="hold"/>
                                        <p:tgtEl>
                                          <p:spTgt spid="450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build="p"/>
      <p:bldP spid="4506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228600"/>
            <a:ext cx="8915400" cy="685800"/>
          </a:xfrm>
        </p:spPr>
        <p:txBody>
          <a:bodyPr rtlCol="0">
            <a:normAutofit fontScale="90000"/>
          </a:bodyPr>
          <a:lstStyle/>
          <a:p>
            <a:pPr fontAlgn="auto">
              <a:spcAft>
                <a:spcPts val="0"/>
              </a:spcAft>
              <a:defRPr/>
            </a:pPr>
            <a:r>
              <a:rPr lang="en-US" i="1" dirty="0" smtClean="0"/>
              <a:t>Zelman v. Simmons-Harris</a:t>
            </a:r>
            <a:r>
              <a:rPr lang="en-US" dirty="0" smtClean="0"/>
              <a:t> (2002)</a:t>
            </a:r>
          </a:p>
        </p:txBody>
      </p:sp>
      <p:sp>
        <p:nvSpPr>
          <p:cNvPr id="46083" name="Rectangle 3"/>
          <p:cNvSpPr>
            <a:spLocks noGrp="1" noChangeArrowheads="1"/>
          </p:cNvSpPr>
          <p:nvPr>
            <p:ph idx="1"/>
          </p:nvPr>
        </p:nvSpPr>
        <p:spPr>
          <a:xfrm>
            <a:off x="228600" y="2514600"/>
            <a:ext cx="8686800" cy="4114800"/>
          </a:xfrm>
        </p:spPr>
        <p:txBody>
          <a:bodyPr/>
          <a:lstStyle/>
          <a:p>
            <a:pPr marL="609600" indent="-609600">
              <a:lnSpc>
                <a:spcPct val="90000"/>
              </a:lnSpc>
            </a:pPr>
            <a:r>
              <a:rPr lang="en-US" sz="3000" dirty="0" smtClean="0"/>
              <a:t>The dissenters emphasized two key points:</a:t>
            </a:r>
          </a:p>
          <a:p>
            <a:pPr marL="609600" indent="-609600">
              <a:lnSpc>
                <a:spcPct val="90000"/>
              </a:lnSpc>
              <a:buFont typeface="Wingdings" pitchFamily="2" charset="2"/>
              <a:buAutoNum type="arabicParenR"/>
            </a:pPr>
            <a:r>
              <a:rPr lang="en-US" sz="3000" dirty="0" smtClean="0"/>
              <a:t>Religious use of public funds will increase the risk of religious strife and religiously-based social conflict—the very thing the Establishment Clause was put in place to avoid</a:t>
            </a:r>
          </a:p>
          <a:p>
            <a:pPr marL="609600" indent="-609600">
              <a:lnSpc>
                <a:spcPct val="90000"/>
              </a:lnSpc>
              <a:buFont typeface="Wingdings" pitchFamily="2" charset="2"/>
              <a:buAutoNum type="arabicParenR"/>
            </a:pPr>
            <a:r>
              <a:rPr lang="en-US" sz="3000" dirty="0" smtClean="0"/>
              <a:t>Public funds allow religious schools to divert money to religious instruction that would have been used for secular purposes: scholarships, busing, textbooks, etc.  </a:t>
            </a:r>
          </a:p>
        </p:txBody>
      </p:sp>
      <p:pic>
        <p:nvPicPr>
          <p:cNvPr id="19460" name="Picture 5" descr="http://www.washingtonpost.com/wp-srv/nation/interactives/2009/supremecourt/majorityvotes/noFlash.jpg"/>
          <p:cNvPicPr>
            <a:picLocks noChangeAspect="1" noChangeArrowheads="1"/>
          </p:cNvPicPr>
          <p:nvPr/>
        </p:nvPicPr>
        <p:blipFill>
          <a:blip r:embed="rId2" cstate="print"/>
          <a:srcRect l="66528" t="12962" b="59259"/>
          <a:stretch>
            <a:fillRect/>
          </a:stretch>
        </p:blipFill>
        <p:spPr bwMode="auto">
          <a:xfrm>
            <a:off x="2667000" y="990600"/>
            <a:ext cx="3673475" cy="1447800"/>
          </a:xfrm>
          <a:prstGeom prst="rect">
            <a:avLst/>
          </a:prstGeom>
          <a:noFill/>
          <a:ln w="9525">
            <a:noFill/>
            <a:miter lim="800000"/>
            <a:headEnd/>
            <a:tailEnd/>
          </a:ln>
        </p:spPr>
      </p:pic>
    </p:spTree>
    <p:extLst>
      <p:ext uri="{BB962C8B-B14F-4D97-AF65-F5344CB8AC3E}">
        <p14:creationId xmlns:p14="http://schemas.microsoft.com/office/powerpoint/2010/main" val="327747902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additive="base">
                                        <p:cTn id="13"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083">
                                            <p:txEl>
                                              <p:pRg st="2" end="2"/>
                                            </p:txEl>
                                          </p:spTgt>
                                        </p:tgtEl>
                                        <p:attrNameLst>
                                          <p:attrName>style.visibility</p:attrName>
                                        </p:attrNameLst>
                                      </p:cBhvr>
                                      <p:to>
                                        <p:strVal val="visible"/>
                                      </p:to>
                                    </p:set>
                                    <p:anim calcmode="lin" valueType="num">
                                      <p:cBhvr additive="base">
                                        <p:cTn id="19" dur="500" fill="hold"/>
                                        <p:tgtEl>
                                          <p:spTgt spid="460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0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5791200" cy="1371600"/>
          </a:xfrm>
        </p:spPr>
        <p:txBody>
          <a:bodyPr>
            <a:normAutofit fontScale="90000"/>
          </a:bodyPr>
          <a:lstStyle/>
          <a:p>
            <a:r>
              <a:rPr lang="en-US" i="1" dirty="0" smtClean="0"/>
              <a:t>Widmar v. Vincent </a:t>
            </a:r>
            <a:r>
              <a:rPr lang="en-US" dirty="0" smtClean="0"/>
              <a:t>(1981)</a:t>
            </a:r>
            <a:endParaRPr lang="en-US" dirty="0"/>
          </a:p>
        </p:txBody>
      </p:sp>
      <p:sp>
        <p:nvSpPr>
          <p:cNvPr id="3" name="Content Placeholder 2"/>
          <p:cNvSpPr>
            <a:spLocks noGrp="1"/>
          </p:cNvSpPr>
          <p:nvPr>
            <p:ph idx="1"/>
          </p:nvPr>
        </p:nvSpPr>
        <p:spPr>
          <a:xfrm>
            <a:off x="152400" y="1524000"/>
            <a:ext cx="8839200" cy="5181600"/>
          </a:xfrm>
        </p:spPr>
        <p:txBody>
          <a:bodyPr>
            <a:noAutofit/>
          </a:bodyPr>
          <a:lstStyle/>
          <a:p>
            <a:r>
              <a:rPr lang="en-US" sz="1900" dirty="0" smtClean="0"/>
              <a:t>In the early 1970s, a group of Christian evangelical students at the University of Missouri-Kansas City started Cornerstone—an organization whose purpose was to “promote </a:t>
            </a:r>
            <a:r>
              <a:rPr lang="en-US" sz="1900" dirty="0"/>
              <a:t>a knowledge of Jesus Christ among students.” </a:t>
            </a:r>
            <a:endParaRPr lang="en-US" sz="1900" dirty="0" smtClean="0"/>
          </a:p>
          <a:p>
            <a:r>
              <a:rPr lang="en-US" sz="1900" dirty="0" smtClean="0"/>
              <a:t>Although </a:t>
            </a:r>
            <a:r>
              <a:rPr lang="en-US" sz="1900" dirty="0"/>
              <a:t>affiliated with </a:t>
            </a:r>
            <a:r>
              <a:rPr lang="en-US" sz="1900" dirty="0" smtClean="0"/>
              <a:t>a </a:t>
            </a:r>
            <a:r>
              <a:rPr lang="en-US" sz="1900" dirty="0"/>
              <a:t>local church </a:t>
            </a:r>
            <a:r>
              <a:rPr lang="en-US" sz="1900" dirty="0" smtClean="0"/>
              <a:t>, </a:t>
            </a:r>
            <a:r>
              <a:rPr lang="en-US" sz="1900" dirty="0"/>
              <a:t>Cornerstone met on campus in university buildings just as the other one hundred student groups at UMKC did and told the school that its meetings addressed “various topics relating to Christianity and the Bible.” “We engaged in personal evangelism and open air preaching, but we also sought to give a reasoned presentation of the Christian faith in the academic environment,” said Jonathan Williams, then member of Cornerstone. </a:t>
            </a:r>
            <a:endParaRPr lang="en-US" sz="1900" dirty="0" smtClean="0"/>
          </a:p>
          <a:p>
            <a:r>
              <a:rPr lang="en-US" sz="1900" dirty="0" smtClean="0"/>
              <a:t>The </a:t>
            </a:r>
            <a:r>
              <a:rPr lang="en-US" sz="1900" dirty="0"/>
              <a:t>“backbone” of Cornerstone </a:t>
            </a:r>
            <a:r>
              <a:rPr lang="en-US" sz="1900" dirty="0" smtClean="0"/>
              <a:t>was </a:t>
            </a:r>
            <a:r>
              <a:rPr lang="en-US" sz="1900" dirty="0"/>
              <a:t>about 20 evangelical Christian students and leaders who ran the group, but its meetings (which included worship) were open to everyone and drew as many as 125. </a:t>
            </a:r>
            <a:endParaRPr lang="en-US" sz="1900" dirty="0" smtClean="0"/>
          </a:p>
          <a:p>
            <a:r>
              <a:rPr lang="en-US" sz="1900" dirty="0" smtClean="0"/>
              <a:t>In 1977 the school began enforcing an existing policy that denied student religious groups the use of its campus meeting rooms. The group claimed that they were told by the school that they were getting too influential on campus.</a:t>
            </a:r>
          </a:p>
          <a:p>
            <a:r>
              <a:rPr lang="en-US" sz="1900" dirty="0" smtClean="0"/>
              <a:t>The school claimed that allowing the group to conduct their religious activities in campus rooms would cross the constitutional line between church and state.</a:t>
            </a:r>
            <a:endParaRPr lang="en-US" sz="1900" dirty="0"/>
          </a:p>
        </p:txBody>
      </p:sp>
      <p:pic>
        <p:nvPicPr>
          <p:cNvPr id="1026" name="Picture 2" descr="http://images.forbes.com/media/lists/94/2009/university-of-missouri-kansas-city.jpg"/>
          <p:cNvPicPr>
            <a:picLocks noChangeAspect="1" noChangeArrowheads="1"/>
          </p:cNvPicPr>
          <p:nvPr/>
        </p:nvPicPr>
        <p:blipFill>
          <a:blip r:embed="rId2" cstate="print"/>
          <a:srcRect/>
          <a:stretch>
            <a:fillRect/>
          </a:stretch>
        </p:blipFill>
        <p:spPr bwMode="auto">
          <a:xfrm>
            <a:off x="6477000" y="152400"/>
            <a:ext cx="1371600" cy="1384300"/>
          </a:xfrm>
          <a:prstGeom prst="rect">
            <a:avLst/>
          </a:prstGeom>
          <a:noFill/>
        </p:spPr>
      </p:pic>
    </p:spTree>
    <p:extLst>
      <p:ext uri="{BB962C8B-B14F-4D97-AF65-F5344CB8AC3E}">
        <p14:creationId xmlns:p14="http://schemas.microsoft.com/office/powerpoint/2010/main" val="22358993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i="1" dirty="0" smtClean="0"/>
              <a:t>Widmar v. Vincent </a:t>
            </a:r>
            <a:r>
              <a:rPr lang="en-US" dirty="0" smtClean="0"/>
              <a:t>(1981)</a:t>
            </a:r>
            <a:endParaRPr lang="en-US" dirty="0"/>
          </a:p>
        </p:txBody>
      </p:sp>
      <p:sp>
        <p:nvSpPr>
          <p:cNvPr id="3" name="Content Placeholder 2"/>
          <p:cNvSpPr>
            <a:spLocks noGrp="1"/>
          </p:cNvSpPr>
          <p:nvPr>
            <p:ph idx="1"/>
          </p:nvPr>
        </p:nvSpPr>
        <p:spPr>
          <a:xfrm>
            <a:off x="152400" y="1066800"/>
            <a:ext cx="6172200" cy="5638800"/>
          </a:xfrm>
        </p:spPr>
        <p:txBody>
          <a:bodyPr>
            <a:normAutofit fontScale="85000" lnSpcReduction="20000"/>
          </a:bodyPr>
          <a:lstStyle/>
          <a:p>
            <a:r>
              <a:rPr lang="en-US" dirty="0" smtClean="0"/>
              <a:t>Writing for an 8-1 majority, Justice Lewis Powell applied the Lemon test to find in favor of the students.</a:t>
            </a:r>
          </a:p>
          <a:p>
            <a:r>
              <a:rPr lang="en-US" dirty="0" smtClean="0"/>
              <a:t>He said that equal access policies have the secular purpose of encouraging the exchange of ideas.</a:t>
            </a:r>
          </a:p>
          <a:p>
            <a:r>
              <a:rPr lang="en-US" dirty="0" smtClean="0"/>
              <a:t>Further, he asserted that if the university retained its closed access policy, it would risk excessive entanglement with religion, as it would have to determine whether groups were engaging in religious speech or worship.</a:t>
            </a:r>
          </a:p>
          <a:p>
            <a:r>
              <a:rPr lang="en-US" dirty="0" smtClean="0"/>
              <a:t>Finally, Powell claimed that equal access policies do not have the primary effect of advancing religion; rather they encourage “all forms of discourse.”</a:t>
            </a:r>
            <a:endParaRPr lang="en-US" dirty="0"/>
          </a:p>
        </p:txBody>
      </p:sp>
      <p:pic>
        <p:nvPicPr>
          <p:cNvPr id="19460" name="Picture 4" descr="http://www.innsofcourt.org/Images/page/uploaded/Powell.Lewis.F_WEB.jpg"/>
          <p:cNvPicPr>
            <a:picLocks noChangeAspect="1" noChangeArrowheads="1"/>
          </p:cNvPicPr>
          <p:nvPr/>
        </p:nvPicPr>
        <p:blipFill>
          <a:blip r:embed="rId2" cstate="print"/>
          <a:srcRect/>
          <a:stretch>
            <a:fillRect/>
          </a:stretch>
        </p:blipFill>
        <p:spPr bwMode="auto">
          <a:xfrm>
            <a:off x="6294120" y="1828800"/>
            <a:ext cx="2621280" cy="3276600"/>
          </a:xfrm>
          <a:prstGeom prst="rect">
            <a:avLst/>
          </a:prstGeom>
          <a:noFill/>
        </p:spPr>
      </p:pic>
    </p:spTree>
    <p:extLst>
      <p:ext uri="{BB962C8B-B14F-4D97-AF65-F5344CB8AC3E}">
        <p14:creationId xmlns:p14="http://schemas.microsoft.com/office/powerpoint/2010/main" val="187802551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52400" y="273050"/>
            <a:ext cx="4343400" cy="2546350"/>
          </a:xfrm>
        </p:spPr>
        <p:txBody>
          <a:bodyPr rtlCol="0">
            <a:normAutofit/>
          </a:bodyPr>
          <a:lstStyle/>
          <a:p>
            <a:pPr fontAlgn="auto">
              <a:spcAft>
                <a:spcPts val="0"/>
              </a:spcAft>
              <a:defRPr/>
            </a:pPr>
            <a:r>
              <a:rPr lang="en-US" sz="3200" i="1" dirty="0" smtClean="0"/>
              <a:t>Westside Community School v. Mergens (1990)</a:t>
            </a:r>
            <a:br>
              <a:rPr lang="en-US" sz="3200" i="1" dirty="0" smtClean="0"/>
            </a:br>
            <a:r>
              <a:rPr lang="en-US" sz="3100" dirty="0" smtClean="0"/>
              <a:t>The Facts</a:t>
            </a:r>
            <a:endParaRPr lang="en-US" sz="2400" dirty="0" smtClean="0"/>
          </a:p>
        </p:txBody>
      </p:sp>
      <p:sp>
        <p:nvSpPr>
          <p:cNvPr id="55299" name="Rectangle 3"/>
          <p:cNvSpPr>
            <a:spLocks noGrp="1" noChangeArrowheads="1"/>
          </p:cNvSpPr>
          <p:nvPr>
            <p:ph idx="1"/>
          </p:nvPr>
        </p:nvSpPr>
        <p:spPr>
          <a:xfrm>
            <a:off x="152400" y="2514600"/>
            <a:ext cx="8763000" cy="4191000"/>
          </a:xfrm>
        </p:spPr>
        <p:txBody>
          <a:bodyPr>
            <a:noAutofit/>
          </a:bodyPr>
          <a:lstStyle/>
          <a:p>
            <a:pPr>
              <a:lnSpc>
                <a:spcPct val="90000"/>
              </a:lnSpc>
            </a:pPr>
            <a:r>
              <a:rPr lang="en-US" sz="2100" dirty="0" smtClean="0"/>
              <a:t>In 1984, Congress passed the Equal Access Act requiring all public secondary schools with “limited open forum” polices to give equal access to “any students who wish to conduct a meeting within that limited open forum,” regardless of the “religious, political, philosophical, or content of the speech at such meetings.”</a:t>
            </a:r>
          </a:p>
          <a:p>
            <a:pPr>
              <a:lnSpc>
                <a:spcPct val="90000"/>
              </a:lnSpc>
            </a:pPr>
            <a:r>
              <a:rPr lang="en-US" sz="2100" dirty="0" smtClean="0"/>
              <a:t>A limited open forum is in effect if a school permits “one or more  noncurriculum related student groups to meet in school premises during noninstructional times.”</a:t>
            </a:r>
          </a:p>
          <a:p>
            <a:pPr>
              <a:lnSpc>
                <a:spcPct val="90000"/>
              </a:lnSpc>
            </a:pPr>
            <a:r>
              <a:rPr lang="en-US" sz="2100" dirty="0"/>
              <a:t>Westside High </a:t>
            </a:r>
            <a:r>
              <a:rPr lang="en-US" sz="2100" dirty="0" smtClean="0"/>
              <a:t>School </a:t>
            </a:r>
            <a:r>
              <a:rPr lang="en-US" sz="2100" dirty="0"/>
              <a:t>in </a:t>
            </a:r>
            <a:r>
              <a:rPr lang="en-US" sz="2100" dirty="0" smtClean="0"/>
              <a:t>Omaha</a:t>
            </a:r>
            <a:r>
              <a:rPr lang="en-US" sz="2100" dirty="0"/>
              <a:t>, Nebraska, refused to let a group of students </a:t>
            </a:r>
            <a:r>
              <a:rPr lang="en-US" sz="2100" dirty="0" smtClean="0"/>
              <a:t>form a </a:t>
            </a:r>
            <a:r>
              <a:rPr lang="en-US" sz="2100" dirty="0"/>
              <a:t>Christian Bible Study </a:t>
            </a:r>
            <a:r>
              <a:rPr lang="en-US" sz="2100" dirty="0" smtClean="0"/>
              <a:t>Club.  The school denied the request because school policy requires a staff </a:t>
            </a:r>
            <a:r>
              <a:rPr lang="en-US" sz="2100" dirty="0"/>
              <a:t>member to sponsor </a:t>
            </a:r>
            <a:r>
              <a:rPr lang="en-US" sz="2100" dirty="0" smtClean="0"/>
              <a:t>any club that sought to meet on campus.</a:t>
            </a:r>
          </a:p>
          <a:p>
            <a:pPr>
              <a:lnSpc>
                <a:spcPct val="90000"/>
              </a:lnSpc>
            </a:pPr>
            <a:r>
              <a:rPr lang="en-US" sz="2100" dirty="0" smtClean="0"/>
              <a:t>The </a:t>
            </a:r>
            <a:r>
              <a:rPr lang="en-US" sz="2100" dirty="0"/>
              <a:t>students argued that the district's decision </a:t>
            </a:r>
            <a:r>
              <a:rPr lang="en-US" sz="2100" dirty="0" smtClean="0"/>
              <a:t>violated the</a:t>
            </a:r>
            <a:r>
              <a:rPr lang="en-US" sz="2100" dirty="0"/>
              <a:t> Equal Access </a:t>
            </a:r>
            <a:r>
              <a:rPr lang="en-US" sz="2100" dirty="0" smtClean="0"/>
              <a:t>Act.</a:t>
            </a:r>
          </a:p>
        </p:txBody>
      </p:sp>
      <p:pic>
        <p:nvPicPr>
          <p:cNvPr id="11266" name="Picture 2" descr="https://encrypted-tbn1.google.com/images?q=tbn:ANd9GcT8cbXySW4pnhLQVzoQLZaXR8i9G5pmd48GQZgNXqKK-rKCoE6Lmg"/>
          <p:cNvPicPr>
            <a:picLocks noChangeAspect="1" noChangeArrowheads="1"/>
          </p:cNvPicPr>
          <p:nvPr/>
        </p:nvPicPr>
        <p:blipFill>
          <a:blip r:embed="rId2" cstate="print"/>
          <a:srcRect/>
          <a:stretch>
            <a:fillRect/>
          </a:stretch>
        </p:blipFill>
        <p:spPr bwMode="auto">
          <a:xfrm>
            <a:off x="4800600" y="152400"/>
            <a:ext cx="3260423" cy="2307940"/>
          </a:xfrm>
          <a:prstGeom prst="rect">
            <a:avLst/>
          </a:prstGeom>
          <a:noFill/>
        </p:spPr>
      </p:pic>
    </p:spTree>
    <p:extLst>
      <p:ext uri="{BB962C8B-B14F-4D97-AF65-F5344CB8AC3E}">
        <p14:creationId xmlns:p14="http://schemas.microsoft.com/office/powerpoint/2010/main" val="2886142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 calcmode="lin" valueType="num">
                                      <p:cBhvr additive="base">
                                        <p:cTn id="7" dur="500" fill="hold"/>
                                        <p:tgtEl>
                                          <p:spTgt spid="552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2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299">
                                            <p:txEl>
                                              <p:pRg st="1" end="1"/>
                                            </p:txEl>
                                          </p:spTgt>
                                        </p:tgtEl>
                                        <p:attrNameLst>
                                          <p:attrName>style.visibility</p:attrName>
                                        </p:attrNameLst>
                                      </p:cBhvr>
                                      <p:to>
                                        <p:strVal val="visible"/>
                                      </p:to>
                                    </p:set>
                                    <p:anim calcmode="lin" valueType="num">
                                      <p:cBhvr additive="base">
                                        <p:cTn id="13" dur="500" fill="hold"/>
                                        <p:tgtEl>
                                          <p:spTgt spid="552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52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5299">
                                            <p:txEl>
                                              <p:pRg st="2" end="2"/>
                                            </p:txEl>
                                          </p:spTgt>
                                        </p:tgtEl>
                                        <p:attrNameLst>
                                          <p:attrName>style.visibility</p:attrName>
                                        </p:attrNameLst>
                                      </p:cBhvr>
                                      <p:to>
                                        <p:strVal val="visible"/>
                                      </p:to>
                                    </p:set>
                                    <p:anim calcmode="lin" valueType="num">
                                      <p:cBhvr additive="base">
                                        <p:cTn id="19" dur="500" fill="hold"/>
                                        <p:tgtEl>
                                          <p:spTgt spid="552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52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5299">
                                            <p:txEl>
                                              <p:pRg st="3" end="3"/>
                                            </p:txEl>
                                          </p:spTgt>
                                        </p:tgtEl>
                                        <p:attrNameLst>
                                          <p:attrName>style.visibility</p:attrName>
                                        </p:attrNameLst>
                                      </p:cBhvr>
                                      <p:to>
                                        <p:strVal val="visible"/>
                                      </p:to>
                                    </p:set>
                                    <p:anim calcmode="lin" valueType="num">
                                      <p:cBhvr additive="base">
                                        <p:cTn id="25" dur="500" fill="hold"/>
                                        <p:tgtEl>
                                          <p:spTgt spid="552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52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 y="152400"/>
            <a:ext cx="8839200" cy="990600"/>
          </a:xfrm>
        </p:spPr>
        <p:txBody>
          <a:bodyPr/>
          <a:lstStyle/>
          <a:p>
            <a:r>
              <a:rPr lang="en-US" sz="3200" i="1" dirty="0" smtClean="0"/>
              <a:t>Westside Community School v. Mergens (1990)</a:t>
            </a:r>
            <a:br>
              <a:rPr lang="en-US" sz="3200" i="1" dirty="0" smtClean="0"/>
            </a:br>
            <a:r>
              <a:rPr lang="en-US" sz="2400" dirty="0" smtClean="0"/>
              <a:t>The Decision</a:t>
            </a:r>
          </a:p>
        </p:txBody>
      </p:sp>
      <p:sp>
        <p:nvSpPr>
          <p:cNvPr id="56323" name="Rectangle 3"/>
          <p:cNvSpPr>
            <a:spLocks noGrp="1" noChangeArrowheads="1"/>
          </p:cNvSpPr>
          <p:nvPr>
            <p:ph idx="1"/>
          </p:nvPr>
        </p:nvSpPr>
        <p:spPr>
          <a:xfrm>
            <a:off x="3124200" y="1219200"/>
            <a:ext cx="5867400" cy="5486400"/>
          </a:xfrm>
        </p:spPr>
        <p:txBody>
          <a:bodyPr>
            <a:noAutofit/>
          </a:bodyPr>
          <a:lstStyle/>
          <a:p>
            <a:pPr>
              <a:lnSpc>
                <a:spcPct val="90000"/>
              </a:lnSpc>
            </a:pPr>
            <a:r>
              <a:rPr lang="en-US" sz="2800" dirty="0" smtClean="0"/>
              <a:t>A divided Court voted to uphold the Equal Access Act. </a:t>
            </a:r>
          </a:p>
          <a:p>
            <a:pPr>
              <a:lnSpc>
                <a:spcPct val="90000"/>
              </a:lnSpc>
            </a:pPr>
            <a:r>
              <a:rPr lang="en-US" sz="2800" dirty="0" smtClean="0"/>
              <a:t>In a plurality opinion (fully endorsed by only four justices) Justice Sandra Day O’Connor held that private endorsements of religion, such as those that might occur during a group meeting, she asserted, were protected by the free speech and free exercise clauses of the First Amendment, but government endorsements would violate the establishment clause.</a:t>
            </a:r>
          </a:p>
        </p:txBody>
      </p:sp>
      <p:pic>
        <p:nvPicPr>
          <p:cNvPr id="15364" name="Picture 5" descr="1253125.  Supreme Court Justice, Sandra Day O'Connor, in her office."/>
          <p:cNvPicPr>
            <a:picLocks noChangeAspect="1" noChangeArrowheads="1"/>
          </p:cNvPicPr>
          <p:nvPr/>
        </p:nvPicPr>
        <p:blipFill>
          <a:blip r:embed="rId2" cstate="print"/>
          <a:srcRect l="60678" t="31046" r="15369"/>
          <a:stretch>
            <a:fillRect/>
          </a:stretch>
        </p:blipFill>
        <p:spPr bwMode="auto">
          <a:xfrm>
            <a:off x="381000" y="1219200"/>
            <a:ext cx="2573338" cy="4953000"/>
          </a:xfrm>
          <a:prstGeom prst="rect">
            <a:avLst/>
          </a:prstGeom>
          <a:noFill/>
          <a:ln w="9525">
            <a:noFill/>
            <a:miter lim="800000"/>
            <a:headEnd/>
            <a:tailEnd/>
          </a:ln>
        </p:spPr>
      </p:pic>
    </p:spTree>
    <p:extLst>
      <p:ext uri="{BB962C8B-B14F-4D97-AF65-F5344CB8AC3E}">
        <p14:creationId xmlns:p14="http://schemas.microsoft.com/office/powerpoint/2010/main" val="11456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352800" y="273050"/>
            <a:ext cx="5638800" cy="2241550"/>
          </a:xfrm>
        </p:spPr>
        <p:txBody>
          <a:bodyPr/>
          <a:lstStyle/>
          <a:p>
            <a:r>
              <a:rPr lang="en-US" sz="3200" i="1" dirty="0" smtClean="0"/>
              <a:t>Westside Community School </a:t>
            </a:r>
            <a:br>
              <a:rPr lang="en-US" sz="3200" i="1" dirty="0" smtClean="0"/>
            </a:br>
            <a:r>
              <a:rPr lang="en-US" sz="3200" i="1" dirty="0" smtClean="0"/>
              <a:t>v. Mergens (1990)</a:t>
            </a:r>
            <a:br>
              <a:rPr lang="en-US" sz="3200" i="1" dirty="0" smtClean="0"/>
            </a:br>
            <a:r>
              <a:rPr lang="en-US" sz="2400" dirty="0" smtClean="0"/>
              <a:t>The Decision</a:t>
            </a:r>
          </a:p>
        </p:txBody>
      </p:sp>
      <p:sp>
        <p:nvSpPr>
          <p:cNvPr id="58371" name="Rectangle 3"/>
          <p:cNvSpPr>
            <a:spLocks noGrp="1" noChangeArrowheads="1"/>
          </p:cNvSpPr>
          <p:nvPr>
            <p:ph idx="1"/>
          </p:nvPr>
        </p:nvSpPr>
        <p:spPr>
          <a:xfrm>
            <a:off x="152400" y="2362200"/>
            <a:ext cx="8839200" cy="4344988"/>
          </a:xfrm>
        </p:spPr>
        <p:txBody>
          <a:bodyPr>
            <a:normAutofit lnSpcReduction="10000"/>
          </a:bodyPr>
          <a:lstStyle/>
          <a:p>
            <a:pPr>
              <a:lnSpc>
                <a:spcPct val="80000"/>
              </a:lnSpc>
            </a:pPr>
            <a:r>
              <a:rPr lang="en-US" sz="2000" dirty="0" smtClean="0"/>
              <a:t>Justices Anthony Kennedy and Antonin Scalia agreed that the act was constitutional, but they took issue with O’Connor’s endorsement approach. They advocated a standard emphasizing the relative “coercive” nature of government policies.</a:t>
            </a:r>
          </a:p>
          <a:p>
            <a:pPr>
              <a:lnSpc>
                <a:spcPct val="80000"/>
              </a:lnSpc>
            </a:pPr>
            <a:r>
              <a:rPr lang="en-US" sz="2000" dirty="0" smtClean="0"/>
              <a:t>Kennedy wrote: “I should think it inevitable that a public school ‘endorses’ a religious club, in a commonsense use of the term, if the club happens to be one of many activities that the school permits students to choose in order to further the development of their intellect and character in an extracurricular setting. </a:t>
            </a:r>
          </a:p>
          <a:p>
            <a:pPr>
              <a:lnSpc>
                <a:spcPct val="80000"/>
              </a:lnSpc>
            </a:pPr>
            <a:r>
              <a:rPr lang="en-US" sz="2000" dirty="0" smtClean="0"/>
              <a:t>But no constitutional violation occurs if the school’s action is based upon recognition of the fact that membership in a religious club is one of many permissible ways for a student to further his or her own personal enrichment. </a:t>
            </a:r>
          </a:p>
          <a:p>
            <a:pPr>
              <a:lnSpc>
                <a:spcPct val="80000"/>
              </a:lnSpc>
            </a:pPr>
            <a:r>
              <a:rPr lang="en-US" sz="2000" dirty="0" smtClean="0"/>
              <a:t>The inquiry with respect to coercion must be whether the government imposes pressure upon a student to participate in a religious activity. This inquiry, of course, must be undertaken with sensitivity to the special circumstances that exist in a secondary school where the line between voluntary and coerced participation may be difficult to draw. No such coercion…has been shown to exist s a necessary result of this statute.”</a:t>
            </a:r>
          </a:p>
        </p:txBody>
      </p:sp>
      <p:pic>
        <p:nvPicPr>
          <p:cNvPr id="16388" name="Picture 5" descr="80231666"/>
          <p:cNvPicPr>
            <a:picLocks noChangeAspect="1" noChangeArrowheads="1"/>
          </p:cNvPicPr>
          <p:nvPr/>
        </p:nvPicPr>
        <p:blipFill>
          <a:blip r:embed="rId2" cstate="print"/>
          <a:srcRect l="5634" r="25352"/>
          <a:stretch>
            <a:fillRect/>
          </a:stretch>
        </p:blipFill>
        <p:spPr bwMode="auto">
          <a:xfrm>
            <a:off x="803275" y="169863"/>
            <a:ext cx="2397125" cy="2116137"/>
          </a:xfrm>
          <a:prstGeom prst="rect">
            <a:avLst/>
          </a:prstGeom>
          <a:noFill/>
          <a:ln w="9525">
            <a:noFill/>
            <a:miter lim="800000"/>
            <a:headEnd/>
            <a:tailEnd/>
          </a:ln>
        </p:spPr>
      </p:pic>
    </p:spTree>
    <p:extLst>
      <p:ext uri="{BB962C8B-B14F-4D97-AF65-F5344CB8AC3E}">
        <p14:creationId xmlns:p14="http://schemas.microsoft.com/office/powerpoint/2010/main" val="9415133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additive="base">
                                        <p:cTn id="7" dur="5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 calcmode="lin" valueType="num">
                                      <p:cBhvr additive="base">
                                        <p:cTn id="19" dur="500" fill="hold"/>
                                        <p:tgtEl>
                                          <p:spTgt spid="58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8371">
                                            <p:txEl>
                                              <p:pRg st="3" end="3"/>
                                            </p:txEl>
                                          </p:spTgt>
                                        </p:tgtEl>
                                        <p:attrNameLst>
                                          <p:attrName>style.visibility</p:attrName>
                                        </p:attrNameLst>
                                      </p:cBhvr>
                                      <p:to>
                                        <p:strVal val="visible"/>
                                      </p:to>
                                    </p:set>
                                    <p:anim calcmode="lin" valueType="num">
                                      <p:cBhvr additive="base">
                                        <p:cTn id="25" dur="500" fill="hold"/>
                                        <p:tgtEl>
                                          <p:spTgt spid="58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83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495800" cy="2087562"/>
          </a:xfrm>
        </p:spPr>
        <p:txBody>
          <a:bodyPr>
            <a:normAutofit/>
          </a:bodyPr>
          <a:lstStyle/>
          <a:p>
            <a:r>
              <a:rPr lang="en-US" dirty="0" smtClean="0"/>
              <a:t>The Establishment Clause</a:t>
            </a:r>
            <a:endParaRPr lang="en-US" dirty="0"/>
          </a:p>
        </p:txBody>
      </p:sp>
      <p:sp>
        <p:nvSpPr>
          <p:cNvPr id="3" name="Content Placeholder 2"/>
          <p:cNvSpPr>
            <a:spLocks noGrp="1"/>
          </p:cNvSpPr>
          <p:nvPr>
            <p:ph idx="1"/>
          </p:nvPr>
        </p:nvSpPr>
        <p:spPr>
          <a:xfrm>
            <a:off x="152400" y="2743200"/>
            <a:ext cx="8839200" cy="4038600"/>
          </a:xfrm>
        </p:spPr>
        <p:txBody>
          <a:bodyPr>
            <a:normAutofit fontScale="85000" lnSpcReduction="10000"/>
          </a:bodyPr>
          <a:lstStyle/>
          <a:p>
            <a:r>
              <a:rPr lang="en-US" dirty="0"/>
              <a:t>1st Amendment: “Congress shall make no law . . . </a:t>
            </a:r>
            <a:r>
              <a:rPr lang="en-US" dirty="0" smtClean="0"/>
              <a:t>respecting an establishment of religion...”</a:t>
            </a:r>
          </a:p>
          <a:p>
            <a:r>
              <a:rPr lang="en-US" dirty="0" smtClean="0"/>
              <a:t>The Supreme Court has been either </a:t>
            </a:r>
            <a:r>
              <a:rPr lang="en-US" b="1" i="1" dirty="0" smtClean="0"/>
              <a:t>separationist</a:t>
            </a:r>
            <a:r>
              <a:rPr lang="en-US" i="1" dirty="0" smtClean="0"/>
              <a:t> </a:t>
            </a:r>
            <a:r>
              <a:rPr lang="en-US" dirty="0" smtClean="0"/>
              <a:t>(liberal) or </a:t>
            </a:r>
            <a:r>
              <a:rPr lang="en-US" b="1" i="1" dirty="0" smtClean="0"/>
              <a:t>accommodationist</a:t>
            </a:r>
            <a:r>
              <a:rPr lang="en-US" dirty="0" smtClean="0"/>
              <a:t> (conservative) in its rulings.</a:t>
            </a:r>
          </a:p>
          <a:p>
            <a:r>
              <a:rPr lang="en-US" dirty="0" smtClean="0"/>
              <a:t>There are three broad areas of Establishment Clause cases.</a:t>
            </a:r>
          </a:p>
          <a:p>
            <a:pPr marL="514350" indent="-514350">
              <a:buFont typeface="+mj-lt"/>
              <a:buAutoNum type="arabicPeriod"/>
            </a:pPr>
            <a:r>
              <a:rPr lang="en-US" dirty="0" smtClean="0"/>
              <a:t>Aid to religious schools (</a:t>
            </a:r>
            <a:r>
              <a:rPr lang="en-US" b="1" i="1" dirty="0" smtClean="0"/>
              <a:t>accommodationist</a:t>
            </a:r>
            <a:r>
              <a:rPr lang="en-US" dirty="0" smtClean="0"/>
              <a:t>), </a:t>
            </a:r>
            <a:endParaRPr lang="en-US" dirty="0" smtClean="0"/>
          </a:p>
          <a:p>
            <a:pPr marL="514350" indent="-514350">
              <a:buFont typeface="+mj-lt"/>
              <a:buAutoNum type="arabicPeriod"/>
            </a:pPr>
            <a:r>
              <a:rPr lang="en-US" dirty="0" smtClean="0"/>
              <a:t>Religious access </a:t>
            </a:r>
            <a:r>
              <a:rPr lang="en-US" dirty="0" smtClean="0"/>
              <a:t>to </a:t>
            </a:r>
            <a:r>
              <a:rPr lang="en-US" dirty="0"/>
              <a:t>p</a:t>
            </a:r>
            <a:r>
              <a:rPr lang="en-US" dirty="0" smtClean="0"/>
              <a:t>ublic facilities (</a:t>
            </a:r>
            <a:r>
              <a:rPr lang="en-US" b="1" i="1" dirty="0" smtClean="0"/>
              <a:t>accommodationist</a:t>
            </a:r>
            <a:r>
              <a:rPr lang="en-US" dirty="0" smtClean="0"/>
              <a:t>).</a:t>
            </a:r>
          </a:p>
          <a:p>
            <a:pPr marL="514350" indent="-514350">
              <a:buFont typeface="+mj-lt"/>
              <a:buAutoNum type="arabicPeriod"/>
            </a:pPr>
            <a:r>
              <a:rPr lang="en-US" dirty="0"/>
              <a:t>Prayer and teaching religion in public </a:t>
            </a:r>
            <a:r>
              <a:rPr lang="en-US" dirty="0" smtClean="0"/>
              <a:t>schools </a:t>
            </a:r>
            <a:r>
              <a:rPr lang="en-US" dirty="0"/>
              <a:t>(</a:t>
            </a:r>
            <a:r>
              <a:rPr lang="en-US" b="1" i="1" dirty="0"/>
              <a:t>separationist</a:t>
            </a:r>
            <a:r>
              <a:rPr lang="en-US" dirty="0"/>
              <a:t>)</a:t>
            </a:r>
          </a:p>
        </p:txBody>
      </p:sp>
      <p:pic>
        <p:nvPicPr>
          <p:cNvPr id="4" name="Picture 3"/>
          <p:cNvPicPr>
            <a:picLocks noChangeAspect="1"/>
          </p:cNvPicPr>
          <p:nvPr/>
        </p:nvPicPr>
        <p:blipFill>
          <a:blip r:embed="rId2"/>
          <a:stretch>
            <a:fillRect/>
          </a:stretch>
        </p:blipFill>
        <p:spPr>
          <a:xfrm>
            <a:off x="5105400" y="198438"/>
            <a:ext cx="3657600" cy="2438400"/>
          </a:xfrm>
          <a:prstGeom prst="rect">
            <a:avLst/>
          </a:prstGeom>
        </p:spPr>
      </p:pic>
    </p:spTree>
    <p:extLst>
      <p:ext uri="{BB962C8B-B14F-4D97-AF65-F5344CB8AC3E}">
        <p14:creationId xmlns:p14="http://schemas.microsoft.com/office/powerpoint/2010/main" val="3612789720"/>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Lamb’s Chapel v. Center Moriches Union Free School District </a:t>
            </a:r>
            <a:r>
              <a:rPr lang="en-US" dirty="0" smtClean="0"/>
              <a:t>(1993)</a:t>
            </a:r>
            <a:endParaRPr lang="en-US" i="1" dirty="0"/>
          </a:p>
        </p:txBody>
      </p:sp>
      <p:sp>
        <p:nvSpPr>
          <p:cNvPr id="3" name="Content Placeholder 2"/>
          <p:cNvSpPr>
            <a:spLocks noGrp="1"/>
          </p:cNvSpPr>
          <p:nvPr>
            <p:ph idx="1"/>
          </p:nvPr>
        </p:nvSpPr>
        <p:spPr>
          <a:xfrm>
            <a:off x="228600" y="1600200"/>
            <a:ext cx="8610600" cy="4953000"/>
          </a:xfrm>
        </p:spPr>
        <p:txBody>
          <a:bodyPr>
            <a:normAutofit fontScale="92500" lnSpcReduction="20000"/>
          </a:bodyPr>
          <a:lstStyle/>
          <a:p>
            <a:r>
              <a:rPr lang="en-US" dirty="0" smtClean="0"/>
              <a:t>New York law prevented school boards from allowing schools to be used after hours for religious activities.</a:t>
            </a:r>
          </a:p>
          <a:p>
            <a:r>
              <a:rPr lang="en-US" dirty="0" smtClean="0"/>
              <a:t>Lamb’s Chapel, an evangelical group, twice requested use of a public school’s facilities and were denied both times. They sought to use the school to show films from a religious-oriented series concerning family values and child rearing.</a:t>
            </a:r>
          </a:p>
          <a:p>
            <a:r>
              <a:rPr lang="en-US" dirty="0" smtClean="0"/>
              <a:t>Both the district and appellate courts ruled in favor of the school district, calling the school a “limited public forum” that need not be available to everyone.</a:t>
            </a:r>
            <a:endParaRPr lang="en-US" dirty="0"/>
          </a:p>
        </p:txBody>
      </p:sp>
    </p:spTree>
    <p:extLst>
      <p:ext uri="{BB962C8B-B14F-4D97-AF65-F5344CB8AC3E}">
        <p14:creationId xmlns:p14="http://schemas.microsoft.com/office/powerpoint/2010/main" val="324559879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i="1" dirty="0" smtClean="0"/>
              <a:t>Lamb’s Chapel v. Center Moriches Union Free School District </a:t>
            </a:r>
            <a:r>
              <a:rPr lang="en-US" dirty="0" smtClean="0"/>
              <a:t>(1993)</a:t>
            </a:r>
            <a:endParaRPr lang="en-US" i="1" dirty="0"/>
          </a:p>
        </p:txBody>
      </p:sp>
      <p:sp>
        <p:nvSpPr>
          <p:cNvPr id="3" name="Content Placeholder 2"/>
          <p:cNvSpPr>
            <a:spLocks noGrp="1"/>
          </p:cNvSpPr>
          <p:nvPr>
            <p:ph idx="1"/>
          </p:nvPr>
        </p:nvSpPr>
        <p:spPr>
          <a:xfrm>
            <a:off x="152400" y="1600200"/>
            <a:ext cx="8763000" cy="5105400"/>
          </a:xfrm>
        </p:spPr>
        <p:txBody>
          <a:bodyPr>
            <a:normAutofit fontScale="62500" lnSpcReduction="20000"/>
          </a:bodyPr>
          <a:lstStyle/>
          <a:p>
            <a:r>
              <a:rPr lang="en-US" dirty="0" smtClean="0"/>
              <a:t>The Court ruled unanimously to reject the school district’s decision to refuse to allow school property to be used for religious activities.</a:t>
            </a:r>
          </a:p>
          <a:p>
            <a:r>
              <a:rPr lang="en-US" dirty="0" smtClean="0"/>
              <a:t>Writing for the Court, Justice Byron White explained that the critical point is whether the school’s decision to refuse the religious group’s request was neutral.</a:t>
            </a:r>
          </a:p>
          <a:p>
            <a:r>
              <a:rPr lang="en-US" dirty="0" smtClean="0"/>
              <a:t>Because the topic of the films served a social or civic purpose and would be allowed to be shown by a non-religious group, the rejection of the Lamb’s Chapel request was not neutral.</a:t>
            </a:r>
          </a:p>
          <a:p>
            <a:r>
              <a:rPr lang="en-US" dirty="0" smtClean="0"/>
              <a:t>To refuse the forum to the religious group favors some viewpoints at the disadvantage of others.</a:t>
            </a:r>
          </a:p>
          <a:p>
            <a:r>
              <a:rPr lang="en-US" dirty="0" smtClean="0"/>
              <a:t>The Establishment Clause would not have been violated because the film would have been shown after school hours and would have been open to the public.</a:t>
            </a:r>
          </a:p>
          <a:p>
            <a:r>
              <a:rPr lang="en-US" dirty="0" smtClean="0"/>
              <a:t>Even though the decision was unanimous, disagreements over the appropriate standard to use continued to divide the justices, and their rhetoric became more extreme.</a:t>
            </a:r>
          </a:p>
          <a:p>
            <a:r>
              <a:rPr lang="en-US" dirty="0" smtClean="0"/>
              <a:t>Three justices (Scalia, Kennedy, and Thomas) harshly criticized the Court’s use of the Lemon test and the endorsement standard preferred by Justice O’Connor.</a:t>
            </a:r>
            <a:endParaRPr lang="en-US" dirty="0"/>
          </a:p>
        </p:txBody>
      </p:sp>
    </p:spTree>
    <p:extLst>
      <p:ext uri="{BB962C8B-B14F-4D97-AF65-F5344CB8AC3E}">
        <p14:creationId xmlns:p14="http://schemas.microsoft.com/office/powerpoint/2010/main" val="361008811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838200"/>
          </a:xfrm>
        </p:spPr>
        <p:txBody>
          <a:bodyPr>
            <a:noAutofit/>
          </a:bodyPr>
          <a:lstStyle/>
          <a:p>
            <a:r>
              <a:rPr lang="en-US" sz="3800" i="1" dirty="0" smtClean="0"/>
              <a:t>Rosenberger v. University of Virginia </a:t>
            </a:r>
            <a:r>
              <a:rPr lang="en-US" sz="3800" dirty="0" smtClean="0"/>
              <a:t>(1995)</a:t>
            </a:r>
            <a:endParaRPr lang="en-US" sz="3800" i="1" dirty="0"/>
          </a:p>
        </p:txBody>
      </p:sp>
      <p:sp>
        <p:nvSpPr>
          <p:cNvPr id="3" name="Content Placeholder 2"/>
          <p:cNvSpPr>
            <a:spLocks noGrp="1"/>
          </p:cNvSpPr>
          <p:nvPr>
            <p:ph idx="1"/>
          </p:nvPr>
        </p:nvSpPr>
        <p:spPr>
          <a:xfrm>
            <a:off x="228600" y="1066800"/>
            <a:ext cx="5943600" cy="5562600"/>
          </a:xfrm>
        </p:spPr>
        <p:txBody>
          <a:bodyPr>
            <a:normAutofit fontScale="92500" lnSpcReduction="20000"/>
          </a:bodyPr>
          <a:lstStyle/>
          <a:p>
            <a:r>
              <a:rPr lang="en-US" dirty="0" smtClean="0"/>
              <a:t>Ronald Rosenberger, a member of a recognized organization of Christian students at the University of Virginia, objected to a denial of student activity funds to support the printing of the group’s newspaper, </a:t>
            </a:r>
            <a:r>
              <a:rPr lang="en-US" i="1" dirty="0" smtClean="0"/>
              <a:t>Wide Awake: A Christian Perspective at the University of Virginia</a:t>
            </a:r>
            <a:r>
              <a:rPr lang="en-US" dirty="0" smtClean="0"/>
              <a:t>.</a:t>
            </a:r>
          </a:p>
          <a:p>
            <a:r>
              <a:rPr lang="en-US" dirty="0" smtClean="0"/>
              <a:t>Other student groups received funding to support their publications, but the university’s rules prohibited support for religious activities.</a:t>
            </a:r>
            <a:endParaRPr lang="en-US" dirty="0"/>
          </a:p>
        </p:txBody>
      </p:sp>
      <p:pic>
        <p:nvPicPr>
          <p:cNvPr id="25602" name="Picture 2" descr="http://www.cir-usa.org/Images/rosenbeger_cavalierdaily.jpg"/>
          <p:cNvPicPr>
            <a:picLocks noChangeAspect="1" noChangeArrowheads="1"/>
          </p:cNvPicPr>
          <p:nvPr/>
        </p:nvPicPr>
        <p:blipFill>
          <a:blip r:embed="rId2" cstate="print"/>
          <a:srcRect/>
          <a:stretch>
            <a:fillRect/>
          </a:stretch>
        </p:blipFill>
        <p:spPr bwMode="auto">
          <a:xfrm>
            <a:off x="6172200" y="1752600"/>
            <a:ext cx="2773003" cy="3485618"/>
          </a:xfrm>
          <a:prstGeom prst="rect">
            <a:avLst/>
          </a:prstGeom>
          <a:noFill/>
        </p:spPr>
      </p:pic>
    </p:spTree>
    <p:extLst>
      <p:ext uri="{BB962C8B-B14F-4D97-AF65-F5344CB8AC3E}">
        <p14:creationId xmlns:p14="http://schemas.microsoft.com/office/powerpoint/2010/main" val="6217993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685800"/>
          </a:xfrm>
        </p:spPr>
        <p:txBody>
          <a:bodyPr>
            <a:noAutofit/>
          </a:bodyPr>
          <a:lstStyle/>
          <a:p>
            <a:r>
              <a:rPr lang="en-US" sz="3800" i="1" dirty="0" smtClean="0"/>
              <a:t>Rosenberger v. University of Virginia </a:t>
            </a:r>
            <a:r>
              <a:rPr lang="en-US" sz="3800" dirty="0" smtClean="0"/>
              <a:t>(1995)</a:t>
            </a:r>
            <a:endParaRPr lang="en-US" sz="3800" i="1" dirty="0"/>
          </a:p>
        </p:txBody>
      </p:sp>
      <p:sp>
        <p:nvSpPr>
          <p:cNvPr id="3" name="Content Placeholder 2"/>
          <p:cNvSpPr>
            <a:spLocks noGrp="1"/>
          </p:cNvSpPr>
          <p:nvPr>
            <p:ph idx="1"/>
          </p:nvPr>
        </p:nvSpPr>
        <p:spPr>
          <a:xfrm>
            <a:off x="3048000" y="990600"/>
            <a:ext cx="5867400" cy="5562600"/>
          </a:xfrm>
        </p:spPr>
        <p:txBody>
          <a:bodyPr>
            <a:normAutofit fontScale="70000" lnSpcReduction="20000"/>
          </a:bodyPr>
          <a:lstStyle/>
          <a:p>
            <a:r>
              <a:rPr lang="en-US" dirty="0" smtClean="0"/>
              <a:t>The Court ruled 5-4 in favor of Rosenberger.</a:t>
            </a:r>
          </a:p>
          <a:p>
            <a:r>
              <a:rPr lang="en-US" dirty="0" smtClean="0"/>
              <a:t>Relying on decisions such as </a:t>
            </a:r>
            <a:r>
              <a:rPr lang="en-US" i="1" dirty="0" smtClean="0"/>
              <a:t>Lamb’s Chapel</a:t>
            </a:r>
            <a:r>
              <a:rPr lang="en-US" dirty="0" smtClean="0"/>
              <a:t>, Justice Kennedy, writing for the Court, found the university’s policies to be an unconstitutional form of “viewpoint discrimination.”</a:t>
            </a:r>
          </a:p>
          <a:p>
            <a:r>
              <a:rPr lang="en-US" dirty="0" smtClean="0"/>
              <a:t>He explained that “it does not violate the Establishment Clause for a public university to grant access to its facilities on a religion-neutral basis to a wide spectrum of student groups.”</a:t>
            </a:r>
          </a:p>
          <a:p>
            <a:r>
              <a:rPr lang="en-US" dirty="0" smtClean="0"/>
              <a:t>Ruling otherwise, according to Kennedy, would require the university to scrutinize all student speech to ensure that it did not contain excessively religious content.</a:t>
            </a:r>
          </a:p>
          <a:p>
            <a:r>
              <a:rPr lang="en-US" dirty="0" smtClean="0"/>
              <a:t>Four justices dissented, condemning the majority for approving for the first time direct government expenditures to support core religious activities.</a:t>
            </a:r>
            <a:endParaRPr lang="en-US" dirty="0"/>
          </a:p>
        </p:txBody>
      </p:sp>
      <p:pic>
        <p:nvPicPr>
          <p:cNvPr id="26626" name="Picture 2" descr="http://nimg.sulekha.com/others/thumbnailfull/anthony-kennedy-2009-9-29-11-12-28.jpg"/>
          <p:cNvPicPr>
            <a:picLocks noChangeAspect="1" noChangeArrowheads="1"/>
          </p:cNvPicPr>
          <p:nvPr/>
        </p:nvPicPr>
        <p:blipFill>
          <a:blip r:embed="rId2" cstate="print"/>
          <a:srcRect/>
          <a:stretch>
            <a:fillRect/>
          </a:stretch>
        </p:blipFill>
        <p:spPr bwMode="auto">
          <a:xfrm>
            <a:off x="152401" y="1600201"/>
            <a:ext cx="2876698" cy="3886200"/>
          </a:xfrm>
          <a:prstGeom prst="rect">
            <a:avLst/>
          </a:prstGeom>
          <a:noFill/>
        </p:spPr>
      </p:pic>
    </p:spTree>
    <p:extLst>
      <p:ext uri="{BB962C8B-B14F-4D97-AF65-F5344CB8AC3E}">
        <p14:creationId xmlns:p14="http://schemas.microsoft.com/office/powerpoint/2010/main" val="9164114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fontScale="90000"/>
          </a:bodyPr>
          <a:lstStyle/>
          <a:p>
            <a:r>
              <a:rPr lang="en-US" i="1" dirty="0" smtClean="0"/>
              <a:t>Good News Club v. Milford Central School </a:t>
            </a:r>
            <a:r>
              <a:rPr lang="en-US" dirty="0" smtClean="0"/>
              <a:t>(2001)</a:t>
            </a:r>
            <a:endParaRPr lang="en-US" i="1" dirty="0"/>
          </a:p>
        </p:txBody>
      </p:sp>
      <p:sp>
        <p:nvSpPr>
          <p:cNvPr id="3" name="Content Placeholder 2"/>
          <p:cNvSpPr>
            <a:spLocks noGrp="1"/>
          </p:cNvSpPr>
          <p:nvPr>
            <p:ph idx="1"/>
          </p:nvPr>
        </p:nvSpPr>
        <p:spPr>
          <a:xfrm>
            <a:off x="228600" y="1600200"/>
            <a:ext cx="8686800" cy="4953000"/>
          </a:xfrm>
        </p:spPr>
        <p:txBody>
          <a:bodyPr>
            <a:normAutofit fontScale="92500" lnSpcReduction="20000"/>
          </a:bodyPr>
          <a:lstStyle/>
          <a:p>
            <a:r>
              <a:rPr lang="en-US" dirty="0" smtClean="0"/>
              <a:t>This dispute began when a private Christian children’s organization requested the use of classrooms for weekly meetings.</a:t>
            </a:r>
          </a:p>
          <a:p>
            <a:r>
              <a:rPr lang="en-US" dirty="0" smtClean="0"/>
              <a:t>The school allowed outside groups to use school facilities after hours but excluded those whose purpose was to conduct religious instruction or services.</a:t>
            </a:r>
          </a:p>
          <a:p>
            <a:r>
              <a:rPr lang="en-US" dirty="0" smtClean="0"/>
              <a:t>Good News Club leaders acknowledged that the meetings were primarily for the singing of religious songs, Bible lessons, prayer, and Scripture recitations.</a:t>
            </a:r>
          </a:p>
          <a:p>
            <a:r>
              <a:rPr lang="en-US" dirty="0" smtClean="0"/>
              <a:t>Consequently, the request for access was denied.</a:t>
            </a:r>
            <a:endParaRPr lang="en-US" dirty="0"/>
          </a:p>
        </p:txBody>
      </p:sp>
    </p:spTree>
    <p:extLst>
      <p:ext uri="{BB962C8B-B14F-4D97-AF65-F5344CB8AC3E}">
        <p14:creationId xmlns:p14="http://schemas.microsoft.com/office/powerpoint/2010/main" val="18375838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685800"/>
          </a:xfrm>
        </p:spPr>
        <p:txBody>
          <a:bodyPr>
            <a:noAutofit/>
          </a:bodyPr>
          <a:lstStyle/>
          <a:p>
            <a:r>
              <a:rPr lang="en-US" sz="3200" i="1" dirty="0" smtClean="0"/>
              <a:t>Good News Club v. Milford Central School </a:t>
            </a:r>
            <a:r>
              <a:rPr lang="en-US" sz="3200" dirty="0" smtClean="0"/>
              <a:t>(2001)</a:t>
            </a:r>
            <a:endParaRPr lang="en-US" sz="3200" i="1" dirty="0"/>
          </a:p>
        </p:txBody>
      </p:sp>
      <p:sp>
        <p:nvSpPr>
          <p:cNvPr id="3" name="Content Placeholder 2"/>
          <p:cNvSpPr>
            <a:spLocks noGrp="1"/>
          </p:cNvSpPr>
          <p:nvPr>
            <p:ph idx="1"/>
          </p:nvPr>
        </p:nvSpPr>
        <p:spPr>
          <a:xfrm>
            <a:off x="152400" y="838200"/>
            <a:ext cx="6705600" cy="5791200"/>
          </a:xfrm>
        </p:spPr>
        <p:txBody>
          <a:bodyPr>
            <a:normAutofit fontScale="70000" lnSpcReduction="20000"/>
          </a:bodyPr>
          <a:lstStyle/>
          <a:p>
            <a:r>
              <a:rPr lang="en-US" dirty="0" smtClean="0"/>
              <a:t>Writing for the 6-3 majority, Justice Clarence Thomas said that the denial violated the Good News Club’s First Amendment rights because school officials had engaged in impermissible viewpoint discrimination.</a:t>
            </a:r>
          </a:p>
          <a:p>
            <a:r>
              <a:rPr lang="en-US" dirty="0" smtClean="0"/>
              <a:t>Upon creating a limited public forum, the school could deny access based on subject matter, but it could not discriminate on the basis of viewpoint.</a:t>
            </a:r>
          </a:p>
          <a:p>
            <a:r>
              <a:rPr lang="en-US" dirty="0" smtClean="0"/>
              <a:t>Other groups interested in promoting good character and values had been granted access; the Good News Club was also involved in character and moral development but promoted it from a distinctly Christian perspective. Therefore, viewpoint, not subject matter, impermissibly dictated the school’s decision.</a:t>
            </a:r>
          </a:p>
          <a:p>
            <a:r>
              <a:rPr lang="en-US" dirty="0" smtClean="0"/>
              <a:t>Once again, the Court emphasized that there was no realistic danger that members of the community would believe that the school was endorsing religion or any particular creed; nor was there any evidence that any child would feel coerced into attending a Good News Club meeting.</a:t>
            </a:r>
            <a:endParaRPr lang="en-US" dirty="0"/>
          </a:p>
        </p:txBody>
      </p:sp>
      <p:pic>
        <p:nvPicPr>
          <p:cNvPr id="24578" name="Picture 2" descr="https://encrypted-tbn0.gstatic.com/images?q=tbn:ANd9GcQWr3gHIw6J32HFzFs6xWT5M2GzyP2JWNdY29IRIPwfpuYmwc6U"/>
          <p:cNvPicPr>
            <a:picLocks noChangeAspect="1" noChangeArrowheads="1"/>
          </p:cNvPicPr>
          <p:nvPr/>
        </p:nvPicPr>
        <p:blipFill>
          <a:blip r:embed="rId2" cstate="print"/>
          <a:srcRect/>
          <a:stretch>
            <a:fillRect/>
          </a:stretch>
        </p:blipFill>
        <p:spPr bwMode="auto">
          <a:xfrm>
            <a:off x="6834555" y="1600200"/>
            <a:ext cx="2157045" cy="3505200"/>
          </a:xfrm>
          <a:prstGeom prst="rect">
            <a:avLst/>
          </a:prstGeom>
          <a:noFill/>
        </p:spPr>
      </p:pic>
    </p:spTree>
    <p:extLst>
      <p:ext uri="{BB962C8B-B14F-4D97-AF65-F5344CB8AC3E}">
        <p14:creationId xmlns:p14="http://schemas.microsoft.com/office/powerpoint/2010/main" val="132997276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343400" cy="2011362"/>
          </a:xfrm>
        </p:spPr>
        <p:txBody>
          <a:bodyPr>
            <a:normAutofit/>
          </a:bodyPr>
          <a:lstStyle/>
          <a:p>
            <a:r>
              <a:rPr lang="en-US" dirty="0" smtClean="0"/>
              <a:t>Public Display of Religious Symbols</a:t>
            </a:r>
            <a:endParaRPr lang="en-US" dirty="0"/>
          </a:p>
        </p:txBody>
      </p:sp>
      <p:sp>
        <p:nvSpPr>
          <p:cNvPr id="3" name="Content Placeholder 2"/>
          <p:cNvSpPr>
            <a:spLocks noGrp="1"/>
          </p:cNvSpPr>
          <p:nvPr>
            <p:ph idx="1"/>
          </p:nvPr>
        </p:nvSpPr>
        <p:spPr>
          <a:xfrm>
            <a:off x="152400" y="2514600"/>
            <a:ext cx="8839200" cy="4191000"/>
          </a:xfrm>
        </p:spPr>
        <p:txBody>
          <a:bodyPr>
            <a:normAutofit lnSpcReduction="10000"/>
          </a:bodyPr>
          <a:lstStyle/>
          <a:p>
            <a:r>
              <a:rPr lang="en-US" dirty="0"/>
              <a:t>In </a:t>
            </a:r>
            <a:r>
              <a:rPr lang="en-US" b="1" i="1" dirty="0"/>
              <a:t>Lynch v. Donnelly </a:t>
            </a:r>
            <a:r>
              <a:rPr lang="en-US" dirty="0"/>
              <a:t>(1984) the </a:t>
            </a:r>
            <a:r>
              <a:rPr lang="en-US" dirty="0" smtClean="0"/>
              <a:t>Court </a:t>
            </a:r>
            <a:r>
              <a:rPr lang="en-US" dirty="0"/>
              <a:t>upheld </a:t>
            </a:r>
            <a:r>
              <a:rPr lang="en-US" dirty="0" smtClean="0"/>
              <a:t>the public </a:t>
            </a:r>
            <a:r>
              <a:rPr lang="en-US" dirty="0"/>
              <a:t>display of a crèche because it was coupled with secular symbols: Santa, reindeer, and talking wishing wells</a:t>
            </a:r>
            <a:r>
              <a:rPr lang="en-US" dirty="0" smtClean="0"/>
              <a:t>.</a:t>
            </a:r>
          </a:p>
          <a:p>
            <a:r>
              <a:rPr lang="en-US" dirty="0" smtClean="0"/>
              <a:t>In </a:t>
            </a:r>
            <a:r>
              <a:rPr lang="en-US" b="1" i="1" dirty="0" smtClean="0"/>
              <a:t>Allegheny County v. ACLU </a:t>
            </a:r>
            <a:r>
              <a:rPr lang="en-US" dirty="0"/>
              <a:t>(1989) </a:t>
            </a:r>
            <a:r>
              <a:rPr lang="en-US" dirty="0" smtClean="0"/>
              <a:t>the Court </a:t>
            </a:r>
            <a:r>
              <a:rPr lang="en-US" dirty="0"/>
              <a:t>struck down the </a:t>
            </a:r>
            <a:r>
              <a:rPr lang="en-US" dirty="0" smtClean="0"/>
              <a:t>public display </a:t>
            </a:r>
            <a:r>
              <a:rPr lang="en-US" dirty="0"/>
              <a:t>of </a:t>
            </a:r>
            <a:r>
              <a:rPr lang="en-US" dirty="0" smtClean="0"/>
              <a:t>a stand-alone crèche </a:t>
            </a:r>
            <a:r>
              <a:rPr lang="en-US" dirty="0"/>
              <a:t>on a courthouse staircase but allowed a menorah to be displayed outside the courthouse because it was coupled with a Christmas tree. </a:t>
            </a:r>
            <a:endParaRPr lang="en-US" dirty="0" smtClean="0"/>
          </a:p>
          <a:p>
            <a:endParaRPr lang="en-US" dirty="0"/>
          </a:p>
        </p:txBody>
      </p:sp>
      <p:pic>
        <p:nvPicPr>
          <p:cNvPr id="4" name="Picture 3"/>
          <p:cNvPicPr>
            <a:picLocks noChangeAspect="1"/>
          </p:cNvPicPr>
          <p:nvPr/>
        </p:nvPicPr>
        <p:blipFill>
          <a:blip r:embed="rId2"/>
          <a:stretch>
            <a:fillRect/>
          </a:stretch>
        </p:blipFill>
        <p:spPr>
          <a:xfrm>
            <a:off x="5105400" y="118843"/>
            <a:ext cx="3620394" cy="2409825"/>
          </a:xfrm>
          <a:prstGeom prst="rect">
            <a:avLst/>
          </a:prstGeom>
        </p:spPr>
      </p:pic>
    </p:spTree>
    <p:extLst>
      <p:ext uri="{BB962C8B-B14F-4D97-AF65-F5344CB8AC3E}">
        <p14:creationId xmlns:p14="http://schemas.microsoft.com/office/powerpoint/2010/main" val="477648264"/>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152400"/>
            <a:ext cx="8763000" cy="762000"/>
          </a:xfrm>
        </p:spPr>
        <p:txBody>
          <a:bodyPr/>
          <a:lstStyle/>
          <a:p>
            <a:r>
              <a:rPr lang="en-US" altLang="en-US" sz="4000" dirty="0" smtClean="0"/>
              <a:t>The Ten Commandment Cases (2005)</a:t>
            </a:r>
          </a:p>
        </p:txBody>
      </p:sp>
      <p:sp>
        <p:nvSpPr>
          <p:cNvPr id="48131" name="Rectangle 3"/>
          <p:cNvSpPr>
            <a:spLocks noGrp="1" noChangeArrowheads="1"/>
          </p:cNvSpPr>
          <p:nvPr>
            <p:ph idx="1"/>
          </p:nvPr>
        </p:nvSpPr>
        <p:spPr>
          <a:xfrm>
            <a:off x="304800" y="1066800"/>
            <a:ext cx="8610600" cy="5486400"/>
          </a:xfrm>
        </p:spPr>
        <p:txBody>
          <a:bodyPr>
            <a:normAutofit lnSpcReduction="10000"/>
          </a:bodyPr>
          <a:lstStyle/>
          <a:p>
            <a:pPr marL="609600" indent="-609600">
              <a:lnSpc>
                <a:spcPct val="90000"/>
              </a:lnSpc>
            </a:pPr>
            <a:r>
              <a:rPr lang="en-US" altLang="en-US" dirty="0" smtClean="0"/>
              <a:t>In two cases—</a:t>
            </a:r>
            <a:r>
              <a:rPr lang="en-US" altLang="en-US" i="1" dirty="0" smtClean="0"/>
              <a:t>McCreary County v. ACLU </a:t>
            </a:r>
            <a:r>
              <a:rPr lang="en-US" altLang="en-US" dirty="0" smtClean="0"/>
              <a:t>(2005) and </a:t>
            </a:r>
            <a:r>
              <a:rPr lang="en-US" altLang="en-US" i="1" dirty="0" smtClean="0"/>
              <a:t>Van Orden v. Perry </a:t>
            </a:r>
            <a:r>
              <a:rPr lang="en-US" altLang="en-US" dirty="0" smtClean="0"/>
              <a:t>(2005)—the Court held 5-4 that:</a:t>
            </a:r>
          </a:p>
          <a:p>
            <a:pPr marL="609600" indent="-609600">
              <a:lnSpc>
                <a:spcPct val="90000"/>
              </a:lnSpc>
              <a:buFont typeface="Wingdings" panose="05000000000000000000" pitchFamily="2" charset="2"/>
              <a:buAutoNum type="arabicParenR"/>
            </a:pPr>
            <a:r>
              <a:rPr lang="en-US" altLang="en-US" dirty="0" smtClean="0"/>
              <a:t>Two large, framed copies of the Ten Commandments could not be displayed in a courthouse building because they were placed there relatively recently and were displayed by themselves . . .</a:t>
            </a:r>
          </a:p>
          <a:p>
            <a:pPr marL="609600" indent="-609600">
              <a:lnSpc>
                <a:spcPct val="90000"/>
              </a:lnSpc>
              <a:buFont typeface="Wingdings" panose="05000000000000000000" pitchFamily="2" charset="2"/>
              <a:buAutoNum type="arabicParenR"/>
            </a:pPr>
            <a:r>
              <a:rPr lang="en-US" altLang="en-US" dirty="0" smtClean="0"/>
              <a:t>But, a six-foot monument displaying the Ten Commandments could be placed on public grounds because it was longstanding and was placed with other historical monuments. </a:t>
            </a:r>
          </a:p>
        </p:txBody>
      </p:sp>
    </p:spTree>
    <p:extLst>
      <p:ext uri="{BB962C8B-B14F-4D97-AF65-F5344CB8AC3E}">
        <p14:creationId xmlns:p14="http://schemas.microsoft.com/office/powerpoint/2010/main" val="382049703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anim calcmode="lin" valueType="num">
                                      <p:cBhvr additive="base">
                                        <p:cTn id="19"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76200"/>
            <a:ext cx="6366803" cy="1143000"/>
          </a:xfrm>
        </p:spPr>
        <p:txBody>
          <a:bodyPr>
            <a:normAutofit/>
          </a:bodyPr>
          <a:lstStyle/>
          <a:p>
            <a:r>
              <a:rPr lang="en-US" dirty="0" smtClean="0"/>
              <a:t>Prayer &amp; Teaching Religion</a:t>
            </a:r>
            <a:endParaRPr lang="en-US" dirty="0"/>
          </a:p>
        </p:txBody>
      </p:sp>
      <p:sp>
        <p:nvSpPr>
          <p:cNvPr id="3" name="Content Placeholder 2"/>
          <p:cNvSpPr>
            <a:spLocks noGrp="1"/>
          </p:cNvSpPr>
          <p:nvPr>
            <p:ph idx="1"/>
          </p:nvPr>
        </p:nvSpPr>
        <p:spPr>
          <a:xfrm>
            <a:off x="2447966" y="1219200"/>
            <a:ext cx="6543634" cy="5486400"/>
          </a:xfrm>
        </p:spPr>
        <p:txBody>
          <a:bodyPr>
            <a:normAutofit fontScale="62500" lnSpcReduction="20000"/>
          </a:bodyPr>
          <a:lstStyle/>
          <a:p>
            <a:r>
              <a:rPr lang="en-US" sz="3800" dirty="0"/>
              <a:t>I</a:t>
            </a:r>
            <a:r>
              <a:rPr lang="en-US" sz="3800" dirty="0" smtClean="0"/>
              <a:t>n </a:t>
            </a:r>
            <a:r>
              <a:rPr lang="en-US" sz="3800" i="1" dirty="0"/>
              <a:t>Engel v. Vitale </a:t>
            </a:r>
            <a:r>
              <a:rPr lang="en-US" sz="3800" dirty="0" smtClean="0"/>
              <a:t>(1962) the Supreme Court stuck down 6-1 </a:t>
            </a:r>
            <a:r>
              <a:rPr lang="en-US" sz="3800" dirty="0"/>
              <a:t>s</a:t>
            </a:r>
            <a:r>
              <a:rPr lang="en-US" sz="3800" dirty="0" smtClean="0"/>
              <a:t>tate-imposed prayer in public schools.</a:t>
            </a:r>
          </a:p>
          <a:p>
            <a:r>
              <a:rPr lang="en-US" sz="3800" dirty="0"/>
              <a:t>In </a:t>
            </a:r>
            <a:r>
              <a:rPr lang="en-US" sz="3800" i="1" dirty="0" smtClean="0"/>
              <a:t>Abington </a:t>
            </a:r>
            <a:r>
              <a:rPr lang="en-US" sz="3800" i="1" dirty="0"/>
              <a:t>School District </a:t>
            </a:r>
            <a:r>
              <a:rPr lang="en-US" sz="3800" i="1" dirty="0" smtClean="0"/>
              <a:t>v</a:t>
            </a:r>
            <a:r>
              <a:rPr lang="en-US" sz="3800" i="1" dirty="0"/>
              <a:t>. Schempp </a:t>
            </a:r>
            <a:r>
              <a:rPr lang="en-US" sz="3800" dirty="0"/>
              <a:t>(1963</a:t>
            </a:r>
            <a:r>
              <a:rPr lang="en-US" sz="3800" dirty="0" smtClean="0"/>
              <a:t>) the Court struck down 8-1 state-imposed Bible reading in public schools.</a:t>
            </a:r>
          </a:p>
          <a:p>
            <a:r>
              <a:rPr lang="en-US" sz="3800" dirty="0">
                <a:cs typeface="Times New Roman" pitchFamily="18" charset="0"/>
              </a:rPr>
              <a:t>The justices reasoned that </a:t>
            </a:r>
            <a:r>
              <a:rPr lang="en-US" sz="3800" dirty="0" smtClean="0">
                <a:cs typeface="Times New Roman" pitchFamily="18" charset="0"/>
              </a:rPr>
              <a:t>the intent of these laws was to </a:t>
            </a:r>
            <a:r>
              <a:rPr lang="en-US" sz="3800" dirty="0">
                <a:cs typeface="Times New Roman" pitchFamily="18" charset="0"/>
              </a:rPr>
              <a:t>promote religion and the effect was to coerce students to participate in religion.</a:t>
            </a:r>
          </a:p>
          <a:p>
            <a:r>
              <a:rPr lang="en-US" sz="3800" dirty="0" smtClean="0">
                <a:cs typeface="Times New Roman" pitchFamily="18" charset="0"/>
              </a:rPr>
              <a:t>A </a:t>
            </a:r>
            <a:r>
              <a:rPr lang="en-US" sz="3800" dirty="0">
                <a:cs typeface="Times New Roman" pitchFamily="18" charset="0"/>
              </a:rPr>
              <a:t>majority of Americans have never approved of the Court’s holdings in </a:t>
            </a:r>
            <a:r>
              <a:rPr lang="en-US" sz="3800" i="1" dirty="0">
                <a:cs typeface="Times New Roman" pitchFamily="18" charset="0"/>
              </a:rPr>
              <a:t>Engel </a:t>
            </a:r>
            <a:r>
              <a:rPr lang="en-US" sz="3800" dirty="0">
                <a:cs typeface="Times New Roman" pitchFamily="18" charset="0"/>
              </a:rPr>
              <a:t>and</a:t>
            </a:r>
            <a:r>
              <a:rPr lang="en-US" sz="3800" i="1" dirty="0">
                <a:cs typeface="Times New Roman" pitchFamily="18" charset="0"/>
              </a:rPr>
              <a:t> Schempp</a:t>
            </a:r>
            <a:r>
              <a:rPr lang="en-US" sz="3800" dirty="0">
                <a:cs typeface="Times New Roman" pitchFamily="18" charset="0"/>
              </a:rPr>
              <a:t>. Today only about 1/3 </a:t>
            </a:r>
            <a:r>
              <a:rPr lang="en-US" sz="3800" dirty="0" smtClean="0">
                <a:cs typeface="Times New Roman" pitchFamily="18" charset="0"/>
              </a:rPr>
              <a:t>agree with them.</a:t>
            </a:r>
          </a:p>
          <a:p>
            <a:r>
              <a:rPr lang="en-US" sz="3800" dirty="0" smtClean="0">
                <a:cs typeface="Times New Roman" pitchFamily="18" charset="0"/>
              </a:rPr>
              <a:t>In </a:t>
            </a:r>
            <a:r>
              <a:rPr lang="en-US" sz="3800" i="1" dirty="0" smtClean="0">
                <a:cs typeface="Times New Roman" pitchFamily="18" charset="0"/>
              </a:rPr>
              <a:t>Epperson </a:t>
            </a:r>
            <a:r>
              <a:rPr lang="en-US" sz="3800" i="1" dirty="0">
                <a:cs typeface="Times New Roman" pitchFamily="18" charset="0"/>
              </a:rPr>
              <a:t>v. Arkansas </a:t>
            </a:r>
            <a:r>
              <a:rPr lang="en-US" sz="3800" dirty="0">
                <a:cs typeface="Times New Roman" pitchFamily="18" charset="0"/>
              </a:rPr>
              <a:t>(1968</a:t>
            </a:r>
            <a:r>
              <a:rPr lang="en-US" sz="3800" dirty="0" smtClean="0">
                <a:cs typeface="Times New Roman" pitchFamily="18" charset="0"/>
              </a:rPr>
              <a:t>) a unanimous Court struck down state laws prohibiting the teaching of evolution but allowed teaching creationism. The Court said the state may not favor religion over non-religion.</a:t>
            </a:r>
          </a:p>
          <a:p>
            <a:endParaRPr lang="en-US" dirty="0">
              <a:cs typeface="Times New Roman" pitchFamily="18" charset="0"/>
            </a:endParaRPr>
          </a:p>
          <a:p>
            <a:endParaRPr lang="en-US" dirty="0"/>
          </a:p>
          <a:p>
            <a:endParaRPr lang="en-US" dirty="0"/>
          </a:p>
        </p:txBody>
      </p:sp>
      <p:pic>
        <p:nvPicPr>
          <p:cNvPr id="4" name="Picture 3"/>
          <p:cNvPicPr>
            <a:picLocks noChangeAspect="1"/>
          </p:cNvPicPr>
          <p:nvPr/>
        </p:nvPicPr>
        <p:blipFill>
          <a:blip r:embed="rId2"/>
          <a:stretch>
            <a:fillRect/>
          </a:stretch>
        </p:blipFill>
        <p:spPr>
          <a:xfrm>
            <a:off x="178583" y="381000"/>
            <a:ext cx="2183790" cy="3733800"/>
          </a:xfrm>
          <a:prstGeom prst="rect">
            <a:avLst/>
          </a:prstGeom>
        </p:spPr>
      </p:pic>
      <p:pic>
        <p:nvPicPr>
          <p:cNvPr id="5" name="Picture 4"/>
          <p:cNvPicPr>
            <a:picLocks noChangeAspect="1"/>
          </p:cNvPicPr>
          <p:nvPr/>
        </p:nvPicPr>
        <p:blipFill>
          <a:blip r:embed="rId3"/>
          <a:stretch>
            <a:fillRect/>
          </a:stretch>
        </p:blipFill>
        <p:spPr>
          <a:xfrm>
            <a:off x="191608" y="4267200"/>
            <a:ext cx="2170765" cy="2173439"/>
          </a:xfrm>
          <a:prstGeom prst="rect">
            <a:avLst/>
          </a:prstGeom>
        </p:spPr>
      </p:pic>
    </p:spTree>
    <p:extLst>
      <p:ext uri="{BB962C8B-B14F-4D97-AF65-F5344CB8AC3E}">
        <p14:creationId xmlns:p14="http://schemas.microsoft.com/office/powerpoint/2010/main" val="2079798322"/>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286" y="381000"/>
            <a:ext cx="3810000" cy="1143000"/>
          </a:xfrm>
        </p:spPr>
        <p:txBody>
          <a:bodyPr>
            <a:normAutofit fontScale="90000"/>
          </a:bodyPr>
          <a:lstStyle/>
          <a:p>
            <a:r>
              <a:rPr lang="en-US" dirty="0" smtClean="0"/>
              <a:t>Prayer &amp; Teaching Religion</a:t>
            </a:r>
            <a:endParaRPr lang="en-US" dirty="0"/>
          </a:p>
        </p:txBody>
      </p:sp>
      <p:sp>
        <p:nvSpPr>
          <p:cNvPr id="3" name="Content Placeholder 2"/>
          <p:cNvSpPr>
            <a:spLocks noGrp="1"/>
          </p:cNvSpPr>
          <p:nvPr>
            <p:ph idx="1"/>
          </p:nvPr>
        </p:nvSpPr>
        <p:spPr>
          <a:xfrm>
            <a:off x="152400" y="1905000"/>
            <a:ext cx="8839200" cy="4800599"/>
          </a:xfrm>
        </p:spPr>
        <p:txBody>
          <a:bodyPr>
            <a:normAutofit fontScale="85000" lnSpcReduction="20000"/>
          </a:bodyPr>
          <a:lstStyle/>
          <a:p>
            <a:pPr lvl="0" fontAlgn="base">
              <a:spcAft>
                <a:spcPct val="0"/>
              </a:spcAft>
            </a:pPr>
            <a:r>
              <a:rPr lang="en-US" sz="2200" dirty="0">
                <a:solidFill>
                  <a:prstClr val="white"/>
                </a:solidFill>
              </a:rPr>
              <a:t>In </a:t>
            </a:r>
            <a:r>
              <a:rPr lang="en-US" sz="2200" i="1" dirty="0">
                <a:solidFill>
                  <a:prstClr val="white"/>
                </a:solidFill>
              </a:rPr>
              <a:t>Marsh v. Chambers </a:t>
            </a:r>
            <a:r>
              <a:rPr lang="en-US" sz="2200" dirty="0">
                <a:solidFill>
                  <a:prstClr val="white"/>
                </a:solidFill>
              </a:rPr>
              <a:t>(1983), the Court </a:t>
            </a:r>
            <a:r>
              <a:rPr lang="en-US" sz="2200" dirty="0" smtClean="0">
                <a:solidFill>
                  <a:prstClr val="white"/>
                </a:solidFill>
              </a:rPr>
              <a:t>voted 6-3 to uphold prayers </a:t>
            </a:r>
            <a:r>
              <a:rPr lang="en-US" sz="2200" dirty="0">
                <a:solidFill>
                  <a:prstClr val="white"/>
                </a:solidFill>
              </a:rPr>
              <a:t>before legislative sessions. Ignoring the Lemon test, the justices said that tradition and history were determinative</a:t>
            </a:r>
            <a:r>
              <a:rPr lang="en-US" sz="2200" dirty="0" smtClean="0">
                <a:solidFill>
                  <a:prstClr val="white"/>
                </a:solidFill>
              </a:rPr>
              <a:t>. </a:t>
            </a:r>
            <a:r>
              <a:rPr lang="en-US" sz="1900" dirty="0" smtClean="0">
                <a:solidFill>
                  <a:prstClr val="white"/>
                </a:solidFill>
              </a:rPr>
              <a:t>The Court reaffirmed 5-4 in </a:t>
            </a:r>
            <a:r>
              <a:rPr lang="en-US" sz="1900" i="1" dirty="0">
                <a:solidFill>
                  <a:prstClr val="white"/>
                </a:solidFill>
              </a:rPr>
              <a:t>Town of Greece v. Galloway</a:t>
            </a:r>
            <a:r>
              <a:rPr lang="en-US" sz="1900" dirty="0">
                <a:solidFill>
                  <a:prstClr val="white"/>
                </a:solidFill>
              </a:rPr>
              <a:t> </a:t>
            </a:r>
            <a:r>
              <a:rPr lang="en-US" sz="1900" dirty="0" smtClean="0">
                <a:solidFill>
                  <a:prstClr val="white"/>
                </a:solidFill>
              </a:rPr>
              <a:t>(2014).</a:t>
            </a:r>
            <a:endParaRPr lang="en-US" sz="1900" dirty="0">
              <a:solidFill>
                <a:prstClr val="white"/>
              </a:solidFill>
            </a:endParaRPr>
          </a:p>
          <a:p>
            <a:r>
              <a:rPr lang="en-US" sz="2200" dirty="0" smtClean="0"/>
              <a:t>In </a:t>
            </a:r>
            <a:r>
              <a:rPr lang="en-US" sz="2200" i="1" dirty="0">
                <a:solidFill>
                  <a:prstClr val="white"/>
                </a:solidFill>
                <a:ea typeface="+mj-ea"/>
                <a:cs typeface="+mj-cs"/>
              </a:rPr>
              <a:t>Wallace v. Jaffree </a:t>
            </a:r>
            <a:r>
              <a:rPr lang="en-US" sz="2200" dirty="0">
                <a:solidFill>
                  <a:prstClr val="white"/>
                </a:solidFill>
                <a:ea typeface="+mj-ea"/>
                <a:cs typeface="+mj-cs"/>
              </a:rPr>
              <a:t>(1985</a:t>
            </a:r>
            <a:r>
              <a:rPr lang="en-US" sz="2200" dirty="0" smtClean="0">
                <a:solidFill>
                  <a:prstClr val="white"/>
                </a:solidFill>
                <a:ea typeface="+mj-ea"/>
                <a:cs typeface="+mj-cs"/>
              </a:rPr>
              <a:t>) the Court struck down 6-3 a state law that mandated a moment of silence “for meditation or voluntary prayer” because the law’s purpose was not secular. (</a:t>
            </a:r>
          </a:p>
          <a:p>
            <a:r>
              <a:rPr lang="en-US" sz="2200" dirty="0" smtClean="0"/>
              <a:t>In </a:t>
            </a:r>
            <a:r>
              <a:rPr lang="en-US" sz="2200" i="1" dirty="0" smtClean="0"/>
              <a:t>Edwards v. Aguillard </a:t>
            </a:r>
            <a:r>
              <a:rPr lang="en-US" sz="2200" dirty="0" smtClean="0"/>
              <a:t>(1987) the Court struck down 7-2 a state law that mandated that creationism be taught if evolution was taught. The Court found that the stated purpose of the law—to promote “academic freedom” was a sham and that it was instead an attempt to promote religion.</a:t>
            </a:r>
          </a:p>
          <a:p>
            <a:r>
              <a:rPr lang="en-US" sz="2200" dirty="0" smtClean="0"/>
              <a:t>In </a:t>
            </a:r>
            <a:r>
              <a:rPr lang="en-US" sz="2200" i="1" dirty="0" smtClean="0"/>
              <a:t>Lee v. Weisman </a:t>
            </a:r>
            <a:r>
              <a:rPr lang="en-US" sz="2200" dirty="0" smtClean="0"/>
              <a:t>(1992) the </a:t>
            </a:r>
            <a:r>
              <a:rPr lang="en-US" sz="2200" dirty="0"/>
              <a:t>Court struck down 5-4 a </a:t>
            </a:r>
            <a:r>
              <a:rPr lang="en-US" sz="2200" dirty="0" smtClean="0"/>
              <a:t>state-approved</a:t>
            </a:r>
            <a:r>
              <a:rPr lang="en-US" sz="2200" dirty="0"/>
              <a:t>, clergy-led prayer at a public school graduation because </a:t>
            </a:r>
            <a:r>
              <a:rPr lang="en-US" sz="2200" dirty="0" smtClean="0"/>
              <a:t>“subtle </a:t>
            </a:r>
            <a:r>
              <a:rPr lang="en-US" sz="2200" dirty="0"/>
              <a:t>coercive pressures exist and the student had no real alternative which would have allowed her to avoid the fact or appearance of </a:t>
            </a:r>
            <a:r>
              <a:rPr lang="en-US" sz="2200" dirty="0" smtClean="0"/>
              <a:t>participation.”</a:t>
            </a:r>
          </a:p>
          <a:p>
            <a:r>
              <a:rPr lang="en-US" sz="2200" dirty="0"/>
              <a:t>In </a:t>
            </a:r>
            <a:r>
              <a:rPr lang="en-US" sz="2200" i="1" dirty="0"/>
              <a:t>Santa Fe Independent School District v. Doe </a:t>
            </a:r>
            <a:r>
              <a:rPr lang="en-US" sz="2200" dirty="0"/>
              <a:t>(2000</a:t>
            </a:r>
            <a:r>
              <a:rPr lang="en-US" sz="2200" dirty="0" smtClean="0"/>
              <a:t>) the Court struck down 6-3 student-led </a:t>
            </a:r>
            <a:r>
              <a:rPr lang="en-US" sz="2200" dirty="0"/>
              <a:t>invocations to be delivered on the public address system during </a:t>
            </a:r>
            <a:r>
              <a:rPr lang="en-US" sz="2200" dirty="0" smtClean="0"/>
              <a:t>school football pre-game </a:t>
            </a:r>
            <a:r>
              <a:rPr lang="en-US" sz="2200" dirty="0"/>
              <a:t>ceremonies</a:t>
            </a:r>
            <a:r>
              <a:rPr lang="en-US" sz="2200" dirty="0" smtClean="0"/>
              <a:t>. The Court said the policy had a religious purpose, was a government endorsement of religion, and was coercive for students who were required to attend the event (cheerleaders, band members, players, etc.)</a:t>
            </a:r>
            <a:endParaRPr lang="en-US" sz="2200" dirty="0"/>
          </a:p>
        </p:txBody>
      </p:sp>
      <p:pic>
        <p:nvPicPr>
          <p:cNvPr id="4" name="Picture 3"/>
          <p:cNvPicPr>
            <a:picLocks noChangeAspect="1"/>
          </p:cNvPicPr>
          <p:nvPr/>
        </p:nvPicPr>
        <p:blipFill>
          <a:blip r:embed="rId2"/>
          <a:stretch>
            <a:fillRect/>
          </a:stretch>
        </p:blipFill>
        <p:spPr>
          <a:xfrm>
            <a:off x="6341566" y="152400"/>
            <a:ext cx="2500862" cy="1720268"/>
          </a:xfrm>
          <a:prstGeom prst="rect">
            <a:avLst/>
          </a:prstGeom>
        </p:spPr>
      </p:pic>
      <p:pic>
        <p:nvPicPr>
          <p:cNvPr id="5" name="Picture 4"/>
          <p:cNvPicPr>
            <a:picLocks noChangeAspect="1"/>
          </p:cNvPicPr>
          <p:nvPr/>
        </p:nvPicPr>
        <p:blipFill>
          <a:blip r:embed="rId3"/>
          <a:stretch>
            <a:fillRect/>
          </a:stretch>
        </p:blipFill>
        <p:spPr>
          <a:xfrm>
            <a:off x="4114800" y="152400"/>
            <a:ext cx="2060627" cy="1720268"/>
          </a:xfrm>
          <a:prstGeom prst="rect">
            <a:avLst/>
          </a:prstGeom>
        </p:spPr>
      </p:pic>
    </p:spTree>
    <p:extLst>
      <p:ext uri="{BB962C8B-B14F-4D97-AF65-F5344CB8AC3E}">
        <p14:creationId xmlns:p14="http://schemas.microsoft.com/office/powerpoint/2010/main" val="4180072893"/>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4191000" cy="1828800"/>
          </a:xfrm>
        </p:spPr>
        <p:txBody>
          <a:bodyPr>
            <a:normAutofit/>
          </a:bodyPr>
          <a:lstStyle/>
          <a:p>
            <a:r>
              <a:rPr lang="en-US" dirty="0" smtClean="0"/>
              <a:t>The Wall of Separation</a:t>
            </a:r>
            <a:endParaRPr lang="en-US" dirty="0"/>
          </a:p>
        </p:txBody>
      </p:sp>
      <p:sp>
        <p:nvSpPr>
          <p:cNvPr id="3" name="Content Placeholder 2"/>
          <p:cNvSpPr>
            <a:spLocks noGrp="1"/>
          </p:cNvSpPr>
          <p:nvPr>
            <p:ph idx="1"/>
          </p:nvPr>
        </p:nvSpPr>
        <p:spPr>
          <a:xfrm>
            <a:off x="76200" y="2057400"/>
            <a:ext cx="8991600" cy="4724399"/>
          </a:xfrm>
        </p:spPr>
        <p:txBody>
          <a:bodyPr>
            <a:normAutofit fontScale="70000" lnSpcReduction="20000"/>
          </a:bodyPr>
          <a:lstStyle/>
          <a:p>
            <a:r>
              <a:rPr lang="en-US" dirty="0" smtClean="0"/>
              <a:t>In 1801, a group of Connecticut Baptists wrote a letter to President Thomas Jefferson expressing concern for a lack of protection for religious liberty in their state constitution. Jefferson said the Establishment Clause erected a “wall of separation” between church and state.</a:t>
            </a:r>
          </a:p>
          <a:p>
            <a:r>
              <a:rPr lang="en-US" dirty="0" smtClean="0"/>
              <a:t>In </a:t>
            </a:r>
            <a:r>
              <a:rPr lang="en-US" dirty="0"/>
              <a:t>In </a:t>
            </a:r>
            <a:r>
              <a:rPr lang="en-US" i="1" dirty="0"/>
              <a:t>Everson v. Board of Education</a:t>
            </a:r>
            <a:r>
              <a:rPr lang="en-US" dirty="0"/>
              <a:t> (1947) the Court upheld 5-4 a state’s reimbursement to parents of parochial school children for the cost of busing their kids to religious schools. </a:t>
            </a:r>
          </a:p>
          <a:p>
            <a:r>
              <a:rPr lang="en-US" dirty="0"/>
              <a:t>The Court reasoned that the taxpayer funds were permissible because they went to the children/parents and not the religious schools. </a:t>
            </a:r>
          </a:p>
          <a:p>
            <a:r>
              <a:rPr lang="en-US" dirty="0"/>
              <a:t>But the Court also said, “In the words of Jefferson, the clause against establishment of religion by law was intended to erect ‘a wall of separation between Church and State.’” </a:t>
            </a:r>
          </a:p>
          <a:p>
            <a:r>
              <a:rPr lang="en-US" dirty="0" smtClean="0"/>
              <a:t>After </a:t>
            </a:r>
            <a:r>
              <a:rPr lang="en-US" i="1" dirty="0" smtClean="0"/>
              <a:t>Everson</a:t>
            </a:r>
            <a:r>
              <a:rPr lang="en-US" dirty="0" smtClean="0"/>
              <a:t>, liberal justices periodically invoked the phrase but ultimately conservative justices repudiated it arguing that its use was part of an attempt by liberal activist judges to keep religion out of public life—something they said the framers never intended. </a:t>
            </a:r>
            <a:endParaRPr lang="en-US" dirty="0"/>
          </a:p>
        </p:txBody>
      </p:sp>
      <p:pic>
        <p:nvPicPr>
          <p:cNvPr id="5" name="Picture 4"/>
          <p:cNvPicPr>
            <a:picLocks noChangeAspect="1"/>
          </p:cNvPicPr>
          <p:nvPr/>
        </p:nvPicPr>
        <p:blipFill rotWithShape="1">
          <a:blip r:embed="rId2"/>
          <a:srcRect t="3909" b="7202"/>
          <a:stretch/>
        </p:blipFill>
        <p:spPr>
          <a:xfrm>
            <a:off x="4800600" y="76200"/>
            <a:ext cx="3657600" cy="1975105"/>
          </a:xfrm>
          <a:prstGeom prst="rect">
            <a:avLst/>
          </a:prstGeom>
        </p:spPr>
      </p:pic>
    </p:spTree>
    <p:extLst>
      <p:ext uri="{BB962C8B-B14F-4D97-AF65-F5344CB8AC3E}">
        <p14:creationId xmlns:p14="http://schemas.microsoft.com/office/powerpoint/2010/main" val="2472340716"/>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181600" y="228600"/>
            <a:ext cx="3733800" cy="2895600"/>
          </a:xfrm>
        </p:spPr>
        <p:txBody>
          <a:bodyPr/>
          <a:lstStyle/>
          <a:p>
            <a:r>
              <a:rPr lang="en-US" i="1" dirty="0" smtClean="0"/>
              <a:t>Elk Grove v. Newdow</a:t>
            </a:r>
            <a:r>
              <a:rPr lang="en-US" dirty="0" smtClean="0"/>
              <a:t> (2004)</a:t>
            </a:r>
          </a:p>
        </p:txBody>
      </p:sp>
      <p:sp>
        <p:nvSpPr>
          <p:cNvPr id="49156" name="Rectangle 4"/>
          <p:cNvSpPr>
            <a:spLocks noGrp="1" noChangeArrowheads="1"/>
          </p:cNvSpPr>
          <p:nvPr>
            <p:ph type="body" sz="half" idx="2"/>
          </p:nvPr>
        </p:nvSpPr>
        <p:spPr>
          <a:xfrm>
            <a:off x="152400" y="3276600"/>
            <a:ext cx="8839200" cy="3352800"/>
          </a:xfrm>
        </p:spPr>
        <p:txBody>
          <a:bodyPr rtlCol="0">
            <a:normAutofit fontScale="85000" lnSpcReduction="20000"/>
          </a:bodyPr>
          <a:lstStyle/>
          <a:p>
            <a:pPr fontAlgn="auto">
              <a:spcAft>
                <a:spcPts val="0"/>
              </a:spcAft>
              <a:defRPr/>
            </a:pPr>
            <a:r>
              <a:rPr lang="en-US" sz="2400" dirty="0" smtClean="0"/>
              <a:t>The Pledge of Allegiance has included the phrase “under God” since 1954.</a:t>
            </a:r>
          </a:p>
          <a:p>
            <a:pPr fontAlgn="auto">
              <a:spcAft>
                <a:spcPts val="0"/>
              </a:spcAft>
              <a:defRPr/>
            </a:pPr>
            <a:r>
              <a:rPr lang="en-US" sz="2400" dirty="0" smtClean="0"/>
              <a:t>California requires public elementary school teachers to lead students in the Pledge.</a:t>
            </a:r>
          </a:p>
          <a:p>
            <a:pPr fontAlgn="auto">
              <a:spcAft>
                <a:spcPts val="0"/>
              </a:spcAft>
              <a:defRPr/>
            </a:pPr>
            <a:r>
              <a:rPr lang="en-US" sz="2400" dirty="0" smtClean="0"/>
              <a:t>Newdow, an atheist, challenged the Pledge that his daughter was required to recite.</a:t>
            </a:r>
          </a:p>
          <a:p>
            <a:pPr fontAlgn="auto">
              <a:spcAft>
                <a:spcPts val="0"/>
              </a:spcAft>
              <a:defRPr/>
            </a:pPr>
            <a:r>
              <a:rPr lang="en-US" sz="2400" dirty="0" smtClean="0"/>
              <a:t>The Court ducked the issue by holding that Newdow, as a divorced father who did not have legal custody of his daughter, did not have standing to bring the suit. In his opinion for the Court, liberal Justice John Paul Stevens added: “[The Pledge’s]</a:t>
            </a:r>
            <a:r>
              <a:rPr lang="en-US" sz="2400" dirty="0" smtClean="0">
                <a:cs typeface="Times New Roman" pitchFamily="18" charset="0"/>
              </a:rPr>
              <a:t> recitation is a patriotic exercise designed to foster national unity and pride in those principles.”</a:t>
            </a:r>
          </a:p>
          <a:p>
            <a:pPr fontAlgn="auto">
              <a:spcAft>
                <a:spcPts val="0"/>
              </a:spcAft>
              <a:defRPr/>
            </a:pPr>
            <a:r>
              <a:rPr lang="en-US" sz="2400" dirty="0" smtClean="0"/>
              <a:t>Still, Rehnquist, O’Connor, and Thomas went to great lengths in separate opinions to explain why the Pledge was constitutional.</a:t>
            </a:r>
          </a:p>
          <a:p>
            <a:pPr fontAlgn="auto">
              <a:spcAft>
                <a:spcPts val="0"/>
              </a:spcAft>
              <a:defRPr/>
            </a:pPr>
            <a:endParaRPr lang="en-US" sz="2400" dirty="0" smtClean="0"/>
          </a:p>
        </p:txBody>
      </p:sp>
      <p:pic>
        <p:nvPicPr>
          <p:cNvPr id="5122" name="Picture 2" descr="http://www.jewishworldreview.com/toons/varvel/pledge_toon.jpg"/>
          <p:cNvPicPr>
            <a:picLocks noChangeAspect="1" noChangeArrowheads="1"/>
          </p:cNvPicPr>
          <p:nvPr/>
        </p:nvPicPr>
        <p:blipFill>
          <a:blip r:embed="rId2" cstate="print"/>
          <a:srcRect/>
          <a:stretch>
            <a:fillRect/>
          </a:stretch>
        </p:blipFill>
        <p:spPr bwMode="auto">
          <a:xfrm>
            <a:off x="718596" y="152400"/>
            <a:ext cx="4359897" cy="3048000"/>
          </a:xfrm>
          <a:prstGeom prst="rect">
            <a:avLst/>
          </a:prstGeom>
          <a:noFill/>
        </p:spPr>
      </p:pic>
    </p:spTree>
    <p:extLst>
      <p:ext uri="{BB962C8B-B14F-4D97-AF65-F5344CB8AC3E}">
        <p14:creationId xmlns:p14="http://schemas.microsoft.com/office/powerpoint/2010/main" val="3488226210"/>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6">
                                            <p:txEl>
                                              <p:pRg st="0" end="0"/>
                                            </p:txEl>
                                          </p:spTgt>
                                        </p:tgtEl>
                                        <p:attrNameLst>
                                          <p:attrName>style.visibility</p:attrName>
                                        </p:attrNameLst>
                                      </p:cBhvr>
                                      <p:to>
                                        <p:strVal val="visible"/>
                                      </p:to>
                                    </p:set>
                                    <p:anim calcmode="lin" valueType="num">
                                      <p:cBhvr additive="base">
                                        <p:cTn id="7" dur="500" fill="hold"/>
                                        <p:tgtEl>
                                          <p:spTgt spid="4915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56">
                                            <p:txEl>
                                              <p:pRg st="1" end="1"/>
                                            </p:txEl>
                                          </p:spTgt>
                                        </p:tgtEl>
                                        <p:attrNameLst>
                                          <p:attrName>style.visibility</p:attrName>
                                        </p:attrNameLst>
                                      </p:cBhvr>
                                      <p:to>
                                        <p:strVal val="visible"/>
                                      </p:to>
                                    </p:set>
                                    <p:anim calcmode="lin" valueType="num">
                                      <p:cBhvr additive="base">
                                        <p:cTn id="13" dur="500" fill="hold"/>
                                        <p:tgtEl>
                                          <p:spTgt spid="4915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156">
                                            <p:txEl>
                                              <p:pRg st="2" end="2"/>
                                            </p:txEl>
                                          </p:spTgt>
                                        </p:tgtEl>
                                        <p:attrNameLst>
                                          <p:attrName>style.visibility</p:attrName>
                                        </p:attrNameLst>
                                      </p:cBhvr>
                                      <p:to>
                                        <p:strVal val="visible"/>
                                      </p:to>
                                    </p:set>
                                    <p:anim calcmode="lin" valueType="num">
                                      <p:cBhvr additive="base">
                                        <p:cTn id="19" dur="500" fill="hold"/>
                                        <p:tgtEl>
                                          <p:spTgt spid="4915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156">
                                            <p:txEl>
                                              <p:pRg st="3" end="3"/>
                                            </p:txEl>
                                          </p:spTgt>
                                        </p:tgtEl>
                                        <p:attrNameLst>
                                          <p:attrName>style.visibility</p:attrName>
                                        </p:attrNameLst>
                                      </p:cBhvr>
                                      <p:to>
                                        <p:strVal val="visible"/>
                                      </p:to>
                                    </p:set>
                                    <p:anim calcmode="lin" valueType="num">
                                      <p:cBhvr additive="base">
                                        <p:cTn id="25" dur="500" fill="hold"/>
                                        <p:tgtEl>
                                          <p:spTgt spid="4915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15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156">
                                            <p:txEl>
                                              <p:pRg st="4" end="4"/>
                                            </p:txEl>
                                          </p:spTgt>
                                        </p:tgtEl>
                                        <p:attrNameLst>
                                          <p:attrName>style.visibility</p:attrName>
                                        </p:attrNameLst>
                                      </p:cBhvr>
                                      <p:to>
                                        <p:strVal val="visible"/>
                                      </p:to>
                                    </p:set>
                                    <p:anim calcmode="lin" valueType="num">
                                      <p:cBhvr additive="base">
                                        <p:cTn id="31" dur="500" fill="hold"/>
                                        <p:tgtEl>
                                          <p:spTgt spid="4915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915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6477000" cy="1630362"/>
          </a:xfrm>
        </p:spPr>
        <p:txBody>
          <a:bodyPr rtlCol="0">
            <a:normAutofit fontScale="90000"/>
          </a:bodyPr>
          <a:lstStyle/>
          <a:p>
            <a:pPr fontAlgn="auto">
              <a:spcAft>
                <a:spcPts val="0"/>
              </a:spcAft>
              <a:defRPr/>
            </a:pPr>
            <a:r>
              <a:rPr lang="en-US" dirty="0" smtClean="0"/>
              <a:t>The Roberts Court</a:t>
            </a:r>
            <a:br>
              <a:rPr lang="en-US" dirty="0" smtClean="0"/>
            </a:br>
            <a:r>
              <a:rPr lang="en-US" dirty="0" smtClean="0"/>
              <a:t> and the Establishment Clause</a:t>
            </a:r>
          </a:p>
        </p:txBody>
      </p:sp>
      <p:sp>
        <p:nvSpPr>
          <p:cNvPr id="3" name="Content Placeholder 2"/>
          <p:cNvSpPr>
            <a:spLocks noGrp="1"/>
          </p:cNvSpPr>
          <p:nvPr>
            <p:ph idx="1"/>
          </p:nvPr>
        </p:nvSpPr>
        <p:spPr>
          <a:xfrm>
            <a:off x="228600" y="2438400"/>
            <a:ext cx="8686800" cy="4191000"/>
          </a:xfrm>
        </p:spPr>
        <p:txBody>
          <a:bodyPr rtlCol="0">
            <a:normAutofit fontScale="70000" lnSpcReduction="20000"/>
          </a:bodyPr>
          <a:lstStyle/>
          <a:p>
            <a:pPr fontAlgn="auto">
              <a:spcAft>
                <a:spcPts val="0"/>
              </a:spcAft>
              <a:defRPr/>
            </a:pPr>
            <a:r>
              <a:rPr lang="en-US" sz="3400" dirty="0" smtClean="0"/>
              <a:t>The Roberts Court has been reluctant to wade into the controversy surrounding Lemon and has instead sought to decide the few establishment cases they have hear on narrower, alternate grounds.</a:t>
            </a:r>
          </a:p>
          <a:p>
            <a:pPr fontAlgn="auto">
              <a:spcAft>
                <a:spcPts val="0"/>
              </a:spcAft>
              <a:defRPr/>
            </a:pPr>
            <a:r>
              <a:rPr lang="en-US" sz="3400" dirty="0" smtClean="0"/>
              <a:t>For example, In </a:t>
            </a:r>
            <a:r>
              <a:rPr lang="en-US" sz="3400" i="1" dirty="0" smtClean="0"/>
              <a:t>Arizona Christian School Tuition Organization v. Winn </a:t>
            </a:r>
            <a:r>
              <a:rPr lang="en-US" sz="3400" dirty="0" smtClean="0"/>
              <a:t>(2011) the Court denied Arizona taxpayers the right to challenge, under the Establishment Clause, tax credits for tuition payments to a parochial school. </a:t>
            </a:r>
          </a:p>
          <a:p>
            <a:pPr fontAlgn="auto">
              <a:spcAft>
                <a:spcPts val="0"/>
              </a:spcAft>
              <a:defRPr/>
            </a:pPr>
            <a:r>
              <a:rPr lang="en-US" sz="3400" dirty="0" smtClean="0"/>
              <a:t>The decision was 5–4 along ideological lines with the liberals explaining that taxpayers have always had standing to sue the government on Establishment Clause grounds—e.g. </a:t>
            </a:r>
            <a:r>
              <a:rPr lang="en-US" sz="3400" i="1" dirty="0" smtClean="0"/>
              <a:t>Flast v. Cohen </a:t>
            </a:r>
            <a:r>
              <a:rPr lang="en-US" sz="3400" dirty="0" smtClean="0"/>
              <a:t>(1968)—and that the conservative justices were undermining the rule from that case by carving out an exception.</a:t>
            </a:r>
          </a:p>
          <a:p>
            <a:pPr fontAlgn="auto">
              <a:spcAft>
                <a:spcPts val="0"/>
              </a:spcAft>
              <a:defRPr/>
            </a:pPr>
            <a:endParaRPr lang="en-US" dirty="0" smtClean="0"/>
          </a:p>
        </p:txBody>
      </p:sp>
      <p:pic>
        <p:nvPicPr>
          <p:cNvPr id="22532" name="Picture 2" descr="http://graphics8.nytimes.com/images/2010/07/25/us/25roberts3/25roberts3-articleInline.jpg"/>
          <p:cNvPicPr>
            <a:picLocks noChangeAspect="1" noChangeArrowheads="1"/>
          </p:cNvPicPr>
          <p:nvPr/>
        </p:nvPicPr>
        <p:blipFill>
          <a:blip r:embed="rId2" cstate="print"/>
          <a:srcRect/>
          <a:stretch>
            <a:fillRect/>
          </a:stretch>
        </p:blipFill>
        <p:spPr bwMode="auto">
          <a:xfrm>
            <a:off x="6858000" y="228600"/>
            <a:ext cx="1676400" cy="2135664"/>
          </a:xfrm>
          <a:prstGeom prst="rect">
            <a:avLst/>
          </a:prstGeom>
          <a:noFill/>
          <a:ln w="9525">
            <a:noFill/>
            <a:miter lim="800000"/>
            <a:headEnd/>
            <a:tailEnd/>
          </a:ln>
        </p:spPr>
      </p:pic>
    </p:spTree>
    <p:extLst>
      <p:ext uri="{BB962C8B-B14F-4D97-AF65-F5344CB8AC3E}">
        <p14:creationId xmlns:p14="http://schemas.microsoft.com/office/powerpoint/2010/main" val="62666248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rtlCol="0">
            <a:normAutofit fontScale="90000"/>
          </a:bodyPr>
          <a:lstStyle/>
          <a:p>
            <a:pPr fontAlgn="auto">
              <a:spcAft>
                <a:spcPts val="0"/>
              </a:spcAft>
              <a:defRPr/>
            </a:pPr>
            <a:r>
              <a:rPr lang="en-US" i="1" dirty="0" smtClean="0"/>
              <a:t>Hosanna-Tabor Evangelical Lutheran Church and School v. EEOC </a:t>
            </a:r>
            <a:r>
              <a:rPr lang="en-US" dirty="0" smtClean="0"/>
              <a:t>(2011)</a:t>
            </a:r>
            <a:endParaRPr lang="en-US" i="1" dirty="0" smtClean="0"/>
          </a:p>
        </p:txBody>
      </p:sp>
      <p:sp>
        <p:nvSpPr>
          <p:cNvPr id="3" name="Content Placeholder 2"/>
          <p:cNvSpPr>
            <a:spLocks noGrp="1"/>
          </p:cNvSpPr>
          <p:nvPr>
            <p:ph idx="1"/>
          </p:nvPr>
        </p:nvSpPr>
        <p:spPr>
          <a:xfrm>
            <a:off x="228600" y="1524000"/>
            <a:ext cx="8763000" cy="5105400"/>
          </a:xfrm>
        </p:spPr>
        <p:txBody>
          <a:bodyPr rtlCol="0">
            <a:normAutofit fontScale="32500" lnSpcReduction="20000"/>
          </a:bodyPr>
          <a:lstStyle/>
          <a:p>
            <a:pPr fontAlgn="auto">
              <a:spcAft>
                <a:spcPts val="0"/>
              </a:spcAft>
              <a:defRPr/>
            </a:pPr>
            <a:r>
              <a:rPr lang="en-US" sz="5800" dirty="0" smtClean="0"/>
              <a:t>Can teachers bring suits again religious schools for violating federal antidiscrimination laws such as the Americans with Disabilities Act or are the schools exempt under the First Amendment religion clauses? </a:t>
            </a:r>
          </a:p>
          <a:p>
            <a:pPr fontAlgn="auto">
              <a:spcAft>
                <a:spcPts val="0"/>
              </a:spcAft>
              <a:defRPr/>
            </a:pPr>
            <a:r>
              <a:rPr lang="en-US" sz="5800" dirty="0" smtClean="0"/>
              <a:t>The key issue was whether the teacher—who in this instance had narcolepsy, and who only taught religious material for 45 minutes and secular subjects the rest o  the school day—fell under the “ministerial exception” to the employment discrimination laws, whereby those employees deemed clergy cannot sue their employers for violation of anti-discrimination laws.</a:t>
            </a:r>
          </a:p>
          <a:p>
            <a:pPr fontAlgn="auto">
              <a:spcAft>
                <a:spcPts val="0"/>
              </a:spcAft>
              <a:defRPr/>
            </a:pPr>
            <a:r>
              <a:rPr lang="en-US" sz="5800" dirty="0" smtClean="0"/>
              <a:t>The Court ruled 9-0 that the suit was invalid on both Establishment and Free Exercise grounds.</a:t>
            </a:r>
          </a:p>
          <a:p>
            <a:pPr fontAlgn="auto">
              <a:spcAft>
                <a:spcPts val="0"/>
              </a:spcAft>
              <a:defRPr/>
            </a:pPr>
            <a:r>
              <a:rPr lang="en-US" sz="5800" dirty="0" smtClean="0"/>
              <a:t>Chief Justice Roberts wrote: </a:t>
            </a:r>
          </a:p>
          <a:p>
            <a:pPr fontAlgn="auto">
              <a:spcAft>
                <a:spcPts val="0"/>
              </a:spcAft>
              <a:defRPr/>
            </a:pPr>
            <a:r>
              <a:rPr lang="en-US" sz="5800" dirty="0" smtClean="0"/>
              <a:t>“By imposing an unwanted minister, the state infringes the Free Exercise Clause, which protects a religious group’s right to shape its own faith and mission through its appointments. According the state the power to determine which individuals will minister to the faithful also violates the Establishment Clause, which prohibits government involvement in such ecclesiastical decisions.”</a:t>
            </a:r>
          </a:p>
          <a:p>
            <a:pPr fontAlgn="auto">
              <a:spcAft>
                <a:spcPts val="0"/>
              </a:spcAft>
              <a:defRPr/>
            </a:pPr>
            <a:r>
              <a:rPr lang="en-US" sz="5800" dirty="0" smtClean="0"/>
              <a:t>“The purpose of the [ministerial] exception is not to safeguard a church’s decision to fire a minister only when it is made for a religious reason. The exception instead assumes that the authority to select and control who will minister to the faithful—a matter “strictly ecclesiastical,”—is the church’s alone.”</a:t>
            </a:r>
          </a:p>
        </p:txBody>
      </p:sp>
    </p:spTree>
    <p:extLst>
      <p:ext uri="{BB962C8B-B14F-4D97-AF65-F5344CB8AC3E}">
        <p14:creationId xmlns:p14="http://schemas.microsoft.com/office/powerpoint/2010/main" val="26805991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828800"/>
            <a:ext cx="7772400" cy="2819400"/>
          </a:xfrm>
        </p:spPr>
        <p:txBody>
          <a:bodyPr>
            <a:normAutofit/>
          </a:bodyPr>
          <a:lstStyle/>
          <a:p>
            <a:pPr algn="ctr"/>
            <a:r>
              <a:rPr lang="en-US" sz="4800" dirty="0" smtClean="0"/>
              <a:t>Free exercise of religion</a:t>
            </a:r>
            <a:endParaRPr lang="en-US" sz="4800" dirty="0"/>
          </a:p>
        </p:txBody>
      </p:sp>
    </p:spTree>
    <p:extLst>
      <p:ext uri="{BB962C8B-B14F-4D97-AF65-F5344CB8AC3E}">
        <p14:creationId xmlns:p14="http://schemas.microsoft.com/office/powerpoint/2010/main" val="531706850"/>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304800" y="304800"/>
            <a:ext cx="8839200" cy="671513"/>
          </a:xfrm>
        </p:spPr>
        <p:txBody>
          <a:bodyPr/>
          <a:lstStyle/>
          <a:p>
            <a:pPr eaLnBrk="1" hangingPunct="1"/>
            <a:r>
              <a:rPr lang="en-US" altLang="en-US" sz="3800" dirty="0" smtClean="0"/>
              <a:t>Reynolds v. United States (1879)</a:t>
            </a:r>
          </a:p>
        </p:txBody>
      </p:sp>
      <p:sp>
        <p:nvSpPr>
          <p:cNvPr id="44036" name="Rectangle 1028"/>
          <p:cNvSpPr>
            <a:spLocks noGrp="1" noChangeArrowheads="1"/>
          </p:cNvSpPr>
          <p:nvPr>
            <p:ph type="body" sz="half" idx="2"/>
          </p:nvPr>
        </p:nvSpPr>
        <p:spPr>
          <a:xfrm>
            <a:off x="3352800" y="1143000"/>
            <a:ext cx="5791200" cy="5257800"/>
          </a:xfrm>
        </p:spPr>
        <p:txBody>
          <a:bodyPr/>
          <a:lstStyle/>
          <a:p>
            <a:pPr eaLnBrk="1" hangingPunct="1"/>
            <a:r>
              <a:rPr lang="en-US" altLang="en-US" sz="2400" dirty="0" smtClean="0"/>
              <a:t>1830—Mormon church founded.</a:t>
            </a:r>
          </a:p>
          <a:p>
            <a:pPr eaLnBrk="1" hangingPunct="1"/>
            <a:r>
              <a:rPr lang="en-US" altLang="en-US" sz="2400" dirty="0" smtClean="0"/>
              <a:t>1874—U.S. Congress outlawed polygamy.</a:t>
            </a:r>
          </a:p>
          <a:p>
            <a:pPr eaLnBrk="1" hangingPunct="1"/>
            <a:r>
              <a:rPr lang="en-US" altLang="en-US" sz="2400" dirty="0" smtClean="0">
                <a:cs typeface="Times New Roman" panose="02020603050405020304" pitchFamily="18" charset="0"/>
              </a:rPr>
              <a:t>In </a:t>
            </a:r>
            <a:r>
              <a:rPr lang="en-US" altLang="en-US" sz="2400" i="1" dirty="0" smtClean="0">
                <a:cs typeface="Times New Roman" panose="02020603050405020304" pitchFamily="18" charset="0"/>
              </a:rPr>
              <a:t>Reynolds v. United States</a:t>
            </a:r>
            <a:r>
              <a:rPr lang="en-US" altLang="en-US" sz="2400" dirty="0" smtClean="0">
                <a:cs typeface="Times New Roman" panose="02020603050405020304" pitchFamily="18" charset="0"/>
              </a:rPr>
              <a:t> (1879) the Court held that the polygamy was not protected by the Free Exercise Clause because it was not practiced when the First Amendment was adopted, i.e. Mormonism was not a religion because it was not contemplated by the framers.</a:t>
            </a:r>
          </a:p>
          <a:p>
            <a:pPr eaLnBrk="1" hangingPunct="1"/>
            <a:r>
              <a:rPr lang="en-US" altLang="en-US" sz="2400" dirty="0" smtClean="0">
                <a:cs typeface="Times New Roman" panose="02020603050405020304" pitchFamily="18" charset="0"/>
              </a:rPr>
              <a:t>This ruling basically defined religion to a belief in God, in the Western sense.</a:t>
            </a:r>
            <a:endParaRPr lang="en-US" altLang="en-US" sz="2400" dirty="0" smtClean="0"/>
          </a:p>
        </p:txBody>
      </p:sp>
      <p:pic>
        <p:nvPicPr>
          <p:cNvPr id="44039" name="Picture 1031" descr="The image “http://www.worshipquest.org/images/faq-pics/mormon-church.jpg” cannot be displayed, because it contains errors."/>
          <p:cNvPicPr>
            <a:picLocks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228600" y="1447800"/>
            <a:ext cx="3052763" cy="4114800"/>
          </a:xfrm>
          <a:noFill/>
        </p:spPr>
      </p:pic>
    </p:spTree>
    <p:extLst>
      <p:ext uri="{BB962C8B-B14F-4D97-AF65-F5344CB8AC3E}">
        <p14:creationId xmlns:p14="http://schemas.microsoft.com/office/powerpoint/2010/main" val="3097237325"/>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44039"/>
                                        </p:tgtEl>
                                        <p:attrNameLst>
                                          <p:attrName>style.visibility</p:attrName>
                                        </p:attrNameLst>
                                      </p:cBhvr>
                                      <p:to>
                                        <p:strVal val="visible"/>
                                      </p:to>
                                    </p:set>
                                    <p:anim calcmode="lin" valueType="num">
                                      <p:cBhvr additive="base">
                                        <p:cTn id="7" dur="500" fill="hold"/>
                                        <p:tgtEl>
                                          <p:spTgt spid="44039"/>
                                        </p:tgtEl>
                                        <p:attrNameLst>
                                          <p:attrName>ppt_x</p:attrName>
                                        </p:attrNameLst>
                                      </p:cBhvr>
                                      <p:tavLst>
                                        <p:tav tm="0">
                                          <p:val>
                                            <p:strVal val="#ppt_x"/>
                                          </p:val>
                                        </p:tav>
                                        <p:tav tm="100000">
                                          <p:val>
                                            <p:strVal val="#ppt_x"/>
                                          </p:val>
                                        </p:tav>
                                      </p:tavLst>
                                    </p:anim>
                                    <p:anim calcmode="lin" valueType="num">
                                      <p:cBhvr additive="base">
                                        <p:cTn id="8" dur="500" fill="hold"/>
                                        <p:tgtEl>
                                          <p:spTgt spid="4403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4036">
                                            <p:txEl>
                                              <p:pRg st="0" end="0"/>
                                            </p:txEl>
                                          </p:spTgt>
                                        </p:tgtEl>
                                        <p:attrNameLst>
                                          <p:attrName>style.visibility</p:attrName>
                                        </p:attrNameLst>
                                      </p:cBhvr>
                                      <p:to>
                                        <p:strVal val="visible"/>
                                      </p:to>
                                    </p:set>
                                    <p:anim calcmode="lin" valueType="num">
                                      <p:cBhvr additive="base">
                                        <p:cTn id="13" dur="500" fill="hold"/>
                                        <p:tgtEl>
                                          <p:spTgt spid="4403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03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4036">
                                            <p:txEl>
                                              <p:pRg st="1" end="1"/>
                                            </p:txEl>
                                          </p:spTgt>
                                        </p:tgtEl>
                                        <p:attrNameLst>
                                          <p:attrName>style.visibility</p:attrName>
                                        </p:attrNameLst>
                                      </p:cBhvr>
                                      <p:to>
                                        <p:strVal val="visible"/>
                                      </p:to>
                                    </p:set>
                                    <p:anim calcmode="lin" valueType="num">
                                      <p:cBhvr additive="base">
                                        <p:cTn id="19" dur="500" fill="hold"/>
                                        <p:tgtEl>
                                          <p:spTgt spid="4403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03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4036">
                                            <p:txEl>
                                              <p:pRg st="2" end="2"/>
                                            </p:txEl>
                                          </p:spTgt>
                                        </p:tgtEl>
                                        <p:attrNameLst>
                                          <p:attrName>style.visibility</p:attrName>
                                        </p:attrNameLst>
                                      </p:cBhvr>
                                      <p:to>
                                        <p:strVal val="visible"/>
                                      </p:to>
                                    </p:set>
                                    <p:anim calcmode="lin" valueType="num">
                                      <p:cBhvr additive="base">
                                        <p:cTn id="25" dur="500" fill="hold"/>
                                        <p:tgtEl>
                                          <p:spTgt spid="4403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03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44036">
                                            <p:txEl>
                                              <p:pRg st="3" end="3"/>
                                            </p:txEl>
                                          </p:spTgt>
                                        </p:tgtEl>
                                        <p:attrNameLst>
                                          <p:attrName>style.visibility</p:attrName>
                                        </p:attrNameLst>
                                      </p:cBhvr>
                                      <p:to>
                                        <p:strVal val="visible"/>
                                      </p:to>
                                    </p:set>
                                    <p:anim calcmode="lin" valueType="num">
                                      <p:cBhvr additive="base">
                                        <p:cTn id="31" dur="500" fill="hold"/>
                                        <p:tgtEl>
                                          <p:spTgt spid="4403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4036">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228600"/>
            <a:ext cx="7772400" cy="609600"/>
          </a:xfrm>
        </p:spPr>
        <p:txBody>
          <a:bodyPr>
            <a:normAutofit fontScale="90000"/>
          </a:bodyPr>
          <a:lstStyle/>
          <a:p>
            <a:pPr eaLnBrk="1" hangingPunct="1"/>
            <a:r>
              <a:rPr lang="en-US" altLang="en-US" dirty="0" smtClean="0"/>
              <a:t>Defining Religion</a:t>
            </a:r>
          </a:p>
        </p:txBody>
      </p:sp>
      <p:sp>
        <p:nvSpPr>
          <p:cNvPr id="46083" name="Rectangle 3"/>
          <p:cNvSpPr>
            <a:spLocks noGrp="1" noChangeArrowheads="1"/>
          </p:cNvSpPr>
          <p:nvPr>
            <p:ph type="body" idx="1"/>
          </p:nvPr>
        </p:nvSpPr>
        <p:spPr>
          <a:xfrm>
            <a:off x="152400" y="914400"/>
            <a:ext cx="7086600" cy="5943600"/>
          </a:xfrm>
        </p:spPr>
        <p:txBody>
          <a:bodyPr/>
          <a:lstStyle/>
          <a:p>
            <a:pPr eaLnBrk="1" hangingPunct="1"/>
            <a:r>
              <a:rPr lang="en-US" altLang="en-US" dirty="0" smtClean="0"/>
              <a:t>Later cases expanded the </a:t>
            </a:r>
            <a:r>
              <a:rPr lang="en-US" altLang="en-US" i="1" dirty="0" smtClean="0"/>
              <a:t>Reynolds </a:t>
            </a:r>
            <a:r>
              <a:rPr lang="en-US" altLang="en-US" dirty="0" smtClean="0"/>
              <a:t>definition from a “belief in God” to:</a:t>
            </a:r>
          </a:p>
          <a:p>
            <a:pPr eaLnBrk="1" hangingPunct="1"/>
            <a:r>
              <a:rPr lang="en-US" altLang="en-US" dirty="0" smtClean="0"/>
              <a:t>“a sincerely held belief” in </a:t>
            </a:r>
            <a:r>
              <a:rPr lang="en-US" altLang="en-US" dirty="0" smtClean="0">
                <a:cs typeface="Times New Roman" panose="02020603050405020304" pitchFamily="18" charset="0"/>
              </a:rPr>
              <a:t>the case involving the “I AM” sect of Saint Germain in California: </a:t>
            </a:r>
            <a:r>
              <a:rPr lang="en-US" altLang="en-US" i="1" dirty="0" smtClean="0">
                <a:cs typeface="Times New Roman" panose="02020603050405020304" pitchFamily="18" charset="0"/>
              </a:rPr>
              <a:t>United States v. Ballard</a:t>
            </a:r>
            <a:r>
              <a:rPr lang="en-US" altLang="en-US" dirty="0" smtClean="0">
                <a:cs typeface="Times New Roman" panose="02020603050405020304" pitchFamily="18" charset="0"/>
              </a:rPr>
              <a:t> (1944),</a:t>
            </a:r>
          </a:p>
          <a:p>
            <a:pPr eaLnBrk="1" hangingPunct="1"/>
            <a:r>
              <a:rPr lang="en-US" altLang="en-US" dirty="0" smtClean="0">
                <a:cs typeface="Times New Roman" panose="02020603050405020304" pitchFamily="18" charset="0"/>
              </a:rPr>
              <a:t>“moral and ethical” sincerely held beliefs in the Vietnam draft objector cases: </a:t>
            </a:r>
            <a:r>
              <a:rPr lang="en-US" altLang="en-US" i="1" dirty="0" smtClean="0">
                <a:cs typeface="Times New Roman" panose="02020603050405020304" pitchFamily="18" charset="0"/>
              </a:rPr>
              <a:t>United States v. Seeger</a:t>
            </a:r>
            <a:r>
              <a:rPr lang="en-US" altLang="en-US" dirty="0" smtClean="0">
                <a:cs typeface="Times New Roman" panose="02020603050405020304" pitchFamily="18" charset="0"/>
              </a:rPr>
              <a:t> (1965) and </a:t>
            </a:r>
            <a:r>
              <a:rPr lang="en-US" altLang="en-US" i="1" dirty="0" smtClean="0">
                <a:cs typeface="Times New Roman" panose="02020603050405020304" pitchFamily="18" charset="0"/>
              </a:rPr>
              <a:t>Welsh v. United States</a:t>
            </a:r>
            <a:r>
              <a:rPr lang="en-US" altLang="en-US" dirty="0" smtClean="0">
                <a:cs typeface="Times New Roman" panose="02020603050405020304" pitchFamily="18" charset="0"/>
              </a:rPr>
              <a:t> (1970).</a:t>
            </a:r>
          </a:p>
        </p:txBody>
      </p:sp>
      <p:pic>
        <p:nvPicPr>
          <p:cNvPr id="7172" name="Picture 5" descr="http://www.saintgermainfoundation.org/gfx/st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362200"/>
            <a:ext cx="192405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Box 6"/>
          <p:cNvSpPr txBox="1">
            <a:spLocks noChangeArrowheads="1"/>
          </p:cNvSpPr>
          <p:nvPr/>
        </p:nvSpPr>
        <p:spPr bwMode="auto">
          <a:xfrm>
            <a:off x="7543800" y="4953000"/>
            <a:ext cx="1081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dirty="0"/>
              <a:t>Saint Germain</a:t>
            </a:r>
          </a:p>
        </p:txBody>
      </p:sp>
    </p:spTree>
    <p:extLst>
      <p:ext uri="{BB962C8B-B14F-4D97-AF65-F5344CB8AC3E}">
        <p14:creationId xmlns:p14="http://schemas.microsoft.com/office/powerpoint/2010/main" val="334962388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additive="base">
                                        <p:cTn id="13"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6083">
                                            <p:txEl>
                                              <p:pRg st="2" end="2"/>
                                            </p:txEl>
                                          </p:spTgt>
                                        </p:tgtEl>
                                        <p:attrNameLst>
                                          <p:attrName>style.visibility</p:attrName>
                                        </p:attrNameLst>
                                      </p:cBhvr>
                                      <p:to>
                                        <p:strVal val="visible"/>
                                      </p:to>
                                    </p:set>
                                    <p:anim calcmode="lin" valueType="num">
                                      <p:cBhvr additive="base">
                                        <p:cTn id="19" dur="500" fill="hold"/>
                                        <p:tgtEl>
                                          <p:spTgt spid="460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08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2400" y="152400"/>
            <a:ext cx="8839200" cy="685800"/>
          </a:xfrm>
        </p:spPr>
        <p:txBody>
          <a:bodyPr/>
          <a:lstStyle/>
          <a:p>
            <a:pPr eaLnBrk="1" hangingPunct="1">
              <a:defRPr/>
            </a:pPr>
            <a:r>
              <a:rPr lang="en-US" sz="3600" b="1" i="1" dirty="0" smtClean="0">
                <a:latin typeface="+mn-lt"/>
              </a:rPr>
              <a:t>Cantwell v. Connecticut</a:t>
            </a:r>
            <a:r>
              <a:rPr lang="en-US" sz="3600" b="1" dirty="0" smtClean="0">
                <a:latin typeface="+mn-lt"/>
              </a:rPr>
              <a:t> </a:t>
            </a:r>
            <a:r>
              <a:rPr lang="en-US" sz="3600" dirty="0" smtClean="0">
                <a:latin typeface="+mn-lt"/>
              </a:rPr>
              <a:t>(1940)</a:t>
            </a:r>
          </a:p>
        </p:txBody>
      </p:sp>
      <p:sp>
        <p:nvSpPr>
          <p:cNvPr id="47107" name="Rectangle 3"/>
          <p:cNvSpPr>
            <a:spLocks noGrp="1" noChangeArrowheads="1"/>
          </p:cNvSpPr>
          <p:nvPr>
            <p:ph type="body" idx="1"/>
          </p:nvPr>
        </p:nvSpPr>
        <p:spPr>
          <a:xfrm>
            <a:off x="2667000" y="914400"/>
            <a:ext cx="6324600" cy="5791200"/>
          </a:xfrm>
        </p:spPr>
        <p:txBody>
          <a:bodyPr/>
          <a:lstStyle/>
          <a:p>
            <a:pPr eaLnBrk="1" hangingPunct="1">
              <a:lnSpc>
                <a:spcPct val="90000"/>
              </a:lnSpc>
            </a:pPr>
            <a:r>
              <a:rPr lang="en-US" altLang="en-US" sz="2400" dirty="0" smtClean="0">
                <a:cs typeface="Times New Roman" panose="02020603050405020304" pitchFamily="18" charset="0"/>
              </a:rPr>
              <a:t>Cantwell and his sons, Jehovah's Witnesses, were in the streets of New Haven, a heavily Catholic neighborhood, playing records and handing out literature attacking the Catholic Church. Two men complained and the next day Cantwell was arrested. </a:t>
            </a:r>
          </a:p>
          <a:p>
            <a:pPr eaLnBrk="1" hangingPunct="1">
              <a:lnSpc>
                <a:spcPct val="90000"/>
              </a:lnSpc>
            </a:pPr>
            <a:r>
              <a:rPr lang="en-US" altLang="en-US" sz="2400" dirty="0" smtClean="0">
                <a:cs typeface="Times New Roman" panose="02020603050405020304" pitchFamily="18" charset="0"/>
              </a:rPr>
              <a:t>They were convicted of unauthorized solicitation (not petitioning a state official beforehand who had to determine whether “the cause was a religious one” or one of a “bona fide object or charity”; if the official found neither he could withhold the license). </a:t>
            </a:r>
          </a:p>
          <a:p>
            <a:pPr eaLnBrk="1" hangingPunct="1">
              <a:lnSpc>
                <a:spcPct val="90000"/>
              </a:lnSpc>
            </a:pPr>
            <a:r>
              <a:rPr lang="en-US" altLang="en-US" sz="2400" dirty="0" smtClean="0"/>
              <a:t>Can the state require a license for religious solicitation in public?</a:t>
            </a:r>
          </a:p>
        </p:txBody>
      </p:sp>
      <p:pic>
        <p:nvPicPr>
          <p:cNvPr id="8196" name="Picture 5" descr="http://3.bp.blogspot.com/_QcjB84-75-0/S9ZL_EiiE0I/AAAAAAAADlY/Kmdyl1fvMXo/s400/hc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25146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6"/>
          <p:cNvSpPr txBox="1">
            <a:spLocks noChangeArrowheads="1"/>
          </p:cNvSpPr>
          <p:nvPr/>
        </p:nvSpPr>
        <p:spPr bwMode="auto">
          <a:xfrm>
            <a:off x="228600" y="5029200"/>
            <a:ext cx="2362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dirty="0"/>
              <a:t>Hayden C. Covington (left) worked as an attorney for the Jehovah’s Witnesses for many years and recorded a record 37 victories in the U.S. Supreme Court.</a:t>
            </a:r>
          </a:p>
        </p:txBody>
      </p:sp>
    </p:spTree>
    <p:extLst>
      <p:ext uri="{BB962C8B-B14F-4D97-AF65-F5344CB8AC3E}">
        <p14:creationId xmlns:p14="http://schemas.microsoft.com/office/powerpoint/2010/main" val="278551490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additive="base">
                                        <p:cTn id="13"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10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 calcmode="lin" valueType="num">
                                      <p:cBhvr additive="base">
                                        <p:cTn id="19" dur="500" fill="hold"/>
                                        <p:tgtEl>
                                          <p:spTgt spid="471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10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828800" y="685800"/>
            <a:ext cx="7086600" cy="646113"/>
          </a:xfrm>
        </p:spPr>
        <p:txBody>
          <a:bodyPr/>
          <a:lstStyle/>
          <a:p>
            <a:pPr eaLnBrk="1" hangingPunct="1">
              <a:defRPr/>
            </a:pPr>
            <a:r>
              <a:rPr lang="en-US" sz="3600" b="1" i="1" dirty="0" smtClean="0">
                <a:latin typeface="+mn-lt"/>
              </a:rPr>
              <a:t>Cantwell v. Connecticut</a:t>
            </a:r>
            <a:r>
              <a:rPr lang="en-US" sz="3600" b="1" dirty="0" smtClean="0">
                <a:latin typeface="+mn-lt"/>
              </a:rPr>
              <a:t> </a:t>
            </a:r>
            <a:r>
              <a:rPr lang="en-US" sz="3600" dirty="0" smtClean="0">
                <a:latin typeface="+mn-lt"/>
              </a:rPr>
              <a:t>(1940)</a:t>
            </a:r>
          </a:p>
        </p:txBody>
      </p:sp>
      <p:sp>
        <p:nvSpPr>
          <p:cNvPr id="48131" name="Rectangle 3"/>
          <p:cNvSpPr>
            <a:spLocks noGrp="1" noChangeArrowheads="1"/>
          </p:cNvSpPr>
          <p:nvPr>
            <p:ph type="body" sz="half" idx="1"/>
          </p:nvPr>
        </p:nvSpPr>
        <p:spPr>
          <a:xfrm>
            <a:off x="152400" y="1981200"/>
            <a:ext cx="8839200" cy="4724400"/>
          </a:xfrm>
        </p:spPr>
        <p:txBody>
          <a:bodyPr/>
          <a:lstStyle/>
          <a:p>
            <a:pPr eaLnBrk="1" hangingPunct="1"/>
            <a:r>
              <a:rPr lang="en-US" altLang="en-US" sz="2200" dirty="0" smtClean="0"/>
              <a:t>Writing for a unanimous Court, Justice Owen J. Roberts struck down the law because the state official was determining what was and was not a religion.</a:t>
            </a:r>
          </a:p>
          <a:p>
            <a:pPr eaLnBrk="1" hangingPunct="1"/>
            <a:r>
              <a:rPr lang="en-US" altLang="en-US" sz="2200" dirty="0" smtClean="0">
                <a:cs typeface="Times New Roman" panose="02020603050405020304" pitchFamily="18" charset="0"/>
              </a:rPr>
              <a:t>The first Amendment “embraces two concepts - freedom to believe and freedom to act. The first is absolute but . . . conduct remains subject to regulation for the protection of society.“ For example, states can "regulate the times, the places, and the manner of soliciting upon its streets. . . and in other respects safeguard the peace, good order and comfort of the community." </a:t>
            </a:r>
          </a:p>
          <a:p>
            <a:pPr eaLnBrk="1" hangingPunct="1"/>
            <a:r>
              <a:rPr lang="en-US" altLang="en-US" sz="2400" dirty="0" smtClean="0">
                <a:cs typeface="Times New Roman" panose="02020603050405020304" pitchFamily="18" charset="0"/>
              </a:rPr>
              <a:t>This is called the “valid secular policy test" </a:t>
            </a:r>
            <a:r>
              <a:rPr lang="en-US" altLang="en-US" sz="2400" i="1" dirty="0" smtClean="0">
                <a:cs typeface="Times New Roman" panose="02020603050405020304" pitchFamily="18" charset="0"/>
              </a:rPr>
              <a:t>– if there is a legitimate state interest—a valid secular policy—then regulations are allowed, even if they conflict with religious practices.</a:t>
            </a:r>
            <a:r>
              <a:rPr lang="en-US" altLang="en-US" sz="2400" dirty="0" smtClean="0">
                <a:cs typeface="Times New Roman" panose="02020603050405020304" pitchFamily="18" charset="0"/>
              </a:rPr>
              <a:t> </a:t>
            </a:r>
          </a:p>
        </p:txBody>
      </p:sp>
      <p:pic>
        <p:nvPicPr>
          <p:cNvPr id="9220" name="Picture 6" descr="http://www.philadelphia-reflections.com/images/owenRoberts%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7241"/>
            <a:ext cx="14478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94941"/>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anim calcmode="lin" valueType="num">
                                      <p:cBhvr additive="base">
                                        <p:cTn id="19"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50813"/>
            <a:ext cx="8915400" cy="762000"/>
          </a:xfrm>
        </p:spPr>
        <p:txBody>
          <a:bodyPr/>
          <a:lstStyle/>
          <a:p>
            <a:r>
              <a:rPr lang="en-US" altLang="en-US" sz="3000" b="1" i="1" dirty="0" smtClean="0">
                <a:cs typeface="Times New Roman" panose="02020603050405020304" pitchFamily="18" charset="0"/>
              </a:rPr>
              <a:t>Minersville School Dist. v. Gobitis </a:t>
            </a:r>
            <a:r>
              <a:rPr lang="en-US" altLang="en-US" sz="3000" dirty="0" smtClean="0">
                <a:cs typeface="Times New Roman" panose="02020603050405020304" pitchFamily="18" charset="0"/>
              </a:rPr>
              <a:t>(1940)</a:t>
            </a:r>
            <a:r>
              <a:rPr lang="en-US" altLang="en-US" dirty="0" smtClean="0">
                <a:cs typeface="Times New Roman" panose="02020603050405020304" pitchFamily="18" charset="0"/>
              </a:rPr>
              <a:t> </a:t>
            </a:r>
          </a:p>
        </p:txBody>
      </p:sp>
      <p:sp>
        <p:nvSpPr>
          <p:cNvPr id="73731" name="Rectangle 3"/>
          <p:cNvSpPr>
            <a:spLocks noGrp="1" noChangeArrowheads="1"/>
          </p:cNvSpPr>
          <p:nvPr>
            <p:ph type="body" idx="1"/>
          </p:nvPr>
        </p:nvSpPr>
        <p:spPr>
          <a:xfrm>
            <a:off x="304800" y="4495800"/>
            <a:ext cx="8686800" cy="2209800"/>
          </a:xfrm>
        </p:spPr>
        <p:txBody>
          <a:bodyPr>
            <a:normAutofit lnSpcReduction="10000"/>
          </a:bodyPr>
          <a:lstStyle/>
          <a:p>
            <a:pPr>
              <a:lnSpc>
                <a:spcPct val="80000"/>
              </a:lnSpc>
            </a:pPr>
            <a:r>
              <a:rPr lang="en-US" altLang="en-US" sz="2400" dirty="0" smtClean="0"/>
              <a:t>Walter Gobitas and his children—12-year-old Lillian and her younger brother, Billy—attended a Pennsylvania public school with a mandatory flag salute policy. As Jehovah’s Witnesses they believed that the salute violated their religious teaching and refused to do it. </a:t>
            </a:r>
          </a:p>
          <a:p>
            <a:pPr>
              <a:lnSpc>
                <a:spcPct val="80000"/>
              </a:lnSpc>
            </a:pPr>
            <a:r>
              <a:rPr lang="en-US" altLang="en-US" sz="2400" dirty="0" smtClean="0"/>
              <a:t>The children were expelled despite the fact that Billy sent school officials the following letter:</a:t>
            </a:r>
          </a:p>
        </p:txBody>
      </p:sp>
      <p:pic>
        <p:nvPicPr>
          <p:cNvPr id="10244" name="Picture 4" descr="Dołączona graf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19200"/>
            <a:ext cx="40925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http://parrishco.com/wp-content/uploads/2008/04/american-school-children-common-salu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41100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27201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additive="base">
                                        <p:cTn id="7" dur="5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3731">
                                            <p:txEl>
                                              <p:pRg st="1" end="1"/>
                                            </p:txEl>
                                          </p:spTgt>
                                        </p:tgtEl>
                                        <p:attrNameLst>
                                          <p:attrName>style.visibility</p:attrName>
                                        </p:attrNameLst>
                                      </p:cBhvr>
                                      <p:to>
                                        <p:strVal val="visible"/>
                                      </p:to>
                                    </p:set>
                                    <p:anim calcmode="lin" valueType="num">
                                      <p:cBhvr additive="base">
                                        <p:cTn id="13" dur="5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3731">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150813"/>
            <a:ext cx="8915400" cy="762000"/>
          </a:xfrm>
        </p:spPr>
        <p:txBody>
          <a:bodyPr/>
          <a:lstStyle/>
          <a:p>
            <a:r>
              <a:rPr lang="en-US" altLang="en-US" sz="3000" b="1" i="1" dirty="0" smtClean="0">
                <a:cs typeface="Times New Roman" panose="02020603050405020304" pitchFamily="18" charset="0"/>
              </a:rPr>
              <a:t>Minersville School Dist. v. Gobitis </a:t>
            </a:r>
            <a:r>
              <a:rPr lang="en-US" altLang="en-US" sz="3000" dirty="0" smtClean="0">
                <a:cs typeface="Times New Roman" panose="02020603050405020304" pitchFamily="18" charset="0"/>
              </a:rPr>
              <a:t>(1940)</a:t>
            </a:r>
            <a:r>
              <a:rPr lang="en-US" altLang="en-US" dirty="0" smtClean="0">
                <a:cs typeface="Times New Roman" panose="02020603050405020304" pitchFamily="18" charset="0"/>
              </a:rPr>
              <a:t> </a:t>
            </a:r>
          </a:p>
        </p:txBody>
      </p:sp>
      <p:sp>
        <p:nvSpPr>
          <p:cNvPr id="73731" name="Rectangle 3"/>
          <p:cNvSpPr>
            <a:spLocks noGrp="1" noChangeArrowheads="1"/>
          </p:cNvSpPr>
          <p:nvPr>
            <p:ph type="body" idx="1"/>
          </p:nvPr>
        </p:nvSpPr>
        <p:spPr>
          <a:xfrm>
            <a:off x="2286000" y="990600"/>
            <a:ext cx="6705600" cy="5715000"/>
          </a:xfrm>
        </p:spPr>
        <p:txBody>
          <a:bodyPr/>
          <a:lstStyle/>
          <a:p>
            <a:pPr>
              <a:lnSpc>
                <a:spcPct val="80000"/>
              </a:lnSpc>
            </a:pPr>
            <a:r>
              <a:rPr lang="en-US" altLang="en-US" sz="2500" dirty="0" smtClean="0"/>
              <a:t>By a vote of 8-1 the Court rejected their claim. </a:t>
            </a:r>
          </a:p>
          <a:p>
            <a:pPr>
              <a:lnSpc>
                <a:spcPct val="80000"/>
              </a:lnSpc>
            </a:pPr>
            <a:r>
              <a:rPr lang="en-US" altLang="en-US" sz="2500" dirty="0" smtClean="0"/>
              <a:t>Justice Felix Frankfurter wrote: “The ultimate foundation of a free society is the binding tie of cohesive sentiment….The flag is the symbol of our national unity, transcending all internal differences…. To stigmatize legislative judgment in providing for this universal gesture of respect for the symbol of our national life…would amount to no less than the pronouncement of pedagogical and psychological dogma in a field where courts posses…no controlling competence.”</a:t>
            </a:r>
          </a:p>
          <a:p>
            <a:pPr>
              <a:lnSpc>
                <a:spcPct val="80000"/>
              </a:lnSpc>
            </a:pPr>
            <a:r>
              <a:rPr lang="en-US" altLang="en-US" sz="2500" dirty="0" smtClean="0"/>
              <a:t>Put simply, the Court said that the state had a legitimate secular reason for requiring flag salutes: to foster patriotism.</a:t>
            </a:r>
          </a:p>
        </p:txBody>
      </p:sp>
      <p:pic>
        <p:nvPicPr>
          <p:cNvPr id="13316" name="Picture 2" descr="http://images.ewins.com/digital_asset_manager/image_resize.php?cid=1&amp;ic=LOC%201155599&amp;mdx=600"/>
          <p:cNvPicPr>
            <a:picLocks noChangeAspect="1" noChangeArrowheads="1"/>
          </p:cNvPicPr>
          <p:nvPr/>
        </p:nvPicPr>
        <p:blipFill>
          <a:blip r:embed="rId2">
            <a:extLst>
              <a:ext uri="{28A0092B-C50C-407E-A947-70E740481C1C}">
                <a14:useLocalDpi xmlns:a14="http://schemas.microsoft.com/office/drawing/2010/main" val="0"/>
              </a:ext>
            </a:extLst>
          </a:blip>
          <a:srcRect l="13168" t="5333" r="50616" b="5333"/>
          <a:stretch>
            <a:fillRect/>
          </a:stretch>
        </p:blipFill>
        <p:spPr bwMode="auto">
          <a:xfrm>
            <a:off x="228600" y="990600"/>
            <a:ext cx="18272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12307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additive="base">
                                        <p:cTn id="7" dur="5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3731">
                                            <p:txEl>
                                              <p:pRg st="1" end="1"/>
                                            </p:txEl>
                                          </p:spTgt>
                                        </p:tgtEl>
                                        <p:attrNameLst>
                                          <p:attrName>style.visibility</p:attrName>
                                        </p:attrNameLst>
                                      </p:cBhvr>
                                      <p:to>
                                        <p:strVal val="visible"/>
                                      </p:to>
                                    </p:set>
                                    <p:anim calcmode="lin" valueType="num">
                                      <p:cBhvr additive="base">
                                        <p:cTn id="13" dur="5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373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3731">
                                            <p:txEl>
                                              <p:pRg st="2" end="2"/>
                                            </p:txEl>
                                          </p:spTgt>
                                        </p:tgtEl>
                                        <p:attrNameLst>
                                          <p:attrName>style.visibility</p:attrName>
                                        </p:attrNameLst>
                                      </p:cBhvr>
                                      <p:to>
                                        <p:strVal val="visible"/>
                                      </p:to>
                                    </p:set>
                                    <p:anim calcmode="lin" valueType="num">
                                      <p:cBhvr additive="base">
                                        <p:cTn id="19" dur="5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1">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5613" y="273050"/>
            <a:ext cx="4878387" cy="1824284"/>
          </a:xfrm>
        </p:spPr>
        <p:txBody>
          <a:bodyPr>
            <a:normAutofit/>
          </a:bodyPr>
          <a:lstStyle/>
          <a:p>
            <a:r>
              <a:rPr lang="en-US" i="1" dirty="0" smtClean="0"/>
              <a:t>Lemon v. Kurtzman</a:t>
            </a:r>
            <a:r>
              <a:rPr lang="en-US" dirty="0" smtClean="0"/>
              <a:t> (1971)</a:t>
            </a:r>
          </a:p>
        </p:txBody>
      </p:sp>
      <p:sp>
        <p:nvSpPr>
          <p:cNvPr id="43011" name="Rectangle 3"/>
          <p:cNvSpPr>
            <a:spLocks noGrp="1" noChangeArrowheads="1"/>
          </p:cNvSpPr>
          <p:nvPr>
            <p:ph idx="1"/>
          </p:nvPr>
        </p:nvSpPr>
        <p:spPr>
          <a:xfrm>
            <a:off x="76200" y="2133600"/>
            <a:ext cx="8991600" cy="4648200"/>
          </a:xfrm>
        </p:spPr>
        <p:txBody>
          <a:bodyPr>
            <a:normAutofit fontScale="85000" lnSpcReduction="10000"/>
          </a:bodyPr>
          <a:lstStyle/>
          <a:p>
            <a:pPr marL="609600" indent="-609600">
              <a:lnSpc>
                <a:spcPct val="90000"/>
              </a:lnSpc>
            </a:pPr>
            <a:r>
              <a:rPr lang="en-US" sz="3000" dirty="0" smtClean="0"/>
              <a:t>In </a:t>
            </a:r>
            <a:r>
              <a:rPr lang="en-US" sz="3000" i="1" dirty="0" smtClean="0"/>
              <a:t>Lemon v. Kurtzman </a:t>
            </a:r>
            <a:r>
              <a:rPr lang="en-US" sz="3000" dirty="0" smtClean="0"/>
              <a:t>(1971) the Supreme Court </a:t>
            </a:r>
            <a:r>
              <a:rPr lang="en-US" sz="3000" dirty="0" smtClean="0"/>
              <a:t>articulated what became known as the “Lemon </a:t>
            </a:r>
            <a:r>
              <a:rPr lang="en-US" sz="3000" dirty="0" smtClean="0"/>
              <a:t>Test” to determine Establishment Clause violations. </a:t>
            </a:r>
            <a:endParaRPr lang="en-US" sz="3000" dirty="0" smtClean="0"/>
          </a:p>
          <a:p>
            <a:pPr marL="609600" indent="-609600">
              <a:lnSpc>
                <a:spcPct val="90000"/>
              </a:lnSpc>
            </a:pPr>
            <a:r>
              <a:rPr lang="en-US" sz="3000" dirty="0" smtClean="0"/>
              <a:t>Derived from past rulings, the test contained three parts, all of which had to be passed for a policy to be valid:</a:t>
            </a:r>
            <a:endParaRPr lang="en-US" sz="3000" dirty="0" smtClean="0"/>
          </a:p>
          <a:p>
            <a:pPr marL="609600" indent="-609600">
              <a:lnSpc>
                <a:spcPct val="90000"/>
              </a:lnSpc>
              <a:buFont typeface="Wingdings" pitchFamily="2" charset="2"/>
              <a:buAutoNum type="arabicParenR"/>
            </a:pPr>
            <a:r>
              <a:rPr lang="en-US" sz="3000" dirty="0" smtClean="0">
                <a:cs typeface="Times New Roman" pitchFamily="18" charset="0"/>
              </a:rPr>
              <a:t>Does program at issue have a secular legislative </a:t>
            </a:r>
            <a:r>
              <a:rPr lang="en-US" sz="3000" b="1" u="sng" dirty="0" smtClean="0">
                <a:cs typeface="Times New Roman" pitchFamily="18" charset="0"/>
              </a:rPr>
              <a:t>PURPOSE</a:t>
            </a:r>
            <a:r>
              <a:rPr lang="en-US" sz="3000" dirty="0" smtClean="0">
                <a:cs typeface="Times New Roman" pitchFamily="18" charset="0"/>
              </a:rPr>
              <a:t>?</a:t>
            </a:r>
            <a:endParaRPr lang="en-US" sz="3000" dirty="0" smtClean="0"/>
          </a:p>
          <a:p>
            <a:pPr marL="609600" indent="-609600">
              <a:lnSpc>
                <a:spcPct val="90000"/>
              </a:lnSpc>
              <a:buFont typeface="Wingdings" pitchFamily="2" charset="2"/>
              <a:buAutoNum type="arabicParenR"/>
            </a:pPr>
            <a:r>
              <a:rPr lang="en-US" sz="3000" dirty="0" smtClean="0">
                <a:cs typeface="Times New Roman" pitchFamily="18" charset="0"/>
              </a:rPr>
              <a:t>Is the primary </a:t>
            </a:r>
            <a:r>
              <a:rPr lang="en-US" sz="3000" b="1" u="sng" dirty="0" smtClean="0">
                <a:cs typeface="Times New Roman" pitchFamily="18" charset="0"/>
              </a:rPr>
              <a:t>EFFECT</a:t>
            </a:r>
            <a:r>
              <a:rPr lang="en-US" sz="3000" dirty="0" smtClean="0">
                <a:cs typeface="Times New Roman" pitchFamily="18" charset="0"/>
              </a:rPr>
              <a:t> to inhibit or advance religion?</a:t>
            </a:r>
          </a:p>
          <a:p>
            <a:pPr marL="609600" indent="-609600">
              <a:lnSpc>
                <a:spcPct val="90000"/>
              </a:lnSpc>
              <a:buFont typeface="Wingdings" pitchFamily="2" charset="2"/>
              <a:buAutoNum type="arabicParenR"/>
            </a:pPr>
            <a:r>
              <a:rPr lang="en-US" sz="3000" dirty="0" smtClean="0">
                <a:cs typeface="Times New Roman" pitchFamily="18" charset="0"/>
              </a:rPr>
              <a:t>Does the legislation foster an </a:t>
            </a:r>
            <a:r>
              <a:rPr lang="en-US" sz="3000" b="1" u="sng" dirty="0" smtClean="0">
                <a:cs typeface="Times New Roman" pitchFamily="18" charset="0"/>
              </a:rPr>
              <a:t>EXECESSIVE GOVERNMENT </a:t>
            </a:r>
            <a:r>
              <a:rPr lang="en-US" sz="3000" b="1" u="sng" dirty="0" smtClean="0">
                <a:cs typeface="Times New Roman" pitchFamily="18" charset="0"/>
              </a:rPr>
              <a:t>ENTAGLEMENT</a:t>
            </a:r>
            <a:r>
              <a:rPr lang="en-US" sz="3000" dirty="0" smtClean="0">
                <a:cs typeface="Times New Roman" pitchFamily="18" charset="0"/>
              </a:rPr>
              <a:t> with </a:t>
            </a:r>
            <a:r>
              <a:rPr lang="en-US" sz="3000" dirty="0" smtClean="0">
                <a:cs typeface="Times New Roman" pitchFamily="18" charset="0"/>
              </a:rPr>
              <a:t>religion? </a:t>
            </a:r>
          </a:p>
          <a:p>
            <a:pPr marL="609600" indent="-609600">
              <a:lnSpc>
                <a:spcPct val="90000"/>
              </a:lnSpc>
              <a:buFont typeface="Wingdings" pitchFamily="2" charset="2"/>
              <a:buChar char="Ø"/>
            </a:pPr>
            <a:r>
              <a:rPr lang="en-US" sz="3000" dirty="0" smtClean="0"/>
              <a:t>This test became divisive in subsequent cases and though it has been slightly modified, </a:t>
            </a:r>
            <a:r>
              <a:rPr lang="en-US" sz="3000" dirty="0" smtClean="0"/>
              <a:t>and other justices have preferred different tests, the Lemon Test is </a:t>
            </a:r>
            <a:r>
              <a:rPr lang="en-US" sz="3000" dirty="0" smtClean="0"/>
              <a:t>essentially </a:t>
            </a:r>
            <a:r>
              <a:rPr lang="en-US" sz="3000" dirty="0" smtClean="0"/>
              <a:t>still in </a:t>
            </a:r>
            <a:r>
              <a:rPr lang="en-US" sz="3000" dirty="0" smtClean="0"/>
              <a:t>tact as good law today.</a:t>
            </a:r>
          </a:p>
        </p:txBody>
      </p:sp>
      <p:pic>
        <p:nvPicPr>
          <p:cNvPr id="2" name="Picture 1"/>
          <p:cNvPicPr>
            <a:picLocks noChangeAspect="1"/>
          </p:cNvPicPr>
          <p:nvPr/>
        </p:nvPicPr>
        <p:blipFill>
          <a:blip r:embed="rId2"/>
          <a:stretch>
            <a:fillRect/>
          </a:stretch>
        </p:blipFill>
        <p:spPr>
          <a:xfrm>
            <a:off x="5486400" y="45014"/>
            <a:ext cx="2743200" cy="2052320"/>
          </a:xfrm>
          <a:prstGeom prst="rect">
            <a:avLst/>
          </a:prstGeom>
        </p:spPr>
      </p:pic>
    </p:spTree>
    <p:extLst>
      <p:ext uri="{BB962C8B-B14F-4D97-AF65-F5344CB8AC3E}">
        <p14:creationId xmlns:p14="http://schemas.microsoft.com/office/powerpoint/2010/main" val="387500165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011">
                                            <p:txEl>
                                              <p:pRg st="3" end="3"/>
                                            </p:txEl>
                                          </p:spTgt>
                                        </p:tgtEl>
                                        <p:attrNameLst>
                                          <p:attrName>style.visibility</p:attrName>
                                        </p:attrNameLst>
                                      </p:cBhvr>
                                      <p:to>
                                        <p:strVal val="visible"/>
                                      </p:to>
                                    </p:set>
                                    <p:anim calcmode="lin" valueType="num">
                                      <p:cBhvr additive="base">
                                        <p:cTn id="25"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3011">
                                            <p:txEl>
                                              <p:pRg st="4" end="4"/>
                                            </p:txEl>
                                          </p:spTgt>
                                        </p:tgtEl>
                                        <p:attrNameLst>
                                          <p:attrName>style.visibility</p:attrName>
                                        </p:attrNameLst>
                                      </p:cBhvr>
                                      <p:to>
                                        <p:strVal val="visible"/>
                                      </p:to>
                                    </p:set>
                                    <p:anim calcmode="lin" valueType="num">
                                      <p:cBhvr additive="base">
                                        <p:cTn id="31" dur="500" fill="hold"/>
                                        <p:tgtEl>
                                          <p:spTgt spid="430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0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3011">
                                            <p:txEl>
                                              <p:pRg st="5" end="5"/>
                                            </p:txEl>
                                          </p:spTgt>
                                        </p:tgtEl>
                                        <p:attrNameLst>
                                          <p:attrName>style.visibility</p:attrName>
                                        </p:attrNameLst>
                                      </p:cBhvr>
                                      <p:to>
                                        <p:strVal val="visible"/>
                                      </p:to>
                                    </p:set>
                                    <p:anim calcmode="lin" valueType="num">
                                      <p:cBhvr additive="base">
                                        <p:cTn id="37" dur="500" fill="hold"/>
                                        <p:tgtEl>
                                          <p:spTgt spid="430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30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228600"/>
            <a:ext cx="8839200" cy="457200"/>
          </a:xfrm>
        </p:spPr>
        <p:txBody>
          <a:bodyPr/>
          <a:lstStyle/>
          <a:p>
            <a:r>
              <a:rPr lang="en-US" altLang="en-US" sz="2400" dirty="0" smtClean="0"/>
              <a:t>West Virginia Board of Education v. Barnette (1943)</a:t>
            </a:r>
          </a:p>
        </p:txBody>
      </p:sp>
      <p:sp>
        <p:nvSpPr>
          <p:cNvPr id="14339" name="Rectangle 3"/>
          <p:cNvSpPr>
            <a:spLocks noGrp="1" noChangeArrowheads="1"/>
          </p:cNvSpPr>
          <p:nvPr>
            <p:ph type="body" idx="1"/>
          </p:nvPr>
        </p:nvSpPr>
        <p:spPr>
          <a:xfrm>
            <a:off x="228600" y="3124200"/>
            <a:ext cx="8763000" cy="3581400"/>
          </a:xfrm>
        </p:spPr>
        <p:txBody>
          <a:bodyPr/>
          <a:lstStyle/>
          <a:p>
            <a:pPr>
              <a:lnSpc>
                <a:spcPct val="80000"/>
              </a:lnSpc>
            </a:pPr>
            <a:r>
              <a:rPr lang="en-US" altLang="en-US" sz="2000" dirty="0" smtClean="0"/>
              <a:t>The repercussions from </a:t>
            </a:r>
            <a:r>
              <a:rPr lang="en-US" altLang="en-US" sz="2000" i="1" dirty="0" smtClean="0"/>
              <a:t>Gobitis </a:t>
            </a:r>
            <a:r>
              <a:rPr lang="en-US" altLang="en-US" sz="2000" dirty="0" smtClean="0"/>
              <a:t>were extraordinary. Many states either retained or passed laws requiring flag salutes and pledges for all public school children or they would face expulsion.</a:t>
            </a:r>
          </a:p>
          <a:p>
            <a:pPr>
              <a:lnSpc>
                <a:spcPct val="80000"/>
              </a:lnSpc>
            </a:pPr>
            <a:r>
              <a:rPr lang="en-US" altLang="en-US" sz="2000" dirty="0" smtClean="0"/>
              <a:t>“Within two weeks of the Court’s decision,” two federal officials later wrote, “hundreds of attacks upon the Witnesses were reported to the Department of Justice.”</a:t>
            </a:r>
          </a:p>
          <a:p>
            <a:pPr>
              <a:lnSpc>
                <a:spcPct val="80000"/>
              </a:lnSpc>
            </a:pPr>
            <a:r>
              <a:rPr lang="en-US" altLang="en-US" sz="2000" dirty="0" smtClean="0"/>
              <a:t>Mobs throughout the country stoned, kidnapped, beat, and even castrated Jehovah’s Witnesses.</a:t>
            </a:r>
          </a:p>
          <a:p>
            <a:pPr>
              <a:lnSpc>
                <a:spcPct val="80000"/>
              </a:lnSpc>
            </a:pPr>
            <a:r>
              <a:rPr lang="en-US" altLang="en-US" sz="2000" dirty="0" smtClean="0"/>
              <a:t>In the wake of these developments, many newspapers and major organizations, such as the American Bar Association, condemned the Court’s ruling.</a:t>
            </a:r>
          </a:p>
          <a:p>
            <a:pPr>
              <a:lnSpc>
                <a:spcPct val="80000"/>
              </a:lnSpc>
            </a:pPr>
            <a:r>
              <a:rPr lang="en-US" altLang="en-US" sz="2000" dirty="0" smtClean="0"/>
              <a:t>In </a:t>
            </a:r>
            <a:r>
              <a:rPr lang="en-US" altLang="en-US" sz="2000" i="1" dirty="0" smtClean="0"/>
              <a:t>Barnette</a:t>
            </a:r>
            <a:r>
              <a:rPr lang="en-US" altLang="en-US" sz="2000" dirty="0" smtClean="0"/>
              <a:t>, the justices overruled </a:t>
            </a:r>
            <a:r>
              <a:rPr lang="en-US" altLang="en-US" sz="2000" i="1" dirty="0" smtClean="0"/>
              <a:t>Gobitis </a:t>
            </a:r>
            <a:r>
              <a:rPr lang="en-US" altLang="en-US" sz="2000" dirty="0" smtClean="0"/>
              <a:t>but primarily on free speech grounds rather than on religious exercise.</a:t>
            </a:r>
          </a:p>
        </p:txBody>
      </p:sp>
      <p:pic>
        <p:nvPicPr>
          <p:cNvPr id="14340" name="Picture 5" descr="http://www.wvculture.org/history/education/flagresolution02.jpg"/>
          <p:cNvPicPr>
            <a:picLocks noChangeAspect="1" noChangeArrowheads="1"/>
          </p:cNvPicPr>
          <p:nvPr/>
        </p:nvPicPr>
        <p:blipFill>
          <a:blip r:embed="rId2">
            <a:extLst>
              <a:ext uri="{28A0092B-C50C-407E-A947-70E740481C1C}">
                <a14:useLocalDpi xmlns:a14="http://schemas.microsoft.com/office/drawing/2010/main" val="0"/>
              </a:ext>
            </a:extLst>
          </a:blip>
          <a:srcRect t="10526" b="26315"/>
          <a:stretch>
            <a:fillRect/>
          </a:stretch>
        </p:blipFill>
        <p:spPr bwMode="auto">
          <a:xfrm>
            <a:off x="304800" y="762000"/>
            <a:ext cx="86312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4454868"/>
      </p:ext>
    </p:extLst>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285750"/>
            <a:ext cx="8915400" cy="647700"/>
          </a:xfrm>
        </p:spPr>
        <p:txBody>
          <a:bodyPr/>
          <a:lstStyle/>
          <a:p>
            <a:pPr eaLnBrk="1" hangingPunct="1">
              <a:defRPr/>
            </a:pPr>
            <a:r>
              <a:rPr lang="en-US" sz="3600" b="1" i="1" dirty="0" smtClean="0">
                <a:latin typeface="+mn-lt"/>
                <a:cs typeface="Times New Roman" pitchFamily="18" charset="0"/>
              </a:rPr>
              <a:t>Sherbert v. Verner </a:t>
            </a:r>
            <a:r>
              <a:rPr lang="en-US" sz="3600" dirty="0" smtClean="0">
                <a:latin typeface="+mn-lt"/>
                <a:cs typeface="Times New Roman" pitchFamily="18" charset="0"/>
              </a:rPr>
              <a:t>(1963) </a:t>
            </a:r>
          </a:p>
        </p:txBody>
      </p:sp>
      <p:sp>
        <p:nvSpPr>
          <p:cNvPr id="49155" name="Rectangle 3"/>
          <p:cNvSpPr>
            <a:spLocks noGrp="1" noChangeArrowheads="1"/>
          </p:cNvSpPr>
          <p:nvPr>
            <p:ph type="body" idx="1"/>
          </p:nvPr>
        </p:nvSpPr>
        <p:spPr>
          <a:xfrm>
            <a:off x="2133600" y="1066800"/>
            <a:ext cx="6781800" cy="5791200"/>
          </a:xfrm>
        </p:spPr>
        <p:txBody>
          <a:bodyPr/>
          <a:lstStyle/>
          <a:p>
            <a:pPr eaLnBrk="1" hangingPunct="1">
              <a:lnSpc>
                <a:spcPct val="90000"/>
              </a:lnSpc>
            </a:pPr>
            <a:r>
              <a:rPr lang="en-US" altLang="en-US" sz="2400" dirty="0" smtClean="0">
                <a:cs typeface="Times New Roman" panose="02020603050405020304" pitchFamily="18" charset="0"/>
              </a:rPr>
              <a:t>Sherbert worked M-F in a textile mill for 35 years. Saturday work was optional and she always chose not to work because of her religious beliefs. </a:t>
            </a:r>
          </a:p>
          <a:p>
            <a:pPr eaLnBrk="1" hangingPunct="1">
              <a:lnSpc>
                <a:spcPct val="90000"/>
              </a:lnSpc>
            </a:pPr>
            <a:r>
              <a:rPr lang="en-US" altLang="en-US" sz="2400" dirty="0" smtClean="0">
                <a:cs typeface="Times New Roman" panose="02020603050405020304" pitchFamily="18" charset="0"/>
              </a:rPr>
              <a:t>She was informed that Saturdays would now be mandatory, didn't show and got fired. Other mills had mandatory Saturday work and did not hire her. </a:t>
            </a:r>
          </a:p>
          <a:p>
            <a:pPr eaLnBrk="1" hangingPunct="1">
              <a:lnSpc>
                <a:spcPct val="90000"/>
              </a:lnSpc>
            </a:pPr>
            <a:r>
              <a:rPr lang="en-US" altLang="en-US" sz="2400" dirty="0" smtClean="0">
                <a:cs typeface="Times New Roman" panose="02020603050405020304" pitchFamily="18" charset="0"/>
              </a:rPr>
              <a:t>She filed for unemployment and was denied because she was "able to work" as defined by the state unemployment statute. </a:t>
            </a:r>
          </a:p>
          <a:p>
            <a:pPr eaLnBrk="1" hangingPunct="1">
              <a:lnSpc>
                <a:spcPct val="90000"/>
              </a:lnSpc>
            </a:pPr>
            <a:r>
              <a:rPr lang="en-US" altLang="en-US" sz="2400" dirty="0" smtClean="0">
                <a:cs typeface="Times New Roman" panose="02020603050405020304" pitchFamily="18" charset="0"/>
              </a:rPr>
              <a:t>Her attorneys argued that the denial of benefits due to the Saturday work requirement impinged on her religious belief -- the state was using economic coercion to force her to give up her religious belief.</a:t>
            </a:r>
            <a:r>
              <a:rPr lang="en-US" altLang="en-US" sz="2400" dirty="0" smtClean="0"/>
              <a:t> </a:t>
            </a:r>
          </a:p>
        </p:txBody>
      </p:sp>
      <p:pic>
        <p:nvPicPr>
          <p:cNvPr id="15364" name="Picture 5" descr="http://www.law.umkc.edu/faculty/projects/ftrials/conlaw/sherbe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20367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6"/>
          <p:cNvSpPr txBox="1">
            <a:spLocks noChangeArrowheads="1"/>
          </p:cNvSpPr>
          <p:nvPr/>
        </p:nvSpPr>
        <p:spPr bwMode="auto">
          <a:xfrm>
            <a:off x="609600" y="4343400"/>
            <a:ext cx="1114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dirty="0"/>
              <a:t>Adele Sherbert</a:t>
            </a:r>
          </a:p>
        </p:txBody>
      </p:sp>
    </p:spTree>
    <p:extLst>
      <p:ext uri="{BB962C8B-B14F-4D97-AF65-F5344CB8AC3E}">
        <p14:creationId xmlns:p14="http://schemas.microsoft.com/office/powerpoint/2010/main" val="4850992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9155">
                                            <p:txEl>
                                              <p:pRg st="3" end="3"/>
                                            </p:txEl>
                                          </p:spTgt>
                                        </p:tgtEl>
                                        <p:attrNameLst>
                                          <p:attrName>style.visibility</p:attrName>
                                        </p:attrNameLst>
                                      </p:cBhvr>
                                      <p:to>
                                        <p:strVal val="visible"/>
                                      </p:to>
                                    </p:set>
                                    <p:anim calcmode="lin" valueType="num">
                                      <p:cBhvr additive="base">
                                        <p:cTn id="25" dur="500" fill="hold"/>
                                        <p:tgtEl>
                                          <p:spTgt spid="491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15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28600" y="247650"/>
            <a:ext cx="8458200" cy="647700"/>
          </a:xfrm>
        </p:spPr>
        <p:txBody>
          <a:bodyPr/>
          <a:lstStyle/>
          <a:p>
            <a:pPr eaLnBrk="1" hangingPunct="1">
              <a:defRPr/>
            </a:pPr>
            <a:r>
              <a:rPr lang="en-US" sz="3600" b="1" i="1" dirty="0" smtClean="0">
                <a:latin typeface="+mn-lt"/>
                <a:cs typeface="Times New Roman" pitchFamily="18" charset="0"/>
              </a:rPr>
              <a:t>Sherbert v. Verner </a:t>
            </a:r>
            <a:r>
              <a:rPr lang="en-US" sz="3600" dirty="0" smtClean="0">
                <a:latin typeface="+mn-lt"/>
                <a:cs typeface="Times New Roman" pitchFamily="18" charset="0"/>
              </a:rPr>
              <a:t>(1963)</a:t>
            </a:r>
          </a:p>
        </p:txBody>
      </p:sp>
      <p:sp>
        <p:nvSpPr>
          <p:cNvPr id="50179" name="Rectangle 3"/>
          <p:cNvSpPr>
            <a:spLocks noGrp="1" noChangeArrowheads="1"/>
          </p:cNvSpPr>
          <p:nvPr>
            <p:ph type="body" sz="half" idx="1"/>
          </p:nvPr>
        </p:nvSpPr>
        <p:spPr>
          <a:xfrm>
            <a:off x="152400" y="914400"/>
            <a:ext cx="6781800" cy="5791200"/>
          </a:xfrm>
        </p:spPr>
        <p:txBody>
          <a:bodyPr/>
          <a:lstStyle/>
          <a:p>
            <a:pPr eaLnBrk="1" hangingPunct="1"/>
            <a:r>
              <a:rPr lang="en-US" altLang="en-US" sz="2000" dirty="0" smtClean="0"/>
              <a:t>Justice Brennan struck down the law, comparing it to a criminal statute:</a:t>
            </a:r>
          </a:p>
          <a:p>
            <a:pPr eaLnBrk="1" hangingPunct="1"/>
            <a:r>
              <a:rPr lang="en-US" altLang="en-US" sz="2000" dirty="0" smtClean="0"/>
              <a:t>“</a:t>
            </a:r>
            <a:r>
              <a:rPr lang="en-US" altLang="en-US" sz="2000" dirty="0" smtClean="0">
                <a:cs typeface="Times New Roman" panose="02020603050405020304" pitchFamily="18" charset="0"/>
              </a:rPr>
              <a:t>The ruling forces her to choose between following the precepts of her religion and forfeiting benefits, on the one hand, and abandoning one of the precepts of her religion in order to accept work, on the other hand. Governmental imposition of such a choice puts the same kind of burden upon the free exercise of religion as would a fine imposed against appellant for her Saturday worship.”</a:t>
            </a:r>
          </a:p>
          <a:p>
            <a:pPr eaLnBrk="1" hangingPunct="1">
              <a:lnSpc>
                <a:spcPct val="90000"/>
              </a:lnSpc>
            </a:pPr>
            <a:r>
              <a:rPr lang="en-US" altLang="en-US" sz="2000" dirty="0" smtClean="0"/>
              <a:t>The Court applied strict scrutiny, i.e. “the compelling state interest” test: The burden of proof is on the state to prove that their interest in restricting religion is “compelling.” They cannot simply assert a reason, but must instead provide data, evidence, proof, etc. </a:t>
            </a:r>
          </a:p>
          <a:p>
            <a:pPr eaLnBrk="1" hangingPunct="1">
              <a:lnSpc>
                <a:spcPct val="90000"/>
              </a:lnSpc>
            </a:pPr>
            <a:r>
              <a:rPr lang="en-US" altLang="en-US" sz="2000" dirty="0" smtClean="0"/>
              <a:t>The state said that its interest was curbing fraudulent benefits claims but the Court said that the state had not provided any evidence that fraudulent religious claims were a problem.</a:t>
            </a:r>
            <a:endParaRPr lang="en-US" altLang="en-US" sz="2000" dirty="0" smtClean="0">
              <a:cs typeface="Times New Roman" panose="02020603050405020304" pitchFamily="18" charset="0"/>
            </a:endParaRPr>
          </a:p>
          <a:p>
            <a:pPr eaLnBrk="1" hangingPunct="1"/>
            <a:endParaRPr lang="en-US" altLang="en-US" sz="2500" dirty="0" smtClean="0"/>
          </a:p>
        </p:txBody>
      </p:sp>
      <p:pic>
        <p:nvPicPr>
          <p:cNvPr id="16388" name="Picture 11" descr="http://upload.wikimedia.org/wikipedia/commons/thumb/4/49/US_Supreme_Court_Justice_William_Brennan_-_1976_official_portrait.jpg/220px-US_Supreme_Court_Justice_William_Brennan_-_1976_official_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905000"/>
            <a:ext cx="22479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5453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0179">
                                            <p:txEl>
                                              <p:pRg st="3" end="3"/>
                                            </p:txEl>
                                          </p:spTgt>
                                        </p:tgtEl>
                                        <p:attrNameLst>
                                          <p:attrName>style.visibility</p:attrName>
                                        </p:attrNameLst>
                                      </p:cBhvr>
                                      <p:to>
                                        <p:strVal val="visible"/>
                                      </p:to>
                                    </p:set>
                                    <p:anim calcmode="lin" valueType="num">
                                      <p:cBhvr additive="base">
                                        <p:cTn id="25" dur="500" fill="hold"/>
                                        <p:tgtEl>
                                          <p:spTgt spid="501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0179">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8600" y="247650"/>
            <a:ext cx="8229600" cy="647700"/>
          </a:xfrm>
        </p:spPr>
        <p:txBody>
          <a:bodyPr/>
          <a:lstStyle/>
          <a:p>
            <a:pPr eaLnBrk="1" hangingPunct="1">
              <a:defRPr/>
            </a:pPr>
            <a:r>
              <a:rPr lang="en-US" sz="3600" b="1" i="1" dirty="0" smtClean="0">
                <a:latin typeface="+mn-lt"/>
                <a:cs typeface="Times New Roman" pitchFamily="18" charset="0"/>
              </a:rPr>
              <a:t>Wisconsin v. Yoder </a:t>
            </a:r>
            <a:r>
              <a:rPr lang="en-US" sz="3600" dirty="0" smtClean="0">
                <a:latin typeface="+mn-lt"/>
                <a:cs typeface="Times New Roman" pitchFamily="18" charset="0"/>
              </a:rPr>
              <a:t>(1972) </a:t>
            </a:r>
          </a:p>
        </p:txBody>
      </p:sp>
      <p:sp>
        <p:nvSpPr>
          <p:cNvPr id="52228" name="Rectangle 4"/>
          <p:cNvSpPr>
            <a:spLocks noGrp="1" noChangeArrowheads="1"/>
          </p:cNvSpPr>
          <p:nvPr>
            <p:ph type="body" sz="half" idx="2"/>
          </p:nvPr>
        </p:nvSpPr>
        <p:spPr>
          <a:xfrm>
            <a:off x="3657600" y="838200"/>
            <a:ext cx="5486400" cy="5638800"/>
          </a:xfrm>
        </p:spPr>
        <p:txBody>
          <a:bodyPr/>
          <a:lstStyle/>
          <a:p>
            <a:pPr eaLnBrk="1" hangingPunct="1">
              <a:lnSpc>
                <a:spcPct val="90000"/>
              </a:lnSpc>
            </a:pPr>
            <a:r>
              <a:rPr lang="en-US" altLang="en-US" sz="2400" dirty="0" smtClean="0">
                <a:cs typeface="Times New Roman" panose="02020603050405020304" pitchFamily="18" charset="0"/>
              </a:rPr>
              <a:t>State required compulsory education to age 16 (10</a:t>
            </a:r>
            <a:r>
              <a:rPr lang="en-US" altLang="en-US" sz="2400" baseline="30000" dirty="0" smtClean="0">
                <a:cs typeface="Times New Roman" panose="02020603050405020304" pitchFamily="18" charset="0"/>
              </a:rPr>
              <a:t>th</a:t>
            </a:r>
            <a:r>
              <a:rPr lang="en-US" altLang="en-US" sz="2400" dirty="0" smtClean="0">
                <a:cs typeface="Times New Roman" panose="02020603050405020304" pitchFamily="18" charset="0"/>
              </a:rPr>
              <a:t> grade).</a:t>
            </a:r>
          </a:p>
          <a:p>
            <a:pPr eaLnBrk="1" hangingPunct="1">
              <a:lnSpc>
                <a:spcPct val="90000"/>
              </a:lnSpc>
            </a:pPr>
            <a:r>
              <a:rPr lang="en-US" altLang="en-US" sz="2400" dirty="0" smtClean="0">
                <a:cs typeface="Times New Roman" panose="02020603050405020304" pitchFamily="18" charset="0"/>
              </a:rPr>
              <a:t>The Court said that “Amish objection to formal education beyond the eight grade is firmly grounded in . . . central religious concepts.”</a:t>
            </a:r>
          </a:p>
          <a:p>
            <a:pPr eaLnBrk="1" hangingPunct="1">
              <a:lnSpc>
                <a:spcPct val="90000"/>
              </a:lnSpc>
            </a:pPr>
            <a:r>
              <a:rPr lang="en-US" altLang="en-US" sz="2400" dirty="0" smtClean="0">
                <a:cs typeface="Times New Roman" panose="02020603050405020304" pitchFamily="18" charset="0"/>
              </a:rPr>
              <a:t>The Court applied the compelling interest test: “Whatever their idiosyncrasies as seen by the majority, this record strongly shows that the Amish community has been a highly successful social unit within our society, even if apart from the conventional ‘mainstream.’ Its members are productive and very law-abiding members of society.”</a:t>
            </a:r>
            <a:endParaRPr lang="en-US" altLang="en-US" sz="2400" dirty="0" smtClean="0"/>
          </a:p>
        </p:txBody>
      </p:sp>
      <p:pic>
        <p:nvPicPr>
          <p:cNvPr id="17412" name="Picture 9" descr="http://www.law.umkc.edu/faculty/projects/ftrials/conlaw/yo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336391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8"/>
          <p:cNvSpPr txBox="1">
            <a:spLocks noChangeArrowheads="1"/>
          </p:cNvSpPr>
          <p:nvPr/>
        </p:nvSpPr>
        <p:spPr bwMode="auto">
          <a:xfrm>
            <a:off x="1524000" y="5181600"/>
            <a:ext cx="928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dirty="0"/>
              <a:t>Jonas Yoder</a:t>
            </a:r>
          </a:p>
        </p:txBody>
      </p:sp>
    </p:spTree>
    <p:extLst>
      <p:ext uri="{BB962C8B-B14F-4D97-AF65-F5344CB8AC3E}">
        <p14:creationId xmlns:p14="http://schemas.microsoft.com/office/powerpoint/2010/main" val="4226695320"/>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anim calcmode="lin" valueType="num">
                                      <p:cBhvr additive="base">
                                        <p:cTn id="7" dur="500" fill="hold"/>
                                        <p:tgtEl>
                                          <p:spTgt spid="5222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2228">
                                            <p:txEl>
                                              <p:pRg st="1" end="1"/>
                                            </p:txEl>
                                          </p:spTgt>
                                        </p:tgtEl>
                                        <p:attrNameLst>
                                          <p:attrName>style.visibility</p:attrName>
                                        </p:attrNameLst>
                                      </p:cBhvr>
                                      <p:to>
                                        <p:strVal val="visible"/>
                                      </p:to>
                                    </p:set>
                                    <p:anim calcmode="lin" valueType="num">
                                      <p:cBhvr additive="base">
                                        <p:cTn id="13" dur="500" fill="hold"/>
                                        <p:tgtEl>
                                          <p:spTgt spid="5222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2228">
                                            <p:txEl>
                                              <p:pRg st="2" end="2"/>
                                            </p:txEl>
                                          </p:spTgt>
                                        </p:tgtEl>
                                        <p:attrNameLst>
                                          <p:attrName>style.visibility</p:attrName>
                                        </p:attrNameLst>
                                      </p:cBhvr>
                                      <p:to>
                                        <p:strVal val="visible"/>
                                      </p:to>
                                    </p:set>
                                    <p:anim calcmode="lin" valueType="num">
                                      <p:cBhvr additive="base">
                                        <p:cTn id="19" dur="500" fill="hold"/>
                                        <p:tgtEl>
                                          <p:spTgt spid="5222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22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 y="228600"/>
            <a:ext cx="8763000" cy="838200"/>
          </a:xfrm>
        </p:spPr>
        <p:txBody>
          <a:bodyPr>
            <a:normAutofit fontScale="90000"/>
          </a:bodyPr>
          <a:lstStyle/>
          <a:p>
            <a:pPr eaLnBrk="1" hangingPunct="1">
              <a:defRPr/>
            </a:pPr>
            <a:r>
              <a:rPr lang="en-US" sz="3200" b="1" i="1" dirty="0" smtClean="0">
                <a:latin typeface="+mn-lt"/>
                <a:cs typeface="Times New Roman" pitchFamily="18" charset="0"/>
              </a:rPr>
              <a:t>Employment Division of Oregon v. Smith </a:t>
            </a:r>
            <a:br>
              <a:rPr lang="en-US" sz="3200" b="1" i="1" dirty="0" smtClean="0">
                <a:latin typeface="+mn-lt"/>
                <a:cs typeface="Times New Roman" pitchFamily="18" charset="0"/>
              </a:rPr>
            </a:br>
            <a:r>
              <a:rPr lang="en-US" sz="3200" b="1" i="1" dirty="0" smtClean="0">
                <a:latin typeface="+mn-lt"/>
                <a:cs typeface="Times New Roman" pitchFamily="18" charset="0"/>
              </a:rPr>
              <a:t>“</a:t>
            </a:r>
            <a:r>
              <a:rPr lang="en-US" sz="3200" dirty="0" smtClean="0">
                <a:latin typeface="+mn-lt"/>
                <a:cs typeface="Times New Roman" pitchFamily="18" charset="0"/>
              </a:rPr>
              <a:t>The Peyote Case” (1990) </a:t>
            </a:r>
          </a:p>
        </p:txBody>
      </p:sp>
      <p:sp>
        <p:nvSpPr>
          <p:cNvPr id="53251" name="Rectangle 3"/>
          <p:cNvSpPr>
            <a:spLocks noGrp="1" noChangeArrowheads="1"/>
          </p:cNvSpPr>
          <p:nvPr>
            <p:ph type="body" sz="half" idx="1"/>
          </p:nvPr>
        </p:nvSpPr>
        <p:spPr>
          <a:xfrm>
            <a:off x="228600" y="1143000"/>
            <a:ext cx="5029200" cy="5486400"/>
          </a:xfrm>
        </p:spPr>
        <p:txBody>
          <a:bodyPr/>
          <a:lstStyle/>
          <a:p>
            <a:pPr eaLnBrk="1" hangingPunct="1">
              <a:lnSpc>
                <a:spcPct val="90000"/>
              </a:lnSpc>
            </a:pPr>
            <a:r>
              <a:rPr lang="en-US" altLang="en-US" sz="2400" dirty="0" smtClean="0">
                <a:cs typeface="Times New Roman" panose="02020603050405020304" pitchFamily="18" charset="0"/>
              </a:rPr>
              <a:t>Two Native Americans were fired from their jobs, as drug counselors at a private clinic, after ingesting peyote as part of tribal religious rituals. They were not charged with a crime. They were, however, denied unemployment benefits because of  “work-related misconduct.” </a:t>
            </a:r>
          </a:p>
          <a:p>
            <a:pPr eaLnBrk="1" hangingPunct="1">
              <a:lnSpc>
                <a:spcPct val="90000"/>
              </a:lnSpc>
            </a:pPr>
            <a:r>
              <a:rPr lang="en-US" altLang="en-US" sz="2400" dirty="0" smtClean="0">
                <a:cs typeface="Times New Roman" panose="02020603050405020304" pitchFamily="18" charset="0"/>
              </a:rPr>
              <a:t>While many states and the federal government do not criminalize peyote use for religious purposes, others, such as Oregon, do criminalize its general use. Oregon allows its use only on a prescription basis.</a:t>
            </a:r>
            <a:r>
              <a:rPr lang="en-US" altLang="en-US" sz="2400" dirty="0" smtClean="0"/>
              <a:t> </a:t>
            </a:r>
          </a:p>
        </p:txBody>
      </p:sp>
      <p:pic>
        <p:nvPicPr>
          <p:cNvPr id="53255" name="Picture 7" descr="Lophophora Williamsii - peyote cacti">
            <a:hlinkClick r:id="rId2"/>
          </p:cNvPr>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257800" y="2209800"/>
            <a:ext cx="3683000" cy="2757488"/>
          </a:xfrm>
        </p:spPr>
      </p:pic>
    </p:spTree>
    <p:extLst>
      <p:ext uri="{BB962C8B-B14F-4D97-AF65-F5344CB8AC3E}">
        <p14:creationId xmlns:p14="http://schemas.microsoft.com/office/powerpoint/2010/main" val="279573548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3255"/>
                                        </p:tgtEl>
                                        <p:attrNameLst>
                                          <p:attrName>style.visibility</p:attrName>
                                        </p:attrNameLst>
                                      </p:cBhvr>
                                      <p:to>
                                        <p:strVal val="visible"/>
                                      </p:to>
                                    </p:set>
                                    <p:anim calcmode="lin" valueType="num">
                                      <p:cBhvr additive="base">
                                        <p:cTn id="7" dur="500" fill="hold"/>
                                        <p:tgtEl>
                                          <p:spTgt spid="53255"/>
                                        </p:tgtEl>
                                        <p:attrNameLst>
                                          <p:attrName>ppt_x</p:attrName>
                                        </p:attrNameLst>
                                      </p:cBhvr>
                                      <p:tavLst>
                                        <p:tav tm="0">
                                          <p:val>
                                            <p:strVal val="#ppt_x"/>
                                          </p:val>
                                        </p:tav>
                                        <p:tav tm="100000">
                                          <p:val>
                                            <p:strVal val="#ppt_x"/>
                                          </p:val>
                                        </p:tav>
                                      </p:tavLst>
                                    </p:anim>
                                    <p:anim calcmode="lin" valueType="num">
                                      <p:cBhvr additive="base">
                                        <p:cTn id="8" dur="500" fill="hold"/>
                                        <p:tgtEl>
                                          <p:spTgt spid="5325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3251">
                                            <p:txEl>
                                              <p:pRg st="0" end="0"/>
                                            </p:txEl>
                                          </p:spTgt>
                                        </p:tgtEl>
                                        <p:attrNameLst>
                                          <p:attrName>style.visibility</p:attrName>
                                        </p:attrNameLst>
                                      </p:cBhvr>
                                      <p:to>
                                        <p:strVal val="visible"/>
                                      </p:to>
                                    </p:set>
                                    <p:anim calcmode="lin" valueType="num">
                                      <p:cBhvr additive="base">
                                        <p:cTn id="13" dur="5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3251">
                                            <p:txEl>
                                              <p:pRg st="1" end="1"/>
                                            </p:txEl>
                                          </p:spTgt>
                                        </p:tgtEl>
                                        <p:attrNameLst>
                                          <p:attrName>style.visibility</p:attrName>
                                        </p:attrNameLst>
                                      </p:cBhvr>
                                      <p:to>
                                        <p:strVal val="visible"/>
                                      </p:to>
                                    </p:set>
                                    <p:anim calcmode="lin" valueType="num">
                                      <p:cBhvr additive="base">
                                        <p:cTn id="19"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3251">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81000" y="152400"/>
            <a:ext cx="8458200" cy="838200"/>
          </a:xfrm>
        </p:spPr>
        <p:txBody>
          <a:bodyPr>
            <a:normAutofit fontScale="90000"/>
          </a:bodyPr>
          <a:lstStyle/>
          <a:p>
            <a:pPr eaLnBrk="1" hangingPunct="1">
              <a:defRPr/>
            </a:pPr>
            <a:r>
              <a:rPr lang="en-US" sz="3200" b="1" i="1" dirty="0" smtClean="0">
                <a:latin typeface="+mn-lt"/>
                <a:cs typeface="Times New Roman" pitchFamily="18" charset="0"/>
              </a:rPr>
              <a:t>Employment Division of Oregon v. Smith “</a:t>
            </a:r>
            <a:r>
              <a:rPr lang="en-US" sz="3200" dirty="0" smtClean="0">
                <a:latin typeface="+mn-lt"/>
                <a:cs typeface="Times New Roman" pitchFamily="18" charset="0"/>
              </a:rPr>
              <a:t>The Peyote Case” (1990)</a:t>
            </a:r>
          </a:p>
        </p:txBody>
      </p:sp>
      <p:sp>
        <p:nvSpPr>
          <p:cNvPr id="54276" name="Rectangle 4"/>
          <p:cNvSpPr>
            <a:spLocks noGrp="1" noChangeArrowheads="1"/>
          </p:cNvSpPr>
          <p:nvPr>
            <p:ph type="body" sz="half" idx="2"/>
          </p:nvPr>
        </p:nvSpPr>
        <p:spPr>
          <a:xfrm>
            <a:off x="1905000" y="1066800"/>
            <a:ext cx="7086600" cy="5791200"/>
          </a:xfrm>
        </p:spPr>
        <p:txBody>
          <a:bodyPr/>
          <a:lstStyle/>
          <a:p>
            <a:pPr eaLnBrk="1" hangingPunct="1">
              <a:lnSpc>
                <a:spcPct val="90000"/>
              </a:lnSpc>
            </a:pPr>
            <a:r>
              <a:rPr lang="en-US" altLang="en-US" sz="2300" dirty="0" smtClean="0"/>
              <a:t>The Court upheld the denial of benefits. Justice Scalia wrote, </a:t>
            </a:r>
            <a:r>
              <a:rPr lang="en-US" altLang="en-US" sz="2300" dirty="0" smtClean="0">
                <a:cs typeface="Times New Roman" panose="02020603050405020304" pitchFamily="18" charset="0"/>
              </a:rPr>
              <a:t>“We have never held that an individual’s religious beliefs excuse him from compliance with an otherwise valid law </a:t>
            </a:r>
            <a:r>
              <a:rPr lang="en-US" altLang="en-US" sz="2300" b="1" u="sng" dirty="0" smtClean="0">
                <a:cs typeface="Times New Roman" panose="02020603050405020304" pitchFamily="18" charset="0"/>
              </a:rPr>
              <a:t>prohibiting</a:t>
            </a:r>
            <a:r>
              <a:rPr lang="en-US" altLang="en-US" sz="2300" b="1" dirty="0" smtClean="0">
                <a:cs typeface="Times New Roman" panose="02020603050405020304" pitchFamily="18" charset="0"/>
              </a:rPr>
              <a:t> conduct</a:t>
            </a:r>
            <a:r>
              <a:rPr lang="en-US" altLang="en-US" sz="2300" dirty="0" smtClean="0">
                <a:cs typeface="Times New Roman" panose="02020603050405020304" pitchFamily="18" charset="0"/>
              </a:rPr>
              <a:t> that the state is free to regulate.”</a:t>
            </a:r>
          </a:p>
          <a:p>
            <a:pPr eaLnBrk="1" hangingPunct="1">
              <a:lnSpc>
                <a:spcPct val="90000"/>
              </a:lnSpc>
            </a:pPr>
            <a:r>
              <a:rPr lang="en-US" altLang="en-US" sz="2300" dirty="0" smtClean="0"/>
              <a:t>Scalia explained that the “compelling interest” test from </a:t>
            </a:r>
            <a:r>
              <a:rPr lang="en-US" altLang="en-US" sz="2300" i="1" dirty="0" smtClean="0"/>
              <a:t>Sherbert v. Verner </a:t>
            </a:r>
            <a:r>
              <a:rPr lang="en-US" altLang="en-US" sz="2300" dirty="0" smtClean="0"/>
              <a:t>does not apply to criminal statutes and that </a:t>
            </a:r>
            <a:r>
              <a:rPr lang="en-US" altLang="en-US" sz="2300" dirty="0" smtClean="0">
                <a:cs typeface="Times New Roman" panose="02020603050405020304" pitchFamily="18" charset="0"/>
              </a:rPr>
              <a:t>as long as the law was </a:t>
            </a:r>
            <a:r>
              <a:rPr lang="en-US" altLang="en-US" sz="2300" b="1" u="sng" dirty="0" smtClean="0">
                <a:cs typeface="Times New Roman" panose="02020603050405020304" pitchFamily="18" charset="0"/>
              </a:rPr>
              <a:t>neutral</a:t>
            </a:r>
            <a:r>
              <a:rPr lang="en-US" altLang="en-US" sz="2300" dirty="0" smtClean="0">
                <a:cs typeface="Times New Roman" panose="02020603050405020304" pitchFamily="18" charset="0"/>
              </a:rPr>
              <a:t>—i.e. applicable to everyone—it was constitutional.</a:t>
            </a:r>
          </a:p>
          <a:p>
            <a:pPr eaLnBrk="1" hangingPunct="1">
              <a:lnSpc>
                <a:spcPct val="90000"/>
              </a:lnSpc>
            </a:pPr>
            <a:r>
              <a:rPr lang="en-US" altLang="en-US" sz="2300" dirty="0" smtClean="0">
                <a:cs typeface="Times New Roman" panose="02020603050405020304" pitchFamily="18" charset="0"/>
              </a:rPr>
              <a:t>“Although we have sometimes used the </a:t>
            </a:r>
            <a:r>
              <a:rPr lang="en-US" altLang="en-US" sz="2300" i="1" dirty="0" smtClean="0">
                <a:cs typeface="Times New Roman" panose="02020603050405020304" pitchFamily="18" charset="0"/>
              </a:rPr>
              <a:t>Sherbert </a:t>
            </a:r>
            <a:r>
              <a:rPr lang="en-US" altLang="en-US" sz="2300" dirty="0" smtClean="0">
                <a:cs typeface="Times New Roman" panose="02020603050405020304" pitchFamily="18" charset="0"/>
              </a:rPr>
              <a:t>test to analyze free exercise challenges to such laws . . . we have never applied the test to invalidate one. We conclude today that the sounder approach in accord with the vast majority of our precedents, is to hold the test inapplicable to such challenges.” </a:t>
            </a:r>
          </a:p>
        </p:txBody>
      </p:sp>
      <p:pic>
        <p:nvPicPr>
          <p:cNvPr id="19460" name="Picture 19" descr="http://www.newyorkpersonalinjuryattorneyblog.com/uploaded_images/antonin-scalia-7036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1752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53441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4276">
                                            <p:txEl>
                                              <p:pRg st="1" end="1"/>
                                            </p:txEl>
                                          </p:spTgt>
                                        </p:tgtEl>
                                        <p:attrNameLst>
                                          <p:attrName>style.visibility</p:attrName>
                                        </p:attrNameLst>
                                      </p:cBhvr>
                                      <p:to>
                                        <p:strVal val="visible"/>
                                      </p:to>
                                    </p:set>
                                    <p:anim calcmode="lin" valueType="num">
                                      <p:cBhvr additive="base">
                                        <p:cTn id="13" dur="500" fill="hold"/>
                                        <p:tgtEl>
                                          <p:spTgt spid="5427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27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4276">
                                            <p:txEl>
                                              <p:pRg st="2" end="2"/>
                                            </p:txEl>
                                          </p:spTgt>
                                        </p:tgtEl>
                                        <p:attrNameLst>
                                          <p:attrName>style.visibility</p:attrName>
                                        </p:attrNameLst>
                                      </p:cBhvr>
                                      <p:to>
                                        <p:strVal val="visible"/>
                                      </p:to>
                                    </p:set>
                                    <p:anim calcmode="lin" valueType="num">
                                      <p:cBhvr additive="base">
                                        <p:cTn id="19" dur="500" fill="hold"/>
                                        <p:tgtEl>
                                          <p:spTgt spid="5427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4276">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52400" y="152400"/>
            <a:ext cx="8839200" cy="1066800"/>
          </a:xfrm>
        </p:spPr>
        <p:txBody>
          <a:bodyPr/>
          <a:lstStyle/>
          <a:p>
            <a:pPr eaLnBrk="1" hangingPunct="1">
              <a:defRPr/>
            </a:pPr>
            <a:r>
              <a:rPr lang="en-US" sz="3200" b="1" i="1" dirty="0" smtClean="0">
                <a:latin typeface="+mn-lt"/>
                <a:cs typeface="Times New Roman" pitchFamily="18" charset="0"/>
              </a:rPr>
              <a:t>Employment Division of Oregon v. Smith “</a:t>
            </a:r>
            <a:r>
              <a:rPr lang="en-US" sz="3200" dirty="0" smtClean="0">
                <a:latin typeface="+mn-lt"/>
                <a:cs typeface="Times New Roman" pitchFamily="18" charset="0"/>
              </a:rPr>
              <a:t>The Peyote Case” (1990)</a:t>
            </a:r>
          </a:p>
        </p:txBody>
      </p:sp>
      <p:sp>
        <p:nvSpPr>
          <p:cNvPr id="56323" name="Rectangle 3"/>
          <p:cNvSpPr>
            <a:spLocks noGrp="1" noChangeArrowheads="1"/>
          </p:cNvSpPr>
          <p:nvPr>
            <p:ph type="body" idx="1"/>
          </p:nvPr>
        </p:nvSpPr>
        <p:spPr>
          <a:xfrm>
            <a:off x="228600" y="1219200"/>
            <a:ext cx="6477000" cy="5410200"/>
          </a:xfrm>
        </p:spPr>
        <p:txBody>
          <a:bodyPr/>
          <a:lstStyle/>
          <a:p>
            <a:pPr eaLnBrk="1" hangingPunct="1">
              <a:lnSpc>
                <a:spcPct val="90000"/>
              </a:lnSpc>
            </a:pPr>
            <a:r>
              <a:rPr lang="en-US" altLang="en-US" sz="2500" dirty="0" smtClean="0">
                <a:cs typeface="Times New Roman" panose="02020603050405020304" pitchFamily="18" charset="0"/>
              </a:rPr>
              <a:t>Scalia explained that the kind of rule the "compelling interest" standard would give us would provide a religious exemption from almost anything: </a:t>
            </a:r>
          </a:p>
          <a:p>
            <a:pPr eaLnBrk="1" hangingPunct="1">
              <a:lnSpc>
                <a:spcPct val="90000"/>
              </a:lnSpc>
            </a:pPr>
            <a:r>
              <a:rPr lang="en-US" altLang="en-US" sz="2500" dirty="0" smtClean="0">
                <a:cs typeface="Times New Roman" panose="02020603050405020304" pitchFamily="18" charset="0"/>
              </a:rPr>
              <a:t>compulsory military service, taxes, health and safety regulation such as manslaughter and child neglect laws, compulsory vaccination laws, drug laws, traffic laws, minimum wage laws, child labor laws, animal cruelty laws, environmental laws, laws providing for equality of opportunity for the races.</a:t>
            </a:r>
          </a:p>
          <a:p>
            <a:pPr eaLnBrk="1" hangingPunct="1">
              <a:lnSpc>
                <a:spcPct val="90000"/>
              </a:lnSpc>
            </a:pPr>
            <a:r>
              <a:rPr lang="en-US" altLang="en-US" sz="2500" dirty="0" smtClean="0">
                <a:cs typeface="Times New Roman" panose="02020603050405020304" pitchFamily="18" charset="0"/>
              </a:rPr>
              <a:t>He wrote: “The first amendment's protection of religious liberty does not require this.”</a:t>
            </a:r>
            <a:r>
              <a:rPr lang="en-US" altLang="en-US" sz="2500" dirty="0" smtClean="0"/>
              <a:t> </a:t>
            </a:r>
          </a:p>
        </p:txBody>
      </p:sp>
      <p:pic>
        <p:nvPicPr>
          <p:cNvPr id="20484" name="Picture 17" descr="http://www.law.uidaho.edu/webedit/sites/426/images/bellwood/images/scali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286000"/>
            <a:ext cx="229235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33687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6323">
                                            <p:txEl>
                                              <p:pRg st="2" end="2"/>
                                            </p:txEl>
                                          </p:spTgt>
                                        </p:tgtEl>
                                        <p:attrNameLst>
                                          <p:attrName>style.visibility</p:attrName>
                                        </p:attrNameLst>
                                      </p:cBhvr>
                                      <p:to>
                                        <p:strVal val="visible"/>
                                      </p:to>
                                    </p:set>
                                    <p:anim calcmode="lin" valueType="num">
                                      <p:cBhvr additive="base">
                                        <p:cTn id="19" dur="500" fill="hold"/>
                                        <p:tgtEl>
                                          <p:spTgt spid="563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32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8600" y="152400"/>
            <a:ext cx="8686800" cy="533400"/>
          </a:xfrm>
        </p:spPr>
        <p:txBody>
          <a:bodyPr>
            <a:normAutofit fontScale="90000"/>
          </a:bodyPr>
          <a:lstStyle/>
          <a:p>
            <a:pPr eaLnBrk="1" hangingPunct="1">
              <a:defRPr/>
            </a:pPr>
            <a:r>
              <a:rPr lang="en-US" sz="3200" i="1" dirty="0" smtClean="0">
                <a:latin typeface="+mn-lt"/>
              </a:rPr>
              <a:t>Church of the Lukumi v. Hialeah </a:t>
            </a:r>
            <a:r>
              <a:rPr lang="en-US" sz="3200" dirty="0" smtClean="0">
                <a:latin typeface="+mn-lt"/>
              </a:rPr>
              <a:t>(1993)</a:t>
            </a:r>
          </a:p>
        </p:txBody>
      </p:sp>
      <p:sp>
        <p:nvSpPr>
          <p:cNvPr id="57348" name="Rectangle 4"/>
          <p:cNvSpPr>
            <a:spLocks noGrp="1" noChangeArrowheads="1"/>
          </p:cNvSpPr>
          <p:nvPr>
            <p:ph type="body" sz="half" idx="2"/>
          </p:nvPr>
        </p:nvSpPr>
        <p:spPr>
          <a:xfrm>
            <a:off x="2286000" y="685800"/>
            <a:ext cx="6858000" cy="6172200"/>
          </a:xfrm>
        </p:spPr>
        <p:txBody>
          <a:bodyPr/>
          <a:lstStyle/>
          <a:p>
            <a:pPr eaLnBrk="1" hangingPunct="1"/>
            <a:r>
              <a:rPr lang="en-US" altLang="en-US" sz="2000" dirty="0" smtClean="0">
                <a:cs typeface="Times New Roman" panose="02020603050405020304" pitchFamily="18" charset="0"/>
              </a:rPr>
              <a:t>Church members practice the Santeria religion, which originated in West Africa, came to Cuba, and then to the U.S. following the Cuban revolution. There are 50,000 practitioners in Florida and 100 million worldwide. </a:t>
            </a:r>
          </a:p>
          <a:p>
            <a:pPr eaLnBrk="1" hangingPunct="1"/>
            <a:r>
              <a:rPr lang="en-US" altLang="en-US" sz="2000" dirty="0" smtClean="0">
                <a:cs typeface="Times New Roman" panose="02020603050405020304" pitchFamily="18" charset="0"/>
              </a:rPr>
              <a:t>Central to the religion is animal sacrifice (chickens, goats, sheep, turtles, etc.) at weddings, births, deaths, etc. The animals' throats are cut and often they are eaten later.</a:t>
            </a:r>
          </a:p>
          <a:p>
            <a:pPr eaLnBrk="1" hangingPunct="1">
              <a:lnSpc>
                <a:spcPct val="90000"/>
              </a:lnSpc>
            </a:pPr>
            <a:r>
              <a:rPr lang="en-US" altLang="en-US" sz="2000" dirty="0" smtClean="0">
                <a:cs typeface="Times New Roman" panose="02020603050405020304" pitchFamily="18" charset="0"/>
              </a:rPr>
              <a:t>The city of Hialeah, Florida enacted a series of ordinances limiting animal sacrifice, which it defined as "to unnecessarily kill, torment, or mutilate an animal in a public or private ritual or ceremony not for the primary purpose of food consumption." </a:t>
            </a:r>
          </a:p>
          <a:p>
            <a:pPr eaLnBrk="1" hangingPunct="1">
              <a:lnSpc>
                <a:spcPct val="90000"/>
              </a:lnSpc>
            </a:pPr>
            <a:r>
              <a:rPr lang="en-US" altLang="en-US" sz="2000" dirty="0" smtClean="0">
                <a:cs typeface="Times New Roman" panose="02020603050405020304" pitchFamily="18" charset="0"/>
              </a:rPr>
              <a:t>The city argued there were significant health risks and problems of feeding, housing, and disposing of remains when slaughtering a large amount of animals (perhaps 10,000 a year) in places not properly zoned (like slaughterhouses) for the activity. </a:t>
            </a:r>
          </a:p>
          <a:p>
            <a:pPr eaLnBrk="1" hangingPunct="1">
              <a:lnSpc>
                <a:spcPct val="90000"/>
              </a:lnSpc>
            </a:pPr>
            <a:r>
              <a:rPr lang="en-US" altLang="en-US" sz="2000" dirty="0" smtClean="0">
                <a:cs typeface="Times New Roman" panose="02020603050405020304" pitchFamily="18" charset="0"/>
              </a:rPr>
              <a:t>The city also expressed concern for inhumane treatment of animals. </a:t>
            </a:r>
          </a:p>
        </p:txBody>
      </p:sp>
      <p:pic>
        <p:nvPicPr>
          <p:cNvPr id="21508" name="Picture 7" descr="http://downloads.weblogger.com/weblogger1/thomasadaniel/68animalsacrifice2.jpg"/>
          <p:cNvPicPr>
            <a:picLocks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152400" y="3733800"/>
            <a:ext cx="2179638" cy="1905000"/>
          </a:xfrm>
          <a:noFill/>
        </p:spPr>
      </p:pic>
      <p:pic>
        <p:nvPicPr>
          <p:cNvPr id="21509" name="Picture 9" descr="http://lh5.ggpht.com/_mwsH6a5HncI/RuqbDSdJggI/AAAAAAAAAC8/sDlB8aRsfXY/s128/CHurch%20of%20Lukumi%20Babalu%20Aye%20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21129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2479"/>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7348">
                                            <p:txEl>
                                              <p:pRg st="0" end="0"/>
                                            </p:txEl>
                                          </p:spTgt>
                                        </p:tgtEl>
                                        <p:attrNameLst>
                                          <p:attrName>style.visibility</p:attrName>
                                        </p:attrNameLst>
                                      </p:cBhvr>
                                      <p:to>
                                        <p:strVal val="visible"/>
                                      </p:to>
                                    </p:set>
                                    <p:anim calcmode="lin" valueType="num">
                                      <p:cBhvr additive="base">
                                        <p:cTn id="7" dur="500" fill="hold"/>
                                        <p:tgtEl>
                                          <p:spTgt spid="573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34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7348">
                                            <p:txEl>
                                              <p:pRg st="1" end="1"/>
                                            </p:txEl>
                                          </p:spTgt>
                                        </p:tgtEl>
                                        <p:attrNameLst>
                                          <p:attrName>style.visibility</p:attrName>
                                        </p:attrNameLst>
                                      </p:cBhvr>
                                      <p:to>
                                        <p:strVal val="visible"/>
                                      </p:to>
                                    </p:set>
                                    <p:anim calcmode="lin" valueType="num">
                                      <p:cBhvr additive="base">
                                        <p:cTn id="13" dur="500" fill="hold"/>
                                        <p:tgtEl>
                                          <p:spTgt spid="5734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7348">
                                            <p:txEl>
                                              <p:pRg st="2" end="2"/>
                                            </p:txEl>
                                          </p:spTgt>
                                        </p:tgtEl>
                                        <p:attrNameLst>
                                          <p:attrName>style.visibility</p:attrName>
                                        </p:attrNameLst>
                                      </p:cBhvr>
                                      <p:to>
                                        <p:strVal val="visible"/>
                                      </p:to>
                                    </p:set>
                                    <p:anim calcmode="lin" valueType="num">
                                      <p:cBhvr additive="base">
                                        <p:cTn id="19" dur="500" fill="hold"/>
                                        <p:tgtEl>
                                          <p:spTgt spid="5734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34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7348">
                                            <p:txEl>
                                              <p:pRg st="3" end="3"/>
                                            </p:txEl>
                                          </p:spTgt>
                                        </p:tgtEl>
                                        <p:attrNameLst>
                                          <p:attrName>style.visibility</p:attrName>
                                        </p:attrNameLst>
                                      </p:cBhvr>
                                      <p:to>
                                        <p:strVal val="visible"/>
                                      </p:to>
                                    </p:set>
                                    <p:anim calcmode="lin" valueType="num">
                                      <p:cBhvr additive="base">
                                        <p:cTn id="25" dur="500" fill="hold"/>
                                        <p:tgtEl>
                                          <p:spTgt spid="5734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34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7348">
                                            <p:txEl>
                                              <p:pRg st="4" end="4"/>
                                            </p:txEl>
                                          </p:spTgt>
                                        </p:tgtEl>
                                        <p:attrNameLst>
                                          <p:attrName>style.visibility</p:attrName>
                                        </p:attrNameLst>
                                      </p:cBhvr>
                                      <p:to>
                                        <p:strVal val="visible"/>
                                      </p:to>
                                    </p:set>
                                    <p:anim calcmode="lin" valueType="num">
                                      <p:cBhvr additive="base">
                                        <p:cTn id="31" dur="500" fill="hold"/>
                                        <p:tgtEl>
                                          <p:spTgt spid="5734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7348">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04800" y="228600"/>
            <a:ext cx="8610600" cy="533400"/>
          </a:xfrm>
        </p:spPr>
        <p:txBody>
          <a:bodyPr>
            <a:normAutofit fontScale="90000"/>
          </a:bodyPr>
          <a:lstStyle/>
          <a:p>
            <a:pPr eaLnBrk="1" hangingPunct="1">
              <a:defRPr/>
            </a:pPr>
            <a:r>
              <a:rPr lang="en-US" sz="3200" b="1" i="1" dirty="0" smtClean="0">
                <a:latin typeface="+mn-lt"/>
              </a:rPr>
              <a:t>Church of the Lukumi v. Hialeah </a:t>
            </a:r>
            <a:r>
              <a:rPr lang="en-US" sz="3200" dirty="0" smtClean="0">
                <a:latin typeface="+mn-lt"/>
              </a:rPr>
              <a:t>(1993)</a:t>
            </a:r>
          </a:p>
        </p:txBody>
      </p:sp>
      <p:sp>
        <p:nvSpPr>
          <p:cNvPr id="59395" name="Rectangle 3"/>
          <p:cNvSpPr>
            <a:spLocks noGrp="1" noChangeArrowheads="1"/>
          </p:cNvSpPr>
          <p:nvPr>
            <p:ph type="body" sz="half" idx="1"/>
          </p:nvPr>
        </p:nvSpPr>
        <p:spPr>
          <a:xfrm>
            <a:off x="228600" y="990600"/>
            <a:ext cx="6477000" cy="5715000"/>
          </a:xfrm>
        </p:spPr>
        <p:txBody>
          <a:bodyPr/>
          <a:lstStyle/>
          <a:p>
            <a:pPr eaLnBrk="1" hangingPunct="1">
              <a:lnSpc>
                <a:spcPct val="90000"/>
              </a:lnSpc>
            </a:pPr>
            <a:r>
              <a:rPr lang="en-US" altLang="en-US" sz="2200" dirty="0" smtClean="0"/>
              <a:t>Justice Kennedy applied both the neutrality test from </a:t>
            </a:r>
            <a:r>
              <a:rPr lang="en-US" altLang="en-US" sz="2200" i="1" dirty="0" smtClean="0"/>
              <a:t>Smith</a:t>
            </a:r>
            <a:r>
              <a:rPr lang="en-US" altLang="en-US" sz="2200" dirty="0" smtClean="0"/>
              <a:t> and the compelling interest standard from </a:t>
            </a:r>
            <a:r>
              <a:rPr lang="en-US" altLang="en-US" sz="2200" i="1" dirty="0" smtClean="0"/>
              <a:t>Sherbert </a:t>
            </a:r>
            <a:r>
              <a:rPr lang="en-US" altLang="en-US" sz="2200" dirty="0" smtClean="0"/>
              <a:t>in striking down the law.</a:t>
            </a:r>
          </a:p>
          <a:p>
            <a:pPr eaLnBrk="1" hangingPunct="1">
              <a:lnSpc>
                <a:spcPct val="90000"/>
              </a:lnSpc>
            </a:pPr>
            <a:r>
              <a:rPr lang="en-US" altLang="en-US" sz="2200" dirty="0" smtClean="0"/>
              <a:t>Kennedy said that if the law was not neutral, or generally applicable, the state must show a compelling interest.</a:t>
            </a:r>
          </a:p>
          <a:p>
            <a:pPr eaLnBrk="1" hangingPunct="1">
              <a:lnSpc>
                <a:spcPct val="90000"/>
              </a:lnSpc>
            </a:pPr>
            <a:r>
              <a:rPr lang="en-US" altLang="en-US" sz="2200" dirty="0" smtClean="0">
                <a:cs typeface="Times New Roman" panose="02020603050405020304" pitchFamily="18" charset="0"/>
              </a:rPr>
              <a:t>“The record in this case compels the conclusion that suppression of the central element of the Santeria worship service was the object of the ordinances. . . . No one suggests, and on this record it cannot be maintained, that city officials had in mind a religion other than Santeria.”</a:t>
            </a:r>
            <a:r>
              <a:rPr lang="en-US" altLang="en-US" sz="2200" dirty="0" smtClean="0"/>
              <a:t> </a:t>
            </a:r>
          </a:p>
          <a:p>
            <a:pPr eaLnBrk="1" hangingPunct="1">
              <a:lnSpc>
                <a:spcPct val="90000"/>
              </a:lnSpc>
            </a:pPr>
            <a:r>
              <a:rPr lang="en-US" altLang="en-US" sz="2200" dirty="0" smtClean="0"/>
              <a:t>In separate opinions, Justices Blackmun, O’Connor, and Souter explained that only the compelling interest test ought to be used.</a:t>
            </a:r>
          </a:p>
          <a:p>
            <a:pPr eaLnBrk="1" hangingPunct="1">
              <a:lnSpc>
                <a:spcPct val="90000"/>
              </a:lnSpc>
            </a:pPr>
            <a:r>
              <a:rPr lang="en-US" altLang="en-US" sz="2200" dirty="0" smtClean="0"/>
              <a:t>Justice Scalia and Chief Justice Rehnquist explained that only neutrality was required.</a:t>
            </a:r>
          </a:p>
        </p:txBody>
      </p:sp>
      <p:pic>
        <p:nvPicPr>
          <p:cNvPr id="22532" name="Picture 7" descr="http://www.patriotblog.com/images/justice/AnthonyKennedy.jpg"/>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6650038" y="1600200"/>
            <a:ext cx="2355850" cy="2590800"/>
          </a:xfrm>
          <a:noFill/>
        </p:spPr>
      </p:pic>
    </p:spTree>
    <p:extLst>
      <p:ext uri="{BB962C8B-B14F-4D97-AF65-F5344CB8AC3E}">
        <p14:creationId xmlns:p14="http://schemas.microsoft.com/office/powerpoint/2010/main" val="2215601527"/>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 calcmode="lin" valueType="num">
                                      <p:cBhvr additive="base">
                                        <p:cTn id="19"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39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9395">
                                            <p:txEl>
                                              <p:pRg st="3" end="3"/>
                                            </p:txEl>
                                          </p:spTgt>
                                        </p:tgtEl>
                                        <p:attrNameLst>
                                          <p:attrName>style.visibility</p:attrName>
                                        </p:attrNameLst>
                                      </p:cBhvr>
                                      <p:to>
                                        <p:strVal val="visible"/>
                                      </p:to>
                                    </p:set>
                                    <p:anim calcmode="lin" valueType="num">
                                      <p:cBhvr additive="base">
                                        <p:cTn id="25"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939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9395">
                                            <p:txEl>
                                              <p:pRg st="4" end="4"/>
                                            </p:txEl>
                                          </p:spTgt>
                                        </p:tgtEl>
                                        <p:attrNameLst>
                                          <p:attrName>style.visibility</p:attrName>
                                        </p:attrNameLst>
                                      </p:cBhvr>
                                      <p:to>
                                        <p:strVal val="visible"/>
                                      </p:to>
                                    </p:set>
                                    <p:anim calcmode="lin" valueType="num">
                                      <p:cBhvr additive="base">
                                        <p:cTn id="31"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939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1450"/>
            <a:ext cx="8839200" cy="647700"/>
          </a:xfrm>
        </p:spPr>
        <p:txBody>
          <a:bodyPr/>
          <a:lstStyle/>
          <a:p>
            <a:pPr eaLnBrk="1" hangingPunct="1">
              <a:defRPr/>
            </a:pPr>
            <a:r>
              <a:rPr lang="en-US" sz="3600" b="1" i="1" dirty="0" smtClean="0">
                <a:latin typeface="+mn-lt"/>
              </a:rPr>
              <a:t>City of Boerne v. Flores </a:t>
            </a:r>
            <a:r>
              <a:rPr lang="en-US" sz="3600" dirty="0" smtClean="0">
                <a:latin typeface="+mn-lt"/>
              </a:rPr>
              <a:t>(1997)</a:t>
            </a:r>
          </a:p>
        </p:txBody>
      </p:sp>
      <p:sp>
        <p:nvSpPr>
          <p:cNvPr id="18435" name="Content Placeholder 2"/>
          <p:cNvSpPr>
            <a:spLocks noGrp="1"/>
          </p:cNvSpPr>
          <p:nvPr>
            <p:ph idx="1"/>
          </p:nvPr>
        </p:nvSpPr>
        <p:spPr>
          <a:xfrm>
            <a:off x="1905000" y="838200"/>
            <a:ext cx="7086600" cy="6019800"/>
          </a:xfrm>
        </p:spPr>
        <p:txBody>
          <a:bodyPr/>
          <a:lstStyle/>
          <a:p>
            <a:pPr eaLnBrk="1" hangingPunct="1"/>
            <a:r>
              <a:rPr lang="en-US" altLang="en-US" sz="1900" dirty="0" smtClean="0"/>
              <a:t>In response to the Peyote case, Congress passed the Religious Freedom Restoration Act (RFRA) of 1993 which required that statutes "substantially burdening" a person's exercise of religion must further a compelling governmental interest, and use the least restrictive means of furthering that compelling governmental interest. In effect Congress sought a return from the more conservative “neutrality” test of </a:t>
            </a:r>
            <a:r>
              <a:rPr lang="en-US" altLang="en-US" sz="1900" i="1" dirty="0" smtClean="0"/>
              <a:t>Smith </a:t>
            </a:r>
            <a:r>
              <a:rPr lang="en-US" altLang="en-US" sz="1900" dirty="0" smtClean="0"/>
              <a:t>to the liberal “compelling interest” test of </a:t>
            </a:r>
            <a:r>
              <a:rPr lang="en-US" altLang="en-US" sz="1900" i="1" dirty="0" smtClean="0"/>
              <a:t>Sherbert</a:t>
            </a:r>
            <a:r>
              <a:rPr lang="en-US" altLang="en-US" sz="1900" dirty="0" smtClean="0"/>
              <a:t>/</a:t>
            </a:r>
            <a:r>
              <a:rPr lang="en-US" altLang="en-US" sz="1900" i="1" dirty="0" smtClean="0"/>
              <a:t>Yoder</a:t>
            </a:r>
            <a:r>
              <a:rPr lang="en-US" altLang="en-US" sz="1900" dirty="0" smtClean="0"/>
              <a:t>.</a:t>
            </a:r>
          </a:p>
          <a:p>
            <a:pPr eaLnBrk="1" hangingPunct="1"/>
            <a:r>
              <a:rPr lang="en-US" altLang="en-US" sz="1900" dirty="0" smtClean="0"/>
              <a:t>Congress cited its authority under the 14</a:t>
            </a:r>
            <a:r>
              <a:rPr lang="en-US" altLang="en-US" sz="1900" baseline="30000" dirty="0" smtClean="0"/>
              <a:t>th</a:t>
            </a:r>
            <a:r>
              <a:rPr lang="en-US" altLang="en-US" sz="1900" dirty="0" smtClean="0"/>
              <a:t> Amendment’s section V enforcement power to make RFRA applicable to the states.</a:t>
            </a:r>
          </a:p>
          <a:p>
            <a:pPr eaLnBrk="1" hangingPunct="1"/>
            <a:r>
              <a:rPr lang="en-US" altLang="en-US" sz="1900" dirty="0" smtClean="0"/>
              <a:t>Flores, the Catholic Archbishop of San Antonio applied for a building permit to enlarge his 1923 mission-style St. Peter's Church in Boerne, Texas. Local zoning authorities denied the permit, relying on a local historical preservation ordinance. The Archbishop brought a lawsuit challenging the permit denial under RFRA. He argued that his congregation had outgrown the existing structure and claimed his ability to act on his beliefs was substantially burdened by the denial of his proposed addition.</a:t>
            </a:r>
          </a:p>
        </p:txBody>
      </p:sp>
      <p:pic>
        <p:nvPicPr>
          <p:cNvPr id="23556" name="Picture 2" descr="http://voicesofthetexashills.org/vthchurch0002_files/image005.jpg"/>
          <p:cNvPicPr>
            <a:picLocks noChangeAspect="1" noChangeArrowheads="1"/>
          </p:cNvPicPr>
          <p:nvPr/>
        </p:nvPicPr>
        <p:blipFill>
          <a:blip r:embed="rId2">
            <a:extLst>
              <a:ext uri="{28A0092B-C50C-407E-A947-70E740481C1C}">
                <a14:useLocalDpi xmlns:a14="http://schemas.microsoft.com/office/drawing/2010/main" val="0"/>
              </a:ext>
            </a:extLst>
          </a:blip>
          <a:srcRect l="20145" r="5035" b="15344"/>
          <a:stretch>
            <a:fillRect/>
          </a:stretch>
        </p:blipFill>
        <p:spPr bwMode="auto">
          <a:xfrm>
            <a:off x="152400" y="1905000"/>
            <a:ext cx="17827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8052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6096000" cy="1524000"/>
          </a:xfrm>
        </p:spPr>
        <p:txBody>
          <a:bodyPr/>
          <a:lstStyle/>
          <a:p>
            <a:r>
              <a:rPr lang="en-US" dirty="0" smtClean="0"/>
              <a:t>Applying the Lemon Test</a:t>
            </a:r>
            <a:endParaRPr lang="en-US" dirty="0"/>
          </a:p>
        </p:txBody>
      </p:sp>
      <p:sp>
        <p:nvSpPr>
          <p:cNvPr id="3" name="Content Placeholder 2"/>
          <p:cNvSpPr>
            <a:spLocks noGrp="1"/>
          </p:cNvSpPr>
          <p:nvPr>
            <p:ph idx="1"/>
          </p:nvPr>
        </p:nvSpPr>
        <p:spPr>
          <a:xfrm>
            <a:off x="152400" y="1905000"/>
            <a:ext cx="8839200" cy="4800600"/>
          </a:xfrm>
        </p:spPr>
        <p:txBody>
          <a:bodyPr>
            <a:normAutofit fontScale="92500" lnSpcReduction="10000"/>
          </a:bodyPr>
          <a:lstStyle/>
          <a:p>
            <a:r>
              <a:rPr lang="en-US" sz="2300" dirty="0" smtClean="0"/>
              <a:t>In the years after </a:t>
            </a:r>
            <a:r>
              <a:rPr lang="en-US" sz="2300" i="1" dirty="0" smtClean="0"/>
              <a:t>Lemon</a:t>
            </a:r>
            <a:r>
              <a:rPr lang="en-US" sz="2300" dirty="0" smtClean="0"/>
              <a:t>, the justices’ record in applying the test </a:t>
            </a:r>
            <a:r>
              <a:rPr lang="en-US" sz="2300" dirty="0" smtClean="0"/>
              <a:t>in aid to religious school cases was mixed and some justices favored different tests. Yet, regardless of the test used, over time 5-4 and 6-3 </a:t>
            </a:r>
            <a:r>
              <a:rPr lang="en-US" sz="2300" b="1" dirty="0" smtClean="0"/>
              <a:t>ac</a:t>
            </a:r>
            <a:r>
              <a:rPr lang="en-US" sz="2300" b="1" dirty="0" smtClean="0"/>
              <a:t>commodationist</a:t>
            </a:r>
            <a:r>
              <a:rPr lang="en-US" sz="2300" dirty="0" smtClean="0"/>
              <a:t> majorities became the norm.</a:t>
            </a:r>
            <a:endParaRPr lang="en-US" sz="2300" dirty="0" smtClean="0"/>
          </a:p>
          <a:p>
            <a:r>
              <a:rPr lang="en-US" sz="2300" dirty="0" smtClean="0"/>
              <a:t>For example, </a:t>
            </a:r>
            <a:r>
              <a:rPr lang="en-US" sz="2300" dirty="0" smtClean="0"/>
              <a:t>the Court has upheld: </a:t>
            </a:r>
          </a:p>
          <a:p>
            <a:r>
              <a:rPr lang="en-US" sz="2300" dirty="0" smtClean="0"/>
              <a:t>textbook loans</a:t>
            </a:r>
          </a:p>
          <a:p>
            <a:r>
              <a:rPr lang="en-US" sz="2300" dirty="0" smtClean="0"/>
              <a:t>diagnostic</a:t>
            </a:r>
            <a:r>
              <a:rPr lang="en-US" sz="2300" dirty="0" smtClean="0"/>
              <a:t>, health, therapeutic, and testing </a:t>
            </a:r>
            <a:r>
              <a:rPr lang="en-US" sz="2300" dirty="0" smtClean="0"/>
              <a:t>services</a:t>
            </a:r>
          </a:p>
          <a:p>
            <a:r>
              <a:rPr lang="en-US" sz="2300" dirty="0" smtClean="0"/>
              <a:t>tax </a:t>
            </a:r>
            <a:r>
              <a:rPr lang="en-US" sz="2300" dirty="0" smtClean="0"/>
              <a:t>deductions for tuition, textbooks, and </a:t>
            </a:r>
            <a:r>
              <a:rPr lang="en-US" sz="2300" dirty="0" smtClean="0"/>
              <a:t>transportation</a:t>
            </a:r>
          </a:p>
          <a:p>
            <a:r>
              <a:rPr lang="en-US" sz="2300" dirty="0" smtClean="0"/>
              <a:t>state-funded </a:t>
            </a:r>
            <a:r>
              <a:rPr lang="en-US" sz="2300" dirty="0" smtClean="0"/>
              <a:t>sign language </a:t>
            </a:r>
            <a:r>
              <a:rPr lang="en-US" sz="2300" dirty="0" smtClean="0"/>
              <a:t>interpreters</a:t>
            </a:r>
            <a:endParaRPr lang="en-US" sz="2300" dirty="0"/>
          </a:p>
          <a:p>
            <a:r>
              <a:rPr lang="en-US" sz="2300" dirty="0" smtClean="0"/>
              <a:t>remedial </a:t>
            </a:r>
            <a:r>
              <a:rPr lang="en-US" sz="2300" dirty="0"/>
              <a:t>instruction </a:t>
            </a:r>
            <a:r>
              <a:rPr lang="en-US" sz="2300" dirty="0" smtClean="0"/>
              <a:t>through </a:t>
            </a:r>
            <a:r>
              <a:rPr lang="en-US" sz="2300" dirty="0"/>
              <a:t>payment for supplies, materials, and salaries for teachers and </a:t>
            </a:r>
            <a:r>
              <a:rPr lang="en-US" sz="2300" dirty="0" smtClean="0"/>
              <a:t>counselors</a:t>
            </a:r>
          </a:p>
          <a:p>
            <a:r>
              <a:rPr lang="en-US" sz="2300" dirty="0"/>
              <a:t>s</a:t>
            </a:r>
            <a:r>
              <a:rPr lang="en-US" sz="2300" dirty="0" smtClean="0"/>
              <a:t>tate-funded library </a:t>
            </a:r>
            <a:r>
              <a:rPr lang="en-US" sz="2300" dirty="0"/>
              <a:t>services and materials, computer hardware and software, and other curricular materials</a:t>
            </a:r>
            <a:endParaRPr lang="en-US" sz="2300" dirty="0" smtClean="0"/>
          </a:p>
          <a:p>
            <a:r>
              <a:rPr lang="en-US" sz="2300" dirty="0" smtClean="0"/>
              <a:t>state-funded vouchers to pay for tuition at religious schools.</a:t>
            </a:r>
            <a:endParaRPr lang="en-US" sz="2300" dirty="0" smtClean="0"/>
          </a:p>
        </p:txBody>
      </p:sp>
      <p:pic>
        <p:nvPicPr>
          <p:cNvPr id="57346" name="Picture 2" descr="https://encrypted-tbn0.google.com/images?q=tbn:ANd9GcSLc6vtTjJTfaDVkr4YuIlhFpiNaqNGh4ic_eldje6lT1lw_jkx"/>
          <p:cNvPicPr>
            <a:picLocks noChangeAspect="1" noChangeArrowheads="1"/>
          </p:cNvPicPr>
          <p:nvPr/>
        </p:nvPicPr>
        <p:blipFill>
          <a:blip r:embed="rId2" cstate="print"/>
          <a:srcRect/>
          <a:stretch>
            <a:fillRect/>
          </a:stretch>
        </p:blipFill>
        <p:spPr bwMode="auto">
          <a:xfrm>
            <a:off x="609600" y="82061"/>
            <a:ext cx="1981200" cy="1828799"/>
          </a:xfrm>
          <a:prstGeom prst="rect">
            <a:avLst/>
          </a:prstGeom>
          <a:noFill/>
        </p:spPr>
      </p:pic>
    </p:spTree>
    <p:extLst>
      <p:ext uri="{BB962C8B-B14F-4D97-AF65-F5344CB8AC3E}">
        <p14:creationId xmlns:p14="http://schemas.microsoft.com/office/powerpoint/2010/main" val="22064502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1450"/>
            <a:ext cx="8839200" cy="647700"/>
          </a:xfrm>
        </p:spPr>
        <p:txBody>
          <a:bodyPr/>
          <a:lstStyle/>
          <a:p>
            <a:pPr eaLnBrk="1" hangingPunct="1">
              <a:defRPr/>
            </a:pPr>
            <a:r>
              <a:rPr lang="en-US" sz="3600" b="1" i="1" dirty="0" smtClean="0">
                <a:latin typeface="+mn-lt"/>
              </a:rPr>
              <a:t>City of Boerne v. Flores </a:t>
            </a:r>
            <a:r>
              <a:rPr lang="en-US" sz="3600" dirty="0" smtClean="0">
                <a:latin typeface="+mn-lt"/>
              </a:rPr>
              <a:t>(1997)</a:t>
            </a:r>
          </a:p>
        </p:txBody>
      </p:sp>
      <p:sp>
        <p:nvSpPr>
          <p:cNvPr id="19459" name="Content Placeholder 2"/>
          <p:cNvSpPr>
            <a:spLocks noGrp="1"/>
          </p:cNvSpPr>
          <p:nvPr>
            <p:ph idx="1"/>
          </p:nvPr>
        </p:nvSpPr>
        <p:spPr>
          <a:xfrm>
            <a:off x="152400" y="914400"/>
            <a:ext cx="6172200" cy="5943600"/>
          </a:xfrm>
        </p:spPr>
        <p:txBody>
          <a:bodyPr/>
          <a:lstStyle/>
          <a:p>
            <a:pPr eaLnBrk="1" hangingPunct="1"/>
            <a:r>
              <a:rPr lang="en-US" altLang="en-US" sz="1800" dirty="0" smtClean="0"/>
              <a:t>The Court, in an opinion by Justice Anthony Kennedy struck down RFRA as an unconstitutional use of Congress's enforcement powers. </a:t>
            </a:r>
          </a:p>
          <a:p>
            <a:pPr eaLnBrk="1" hangingPunct="1"/>
            <a:r>
              <a:rPr lang="en-US" altLang="en-US" sz="1800" b="1" dirty="0" smtClean="0"/>
              <a:t>“</a:t>
            </a:r>
            <a:r>
              <a:rPr lang="en-US" altLang="en-US" sz="1800" dirty="0" smtClean="0"/>
              <a:t>Legislation which alters the meaning of the Free Exercise Clause cannot be said to be enforcing the Clause. While the line between measures that remedy or prevent unconstitutional actions and measures that make a substantive change in the governing law is not easy to discern, and Congress must have wide latitude in determining where it lies, the distinction exists and must be observed...Congress does not enforce a constitutional right by changing what the right is.</a:t>
            </a:r>
            <a:r>
              <a:rPr lang="en-US" altLang="en-US" sz="1800" b="1" dirty="0" smtClean="0"/>
              <a:t>”</a:t>
            </a:r>
          </a:p>
          <a:p>
            <a:pPr eaLnBrk="1" hangingPunct="1"/>
            <a:r>
              <a:rPr lang="en-US" altLang="en-US" sz="1800" dirty="0" smtClean="0"/>
              <a:t>Moreover, remedial or prophylactic legislation </a:t>
            </a:r>
            <a:r>
              <a:rPr lang="en-US" altLang="en-US" sz="1800" i="1" dirty="0" smtClean="0"/>
              <a:t>still</a:t>
            </a:r>
            <a:r>
              <a:rPr lang="en-US" altLang="en-US" sz="1800" dirty="0" smtClean="0"/>
              <a:t> had to show "congruence and proportionality" between the end it aimed to reach (that is, the violations it aimed to correct), and the means it chose to reach those ends—that is, the penalties or prohibitions it enacted to prevent or correct those violations. Because RFRA was not reasonably remedial or prophylactic, it was unconstitutional.</a:t>
            </a:r>
          </a:p>
        </p:txBody>
      </p:sp>
      <p:pic>
        <p:nvPicPr>
          <p:cNvPr id="24580" name="Picture 2" descr="http://davidoffutt.files.wordpress.com/2010/03/kennedy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676400"/>
            <a:ext cx="2486025"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614903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077913"/>
          </a:xfrm>
        </p:spPr>
        <p:txBody>
          <a:bodyPr/>
          <a:lstStyle/>
          <a:p>
            <a:pPr eaLnBrk="1" hangingPunct="1">
              <a:defRPr/>
            </a:pPr>
            <a:r>
              <a:rPr lang="pt-BR" sz="3200" b="1" i="1" dirty="0" smtClean="0">
                <a:latin typeface="+mn-lt"/>
              </a:rPr>
              <a:t>Gonzales v. O Centro Espirita Beneficente Uniao do Vegetal </a:t>
            </a:r>
            <a:r>
              <a:rPr lang="pt-BR" sz="3200" b="1" dirty="0" smtClean="0">
                <a:latin typeface="+mn-lt"/>
              </a:rPr>
              <a:t>(2006)</a:t>
            </a:r>
            <a:endParaRPr lang="en-US" sz="3200" dirty="0" smtClean="0">
              <a:latin typeface="+mn-lt"/>
            </a:endParaRPr>
          </a:p>
        </p:txBody>
      </p:sp>
      <p:sp>
        <p:nvSpPr>
          <p:cNvPr id="20483" name="Content Placeholder 2"/>
          <p:cNvSpPr>
            <a:spLocks noGrp="1"/>
          </p:cNvSpPr>
          <p:nvPr>
            <p:ph idx="1"/>
          </p:nvPr>
        </p:nvSpPr>
        <p:spPr>
          <a:xfrm>
            <a:off x="152400" y="1219200"/>
            <a:ext cx="6096000" cy="5410200"/>
          </a:xfrm>
        </p:spPr>
        <p:txBody>
          <a:bodyPr/>
          <a:lstStyle/>
          <a:p>
            <a:pPr eaLnBrk="1" hangingPunct="1"/>
            <a:r>
              <a:rPr lang="en-US" altLang="en-US" sz="1600" dirty="0" smtClean="0"/>
              <a:t>In 1999, U. S. Customs agents seized over 30 gallons of </a:t>
            </a:r>
            <a:r>
              <a:rPr lang="en-US" altLang="en-US" sz="1600" i="1" dirty="0" smtClean="0"/>
              <a:t>hoasca</a:t>
            </a:r>
            <a:r>
              <a:rPr lang="en-US" altLang="en-US" sz="1600" dirty="0" smtClean="0"/>
              <a:t> tea which was shipped to the Santa Fe, New Mexico branch of the Brazil-based UDV; the tea contains a Schedule I drug, illegal under the federal Controlled Substances Act. </a:t>
            </a:r>
          </a:p>
          <a:p>
            <a:pPr eaLnBrk="1" hangingPunct="1"/>
            <a:r>
              <a:rPr lang="en-US" altLang="en-US" sz="1600" dirty="0" smtClean="0"/>
              <a:t>The U.S.-based UDV filed suit claiming that the seizure was an illegal violation of the church members' rights; they claimed their usage was permitted under the RFRA.</a:t>
            </a:r>
          </a:p>
          <a:p>
            <a:pPr eaLnBrk="1" hangingPunct="1"/>
            <a:r>
              <a:rPr lang="en-US" altLang="en-US" sz="1600" dirty="0" smtClean="0"/>
              <a:t>Chief Justice John Roberts wrote the opinion for a unanimous Court and found that the government was unable to detail the State's compelling interest in barring religious usage of Hoasca under the strict scrutiny that the RFRA demands of such regulations.</a:t>
            </a:r>
          </a:p>
          <a:p>
            <a:pPr eaLnBrk="1" hangingPunct="1"/>
            <a:r>
              <a:rPr lang="en-US" altLang="en-US" sz="1600" dirty="0" smtClean="0"/>
              <a:t>Because the government had failed to submit any evidence on the consequences of granting an exemption to CSA enforcement allowing UDV to practice its religion, the Court ruled that it had failed to meet its burden on this point. </a:t>
            </a:r>
          </a:p>
          <a:p>
            <a:pPr eaLnBrk="1" hangingPunct="1"/>
            <a:r>
              <a:rPr lang="en-US" altLang="en-US" sz="1600" dirty="0" smtClean="0"/>
              <a:t>States were not directly impacted by the Court's ruling under </a:t>
            </a:r>
            <a:r>
              <a:rPr lang="en-US" altLang="en-US" sz="1600" i="1" dirty="0" smtClean="0"/>
              <a:t>City of Boerne v. Flores </a:t>
            </a:r>
            <a:r>
              <a:rPr lang="en-US" altLang="en-US" sz="1600" dirty="0" smtClean="0"/>
              <a:t>(1997). Yet the decision made plain that RFRA was good law as applied to the federal government.</a:t>
            </a:r>
          </a:p>
        </p:txBody>
      </p:sp>
      <p:pic>
        <p:nvPicPr>
          <p:cNvPr id="25604" name="Picture 2" descr="http://blogs.trb.com/news/politics/blog/2008/06/29/roberts-thumb-250x3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447800"/>
            <a:ext cx="23717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39335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 calcmode="lin" valueType="num">
                                      <p:cBhvr additive="base">
                                        <p:cTn id="25"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483">
                                            <p:txEl>
                                              <p:pRg st="4" end="4"/>
                                            </p:txEl>
                                          </p:spTgt>
                                        </p:tgtEl>
                                        <p:attrNameLst>
                                          <p:attrName>style.visibility</p:attrName>
                                        </p:attrNameLst>
                                      </p:cBhvr>
                                      <p:to>
                                        <p:strVal val="visible"/>
                                      </p:to>
                                    </p:set>
                                    <p:anim calcmode="lin" valueType="num">
                                      <p:cBhvr additive="base">
                                        <p:cTn id="31"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28600" y="228600"/>
            <a:ext cx="8686800" cy="914400"/>
          </a:xfrm>
        </p:spPr>
        <p:txBody>
          <a:bodyPr>
            <a:normAutofit fontScale="90000"/>
          </a:bodyPr>
          <a:lstStyle/>
          <a:p>
            <a:r>
              <a:rPr lang="en-US" altLang="en-US" sz="3200" dirty="0" smtClean="0"/>
              <a:t>Recent Free Exercise Decisions </a:t>
            </a:r>
            <a:br>
              <a:rPr lang="en-US" altLang="en-US" sz="3200" dirty="0" smtClean="0"/>
            </a:br>
            <a:r>
              <a:rPr lang="en-US" altLang="en-US" sz="3200" dirty="0" smtClean="0"/>
              <a:t>of the Roberts Court</a:t>
            </a:r>
          </a:p>
        </p:txBody>
      </p:sp>
      <p:sp>
        <p:nvSpPr>
          <p:cNvPr id="3" name="Content Placeholder 2"/>
          <p:cNvSpPr>
            <a:spLocks noGrp="1"/>
          </p:cNvSpPr>
          <p:nvPr>
            <p:ph idx="1"/>
          </p:nvPr>
        </p:nvSpPr>
        <p:spPr>
          <a:xfrm>
            <a:off x="228600" y="1295400"/>
            <a:ext cx="8610600" cy="5334000"/>
          </a:xfrm>
        </p:spPr>
        <p:txBody>
          <a:bodyPr>
            <a:normAutofit fontScale="92500"/>
          </a:bodyPr>
          <a:lstStyle/>
          <a:p>
            <a:r>
              <a:rPr lang="en-US" altLang="en-US" sz="2200" dirty="0" smtClean="0"/>
              <a:t>In </a:t>
            </a:r>
            <a:r>
              <a:rPr lang="en-US" altLang="en-US" sz="2200" i="1" dirty="0" smtClean="0"/>
              <a:t>Christian Legal Society v. Martinez</a:t>
            </a:r>
            <a:r>
              <a:rPr lang="en-US" altLang="en-US" sz="2200" dirty="0" smtClean="0"/>
              <a:t> (2010) the Court ruled 5-4 (with Justice Kennedy joining the liberals) that a student organization at a public university was not free to limit their members to those who shared their belief system (including religious beliefs) if that resulted in discrimination on the basis of sexual orientation. </a:t>
            </a:r>
          </a:p>
          <a:p>
            <a:r>
              <a:rPr lang="en-US" altLang="en-US" sz="2200" dirty="0" smtClean="0"/>
              <a:t>Though there was a free exercise claim made in the case, the justices based their decision on free speech/association.</a:t>
            </a:r>
          </a:p>
          <a:p>
            <a:r>
              <a:rPr lang="en-US" altLang="en-US" sz="2200" dirty="0" smtClean="0"/>
              <a:t>In </a:t>
            </a:r>
            <a:r>
              <a:rPr lang="en-US" altLang="en-US" sz="2200" i="1" dirty="0" smtClean="0"/>
              <a:t>Hosanna-Tabor Evangelical Lutheran Church and School v. EEOC </a:t>
            </a:r>
            <a:r>
              <a:rPr lang="en-US" altLang="en-US" sz="2200" dirty="0" smtClean="0"/>
              <a:t>(2011) the Court ruled 9-0 that there is a “ministerial exception” for religious organizations that allows them to fire religious teachers for any reason even if that reason would otherwise violate federal antidiscrimination law</a:t>
            </a:r>
            <a:r>
              <a:rPr lang="en-US" altLang="en-US" sz="2200" dirty="0" smtClean="0"/>
              <a:t>. </a:t>
            </a:r>
            <a:r>
              <a:rPr lang="en-US" altLang="en-US" sz="2200" dirty="0"/>
              <a:t>While this case involved a free exercise claim, the Court also relied on the Establishment Clause for its holding</a:t>
            </a:r>
            <a:r>
              <a:rPr lang="en-US" altLang="en-US" sz="2200" dirty="0" smtClean="0"/>
              <a:t>.</a:t>
            </a:r>
          </a:p>
          <a:p>
            <a:r>
              <a:rPr lang="en-US" sz="2400" dirty="0"/>
              <a:t>In </a:t>
            </a:r>
            <a:r>
              <a:rPr lang="en-US" sz="2400" b="1" i="1" dirty="0"/>
              <a:t>Burwell v. Hobby Lobby </a:t>
            </a:r>
            <a:r>
              <a:rPr lang="en-US" sz="2400" dirty="0"/>
              <a:t>(2014) </a:t>
            </a:r>
            <a:r>
              <a:rPr lang="en-US" sz="2400" dirty="0" smtClean="0"/>
              <a:t>the Court ruled 5-4 to allow </a:t>
            </a:r>
            <a:r>
              <a:rPr lang="en-US" sz="2400" dirty="0"/>
              <a:t>private corporations to opt out on religious grounds of a federal requirement </a:t>
            </a:r>
            <a:r>
              <a:rPr lang="en-US" sz="2400" dirty="0" smtClean="0"/>
              <a:t>under Obamacare to </a:t>
            </a:r>
            <a:r>
              <a:rPr lang="en-US" sz="2400" dirty="0"/>
              <a:t>provide contraception to employees.</a:t>
            </a:r>
            <a:r>
              <a:rPr lang="en-US" sz="2400" b="1" dirty="0"/>
              <a:t> </a:t>
            </a:r>
            <a:endParaRPr lang="en-US" altLang="en-US" sz="2200" dirty="0" smtClean="0"/>
          </a:p>
        </p:txBody>
      </p:sp>
    </p:spTree>
    <p:extLst>
      <p:ext uri="{BB962C8B-B14F-4D97-AF65-F5344CB8AC3E}">
        <p14:creationId xmlns:p14="http://schemas.microsoft.com/office/powerpoint/2010/main" val="227843451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62000" y="228600"/>
            <a:ext cx="7772400" cy="762000"/>
          </a:xfrm>
        </p:spPr>
        <p:txBody>
          <a:bodyPr/>
          <a:lstStyle/>
          <a:p>
            <a:pPr eaLnBrk="1" hangingPunct="1"/>
            <a:r>
              <a:rPr lang="en-US" altLang="en-US" dirty="0" smtClean="0"/>
              <a:t>Free Exercise Standards</a:t>
            </a:r>
          </a:p>
        </p:txBody>
      </p:sp>
      <p:graphicFrame>
        <p:nvGraphicFramePr>
          <p:cNvPr id="61495" name="Group 55"/>
          <p:cNvGraphicFramePr>
            <a:graphicFrameLocks noGrp="1"/>
          </p:cNvGraphicFramePr>
          <p:nvPr>
            <p:ph type="tbl" idx="1"/>
            <p:extLst>
              <p:ext uri="{D42A27DB-BD31-4B8C-83A1-F6EECF244321}">
                <p14:modId xmlns:p14="http://schemas.microsoft.com/office/powerpoint/2010/main" val="974206484"/>
              </p:ext>
            </p:extLst>
          </p:nvPr>
        </p:nvGraphicFramePr>
        <p:xfrm>
          <a:off x="228600" y="1066800"/>
          <a:ext cx="8686800" cy="5250403"/>
        </p:xfrm>
        <a:graphic>
          <a:graphicData uri="http://schemas.openxmlformats.org/drawingml/2006/table">
            <a:tbl>
              <a:tblPr/>
              <a:tblGrid>
                <a:gridCol w="2895600"/>
                <a:gridCol w="2895600"/>
                <a:gridCol w="2895600"/>
              </a:tblGrid>
              <a:tr h="547759">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endParaRPr kumimoji="0" lang="en-US" sz="2800" b="0" i="0" u="none" strike="noStrike" cap="none" normalizeH="0" baseline="0" dirty="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800" b="1" i="0" u="sng" strike="noStrike" cap="none" normalizeH="0" baseline="0" dirty="0" smtClean="0">
                          <a:ln>
                            <a:noFill/>
                          </a:ln>
                          <a:solidFill>
                            <a:schemeClr val="tx1"/>
                          </a:solidFill>
                          <a:effectLst/>
                          <a:latin typeface="Arial" charset="0"/>
                        </a:rPr>
                        <a:t>Liberal</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800" b="1" i="0" u="sng" strike="noStrike" cap="none" normalizeH="0" baseline="0" dirty="0" smtClean="0">
                          <a:ln>
                            <a:noFill/>
                          </a:ln>
                          <a:solidFill>
                            <a:schemeClr val="tx1"/>
                          </a:solidFill>
                          <a:effectLst/>
                          <a:latin typeface="Arial" charset="0"/>
                        </a:rPr>
                        <a:t>Conservative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59026">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smtClean="0">
                          <a:ln>
                            <a:noFill/>
                          </a:ln>
                          <a:solidFill>
                            <a:schemeClr val="tx1"/>
                          </a:solidFill>
                          <a:effectLst/>
                          <a:latin typeface="Arial" charset="0"/>
                        </a:rPr>
                        <a:t>Test</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0" i="0" u="none" strike="noStrike" cap="none" normalizeH="0" baseline="0" dirty="0" smtClean="0">
                          <a:ln>
                            <a:noFill/>
                          </a:ln>
                          <a:solidFill>
                            <a:schemeClr val="tx1"/>
                          </a:solidFill>
                          <a:effectLst/>
                          <a:latin typeface="Arial" charset="0"/>
                        </a:rPr>
                        <a:t>Strict Scrutiny</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0" i="0" u="none" strike="noStrike" cap="none" normalizeH="0" baseline="0" dirty="0" smtClean="0">
                          <a:ln>
                            <a:noFill/>
                          </a:ln>
                          <a:solidFill>
                            <a:schemeClr val="tx1"/>
                          </a:solidFill>
                          <a:effectLst/>
                          <a:latin typeface="Arial" charset="0"/>
                        </a:rPr>
                        <a:t>Neutrality</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0204">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smtClean="0">
                          <a:ln>
                            <a:noFill/>
                          </a:ln>
                          <a:solidFill>
                            <a:schemeClr val="tx1"/>
                          </a:solidFill>
                          <a:effectLst/>
                          <a:latin typeface="Arial" charset="0"/>
                        </a:rPr>
                        <a:t>Presumption For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0" i="0" u="none" strike="noStrike" cap="none" normalizeH="0" baseline="0" dirty="0" smtClean="0">
                          <a:ln>
                            <a:noFill/>
                          </a:ln>
                          <a:solidFill>
                            <a:schemeClr val="tx1"/>
                          </a:solidFill>
                          <a:effectLst/>
                          <a:latin typeface="Arial" charset="0"/>
                        </a:rPr>
                        <a:t>Individual/Group</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0" i="0" u="none" strike="noStrike" cap="none" normalizeH="0" baseline="0" dirty="0" smtClean="0">
                          <a:ln>
                            <a:noFill/>
                          </a:ln>
                          <a:solidFill>
                            <a:schemeClr val="tx1"/>
                          </a:solidFill>
                          <a:effectLst/>
                          <a:latin typeface="Arial" charset="0"/>
                        </a:rPr>
                        <a:t>State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54682">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smtClean="0">
                          <a:ln>
                            <a:noFill/>
                          </a:ln>
                          <a:solidFill>
                            <a:schemeClr val="tx1"/>
                          </a:solidFill>
                          <a:effectLst/>
                          <a:latin typeface="Arial" charset="0"/>
                        </a:rPr>
                        <a:t>Standard</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0" i="0" u="none" strike="noStrike" cap="none" normalizeH="0" baseline="0" dirty="0" smtClean="0">
                          <a:ln>
                            <a:noFill/>
                          </a:ln>
                          <a:solidFill>
                            <a:schemeClr val="tx1"/>
                          </a:solidFill>
                          <a:effectLst/>
                          <a:latin typeface="Arial" charset="0"/>
                        </a:rPr>
                        <a:t>Compelling State Interest; Narrowly Tailored; Least Restrictive Means</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0" i="0" u="none" strike="noStrike" cap="none" normalizeH="0" baseline="0" dirty="0" smtClean="0">
                          <a:ln>
                            <a:noFill/>
                          </a:ln>
                          <a:solidFill>
                            <a:schemeClr val="tx1"/>
                          </a:solidFill>
                          <a:effectLst/>
                          <a:latin typeface="Arial" charset="0"/>
                        </a:rPr>
                        <a:t>Neutrality, General Applicability</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67">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1" i="0" u="none" strike="noStrike" cap="none" normalizeH="0" baseline="0" dirty="0" smtClean="0">
                          <a:ln>
                            <a:noFill/>
                          </a:ln>
                          <a:solidFill>
                            <a:schemeClr val="tx1"/>
                          </a:solidFill>
                          <a:effectLst/>
                          <a:latin typeface="Arial" charset="0"/>
                        </a:rPr>
                        <a:t>Cases</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0" i="1" u="none" strike="noStrike" cap="none" normalizeH="0" baseline="0" dirty="0" smtClean="0">
                          <a:ln>
                            <a:noFill/>
                          </a:ln>
                          <a:solidFill>
                            <a:schemeClr val="tx1"/>
                          </a:solidFill>
                          <a:effectLst/>
                          <a:latin typeface="Arial" charset="0"/>
                        </a:rPr>
                        <a:t>Sherbert</a:t>
                      </a:r>
                      <a:r>
                        <a:rPr kumimoji="0" lang="en-US" sz="2400" b="0" i="0" u="none" strike="noStrike" cap="none" normalizeH="0" baseline="0" dirty="0" smtClean="0">
                          <a:ln>
                            <a:noFill/>
                          </a:ln>
                          <a:solidFill>
                            <a:schemeClr val="tx1"/>
                          </a:solidFill>
                          <a:effectLst/>
                          <a:latin typeface="Arial" charset="0"/>
                        </a:rPr>
                        <a:t>, </a:t>
                      </a:r>
                      <a:r>
                        <a:rPr kumimoji="0" lang="en-US" sz="2400" b="0" i="1" u="none" strike="noStrike" cap="none" normalizeH="0" baseline="0" dirty="0" smtClean="0">
                          <a:ln>
                            <a:noFill/>
                          </a:ln>
                          <a:solidFill>
                            <a:schemeClr val="tx1"/>
                          </a:solidFill>
                          <a:effectLst/>
                          <a:latin typeface="Arial" charset="0"/>
                        </a:rPr>
                        <a:t>Yoder, </a:t>
                      </a:r>
                      <a:r>
                        <a:rPr kumimoji="0" lang="en-US" sz="2400" b="0" i="1" u="none" strike="noStrike" cap="none" normalizeH="0" baseline="0" dirty="0" smtClean="0">
                          <a:ln>
                            <a:noFill/>
                          </a:ln>
                          <a:solidFill>
                            <a:schemeClr val="tx1"/>
                          </a:solidFill>
                          <a:effectLst/>
                          <a:latin typeface="Arial" charset="0"/>
                        </a:rPr>
                        <a:t>Gonzales, Hobby Lobby </a:t>
                      </a:r>
                      <a:r>
                        <a:rPr kumimoji="0" lang="en-US" sz="2000" b="0" i="0" u="none" strike="noStrike" cap="none" normalizeH="0" baseline="0" dirty="0" smtClean="0">
                          <a:ln>
                            <a:noFill/>
                          </a:ln>
                          <a:solidFill>
                            <a:schemeClr val="tx1"/>
                          </a:solidFill>
                          <a:effectLst/>
                          <a:latin typeface="Arial" charset="0"/>
                        </a:rPr>
                        <a:t>(conservative)</a:t>
                      </a:r>
                      <a:endParaRPr kumimoji="0" lang="en-US" sz="2000" b="0" i="1" u="none" strike="noStrike" cap="none" normalizeH="0" baseline="0" dirty="0" smtClean="0">
                        <a:ln>
                          <a:noFill/>
                        </a:ln>
                        <a:solidFill>
                          <a:schemeClr val="tx1"/>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0" i="1" u="none" strike="noStrike" cap="none" normalizeH="0" baseline="0" dirty="0" smtClean="0">
                          <a:ln>
                            <a:noFill/>
                          </a:ln>
                          <a:solidFill>
                            <a:schemeClr val="tx1"/>
                          </a:solidFill>
                          <a:effectLst/>
                          <a:latin typeface="Arial" charset="0"/>
                        </a:rPr>
                        <a:t>Smith</a:t>
                      </a:r>
                      <a:r>
                        <a:rPr kumimoji="0" lang="en-US" sz="2400" b="0" i="0" u="none" strike="noStrike" cap="none" normalizeH="0" baseline="0" dirty="0" smtClean="0">
                          <a:ln>
                            <a:noFill/>
                          </a:ln>
                          <a:solidFill>
                            <a:schemeClr val="tx1"/>
                          </a:solidFill>
                          <a:effectLst/>
                          <a:latin typeface="Arial" charset="0"/>
                        </a:rPr>
                        <a:t>, </a:t>
                      </a:r>
                      <a:r>
                        <a:rPr kumimoji="0" lang="en-US" sz="2400" b="0" i="1" u="none" strike="noStrike" cap="none" normalizeH="0" baseline="0" dirty="0" smtClean="0">
                          <a:ln>
                            <a:noFill/>
                          </a:ln>
                          <a:solidFill>
                            <a:schemeClr val="tx1"/>
                          </a:solidFill>
                          <a:effectLst/>
                          <a:latin typeface="Arial" charset="0"/>
                        </a:rPr>
                        <a:t>Hialeah, Boerne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840667195"/>
      </p:ext>
    </p:extLst>
  </p:cSld>
  <p:clrMapOvr>
    <a:masterClrMapping/>
  </p:clrMapOvr>
  <p:transition>
    <p:wipe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2438400"/>
            <a:ext cx="7772400" cy="3330575"/>
          </a:xfrm>
        </p:spPr>
        <p:txBody>
          <a:bodyPr>
            <a:normAutofit/>
          </a:bodyPr>
          <a:lstStyle/>
          <a:p>
            <a:pPr algn="ctr"/>
            <a:r>
              <a:rPr lang="en-US" sz="6000" dirty="0" smtClean="0"/>
              <a:t>Freedom of speech</a:t>
            </a:r>
            <a:endParaRPr lang="en-US" sz="6000" dirty="0"/>
          </a:p>
        </p:txBody>
      </p:sp>
    </p:spTree>
    <p:extLst>
      <p:ext uri="{BB962C8B-B14F-4D97-AF65-F5344CB8AC3E}">
        <p14:creationId xmlns:p14="http://schemas.microsoft.com/office/powerpoint/2010/main" val="796969619"/>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76200"/>
            <a:ext cx="3805582" cy="990600"/>
          </a:xfrm>
        </p:spPr>
        <p:txBody>
          <a:bodyPr/>
          <a:lstStyle/>
          <a:p>
            <a:r>
              <a:rPr lang="en-US" dirty="0" smtClean="0"/>
              <a:t>Political Speech</a:t>
            </a:r>
            <a:endParaRPr lang="en-US" dirty="0"/>
          </a:p>
        </p:txBody>
      </p:sp>
      <p:sp>
        <p:nvSpPr>
          <p:cNvPr id="3" name="Content Placeholder 2"/>
          <p:cNvSpPr>
            <a:spLocks noGrp="1"/>
          </p:cNvSpPr>
          <p:nvPr>
            <p:ph idx="1"/>
          </p:nvPr>
        </p:nvSpPr>
        <p:spPr>
          <a:xfrm>
            <a:off x="152400" y="228600"/>
            <a:ext cx="5410200" cy="6553200"/>
          </a:xfrm>
        </p:spPr>
        <p:txBody>
          <a:bodyPr>
            <a:normAutofit fontScale="85000" lnSpcReduction="20000"/>
          </a:bodyPr>
          <a:lstStyle/>
          <a:p>
            <a:r>
              <a:rPr lang="en-US" dirty="0"/>
              <a:t>In times of peace there is little reason to restrict expression. </a:t>
            </a:r>
          </a:p>
          <a:p>
            <a:r>
              <a:rPr lang="en-US" dirty="0"/>
              <a:t>In times of crisis (war, economic collapse, natural catastrophes, or internal rebellion) the government places a priority on national unity and takes firm action against subversive groups and opposition criticism—often restricting the right of the people to speak, publish, and organize</a:t>
            </a:r>
            <a:r>
              <a:rPr lang="en-US" dirty="0" smtClean="0"/>
              <a:t>.</a:t>
            </a:r>
          </a:p>
          <a:p>
            <a:r>
              <a:rPr lang="en-US" dirty="0" smtClean="0"/>
              <a:t>Over time, the Supreme Court has shifted its standards for determining the limits of free speech from speech restrictive standards (bad tendency, clear and present danger) to the current, protective standard (incitement to imminent lawless action)</a:t>
            </a:r>
            <a:endParaRPr lang="en-US" dirty="0"/>
          </a:p>
          <a:p>
            <a:endParaRPr lang="en-US" dirty="0"/>
          </a:p>
        </p:txBody>
      </p:sp>
      <p:pic>
        <p:nvPicPr>
          <p:cNvPr id="4" name="Picture 3"/>
          <p:cNvPicPr>
            <a:picLocks noChangeAspect="1"/>
          </p:cNvPicPr>
          <p:nvPr/>
        </p:nvPicPr>
        <p:blipFill>
          <a:blip r:embed="rId2"/>
          <a:stretch>
            <a:fillRect/>
          </a:stretch>
        </p:blipFill>
        <p:spPr>
          <a:xfrm>
            <a:off x="5562599" y="1219200"/>
            <a:ext cx="3424583" cy="4821298"/>
          </a:xfrm>
          <a:prstGeom prst="rect">
            <a:avLst/>
          </a:prstGeom>
        </p:spPr>
      </p:pic>
    </p:spTree>
    <p:extLst>
      <p:ext uri="{BB962C8B-B14F-4D97-AF65-F5344CB8AC3E}">
        <p14:creationId xmlns:p14="http://schemas.microsoft.com/office/powerpoint/2010/main" val="836939325"/>
      </p:ext>
    </p:extLst>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82689"/>
            <a:ext cx="8915400" cy="755511"/>
          </a:xfrm>
        </p:spPr>
        <p:txBody>
          <a:bodyPr>
            <a:noAutofit/>
          </a:bodyPr>
          <a:lstStyle/>
          <a:p>
            <a:r>
              <a:rPr lang="en-US" sz="3200" dirty="0" smtClean="0"/>
              <a:t>Political Speech Standards: What Can be Banned?</a:t>
            </a:r>
            <a:endParaRPr lang="en-US" sz="3200" dirty="0"/>
          </a:p>
        </p:txBody>
      </p:sp>
      <p:sp>
        <p:nvSpPr>
          <p:cNvPr id="3" name="Content Placeholder 2"/>
          <p:cNvSpPr>
            <a:spLocks noGrp="1"/>
          </p:cNvSpPr>
          <p:nvPr>
            <p:ph idx="1"/>
          </p:nvPr>
        </p:nvSpPr>
        <p:spPr>
          <a:xfrm>
            <a:off x="1219200" y="990600"/>
            <a:ext cx="7772400" cy="5715000"/>
          </a:xfrm>
        </p:spPr>
        <p:txBody>
          <a:bodyPr>
            <a:normAutofit fontScale="85000" lnSpcReduction="20000"/>
          </a:bodyPr>
          <a:lstStyle/>
          <a:p>
            <a:r>
              <a:rPr lang="en-US" u="sng" dirty="0" smtClean="0"/>
              <a:t>Bad Tendency </a:t>
            </a:r>
            <a:r>
              <a:rPr lang="en-US" dirty="0" smtClean="0"/>
              <a:t>– speech that has a tendency to incite or cause unlawful action.</a:t>
            </a:r>
          </a:p>
          <a:p>
            <a:r>
              <a:rPr lang="en-US" u="sng" dirty="0" smtClean="0"/>
              <a:t>Grave and Probable Danger </a:t>
            </a:r>
            <a:r>
              <a:rPr lang="en-US" dirty="0" smtClean="0"/>
              <a:t>– </a:t>
            </a:r>
            <a:r>
              <a:rPr lang="en-US" dirty="0" smtClean="0">
                <a:cs typeface="Times New Roman" panose="02020603050405020304" pitchFamily="18" charset="0"/>
              </a:rPr>
              <a:t>speech where the </a:t>
            </a:r>
            <a:r>
              <a:rPr lang="en-US" altLang="en-US" dirty="0" smtClean="0">
                <a:cs typeface="Times New Roman" panose="02020603050405020304" pitchFamily="18" charset="0"/>
              </a:rPr>
              <a:t>gravity </a:t>
            </a:r>
            <a:r>
              <a:rPr lang="en-US" altLang="en-US" dirty="0">
                <a:cs typeface="Times New Roman" panose="02020603050405020304" pitchFamily="18" charset="0"/>
              </a:rPr>
              <a:t>of the </a:t>
            </a:r>
            <a:r>
              <a:rPr lang="en-US" altLang="en-US" dirty="0" smtClean="0">
                <a:cs typeface="Times New Roman" panose="02020603050405020304" pitchFamily="18" charset="0"/>
              </a:rPr>
              <a:t>“evil,” </a:t>
            </a:r>
            <a:r>
              <a:rPr lang="en-US" altLang="en-US" dirty="0">
                <a:cs typeface="Times New Roman" panose="02020603050405020304" pitchFamily="18" charset="0"/>
              </a:rPr>
              <a:t>discounted by its improbability, justifies such invasion of free speech as is necessary to avoid the </a:t>
            </a:r>
            <a:r>
              <a:rPr lang="en-US" altLang="en-US" dirty="0" smtClean="0">
                <a:cs typeface="Times New Roman" panose="02020603050405020304" pitchFamily="18" charset="0"/>
              </a:rPr>
              <a:t>“danger.”</a:t>
            </a:r>
          </a:p>
          <a:p>
            <a:r>
              <a:rPr lang="en-US" u="sng" dirty="0" smtClean="0">
                <a:cs typeface="Times New Roman" panose="02020603050405020304" pitchFamily="18" charset="0"/>
              </a:rPr>
              <a:t>Clear and Present Danger </a:t>
            </a:r>
            <a:r>
              <a:rPr lang="en-US" dirty="0" smtClean="0">
                <a:cs typeface="Times New Roman" panose="02020603050405020304" pitchFamily="18" charset="0"/>
              </a:rPr>
              <a:t>–</a:t>
            </a:r>
            <a:r>
              <a:rPr lang="en-US" dirty="0"/>
              <a:t> </a:t>
            </a:r>
            <a:r>
              <a:rPr lang="en-US" dirty="0" smtClean="0"/>
              <a:t>speech that creates such a </a:t>
            </a:r>
            <a:r>
              <a:rPr lang="en-US" dirty="0"/>
              <a:t>clear and present danger that </a:t>
            </a:r>
            <a:r>
              <a:rPr lang="en-US" dirty="0" smtClean="0"/>
              <a:t>it </a:t>
            </a:r>
            <a:r>
              <a:rPr lang="en-US" dirty="0"/>
              <a:t>will bring about the substantive evils that </a:t>
            </a:r>
            <a:r>
              <a:rPr lang="en-US" dirty="0" smtClean="0"/>
              <a:t>government </a:t>
            </a:r>
            <a:r>
              <a:rPr lang="en-US" dirty="0"/>
              <a:t>has a right to </a:t>
            </a:r>
            <a:r>
              <a:rPr lang="en-US" dirty="0" smtClean="0"/>
              <a:t>prevent.</a:t>
            </a:r>
            <a:endParaRPr lang="en-US" u="sng" dirty="0" smtClean="0"/>
          </a:p>
          <a:p>
            <a:r>
              <a:rPr lang="en-US" u="sng" dirty="0" smtClean="0"/>
              <a:t>Incitement to Imminent </a:t>
            </a:r>
            <a:r>
              <a:rPr lang="en-US" u="sng" dirty="0"/>
              <a:t>Lawless Action </a:t>
            </a:r>
            <a:r>
              <a:rPr lang="en-US" dirty="0"/>
              <a:t>– </a:t>
            </a:r>
            <a:r>
              <a:rPr lang="en-US" dirty="0" smtClean="0"/>
              <a:t>speech that is directed </a:t>
            </a:r>
            <a:r>
              <a:rPr lang="en-US" dirty="0"/>
              <a:t>to inciting or producing imminent lawless action and is likely to incite or produce such action</a:t>
            </a:r>
            <a:r>
              <a:rPr lang="en-US" dirty="0" smtClean="0"/>
              <a:t>. This is the law today.</a:t>
            </a:r>
          </a:p>
          <a:p>
            <a:r>
              <a:rPr lang="en-US" u="sng" dirty="0" smtClean="0"/>
              <a:t>Absolutism</a:t>
            </a:r>
            <a:r>
              <a:rPr lang="en-US" dirty="0" smtClean="0"/>
              <a:t> – while actions may be prohibited, speech may never be.</a:t>
            </a:r>
          </a:p>
          <a:p>
            <a:endParaRPr lang="en-US" dirty="0" smtClean="0">
              <a:cs typeface="Times New Roman" panose="02020603050405020304" pitchFamily="18" charset="0"/>
            </a:endParaRPr>
          </a:p>
        </p:txBody>
      </p:sp>
      <p:sp>
        <p:nvSpPr>
          <p:cNvPr id="4" name="TextBox 3"/>
          <p:cNvSpPr txBox="1"/>
          <p:nvPr/>
        </p:nvSpPr>
        <p:spPr>
          <a:xfrm>
            <a:off x="152400" y="990600"/>
            <a:ext cx="1219200" cy="5632311"/>
          </a:xfrm>
          <a:prstGeom prst="rect">
            <a:avLst/>
          </a:prstGeom>
          <a:noFill/>
        </p:spPr>
        <p:txBody>
          <a:bodyPr wrap="square" rtlCol="0">
            <a:spAutoFit/>
          </a:bodyPr>
          <a:lstStyle/>
          <a:p>
            <a:pPr algn="ctr"/>
            <a:r>
              <a:rPr lang="en-US" i="1" dirty="0" smtClean="0"/>
              <a:t>Speech Restrictive Tests</a:t>
            </a:r>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r>
              <a:rPr lang="en-US" i="1" dirty="0" smtClean="0"/>
              <a:t>Speech Protective Tests</a:t>
            </a:r>
            <a:endParaRPr lang="en-US" i="1" dirty="0"/>
          </a:p>
        </p:txBody>
      </p:sp>
      <p:sp>
        <p:nvSpPr>
          <p:cNvPr id="8" name="Up-Down Arrow 7"/>
          <p:cNvSpPr/>
          <p:nvPr/>
        </p:nvSpPr>
        <p:spPr>
          <a:xfrm>
            <a:off x="519684" y="1907083"/>
            <a:ext cx="484632" cy="379934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9402442"/>
      </p:ext>
    </p:extLst>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152400"/>
            <a:ext cx="8229600" cy="1143000"/>
          </a:xfrm>
        </p:spPr>
        <p:txBody>
          <a:bodyPr/>
          <a:lstStyle/>
          <a:p>
            <a:r>
              <a:rPr lang="en-US" altLang="en-US" dirty="0"/>
              <a:t>Political Speech Standards</a:t>
            </a:r>
          </a:p>
        </p:txBody>
      </p:sp>
      <p:graphicFrame>
        <p:nvGraphicFramePr>
          <p:cNvPr id="53267" name="Group 19"/>
          <p:cNvGraphicFramePr>
            <a:graphicFrameLocks noGrp="1"/>
          </p:cNvGraphicFramePr>
          <p:nvPr>
            <p:ph type="tbl" idx="1"/>
            <p:extLst>
              <p:ext uri="{D42A27DB-BD31-4B8C-83A1-F6EECF244321}">
                <p14:modId xmlns:p14="http://schemas.microsoft.com/office/powerpoint/2010/main" val="1334202669"/>
              </p:ext>
            </p:extLst>
          </p:nvPr>
        </p:nvGraphicFramePr>
        <p:xfrm>
          <a:off x="228600" y="1417638"/>
          <a:ext cx="8686800" cy="5287962"/>
        </p:xfrm>
        <a:graphic>
          <a:graphicData uri="http://schemas.openxmlformats.org/drawingml/2006/table">
            <a:tbl>
              <a:tblPr/>
              <a:tblGrid>
                <a:gridCol w="1738313"/>
                <a:gridCol w="1736725"/>
                <a:gridCol w="1736725"/>
                <a:gridCol w="1736725"/>
                <a:gridCol w="1738312"/>
              </a:tblGrid>
              <a:tr h="771516">
                <a:tc gridSpan="5">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857250" indent="5715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200150" indent="171450">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1543050" indent="28575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0002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4574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29146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3718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2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Speech Protective                         Speech Restrictive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516446">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857250" indent="5715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200150" indent="171450">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1543050" indent="28575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0002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4574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29146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3718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1800" b="0" i="0" u="sng"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Absolutism</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Black &amp; Douglas in </a:t>
                      </a:r>
                      <a:r>
                        <a:rPr kumimoji="0" lang="en-US" altLang="en-US" sz="1800" b="0" i="1"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Dennis v. U.S. </a:t>
                      </a: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(1951)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857250" indent="5715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200150" indent="171450">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1543050" indent="28575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0002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4574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29146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3718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1800" b="1" i="0" u="sng"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Incitement to Imminent Lawless Action</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1800" b="1" i="0" u="sng"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1800" b="1"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[Good Law]</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1800" b="0" i="1"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1800" b="1" i="1"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Brandenburg v. Ohio </a:t>
                      </a:r>
                      <a:r>
                        <a:rPr kumimoji="0" lang="en-US" altLang="en-US" sz="1800" b="1"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(1969)</a:t>
                      </a:r>
                      <a:endParaRPr kumimoji="0" lang="en-US" altLang="en-US" sz="1800" b="1" i="1"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Hand in </a:t>
                      </a:r>
                      <a:r>
                        <a:rPr kumimoji="0" lang="en-US" altLang="en-US" sz="1800" b="0" i="1"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Masses v. Patten </a:t>
                      </a: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(1917)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857250" indent="5715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200150" indent="171450">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1543050" indent="28575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0002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4574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29146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3718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1800" b="0" i="0" u="sng"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Clear &amp; Present Danger</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Holmes in </a:t>
                      </a:r>
                      <a:r>
                        <a:rPr kumimoji="0" lang="en-US" altLang="en-US" sz="1800" b="0" i="1"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Schenck v. U.S. </a:t>
                      </a: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(1919)</a:t>
                      </a:r>
                      <a:r>
                        <a:rPr kumimoji="0" lang="en-US" altLang="en-US" sz="1800" b="0" i="1"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 Abrams v. U.S. </a:t>
                      </a: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(1919)</a:t>
                      </a:r>
                      <a:r>
                        <a:rPr kumimoji="0" lang="en-US" altLang="en-US" sz="1800" b="0" i="1"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 </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1800" b="0" i="1"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Gitlow v. New York </a:t>
                      </a: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(1925)</a:t>
                      </a:r>
                      <a:endParaRPr kumimoji="0" lang="en-US" altLang="en-US" sz="1800" b="0" i="1"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857250" indent="5715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200150" indent="171450">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1543050" indent="28575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0002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4574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29146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3718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1800" b="0" i="0" u="sng"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Grave &amp; Probable Danger</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Vinson in</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1800" b="0" i="1"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Dennis v. U.S. </a:t>
                      </a: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(1951)</a:t>
                      </a:r>
                      <a:endParaRPr kumimoji="0" lang="en-US" altLang="en-US" sz="1800" b="0" i="1"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857250" indent="57150">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200150" indent="171450">
                        <a:spcBef>
                          <a:spcPct val="20000"/>
                        </a:spcBef>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1543050" indent="285750">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0002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24574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29146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3371850" indent="285750"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1800" b="0" i="0" u="sng"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Bad Tendency</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1800" b="0" i="0" u="sng"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Majority in </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1800" b="0" i="1"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Abrams v. U.S. </a:t>
                      </a: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(1919)</a:t>
                      </a:r>
                      <a:r>
                        <a:rPr kumimoji="0" lang="en-US" altLang="en-US" sz="1800" b="0" i="1"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 </a:t>
                      </a: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and</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en-US" altLang="en-US" sz="1800" b="0" i="1"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Gitlow v. New York </a:t>
                      </a: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rPr>
                        <a:t>(1925)</a:t>
                      </a:r>
                      <a:endParaRPr kumimoji="0" lang="en-US" altLang="en-US" sz="1800" b="0" i="1"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Left-Right Arrow 2"/>
          <p:cNvSpPr/>
          <p:nvPr/>
        </p:nvSpPr>
        <p:spPr>
          <a:xfrm>
            <a:off x="3200400" y="1600200"/>
            <a:ext cx="2590800" cy="228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5831528"/>
      </p:ext>
    </p:extLst>
  </p:cSld>
  <p:clrMapOvr>
    <a:masterClrMapping/>
  </p:clrMapOvr>
  <p:transition>
    <p:wipe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76200"/>
            <a:ext cx="4495800" cy="1766668"/>
          </a:xfrm>
        </p:spPr>
        <p:txBody>
          <a:bodyPr>
            <a:normAutofit fontScale="90000"/>
          </a:bodyPr>
          <a:lstStyle/>
          <a:p>
            <a:r>
              <a:rPr lang="en-US" dirty="0" smtClean="0"/>
              <a:t>Obscenity: </a:t>
            </a:r>
            <a:br>
              <a:rPr lang="en-US" dirty="0" smtClean="0"/>
            </a:br>
            <a:r>
              <a:rPr lang="en-US" dirty="0" smtClean="0"/>
              <a:t>From </a:t>
            </a:r>
            <a:r>
              <a:rPr lang="en-US" i="1" dirty="0" smtClean="0"/>
              <a:t>Hicklin </a:t>
            </a:r>
            <a:r>
              <a:rPr lang="en-US" dirty="0" smtClean="0"/>
              <a:t>to </a:t>
            </a:r>
            <a:r>
              <a:rPr lang="en-US" i="1" dirty="0" smtClean="0"/>
              <a:t>Roth</a:t>
            </a:r>
            <a:endParaRPr lang="en-US" dirty="0"/>
          </a:p>
        </p:txBody>
      </p:sp>
      <p:sp>
        <p:nvSpPr>
          <p:cNvPr id="5" name="Content Placeholder 4"/>
          <p:cNvSpPr>
            <a:spLocks noGrp="1"/>
          </p:cNvSpPr>
          <p:nvPr>
            <p:ph idx="1"/>
          </p:nvPr>
        </p:nvSpPr>
        <p:spPr>
          <a:xfrm>
            <a:off x="152400" y="1981200"/>
            <a:ext cx="8839200" cy="4724400"/>
          </a:xfrm>
        </p:spPr>
        <p:txBody>
          <a:bodyPr>
            <a:normAutofit fontScale="62500" lnSpcReduction="20000"/>
          </a:bodyPr>
          <a:lstStyle/>
          <a:p>
            <a:r>
              <a:rPr lang="en-US" i="1" dirty="0" smtClean="0"/>
              <a:t>Regina </a:t>
            </a:r>
            <a:r>
              <a:rPr lang="en-US" i="1" dirty="0"/>
              <a:t>v. Hicklin  </a:t>
            </a:r>
            <a:r>
              <a:rPr lang="en-US" dirty="0"/>
              <a:t>(1868</a:t>
            </a:r>
            <a:r>
              <a:rPr lang="en-US" dirty="0" smtClean="0"/>
              <a:t>) – British case held that expression could be deemed “obscene” and banned if “</a:t>
            </a:r>
            <a:r>
              <a:rPr lang="en-US" altLang="en-US" dirty="0" smtClean="0">
                <a:cs typeface="Times New Roman" panose="02020603050405020304" pitchFamily="18" charset="0"/>
              </a:rPr>
              <a:t>the </a:t>
            </a:r>
            <a:r>
              <a:rPr lang="en-US" altLang="en-US" dirty="0">
                <a:cs typeface="Times New Roman" panose="02020603050405020304" pitchFamily="18" charset="0"/>
              </a:rPr>
              <a:t>tendency of the matter charged as obscenity is to deprave and corrupt those whose minds are open to such immoral influences and into whose hands a publication of this sort might fall</a:t>
            </a:r>
            <a:r>
              <a:rPr lang="en-US" altLang="en-US" dirty="0" smtClean="0">
                <a:cs typeface="Times New Roman" panose="02020603050405020304" pitchFamily="18" charset="0"/>
              </a:rPr>
              <a:t>.”</a:t>
            </a:r>
          </a:p>
          <a:p>
            <a:r>
              <a:rPr lang="en-US" altLang="en-US" dirty="0" smtClean="0">
                <a:cs typeface="Times New Roman" panose="02020603050405020304" pitchFamily="18" charset="0"/>
              </a:rPr>
              <a:t>This rule is also known as the child test: if any part of a work (book, play, film, etc.) was something that should not be shown to a child, then the entire work could be banned for all.</a:t>
            </a:r>
          </a:p>
          <a:p>
            <a:r>
              <a:rPr lang="en-US" altLang="en-US" dirty="0" smtClean="0">
                <a:cs typeface="Times New Roman" panose="02020603050405020304" pitchFamily="18" charset="0"/>
              </a:rPr>
              <a:t>The U.S. Supreme Court adopted this rule and did not overturn it for a more speech protective standard until 1957.</a:t>
            </a:r>
          </a:p>
          <a:p>
            <a:r>
              <a:rPr lang="en-US" altLang="en-US" dirty="0" smtClean="0">
                <a:cs typeface="Times New Roman" panose="02020603050405020304" pitchFamily="18" charset="0"/>
              </a:rPr>
              <a:t>In </a:t>
            </a:r>
            <a:r>
              <a:rPr lang="en-US" altLang="en-US" i="1" dirty="0" smtClean="0">
                <a:cs typeface="Times New Roman" panose="02020603050405020304" pitchFamily="18" charset="0"/>
              </a:rPr>
              <a:t>Roth v. U.S. </a:t>
            </a:r>
            <a:r>
              <a:rPr lang="en-US" altLang="en-US" dirty="0" smtClean="0">
                <a:cs typeface="Times New Roman" panose="02020603050405020304" pitchFamily="18" charset="0"/>
              </a:rPr>
              <a:t>(1957) the </a:t>
            </a:r>
            <a:r>
              <a:rPr lang="en-US" altLang="en-US" dirty="0">
                <a:cs typeface="Times New Roman" panose="02020603050405020304" pitchFamily="18" charset="0"/>
              </a:rPr>
              <a:t>Court </a:t>
            </a:r>
            <a:r>
              <a:rPr lang="en-US" altLang="en-US" dirty="0" smtClean="0">
                <a:cs typeface="Times New Roman" panose="02020603050405020304" pitchFamily="18" charset="0"/>
              </a:rPr>
              <a:t>ruled that the constitutional </a:t>
            </a:r>
            <a:r>
              <a:rPr lang="en-US" altLang="en-US" dirty="0">
                <a:cs typeface="Times New Roman" panose="02020603050405020304" pitchFamily="18" charset="0"/>
              </a:rPr>
              <a:t>test is “whether the average person, applying contemporary community standards, the dominant theme of the material taken as a whole appeals to prurient interest.”</a:t>
            </a:r>
          </a:p>
          <a:p>
            <a:r>
              <a:rPr lang="en-US" altLang="en-US" dirty="0" smtClean="0">
                <a:cs typeface="Times New Roman" panose="02020603050405020304" pitchFamily="18" charset="0"/>
              </a:rPr>
              <a:t>Over the next twelve years, the most liberal Supreme Court in history ruled in favor of free speech claims in nearly 90% of obscenity cases. Ultimately, however, the nation and the Court became more conservative and the justices settled on a new three-part test that they would use to find in favor of speech claims in obscenity cases about one-third of the time—a dramatic shift in favor of government regulation….</a:t>
            </a:r>
            <a:endParaRPr lang="en-US" altLang="en-US" dirty="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315200" y="112542"/>
            <a:ext cx="1408312" cy="1856661"/>
          </a:xfrm>
          <a:prstGeom prst="rect">
            <a:avLst/>
          </a:prstGeom>
        </p:spPr>
      </p:pic>
      <p:sp>
        <p:nvSpPr>
          <p:cNvPr id="7" name="TextBox 6"/>
          <p:cNvSpPr txBox="1"/>
          <p:nvPr/>
        </p:nvSpPr>
        <p:spPr>
          <a:xfrm>
            <a:off x="5010443" y="657761"/>
            <a:ext cx="2133600" cy="1323439"/>
          </a:xfrm>
          <a:prstGeom prst="rect">
            <a:avLst/>
          </a:prstGeom>
          <a:noFill/>
        </p:spPr>
        <p:txBody>
          <a:bodyPr wrap="square" rtlCol="0">
            <a:spAutoFit/>
          </a:bodyPr>
          <a:lstStyle/>
          <a:p>
            <a:r>
              <a:rPr lang="en-US" sz="1000" dirty="0"/>
              <a:t>The U.S. indicted Samuel Roth for violating federal obscenity law, specifically for sending “obscene, indecent, and filthy matter” through the mail.  Among those materials was an advertisement for Photo and Body, Good Times, and American Aphrodite Number Thirteen. </a:t>
            </a:r>
          </a:p>
        </p:txBody>
      </p:sp>
    </p:spTree>
    <p:extLst>
      <p:ext uri="{BB962C8B-B14F-4D97-AF65-F5344CB8AC3E}">
        <p14:creationId xmlns:p14="http://schemas.microsoft.com/office/powerpoint/2010/main" val="2820376536"/>
      </p:ext>
    </p:extLst>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3674012" cy="990600"/>
          </a:xfrm>
        </p:spPr>
        <p:txBody>
          <a:bodyPr>
            <a:normAutofit fontScale="90000"/>
          </a:bodyPr>
          <a:lstStyle/>
          <a:p>
            <a:r>
              <a:rPr lang="en-US" dirty="0" smtClean="0"/>
              <a:t>Obscenity: </a:t>
            </a:r>
            <a:br>
              <a:rPr lang="en-US" dirty="0" smtClean="0"/>
            </a:br>
            <a:r>
              <a:rPr lang="en-US" dirty="0" smtClean="0"/>
              <a:t>The </a:t>
            </a:r>
            <a:r>
              <a:rPr lang="en-US" i="1" dirty="0" smtClean="0"/>
              <a:t>Miller </a:t>
            </a:r>
            <a:r>
              <a:rPr lang="en-US" dirty="0" smtClean="0"/>
              <a:t>Test</a:t>
            </a:r>
            <a:endParaRPr lang="en-US" dirty="0"/>
          </a:p>
        </p:txBody>
      </p:sp>
      <p:sp>
        <p:nvSpPr>
          <p:cNvPr id="3" name="Content Placeholder 2"/>
          <p:cNvSpPr>
            <a:spLocks noGrp="1"/>
          </p:cNvSpPr>
          <p:nvPr>
            <p:ph idx="1"/>
          </p:nvPr>
        </p:nvSpPr>
        <p:spPr>
          <a:xfrm>
            <a:off x="152400" y="1447800"/>
            <a:ext cx="8915400" cy="5257800"/>
          </a:xfrm>
        </p:spPr>
        <p:txBody>
          <a:bodyPr>
            <a:normAutofit fontScale="55000" lnSpcReduction="20000"/>
          </a:bodyPr>
          <a:lstStyle/>
          <a:p>
            <a:r>
              <a:rPr lang="en-US" sz="3600" dirty="0" smtClean="0"/>
              <a:t>In </a:t>
            </a:r>
            <a:r>
              <a:rPr lang="en-US" sz="3600" i="1" dirty="0" smtClean="0"/>
              <a:t>Miller </a:t>
            </a:r>
            <a:r>
              <a:rPr lang="en-US" sz="3600" i="1" dirty="0"/>
              <a:t>v. California </a:t>
            </a:r>
            <a:r>
              <a:rPr lang="en-US" sz="3600" dirty="0"/>
              <a:t>(1973) </a:t>
            </a:r>
            <a:r>
              <a:rPr lang="en-US" sz="3600" dirty="0" smtClean="0"/>
              <a:t>the Supreme Court </a:t>
            </a:r>
          </a:p>
          <a:p>
            <a:pPr marL="0" indent="0">
              <a:buNone/>
            </a:pPr>
            <a:r>
              <a:rPr lang="en-US" sz="3600" dirty="0" smtClean="0"/>
              <a:t>      held that the </a:t>
            </a:r>
            <a:r>
              <a:rPr lang="en-US" sz="3600" dirty="0"/>
              <a:t>basic guidelines for a trier of fact must </a:t>
            </a:r>
            <a:r>
              <a:rPr lang="en-US" sz="3600" dirty="0" smtClean="0"/>
              <a:t>be:</a:t>
            </a:r>
            <a:endParaRPr lang="en-US" sz="3600" dirty="0"/>
          </a:p>
          <a:p>
            <a:r>
              <a:rPr lang="en-US" sz="3600" b="1" dirty="0"/>
              <a:t>(a) whether “the average person, applying contemporary community standards” would find that the work, taken as whole, appeals to the prurient interest; </a:t>
            </a:r>
          </a:p>
          <a:p>
            <a:r>
              <a:rPr lang="en-US" sz="3600" b="1" dirty="0"/>
              <a:t>(b) whether the work depicts or describes, in a patently offensive way, sexual conduct specifically defined by the applicable state law; and </a:t>
            </a:r>
          </a:p>
          <a:p>
            <a:r>
              <a:rPr lang="en-US" sz="3600" b="1" dirty="0"/>
              <a:t>(c) whether the work, taken as a whole, lacks serious literary, artistic, political, or scientific value. </a:t>
            </a:r>
            <a:endParaRPr lang="en-US" sz="3600" b="1" dirty="0" smtClean="0"/>
          </a:p>
          <a:p>
            <a:r>
              <a:rPr lang="en-US" sz="3600" dirty="0" smtClean="0"/>
              <a:t>The Court </a:t>
            </a:r>
            <a:r>
              <a:rPr lang="en-US" sz="3600" dirty="0"/>
              <a:t>said that </a:t>
            </a:r>
            <a:r>
              <a:rPr lang="en-US" sz="3600" dirty="0" smtClean="0"/>
              <a:t>the </a:t>
            </a:r>
            <a:r>
              <a:rPr lang="en-US" sz="3600" dirty="0"/>
              <a:t>state can regulate:</a:t>
            </a:r>
          </a:p>
          <a:p>
            <a:r>
              <a:rPr lang="en-US" dirty="0" smtClean="0"/>
              <a:t>“(</a:t>
            </a:r>
            <a:r>
              <a:rPr lang="en-US" dirty="0"/>
              <a:t>a) patently offensive representations or descriptions of ultimate sexual acts, normal or perverted, actual or simulated; </a:t>
            </a:r>
          </a:p>
          <a:p>
            <a:r>
              <a:rPr lang="en-US" dirty="0" smtClean="0"/>
              <a:t>(b</a:t>
            </a:r>
            <a:r>
              <a:rPr lang="en-US" dirty="0"/>
              <a:t>) patently offensive representation or descriptions of masturbation, excretory functions, and lewd exhibition of the genitals</a:t>
            </a:r>
            <a:r>
              <a:rPr lang="en-US" dirty="0" smtClean="0"/>
              <a:t>. </a:t>
            </a:r>
            <a:r>
              <a:rPr lang="en-US" dirty="0"/>
              <a:t>Sex and nudity may not be exploited without limit by films or pictures exhibited or sold in places of public accommodation any more than live sex and nudity can be exhibited or sold without limit in such public places</a:t>
            </a:r>
            <a:r>
              <a:rPr lang="en-US" dirty="0" smtClean="0"/>
              <a:t>.”</a:t>
            </a:r>
          </a:p>
          <a:p>
            <a:r>
              <a:rPr lang="en-US" dirty="0" smtClean="0"/>
              <a:t>While the Miller test is still valid law today, the Court has made exceptions including allowing bans on child pornography in </a:t>
            </a:r>
            <a:r>
              <a:rPr lang="en-US" i="1" dirty="0" smtClean="0"/>
              <a:t>New York v. Ferber </a:t>
            </a:r>
            <a:r>
              <a:rPr lang="en-US" dirty="0" smtClean="0"/>
              <a:t>(1982) but not virtual child pornography (where adults pretend to be minors) in </a:t>
            </a:r>
            <a:r>
              <a:rPr lang="en-US" i="1" dirty="0" smtClean="0"/>
              <a:t>Ashcroft v. Free Speech Coalition </a:t>
            </a:r>
            <a:r>
              <a:rPr lang="en-US" dirty="0" smtClean="0"/>
              <a:t>(2002).</a:t>
            </a:r>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5867400" y="158455"/>
            <a:ext cx="2812986" cy="1594145"/>
          </a:xfrm>
          <a:prstGeom prst="rect">
            <a:avLst/>
          </a:prstGeom>
        </p:spPr>
      </p:pic>
    </p:spTree>
    <p:extLst>
      <p:ext uri="{BB962C8B-B14F-4D97-AF65-F5344CB8AC3E}">
        <p14:creationId xmlns:p14="http://schemas.microsoft.com/office/powerpoint/2010/main" val="2532642313"/>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791200" cy="1554162"/>
          </a:xfrm>
        </p:spPr>
        <p:txBody>
          <a:bodyPr>
            <a:normAutofit/>
          </a:bodyPr>
          <a:lstStyle/>
          <a:p>
            <a:r>
              <a:rPr lang="en-US" dirty="0" smtClean="0"/>
              <a:t>Religious Access </a:t>
            </a:r>
            <a:r>
              <a:rPr lang="en-US" dirty="0"/>
              <a:t>to Public Facilities</a:t>
            </a:r>
            <a:endParaRPr lang="en-US" dirty="0"/>
          </a:p>
        </p:txBody>
      </p:sp>
      <p:sp>
        <p:nvSpPr>
          <p:cNvPr id="3" name="Content Placeholder 2"/>
          <p:cNvSpPr>
            <a:spLocks noGrp="1"/>
          </p:cNvSpPr>
          <p:nvPr>
            <p:ph idx="1"/>
          </p:nvPr>
        </p:nvSpPr>
        <p:spPr>
          <a:xfrm>
            <a:off x="152400" y="2133600"/>
            <a:ext cx="8839200" cy="4572000"/>
          </a:xfrm>
        </p:spPr>
        <p:txBody>
          <a:bodyPr>
            <a:normAutofit fontScale="70000" lnSpcReduction="20000"/>
          </a:bodyPr>
          <a:lstStyle/>
          <a:p>
            <a:r>
              <a:rPr lang="en-US" dirty="0" smtClean="0"/>
              <a:t>Initially, the justices took a firm position against allowing religious teaching or other activities in public </a:t>
            </a:r>
            <a:r>
              <a:rPr lang="en-US" dirty="0" smtClean="0"/>
              <a:t>buildings.</a:t>
            </a:r>
            <a:endParaRPr lang="en-US" dirty="0" smtClean="0"/>
          </a:p>
          <a:p>
            <a:r>
              <a:rPr lang="en-US" dirty="0" smtClean="0"/>
              <a:t>In the mid-20</a:t>
            </a:r>
            <a:r>
              <a:rPr lang="en-US" baseline="30000" dirty="0" smtClean="0"/>
              <a:t>th</a:t>
            </a:r>
            <a:r>
              <a:rPr lang="en-US" dirty="0" smtClean="0"/>
              <a:t> Century, the </a:t>
            </a:r>
            <a:r>
              <a:rPr lang="en-US" dirty="0" smtClean="0"/>
              <a:t>Court said that as long as religious instruction took place off school premises, it </a:t>
            </a:r>
            <a:r>
              <a:rPr lang="en-US" dirty="0"/>
              <a:t>i</a:t>
            </a:r>
            <a:r>
              <a:rPr lang="en-US" dirty="0" smtClean="0"/>
              <a:t>s </a:t>
            </a:r>
            <a:r>
              <a:rPr lang="en-US" dirty="0" smtClean="0"/>
              <a:t>constitutionally permissible.</a:t>
            </a:r>
          </a:p>
          <a:p>
            <a:r>
              <a:rPr lang="en-US" dirty="0" smtClean="0"/>
              <a:t>But beginning in the 1980s, the Court </a:t>
            </a:r>
            <a:r>
              <a:rPr lang="en-US" dirty="0" smtClean="0"/>
              <a:t>handed down a series of decisions holding that public </a:t>
            </a:r>
            <a:r>
              <a:rPr lang="en-US" dirty="0" smtClean="0"/>
              <a:t>schools </a:t>
            </a:r>
            <a:r>
              <a:rPr lang="en-US" dirty="0" smtClean="0"/>
              <a:t>may not deny </a:t>
            </a:r>
            <a:r>
              <a:rPr lang="en-US" dirty="0" smtClean="0"/>
              <a:t>religious groups the use of their facilities for meetings or other </a:t>
            </a:r>
            <a:r>
              <a:rPr lang="en-US" dirty="0" smtClean="0"/>
              <a:t>programs, reasoning</a:t>
            </a:r>
            <a:r>
              <a:rPr lang="en-US" dirty="0" smtClean="0"/>
              <a:t> that if facilities were open to non-religious groups, religious groups could not be excluded. </a:t>
            </a:r>
            <a:endParaRPr lang="en-US" dirty="0" smtClean="0"/>
          </a:p>
          <a:p>
            <a:r>
              <a:rPr lang="en-US" dirty="0" smtClean="0"/>
              <a:t>The </a:t>
            </a:r>
            <a:r>
              <a:rPr lang="en-US" dirty="0"/>
              <a:t>Court has upheld displays of religious </a:t>
            </a:r>
            <a:r>
              <a:rPr lang="en-US" dirty="0" smtClean="0"/>
              <a:t>symbols, such as a crèche or the Ten Commandments, if </a:t>
            </a:r>
            <a:r>
              <a:rPr lang="en-US" dirty="0"/>
              <a:t>they are longstanding and placed with other secular symbols </a:t>
            </a:r>
            <a:r>
              <a:rPr lang="en-US" dirty="0" smtClean="0"/>
              <a:t>but </a:t>
            </a:r>
            <a:r>
              <a:rPr lang="en-US" dirty="0"/>
              <a:t>disallowed them if they are placed alone or are relatively </a:t>
            </a:r>
            <a:r>
              <a:rPr lang="en-US" dirty="0" smtClean="0"/>
              <a:t>new. </a:t>
            </a:r>
          </a:p>
          <a:p>
            <a:r>
              <a:rPr lang="en-US" dirty="0" smtClean="0"/>
              <a:t>In general, the </a:t>
            </a:r>
            <a:r>
              <a:rPr lang="en-US" dirty="0"/>
              <a:t>Court has been </a:t>
            </a:r>
            <a:r>
              <a:rPr lang="en-US" dirty="0" smtClean="0"/>
              <a:t>largely </a:t>
            </a:r>
            <a:r>
              <a:rPr lang="en-US" b="1" dirty="0" smtClean="0"/>
              <a:t>accommodationist</a:t>
            </a:r>
            <a:r>
              <a:rPr lang="en-US" dirty="0" smtClean="0"/>
              <a:t> </a:t>
            </a:r>
            <a:r>
              <a:rPr lang="en-US" dirty="0"/>
              <a:t>in allowing access to public </a:t>
            </a:r>
            <a:r>
              <a:rPr lang="en-US" dirty="0" smtClean="0"/>
              <a:t>facilities.</a:t>
            </a:r>
            <a:endParaRPr lang="en-US" dirty="0"/>
          </a:p>
        </p:txBody>
      </p:sp>
      <p:pic>
        <p:nvPicPr>
          <p:cNvPr id="4" name="Picture 4" descr="http://t3.gstatic.com/images?q=tbn:ANd9GcRVXZgozuirLKqNAC3-dEU5DmTXK9sxOo0jg7o2CB8WIGun0wo3gnnOp_4NUw"/>
          <p:cNvPicPr>
            <a:picLocks noChangeAspect="1" noChangeArrowheads="1"/>
          </p:cNvPicPr>
          <p:nvPr/>
        </p:nvPicPr>
        <p:blipFill>
          <a:blip r:embed="rId2" cstate="print"/>
          <a:srcRect/>
          <a:stretch>
            <a:fillRect/>
          </a:stretch>
        </p:blipFill>
        <p:spPr bwMode="auto">
          <a:xfrm>
            <a:off x="6553200" y="157011"/>
            <a:ext cx="2057400" cy="1959004"/>
          </a:xfrm>
          <a:prstGeom prst="rect">
            <a:avLst/>
          </a:prstGeom>
          <a:noFill/>
        </p:spPr>
      </p:pic>
    </p:spTree>
    <p:extLst>
      <p:ext uri="{BB962C8B-B14F-4D97-AF65-F5344CB8AC3E}">
        <p14:creationId xmlns:p14="http://schemas.microsoft.com/office/powerpoint/2010/main" val="72708086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791200" cy="1630362"/>
          </a:xfrm>
        </p:spPr>
        <p:txBody>
          <a:bodyPr>
            <a:normAutofit/>
          </a:bodyPr>
          <a:lstStyle/>
          <a:p>
            <a:r>
              <a:rPr lang="en-US" dirty="0" smtClean="0"/>
              <a:t>Symbolic Speech</a:t>
            </a:r>
            <a:endParaRPr lang="en-US" dirty="0"/>
          </a:p>
        </p:txBody>
      </p:sp>
      <p:sp>
        <p:nvSpPr>
          <p:cNvPr id="3" name="Content Placeholder 2"/>
          <p:cNvSpPr>
            <a:spLocks noGrp="1"/>
          </p:cNvSpPr>
          <p:nvPr>
            <p:ph idx="1"/>
          </p:nvPr>
        </p:nvSpPr>
        <p:spPr>
          <a:xfrm>
            <a:off x="152400" y="2438400"/>
            <a:ext cx="8839200" cy="4267200"/>
          </a:xfrm>
        </p:spPr>
        <p:txBody>
          <a:bodyPr>
            <a:normAutofit fontScale="77500" lnSpcReduction="20000"/>
          </a:bodyPr>
          <a:lstStyle/>
          <a:p>
            <a:r>
              <a:rPr lang="en-US" dirty="0" smtClean="0"/>
              <a:t>In </a:t>
            </a:r>
            <a:r>
              <a:rPr lang="en-US" i="1" dirty="0" smtClean="0"/>
              <a:t>O’Brien v. U.S. </a:t>
            </a:r>
            <a:r>
              <a:rPr lang="en-US" dirty="0" smtClean="0"/>
              <a:t>(1969) the Court ruled 8-1 that burning a draft card is not protected expression.</a:t>
            </a:r>
          </a:p>
          <a:p>
            <a:r>
              <a:rPr lang="en-US" dirty="0" smtClean="0"/>
              <a:t>In </a:t>
            </a:r>
            <a:r>
              <a:rPr lang="en-US" i="1" dirty="0" smtClean="0"/>
              <a:t>Cohen v. California </a:t>
            </a:r>
            <a:r>
              <a:rPr lang="en-US" dirty="0" smtClean="0"/>
              <a:t>(1971) the </a:t>
            </a:r>
            <a:r>
              <a:rPr lang="en-US" dirty="0"/>
              <a:t>Court overturned </a:t>
            </a:r>
            <a:r>
              <a:rPr lang="en-US" dirty="0" smtClean="0"/>
              <a:t>5-4 a man’s </a:t>
            </a:r>
            <a:r>
              <a:rPr lang="en-US" dirty="0"/>
              <a:t>conviction for the crime of disturbing the peace for wearing a jacket in the public corridors of a courthouse that displayed the phrase, "Fuck the </a:t>
            </a:r>
            <a:r>
              <a:rPr lang="en-US" dirty="0" smtClean="0"/>
              <a:t>Draft."</a:t>
            </a:r>
          </a:p>
          <a:p>
            <a:r>
              <a:rPr lang="en-US" dirty="0" smtClean="0"/>
              <a:t>In </a:t>
            </a:r>
            <a:r>
              <a:rPr lang="en-US" i="1" dirty="0" smtClean="0"/>
              <a:t>Texas v. Johnson </a:t>
            </a:r>
            <a:r>
              <a:rPr lang="en-US" dirty="0" smtClean="0"/>
              <a:t>(1989) Gregory Johnson burned an American flag outside the 1984 Republican National Convention to protest President Ronald Reagan. The Court ruled 5-4 that burning the American flag is protected political speech. Despite the unpopularity of the ruling it has never been overturned and constitutional amendments to ban the practice have not made it out of congress.</a:t>
            </a:r>
            <a:endParaRPr lang="en-US" dirty="0"/>
          </a:p>
        </p:txBody>
      </p:sp>
      <p:pic>
        <p:nvPicPr>
          <p:cNvPr id="4" name="Picture 3"/>
          <p:cNvPicPr>
            <a:picLocks noChangeAspect="1"/>
          </p:cNvPicPr>
          <p:nvPr/>
        </p:nvPicPr>
        <p:blipFill>
          <a:blip r:embed="rId2"/>
          <a:stretch>
            <a:fillRect/>
          </a:stretch>
        </p:blipFill>
        <p:spPr>
          <a:xfrm>
            <a:off x="6400800" y="99219"/>
            <a:ext cx="2514600" cy="2235200"/>
          </a:xfrm>
          <a:prstGeom prst="rect">
            <a:avLst/>
          </a:prstGeom>
        </p:spPr>
      </p:pic>
    </p:spTree>
    <p:extLst>
      <p:ext uri="{BB962C8B-B14F-4D97-AF65-F5344CB8AC3E}">
        <p14:creationId xmlns:p14="http://schemas.microsoft.com/office/powerpoint/2010/main" val="804696332"/>
      </p:ext>
    </p:extLst>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053"/>
            <a:ext cx="3876235" cy="599748"/>
          </a:xfrm>
        </p:spPr>
        <p:txBody>
          <a:bodyPr>
            <a:normAutofit fontScale="90000"/>
          </a:bodyPr>
          <a:lstStyle/>
          <a:p>
            <a:r>
              <a:rPr lang="en-US" dirty="0" smtClean="0"/>
              <a:t>Student Speech</a:t>
            </a:r>
            <a:endParaRPr lang="en-US" dirty="0"/>
          </a:p>
        </p:txBody>
      </p:sp>
      <p:sp>
        <p:nvSpPr>
          <p:cNvPr id="3" name="Content Placeholder 2"/>
          <p:cNvSpPr>
            <a:spLocks noGrp="1"/>
          </p:cNvSpPr>
          <p:nvPr>
            <p:ph idx="1"/>
          </p:nvPr>
        </p:nvSpPr>
        <p:spPr>
          <a:xfrm>
            <a:off x="76200" y="2743200"/>
            <a:ext cx="8991600" cy="4038600"/>
          </a:xfrm>
        </p:spPr>
        <p:txBody>
          <a:bodyPr>
            <a:normAutofit fontScale="92500" lnSpcReduction="20000"/>
          </a:bodyPr>
          <a:lstStyle/>
          <a:p>
            <a:r>
              <a:rPr lang="en-US" sz="2400" dirty="0" smtClean="0"/>
              <a:t>In </a:t>
            </a:r>
            <a:r>
              <a:rPr lang="en-US" sz="2400" i="1" dirty="0" smtClean="0"/>
              <a:t>Tinker v. Des Moines </a:t>
            </a:r>
            <a:r>
              <a:rPr lang="en-US" sz="2400" dirty="0" smtClean="0"/>
              <a:t>(1969) the Supreme Court </a:t>
            </a:r>
            <a:r>
              <a:rPr lang="en-US" sz="2400" dirty="0"/>
              <a:t>ruled </a:t>
            </a:r>
            <a:r>
              <a:rPr lang="en-US" sz="2400" dirty="0" smtClean="0"/>
              <a:t>7-2 that students could engage in </a:t>
            </a:r>
            <a:r>
              <a:rPr lang="en-US" sz="2400" dirty="0"/>
              <a:t>symbolic speech--"closely akin to pure speech</a:t>
            </a:r>
            <a:r>
              <a:rPr lang="en-US" sz="2400" dirty="0" smtClean="0"/>
              <a:t>"—(in this case wearing arm bands to protest the Vietnam War) as long as it would not cause </a:t>
            </a:r>
            <a:r>
              <a:rPr lang="en-US" sz="2400" dirty="0"/>
              <a:t>a substantial disruption of the school's educational mission</a:t>
            </a:r>
            <a:r>
              <a:rPr lang="en-US" sz="2400" dirty="0" smtClean="0"/>
              <a:t>. The Court </a:t>
            </a:r>
            <a:r>
              <a:rPr lang="en-US" sz="2400" dirty="0"/>
              <a:t>famously held </a:t>
            </a:r>
            <a:r>
              <a:rPr lang="en-US" sz="2400" dirty="0" smtClean="0"/>
              <a:t>that students </a:t>
            </a:r>
            <a:r>
              <a:rPr lang="en-US" sz="2400" dirty="0"/>
              <a:t>do not “shed their constitutional rights when they enter the schoolhouse door</a:t>
            </a:r>
            <a:r>
              <a:rPr lang="en-US" sz="2400" dirty="0" smtClean="0"/>
              <a:t>.”</a:t>
            </a:r>
          </a:p>
          <a:p>
            <a:r>
              <a:rPr lang="en-US" sz="2400" dirty="0"/>
              <a:t>In </a:t>
            </a:r>
            <a:r>
              <a:rPr lang="en-US" sz="2400" i="1" dirty="0"/>
              <a:t>Morse v. Frederick </a:t>
            </a:r>
            <a:r>
              <a:rPr lang="en-US" sz="2400" dirty="0"/>
              <a:t>the Supreme Court held </a:t>
            </a:r>
            <a:r>
              <a:rPr lang="en-US" sz="2400" dirty="0" smtClean="0"/>
              <a:t>5-4 that schools can restrict student expression that they reasonably regard as promoting illegal drug use, in this case a </a:t>
            </a:r>
            <a:r>
              <a:rPr lang="en-US" sz="2400" dirty="0"/>
              <a:t>“BONG HiTS 4 </a:t>
            </a:r>
            <a:r>
              <a:rPr lang="en-US" sz="2400" dirty="0" smtClean="0"/>
              <a:t>JESUS” banner displayed at a school-sanctioned </a:t>
            </a:r>
            <a:r>
              <a:rPr lang="en-US" sz="2400" dirty="0"/>
              <a:t>and school-supervised </a:t>
            </a:r>
            <a:r>
              <a:rPr lang="en-US" sz="2400" dirty="0" smtClean="0"/>
              <a:t>event: the </a:t>
            </a:r>
            <a:r>
              <a:rPr lang="en-US" sz="2400" dirty="0"/>
              <a:t>Olympic Torch </a:t>
            </a:r>
            <a:r>
              <a:rPr lang="en-US" sz="2400" dirty="0" smtClean="0"/>
              <a:t>relay.</a:t>
            </a:r>
          </a:p>
          <a:p>
            <a:r>
              <a:rPr lang="en-US" sz="2400" dirty="0"/>
              <a:t>Thus, both </a:t>
            </a:r>
            <a:r>
              <a:rPr lang="en-US" sz="2400" i="1" dirty="0"/>
              <a:t>Tinker </a:t>
            </a:r>
            <a:r>
              <a:rPr lang="en-US" sz="2400" dirty="0"/>
              <a:t>and </a:t>
            </a:r>
            <a:r>
              <a:rPr lang="en-US" sz="2400" i="1" dirty="0"/>
              <a:t>Morse </a:t>
            </a:r>
            <a:r>
              <a:rPr lang="en-US" sz="2400" dirty="0"/>
              <a:t>stand for the principle that while political speech is generally protected by the Constitution, there are restrictions, particularly in schools. Students cannot be disruptive and cannot promote messages that school officials may deem harmful to students.</a:t>
            </a:r>
          </a:p>
          <a:p>
            <a:endParaRPr lang="en-US" sz="2400" dirty="0"/>
          </a:p>
        </p:txBody>
      </p:sp>
      <p:pic>
        <p:nvPicPr>
          <p:cNvPr id="4" name="Picture 3"/>
          <p:cNvPicPr>
            <a:picLocks noChangeAspect="1"/>
          </p:cNvPicPr>
          <p:nvPr/>
        </p:nvPicPr>
        <p:blipFill>
          <a:blip r:embed="rId2"/>
          <a:stretch>
            <a:fillRect/>
          </a:stretch>
        </p:blipFill>
        <p:spPr>
          <a:xfrm>
            <a:off x="4568483" y="118634"/>
            <a:ext cx="3790180" cy="2587982"/>
          </a:xfrm>
          <a:prstGeom prst="rect">
            <a:avLst/>
          </a:prstGeom>
        </p:spPr>
      </p:pic>
      <p:pic>
        <p:nvPicPr>
          <p:cNvPr id="5" name="Picture 4"/>
          <p:cNvPicPr>
            <a:picLocks noChangeAspect="1"/>
          </p:cNvPicPr>
          <p:nvPr/>
        </p:nvPicPr>
        <p:blipFill>
          <a:blip r:embed="rId3"/>
          <a:stretch>
            <a:fillRect/>
          </a:stretch>
        </p:blipFill>
        <p:spPr>
          <a:xfrm>
            <a:off x="523435" y="808543"/>
            <a:ext cx="3810000" cy="1898073"/>
          </a:xfrm>
          <a:prstGeom prst="rect">
            <a:avLst/>
          </a:prstGeom>
        </p:spPr>
      </p:pic>
    </p:spTree>
    <p:extLst>
      <p:ext uri="{BB962C8B-B14F-4D97-AF65-F5344CB8AC3E}">
        <p14:creationId xmlns:p14="http://schemas.microsoft.com/office/powerpoint/2010/main" val="1255013620"/>
      </p:ext>
    </p:extLst>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5791200" cy="1066800"/>
          </a:xfrm>
        </p:spPr>
        <p:txBody>
          <a:bodyPr>
            <a:normAutofit fontScale="90000"/>
          </a:bodyPr>
          <a:lstStyle/>
          <a:p>
            <a:r>
              <a:rPr lang="en-US" dirty="0" smtClean="0"/>
              <a:t>Campaign Finance:</a:t>
            </a:r>
            <a:r>
              <a:rPr lang="en-US" i="1" dirty="0" smtClean="0"/>
              <a:t> </a:t>
            </a:r>
            <a:br>
              <a:rPr lang="en-US" i="1" dirty="0" smtClean="0"/>
            </a:br>
            <a:r>
              <a:rPr lang="en-US" i="1" dirty="0" smtClean="0"/>
              <a:t>Buckley v. Valeo </a:t>
            </a:r>
            <a:r>
              <a:rPr lang="en-US" dirty="0" smtClean="0"/>
              <a:t>(1976)</a:t>
            </a:r>
            <a:endParaRPr lang="en-US" i="1" dirty="0"/>
          </a:p>
        </p:txBody>
      </p:sp>
      <p:sp>
        <p:nvSpPr>
          <p:cNvPr id="3" name="Content Placeholder 2"/>
          <p:cNvSpPr>
            <a:spLocks noGrp="1"/>
          </p:cNvSpPr>
          <p:nvPr>
            <p:ph idx="1"/>
          </p:nvPr>
        </p:nvSpPr>
        <p:spPr>
          <a:xfrm>
            <a:off x="76200" y="1219200"/>
            <a:ext cx="8915400" cy="5562600"/>
          </a:xfrm>
        </p:spPr>
        <p:txBody>
          <a:bodyPr>
            <a:noAutofit/>
          </a:bodyPr>
          <a:lstStyle/>
          <a:p>
            <a:r>
              <a:rPr lang="en-US" sz="2000" dirty="0" smtClean="0"/>
              <a:t>In </a:t>
            </a:r>
            <a:r>
              <a:rPr lang="en-US" sz="2000" i="1" dirty="0" smtClean="0"/>
              <a:t>Buckley </a:t>
            </a:r>
            <a:r>
              <a:rPr lang="en-US" sz="2000" dirty="0" smtClean="0"/>
              <a:t>the U.S. Supreme Court upheld limits on direct contributions to candidates and but struck down limits on how much candidates could spend.</a:t>
            </a:r>
          </a:p>
          <a:p>
            <a:r>
              <a:rPr lang="en-US" sz="2000" dirty="0"/>
              <a:t>The Court’s decision rested on an assumption that placing a ceiling on campaign expenditures was equivalent to restricting political speech.</a:t>
            </a:r>
          </a:p>
          <a:p>
            <a:r>
              <a:rPr lang="en-US" sz="2000" dirty="0" smtClean="0"/>
              <a:t>Still, </a:t>
            </a:r>
            <a:r>
              <a:rPr lang="en-US" sz="2000" dirty="0"/>
              <a:t>the Court did find that the government's </a:t>
            </a:r>
            <a:r>
              <a:rPr lang="en-US" sz="2000" b="1" dirty="0"/>
              <a:t>compelling interest </a:t>
            </a:r>
            <a:r>
              <a:rPr lang="en-US" sz="2000" dirty="0"/>
              <a:t>in preventing "</a:t>
            </a:r>
            <a:r>
              <a:rPr lang="en-US" sz="2000" b="1" dirty="0"/>
              <a:t>corruption or its appearance</a:t>
            </a:r>
            <a:r>
              <a:rPr lang="en-US" sz="2000" dirty="0"/>
              <a:t>" could justify restrictions that went beyond bribery. The Court ruled that because contributions involved the danger of "quid pro quo" exchanges, in which the candidate would agree, if elected, to take or not to take certain actions in exchange for the contribution, limitations on contributions could generally be justified. </a:t>
            </a:r>
            <a:endParaRPr lang="en-US" sz="2000" dirty="0" smtClean="0"/>
          </a:p>
          <a:p>
            <a:r>
              <a:rPr lang="en-US" sz="2000" dirty="0"/>
              <a:t>T</a:t>
            </a:r>
            <a:r>
              <a:rPr lang="en-US" sz="2000" dirty="0" smtClean="0"/>
              <a:t>he </a:t>
            </a:r>
            <a:r>
              <a:rPr lang="en-US" sz="2000" dirty="0"/>
              <a:t>Court struck down limitations on spending by candidates and spending by others undertaken independently of candidates, on the grounds that spending money did not, by definition, involve such candidate/donor exchanges.</a:t>
            </a:r>
            <a:endParaRPr lang="en-US" sz="2000" dirty="0" smtClean="0"/>
          </a:p>
          <a:p>
            <a:r>
              <a:rPr lang="en-US" sz="2000" dirty="0" smtClean="0"/>
              <a:t>Thus the justices balanced the need to secure the integrity of federal elections against the right to political expression. The Court concluded that reducing electoral corruption was a sufficient interest to limit campaign contributions, but not to restrict campaign expenditures.  </a:t>
            </a:r>
            <a:endParaRPr lang="en-US" sz="2000" dirty="0"/>
          </a:p>
        </p:txBody>
      </p:sp>
      <p:pic>
        <p:nvPicPr>
          <p:cNvPr id="4" name="Picture 2" descr="http://dreamofanation.org/cms/wp-content/uploads/13/money-and-politics.jpg"/>
          <p:cNvPicPr>
            <a:picLocks noChangeAspect="1" noChangeArrowheads="1"/>
          </p:cNvPicPr>
          <p:nvPr/>
        </p:nvPicPr>
        <p:blipFill>
          <a:blip r:embed="rId2" cstate="print"/>
          <a:srcRect/>
          <a:stretch>
            <a:fillRect/>
          </a:stretch>
        </p:blipFill>
        <p:spPr bwMode="auto">
          <a:xfrm>
            <a:off x="457200" y="154003"/>
            <a:ext cx="1628745" cy="1082350"/>
          </a:xfrm>
          <a:prstGeom prst="rect">
            <a:avLst/>
          </a:prstGeom>
          <a:noFill/>
        </p:spPr>
      </p:pic>
    </p:spTree>
    <p:extLst>
      <p:ext uri="{BB962C8B-B14F-4D97-AF65-F5344CB8AC3E}">
        <p14:creationId xmlns:p14="http://schemas.microsoft.com/office/powerpoint/2010/main" val="116187098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r>
              <a:rPr lang="en-US" i="1" dirty="0" smtClean="0"/>
              <a:t>Citizens United v. FEC </a:t>
            </a:r>
            <a:r>
              <a:rPr lang="en-US" dirty="0" smtClean="0"/>
              <a:t>(2010)</a:t>
            </a:r>
            <a:endParaRPr lang="en-US" i="1" dirty="0"/>
          </a:p>
        </p:txBody>
      </p:sp>
      <p:sp>
        <p:nvSpPr>
          <p:cNvPr id="3" name="Content Placeholder 2"/>
          <p:cNvSpPr>
            <a:spLocks noGrp="1"/>
          </p:cNvSpPr>
          <p:nvPr>
            <p:ph idx="1"/>
          </p:nvPr>
        </p:nvSpPr>
        <p:spPr>
          <a:xfrm>
            <a:off x="152400" y="838200"/>
            <a:ext cx="7162800" cy="5943600"/>
          </a:xfrm>
        </p:spPr>
        <p:txBody>
          <a:bodyPr>
            <a:normAutofit fontScale="62500" lnSpcReduction="20000"/>
          </a:bodyPr>
          <a:lstStyle/>
          <a:p>
            <a:r>
              <a:rPr lang="en-US" dirty="0" smtClean="0"/>
              <a:t>The Court struck down 5-4 the provision of the Bipartisan Campaign Finance Reform Act (2002) that prohibited corporations (</a:t>
            </a:r>
            <a:r>
              <a:rPr lang="en-US" dirty="0"/>
              <a:t>including non-profit issue </a:t>
            </a:r>
            <a:r>
              <a:rPr lang="en-US" dirty="0" smtClean="0"/>
              <a:t>organizations) from financing independent electioneering communications including negative, attack ads against political candidates.</a:t>
            </a:r>
          </a:p>
          <a:p>
            <a:r>
              <a:rPr lang="en-US" dirty="0" smtClean="0"/>
              <a:t>Writing for the majority, Justice Anthony Kennedy said: “The </a:t>
            </a:r>
            <a:r>
              <a:rPr lang="en-US" dirty="0"/>
              <a:t>Court has recognized that First Amendment protection extends to corporations. This protection has been extended…to the context of political speech…. political speech does not lose First Amendment protection simply because its source is a corporation.”</a:t>
            </a:r>
          </a:p>
          <a:p>
            <a:r>
              <a:rPr lang="en-US" dirty="0"/>
              <a:t>“If the First Amendment has any force, it prohibits Congress from fining or jailing citizens, or associations of citizens, for simply engaging in political speech.”</a:t>
            </a:r>
          </a:p>
          <a:p>
            <a:r>
              <a:rPr lang="en-US" i="1" dirty="0"/>
              <a:t>Citizens United </a:t>
            </a:r>
            <a:r>
              <a:rPr lang="en-US" dirty="0"/>
              <a:t>has often been credited for the creation of Super PACs – political action committees which make no contributions to candidates or parties and so can accept unlimited contributions from individuals, corporations and unions.</a:t>
            </a:r>
          </a:p>
          <a:p>
            <a:r>
              <a:rPr lang="en-US" dirty="0"/>
              <a:t>Because individuals could make unlimited anonymous contributions to Super PACs that supported individual candidates, a new (old) phenomenon took hold in 2012: presidential campaigns that were essentially underwritten by single </a:t>
            </a:r>
            <a:r>
              <a:rPr lang="en-US" dirty="0" smtClean="0"/>
              <a:t>individuals</a:t>
            </a:r>
            <a:r>
              <a:rPr lang="en-US" dirty="0"/>
              <a:t> </a:t>
            </a:r>
            <a:r>
              <a:rPr lang="en-US" dirty="0" smtClean="0"/>
              <a:t>or a small number of wealthy individuals.</a:t>
            </a:r>
          </a:p>
          <a:p>
            <a:endParaRPr lang="en-US" dirty="0" smtClean="0"/>
          </a:p>
          <a:p>
            <a:endParaRPr lang="en-US" dirty="0" smtClean="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5450" y="1600200"/>
            <a:ext cx="1692286" cy="169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7314584" y="3429000"/>
            <a:ext cx="1733403" cy="2484295"/>
          </a:xfrm>
          <a:prstGeom prst="rect">
            <a:avLst/>
          </a:prstGeom>
        </p:spPr>
      </p:pic>
    </p:spTree>
    <p:extLst>
      <p:ext uri="{BB962C8B-B14F-4D97-AF65-F5344CB8AC3E}">
        <p14:creationId xmlns:p14="http://schemas.microsoft.com/office/powerpoint/2010/main" val="282403716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1676400"/>
            <a:ext cx="7772400" cy="4092575"/>
          </a:xfrm>
        </p:spPr>
        <p:txBody>
          <a:bodyPr>
            <a:normAutofit/>
          </a:bodyPr>
          <a:lstStyle/>
          <a:p>
            <a:pPr algn="ctr"/>
            <a:r>
              <a:rPr lang="en-US" sz="5400" dirty="0" smtClean="0"/>
              <a:t>Freedom of the press</a:t>
            </a:r>
            <a:endParaRPr lang="en-US" sz="5400" dirty="0"/>
          </a:p>
        </p:txBody>
      </p:sp>
    </p:spTree>
    <p:extLst>
      <p:ext uri="{BB962C8B-B14F-4D97-AF65-F5344CB8AC3E}">
        <p14:creationId xmlns:p14="http://schemas.microsoft.com/office/powerpoint/2010/main" val="1061250956"/>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28600"/>
            <a:ext cx="8229600" cy="884238"/>
          </a:xfrm>
        </p:spPr>
        <p:txBody>
          <a:bodyPr/>
          <a:lstStyle/>
          <a:p>
            <a:r>
              <a:rPr lang="en-US" altLang="en-US" dirty="0"/>
              <a:t>Common Law</a:t>
            </a:r>
          </a:p>
        </p:txBody>
      </p:sp>
      <p:sp>
        <p:nvSpPr>
          <p:cNvPr id="5123" name="Rectangle 3"/>
          <p:cNvSpPr>
            <a:spLocks noGrp="1" noChangeArrowheads="1"/>
          </p:cNvSpPr>
          <p:nvPr>
            <p:ph type="body" idx="1"/>
          </p:nvPr>
        </p:nvSpPr>
        <p:spPr>
          <a:xfrm>
            <a:off x="228600" y="1295400"/>
            <a:ext cx="5029200" cy="5562600"/>
          </a:xfrm>
        </p:spPr>
        <p:txBody>
          <a:bodyPr/>
          <a:lstStyle/>
          <a:p>
            <a:pPr>
              <a:lnSpc>
                <a:spcPct val="80000"/>
              </a:lnSpc>
            </a:pPr>
            <a:r>
              <a:rPr lang="en-US" altLang="en-US" sz="2200" dirty="0"/>
              <a:t>When printing began in England in the 1400s, Britain developed a licensing system under which nothing could be printed without prior approval of the government.</a:t>
            </a:r>
          </a:p>
          <a:p>
            <a:pPr>
              <a:lnSpc>
                <a:spcPct val="80000"/>
              </a:lnSpc>
            </a:pPr>
            <a:r>
              <a:rPr lang="en-US" altLang="en-US" sz="2200" dirty="0"/>
              <a:t>England controlled the press from the 15</a:t>
            </a:r>
            <a:r>
              <a:rPr lang="en-US" altLang="en-US" sz="2200" baseline="30000" dirty="0"/>
              <a:t>th</a:t>
            </a:r>
            <a:r>
              <a:rPr lang="en-US" altLang="en-US" sz="2200" dirty="0"/>
              <a:t> through the 17</a:t>
            </a:r>
            <a:r>
              <a:rPr lang="en-US" altLang="en-US" sz="2200" baseline="30000" dirty="0"/>
              <a:t>th</a:t>
            </a:r>
            <a:r>
              <a:rPr lang="en-US" altLang="en-US" sz="2200" dirty="0"/>
              <a:t> centuries.</a:t>
            </a:r>
          </a:p>
          <a:p>
            <a:pPr>
              <a:lnSpc>
                <a:spcPct val="80000"/>
              </a:lnSpc>
            </a:pPr>
            <a:r>
              <a:rPr lang="en-US" altLang="en-US" sz="2200" dirty="0"/>
              <a:t>When licensing law expired in 1695, the right to publish free from censorship became recognized under common law.</a:t>
            </a:r>
          </a:p>
          <a:p>
            <a:pPr>
              <a:lnSpc>
                <a:spcPct val="80000"/>
              </a:lnSpc>
            </a:pPr>
            <a:r>
              <a:rPr lang="en-US" altLang="en-US" sz="2200" dirty="0"/>
              <a:t>In his influential </a:t>
            </a:r>
            <a:r>
              <a:rPr lang="en-US" altLang="en-US" sz="2200" i="1" dirty="0"/>
              <a:t>Commentaries on the Laws of England</a:t>
            </a:r>
            <a:r>
              <a:rPr lang="en-US" altLang="en-US" sz="2200" dirty="0"/>
              <a:t>, English jurist Sir William Blackstone wrote: “The liberty of the press consists in laying no previous restraint upon publications and not in freedom from censure for criminal matter when published.”</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95400"/>
            <a:ext cx="3641725"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434661"/>
      </p:ext>
    </p:extLst>
  </p:cSld>
  <p:clrMapOvr>
    <a:masterClrMapping/>
  </p:clrMapOvr>
  <p:transition>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52400"/>
            <a:ext cx="8229600" cy="1036638"/>
          </a:xfrm>
        </p:spPr>
        <p:txBody>
          <a:bodyPr/>
          <a:lstStyle/>
          <a:p>
            <a:r>
              <a:rPr lang="en-US" altLang="en-US" dirty="0"/>
              <a:t>Freedom of the Press</a:t>
            </a:r>
          </a:p>
        </p:txBody>
      </p:sp>
      <p:sp>
        <p:nvSpPr>
          <p:cNvPr id="4099" name="Rectangle 3"/>
          <p:cNvSpPr>
            <a:spLocks noGrp="1" noChangeArrowheads="1"/>
          </p:cNvSpPr>
          <p:nvPr>
            <p:ph type="body" idx="1"/>
          </p:nvPr>
        </p:nvSpPr>
        <p:spPr>
          <a:xfrm>
            <a:off x="4191000" y="1143000"/>
            <a:ext cx="4953000" cy="5715000"/>
          </a:xfrm>
        </p:spPr>
        <p:txBody>
          <a:bodyPr/>
          <a:lstStyle/>
          <a:p>
            <a:pPr>
              <a:lnSpc>
                <a:spcPct val="80000"/>
              </a:lnSpc>
            </a:pPr>
            <a:r>
              <a:rPr lang="en-US" altLang="en-US" sz="2000" dirty="0"/>
              <a:t>The 1</a:t>
            </a:r>
            <a:r>
              <a:rPr lang="en-US" altLang="en-US" sz="2000" baseline="30000" dirty="0"/>
              <a:t>st</a:t>
            </a:r>
            <a:r>
              <a:rPr lang="en-US" altLang="en-US" sz="2000" dirty="0"/>
              <a:t> Amendment: “Congress shall make no law… abridging the freedom… of the press…”</a:t>
            </a:r>
          </a:p>
          <a:p>
            <a:pPr>
              <a:lnSpc>
                <a:spcPct val="80000"/>
              </a:lnSpc>
            </a:pPr>
            <a:r>
              <a:rPr lang="en-US" altLang="en-US" sz="2000" dirty="0"/>
              <a:t>The framers saw the right to publish freely as a significant protection against the government denying other political and personal liberties.</a:t>
            </a:r>
          </a:p>
          <a:p>
            <a:pPr>
              <a:lnSpc>
                <a:spcPct val="80000"/>
              </a:lnSpc>
            </a:pPr>
            <a:r>
              <a:rPr lang="en-US" altLang="en-US" sz="2000" dirty="0"/>
              <a:t>In 1800, James Madison wrote, “in the United States, the great and essential rights of the people are secured against legislative as well as against executive ambition. They are secured, not by law paramount to prerogative, but by constitutions paramount to laws. This security of the freedom of the press requires that it should be exempt not only from previous restraint by the Executive, as in Great Britain, but from legislative restraint also.”</a:t>
            </a:r>
          </a:p>
          <a:p>
            <a:pPr>
              <a:lnSpc>
                <a:spcPct val="80000"/>
              </a:lnSpc>
            </a:pPr>
            <a:r>
              <a:rPr lang="en-US" altLang="en-US" sz="2000" dirty="0"/>
              <a:t>In 1816, Thomas Jefferson said, “When the press is free, and every man is able to read, all is safe.”</a:t>
            </a: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414813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5529045"/>
      </p:ext>
    </p:extLst>
  </p:cSld>
  <p:clrMapOvr>
    <a:masterClrMapping/>
  </p:clrMapOvr>
  <p:transition>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953000" y="457200"/>
            <a:ext cx="3810000" cy="2209800"/>
          </a:xfrm>
        </p:spPr>
        <p:txBody>
          <a:bodyPr/>
          <a:lstStyle/>
          <a:p>
            <a:r>
              <a:rPr lang="en-US" altLang="en-US" dirty="0"/>
              <a:t>Prior </a:t>
            </a:r>
            <a:br>
              <a:rPr lang="en-US" altLang="en-US" dirty="0"/>
            </a:br>
            <a:r>
              <a:rPr lang="en-US" altLang="en-US" dirty="0"/>
              <a:t>Restraint</a:t>
            </a:r>
          </a:p>
        </p:txBody>
      </p:sp>
      <p:sp>
        <p:nvSpPr>
          <p:cNvPr id="7171" name="Rectangle 3"/>
          <p:cNvSpPr>
            <a:spLocks noGrp="1" noChangeArrowheads="1"/>
          </p:cNvSpPr>
          <p:nvPr>
            <p:ph type="body" idx="1"/>
          </p:nvPr>
        </p:nvSpPr>
        <p:spPr>
          <a:xfrm>
            <a:off x="228600" y="3733800"/>
            <a:ext cx="8915400" cy="2925763"/>
          </a:xfrm>
        </p:spPr>
        <p:txBody>
          <a:bodyPr/>
          <a:lstStyle/>
          <a:p>
            <a:pPr>
              <a:lnSpc>
                <a:spcPct val="80000"/>
              </a:lnSpc>
            </a:pPr>
            <a:r>
              <a:rPr lang="en-US" altLang="en-US" sz="2800" dirty="0"/>
              <a:t>Prior restraint occurs when the government reviews material to determine whether publication will be allowed.</a:t>
            </a:r>
          </a:p>
          <a:p>
            <a:pPr>
              <a:lnSpc>
                <a:spcPct val="80000"/>
              </a:lnSpc>
            </a:pPr>
            <a:r>
              <a:rPr lang="en-US" altLang="en-US" sz="2800" dirty="0"/>
              <a:t>Consider what would have happened in the Watergate situation if </a:t>
            </a:r>
            <a:r>
              <a:rPr lang="en-US" altLang="en-US" sz="2800" i="1" dirty="0"/>
              <a:t>Washington Post </a:t>
            </a:r>
            <a:r>
              <a:rPr lang="en-US" altLang="en-US" sz="2800" dirty="0"/>
              <a:t>reporters Bob Woodward and Carl Bernstein would have had to get their stories approved by an executive branch agency prior to publication?</a:t>
            </a: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4314825"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2780574"/>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152400"/>
            <a:ext cx="5791200" cy="1371600"/>
          </a:xfrm>
        </p:spPr>
        <p:txBody>
          <a:bodyPr>
            <a:normAutofit/>
          </a:bodyPr>
          <a:lstStyle/>
          <a:p>
            <a:r>
              <a:rPr lang="en-US" altLang="en-US" sz="4200" i="1" dirty="0"/>
              <a:t>Near v. Minnesota </a:t>
            </a:r>
            <a:br>
              <a:rPr lang="en-US" altLang="en-US" sz="4200" i="1" dirty="0"/>
            </a:br>
            <a:r>
              <a:rPr lang="en-US" altLang="en-US" sz="4200" dirty="0"/>
              <a:t>(1931)</a:t>
            </a:r>
            <a:endParaRPr lang="en-US" altLang="en-US" sz="4200" i="1" dirty="0"/>
          </a:p>
        </p:txBody>
      </p:sp>
      <p:sp>
        <p:nvSpPr>
          <p:cNvPr id="9219" name="Rectangle 3"/>
          <p:cNvSpPr>
            <a:spLocks noGrp="1" noChangeArrowheads="1"/>
          </p:cNvSpPr>
          <p:nvPr>
            <p:ph type="body" idx="1"/>
          </p:nvPr>
        </p:nvSpPr>
        <p:spPr>
          <a:xfrm>
            <a:off x="152400" y="1524001"/>
            <a:ext cx="8839200" cy="5105400"/>
          </a:xfrm>
        </p:spPr>
        <p:txBody>
          <a:bodyPr>
            <a:noAutofit/>
          </a:bodyPr>
          <a:lstStyle/>
          <a:p>
            <a:pPr>
              <a:lnSpc>
                <a:spcPct val="80000"/>
              </a:lnSpc>
            </a:pPr>
            <a:r>
              <a:rPr lang="en-US" altLang="en-US" sz="1800" dirty="0"/>
              <a:t>A 1925 state “gag law” provided for the abatement, as a public nuisance, of a “malicious, scandalous, and defamatory newspaper, magazine, or other periodical.”</a:t>
            </a:r>
          </a:p>
          <a:p>
            <a:pPr>
              <a:lnSpc>
                <a:spcPct val="80000"/>
              </a:lnSpc>
            </a:pPr>
            <a:r>
              <a:rPr lang="en-US" altLang="en-US" sz="1800" dirty="0"/>
              <a:t>A local attorney asked a state judge to issue a restraining order banning publication of the </a:t>
            </a:r>
            <a:r>
              <a:rPr lang="en-US" altLang="en-US" sz="1800" i="1" dirty="0"/>
              <a:t>Saturday Press</a:t>
            </a:r>
            <a:r>
              <a:rPr lang="en-US" altLang="en-US" sz="1800" dirty="0"/>
              <a:t>, owned by Jay Near.</a:t>
            </a:r>
          </a:p>
          <a:p>
            <a:pPr>
              <a:lnSpc>
                <a:spcPct val="80000"/>
              </a:lnSpc>
            </a:pPr>
            <a:r>
              <a:rPr lang="en-US" altLang="en-US" sz="1800" dirty="0"/>
              <a:t>The </a:t>
            </a:r>
            <a:r>
              <a:rPr lang="en-US" altLang="en-US" sz="1800" i="1" dirty="0"/>
              <a:t>Saturday Press </a:t>
            </a:r>
            <a:r>
              <a:rPr lang="en-US" altLang="en-US" sz="1800" dirty="0"/>
              <a:t>committed itself to exposing corruption, bribery, gambling, and prostitution in Minneapolis. It attacked specific city officials for being in league with gangsters and chided the established press for refusing to uncover the corruption. However, these attacks were colored by Near’s racist, anti-Semitic attitudes. </a:t>
            </a:r>
          </a:p>
          <a:p>
            <a:pPr lvl="1">
              <a:lnSpc>
                <a:spcPct val="80000"/>
              </a:lnSpc>
            </a:pPr>
            <a:r>
              <a:rPr lang="en-US" altLang="en-US" sz="1600" dirty="0"/>
              <a:t>For example, “I simply state a fact when I say that ninety percent of the crimes committed against society in this city are committed by Jew gangsters…. It is Jew, Jew, Jew, as long as one care to comb over the records. I am launching no attack against the Jewish people AS A RACE. I am merely calling attention to a FACT. And if people of that race and faith wish to rid themselves of the odium and stigma THE RODENTS OF THEIR OWN RACE HAVE BROUGHT UPON THEM</a:t>
            </a:r>
            <a:r>
              <a:rPr lang="en-US" altLang="en-US" sz="1600" i="1" dirty="0"/>
              <a:t>, </a:t>
            </a:r>
            <a:r>
              <a:rPr lang="en-US" altLang="en-US" sz="1600" dirty="0"/>
              <a:t>they need only to step to the front and help the decent citizens of Minneapolis rid the city of these criminal Jews.”</a:t>
            </a:r>
          </a:p>
          <a:p>
            <a:pPr lvl="1">
              <a:lnSpc>
                <a:spcPct val="80000"/>
              </a:lnSpc>
            </a:pPr>
            <a:r>
              <a:rPr lang="en-US" altLang="en-US" sz="1600" dirty="0"/>
              <a:t>In a piece attacking establishment journalism, Near wrote: “Journalism today isn’t prostituted so much as it is disgustingly flabby. I’d rather be a louse in the cotton shirt of a nigger than be a journalistic prostitute.”</a:t>
            </a:r>
          </a:p>
          <a:p>
            <a:pPr>
              <a:lnSpc>
                <a:spcPct val="80000"/>
              </a:lnSpc>
            </a:pPr>
            <a:r>
              <a:rPr lang="en-US" altLang="en-US" sz="1800" dirty="0"/>
              <a:t>Based on the paper’s past record, the judge issued a temporary restraining order prohibiting the sale of printed and future editions. The ACLU was initially involved but was ultimately supplanted when Near’s cause was supported by conservative </a:t>
            </a:r>
            <a:r>
              <a:rPr lang="en-US" altLang="en-US" sz="1800" i="1" dirty="0"/>
              <a:t>Chicago Tribune </a:t>
            </a:r>
            <a:r>
              <a:rPr lang="en-US" altLang="en-US" sz="1800" dirty="0"/>
              <a:t>publisher Col. Robert R. McCormick, who put his legal staff on the case for its appeal to the Supreme Court.</a:t>
            </a: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7711" y="34107"/>
            <a:ext cx="2114289" cy="1489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1091393"/>
      </p:ext>
    </p:extLst>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960438"/>
          </a:xfrm>
        </p:spPr>
        <p:txBody>
          <a:bodyPr/>
          <a:lstStyle/>
          <a:p>
            <a:r>
              <a:rPr lang="en-US" altLang="en-US" sz="4200" i="1" dirty="0"/>
              <a:t>Near v. Minnesota </a:t>
            </a:r>
            <a:r>
              <a:rPr lang="en-US" altLang="en-US" sz="4200" dirty="0"/>
              <a:t>(1931)</a:t>
            </a:r>
          </a:p>
        </p:txBody>
      </p:sp>
      <p:sp>
        <p:nvSpPr>
          <p:cNvPr id="10243" name="Rectangle 3"/>
          <p:cNvSpPr>
            <a:spLocks noGrp="1" noChangeArrowheads="1"/>
          </p:cNvSpPr>
          <p:nvPr>
            <p:ph type="body" idx="1"/>
          </p:nvPr>
        </p:nvSpPr>
        <p:spPr>
          <a:xfrm>
            <a:off x="2819400" y="914400"/>
            <a:ext cx="6324600" cy="5943600"/>
          </a:xfrm>
        </p:spPr>
        <p:txBody>
          <a:bodyPr>
            <a:noAutofit/>
          </a:bodyPr>
          <a:lstStyle/>
          <a:p>
            <a:pPr marL="533400" indent="-533400">
              <a:lnSpc>
                <a:spcPct val="80000"/>
              </a:lnSpc>
            </a:pPr>
            <a:r>
              <a:rPr lang="en-US" altLang="en-US" sz="2000" dirty="0"/>
              <a:t>Chief Justice Charles Evans Hughes wrote for the majority that regardless of the nature of the speech at issue, and with only limited exceptions, an injunction against publication constitutes an unconstitutional prior restraint: “The statute not only seeks to suppress the offending newspaper…but to put the publisher under an effective censorship.”</a:t>
            </a:r>
          </a:p>
          <a:p>
            <a:pPr marL="533400" indent="-533400">
              <a:lnSpc>
                <a:spcPct val="80000"/>
              </a:lnSpc>
            </a:pPr>
            <a:r>
              <a:rPr lang="en-US" altLang="en-US" sz="2000" dirty="0"/>
              <a:t>Echoing Blackstone, Hughes reasoned that prior restraint was far more dangerous than subsequent sanctions because censorship kept material out of “the marketplace of ideas” while criminal statutes, including those prohibiting libel and slander, would be available to harmed parties after the fact.</a:t>
            </a:r>
          </a:p>
          <a:p>
            <a:pPr marL="533400" indent="-533400">
              <a:lnSpc>
                <a:spcPct val="80000"/>
              </a:lnSpc>
            </a:pPr>
            <a:r>
              <a:rPr lang="en-US" altLang="en-US" sz="2000" dirty="0"/>
              <a:t>Hughes specified 3 vital interests that may justify government censorship:</a:t>
            </a:r>
          </a:p>
          <a:p>
            <a:pPr marL="914400" lvl="1" indent="-457200">
              <a:lnSpc>
                <a:spcPct val="80000"/>
              </a:lnSpc>
              <a:buFontTx/>
              <a:buAutoNum type="arabicPeriod"/>
            </a:pPr>
            <a:r>
              <a:rPr lang="en-US" altLang="en-US" sz="1800" dirty="0"/>
              <a:t>The protection of national security;</a:t>
            </a:r>
          </a:p>
          <a:p>
            <a:pPr marL="914400" lvl="1" indent="-457200">
              <a:lnSpc>
                <a:spcPct val="80000"/>
              </a:lnSpc>
              <a:buFontTx/>
              <a:buAutoNum type="arabicPeriod"/>
            </a:pPr>
            <a:r>
              <a:rPr lang="en-US" altLang="en-US" sz="1800" dirty="0"/>
              <a:t>The regulation of obscenity;</a:t>
            </a:r>
          </a:p>
          <a:p>
            <a:pPr marL="914400" lvl="1" indent="-457200">
              <a:lnSpc>
                <a:spcPct val="80000"/>
              </a:lnSpc>
              <a:buFontTx/>
              <a:buAutoNum type="arabicPeriod"/>
            </a:pPr>
            <a:r>
              <a:rPr lang="en-US" altLang="en-US" sz="1800" dirty="0"/>
              <a:t>The prohibition of expression that would incite acts of violence.</a:t>
            </a:r>
          </a:p>
          <a:p>
            <a:pPr marL="533400" indent="-533400">
              <a:lnSpc>
                <a:spcPct val="80000"/>
              </a:lnSpc>
            </a:pPr>
            <a:r>
              <a:rPr lang="en-US" altLang="en-US" sz="2000" dirty="0"/>
              <a:t>Though Hughes did not mention is, later the Court added a fourth category: the authority of educators to control the content of student publications.</a:t>
            </a:r>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1"/>
            <a:ext cx="268059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812260"/>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4191000" cy="1981200"/>
          </a:xfrm>
        </p:spPr>
        <p:txBody>
          <a:bodyPr>
            <a:normAutofit/>
          </a:bodyPr>
          <a:lstStyle/>
          <a:p>
            <a:r>
              <a:rPr lang="en-US" dirty="0" smtClean="0"/>
              <a:t>Prayer &amp; Teaching Religion</a:t>
            </a:r>
            <a:endParaRPr lang="en-US" dirty="0"/>
          </a:p>
        </p:txBody>
      </p:sp>
      <p:sp>
        <p:nvSpPr>
          <p:cNvPr id="3" name="Content Placeholder 2"/>
          <p:cNvSpPr>
            <a:spLocks noGrp="1"/>
          </p:cNvSpPr>
          <p:nvPr>
            <p:ph idx="1"/>
          </p:nvPr>
        </p:nvSpPr>
        <p:spPr>
          <a:xfrm>
            <a:off x="152400" y="2209800"/>
            <a:ext cx="8763000" cy="4495800"/>
          </a:xfrm>
        </p:spPr>
        <p:txBody>
          <a:bodyPr>
            <a:normAutofit fontScale="77500" lnSpcReduction="20000"/>
          </a:bodyPr>
          <a:lstStyle/>
          <a:p>
            <a:r>
              <a:rPr lang="en-US" dirty="0" smtClean="0"/>
              <a:t>The Court has been </a:t>
            </a:r>
            <a:r>
              <a:rPr lang="en-US" b="1" dirty="0" smtClean="0"/>
              <a:t>separationist</a:t>
            </a:r>
            <a:r>
              <a:rPr lang="en-US" dirty="0" smtClean="0"/>
              <a:t> in this area, disallowing state-mandated prayer and Bible reading since the early 1960s, despite the American people being overwhelmingly in favor of the practices.</a:t>
            </a:r>
          </a:p>
          <a:p>
            <a:r>
              <a:rPr lang="en-US" dirty="0" smtClean="0"/>
              <a:t>The Court has also invalidated prayer before graduation and school sporting events.</a:t>
            </a:r>
          </a:p>
          <a:p>
            <a:r>
              <a:rPr lang="en-US" dirty="0" smtClean="0"/>
              <a:t>They have allowed, however, prayer during legislative sessions because the practice has been occurring since the founding.</a:t>
            </a:r>
          </a:p>
          <a:p>
            <a:r>
              <a:rPr lang="en-US" dirty="0" smtClean="0"/>
              <a:t>Moment of silence laws are allowed as long as prayer is not suggested by the state during that time.</a:t>
            </a:r>
          </a:p>
          <a:p>
            <a:r>
              <a:rPr lang="en-US" dirty="0" smtClean="0"/>
              <a:t>The Court has also struck down laws requiring teaching religion in public schools or requiring that creationism (religion) be taught alongside evolution (science).</a:t>
            </a:r>
          </a:p>
          <a:p>
            <a:endParaRPr lang="en-US" dirty="0" smtClean="0"/>
          </a:p>
          <a:p>
            <a:endParaRPr lang="en-US" dirty="0"/>
          </a:p>
        </p:txBody>
      </p:sp>
      <p:pic>
        <p:nvPicPr>
          <p:cNvPr id="4" name="Picture 3"/>
          <p:cNvPicPr>
            <a:picLocks noChangeAspect="1"/>
          </p:cNvPicPr>
          <p:nvPr/>
        </p:nvPicPr>
        <p:blipFill rotWithShape="1">
          <a:blip r:embed="rId2"/>
          <a:srcRect t="10533" b="15743"/>
          <a:stretch/>
        </p:blipFill>
        <p:spPr>
          <a:xfrm>
            <a:off x="4790049" y="152400"/>
            <a:ext cx="4030980" cy="1981200"/>
          </a:xfrm>
          <a:prstGeom prst="rect">
            <a:avLst/>
          </a:prstGeom>
        </p:spPr>
      </p:pic>
    </p:spTree>
    <p:extLst>
      <p:ext uri="{BB962C8B-B14F-4D97-AF65-F5344CB8AC3E}">
        <p14:creationId xmlns:p14="http://schemas.microsoft.com/office/powerpoint/2010/main" val="3075567649"/>
      </p:ext>
    </p:extLst>
  </p:cSld>
  <p:clrMapOvr>
    <a:masterClrMapping/>
  </p:clrMapOvr>
  <p:transition>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304800"/>
            <a:ext cx="4495800" cy="2773363"/>
          </a:xfrm>
        </p:spPr>
        <p:txBody>
          <a:bodyPr/>
          <a:lstStyle/>
          <a:p>
            <a:r>
              <a:rPr lang="en-US" altLang="en-US" sz="4000" i="1" dirty="0"/>
              <a:t>New York Times </a:t>
            </a:r>
            <a:br>
              <a:rPr lang="en-US" altLang="en-US" sz="4000" i="1" dirty="0"/>
            </a:br>
            <a:r>
              <a:rPr lang="en-US" altLang="en-US" sz="4000" i="1" dirty="0"/>
              <a:t>v. </a:t>
            </a:r>
            <a:br>
              <a:rPr lang="en-US" altLang="en-US" sz="4000" i="1" dirty="0"/>
            </a:br>
            <a:r>
              <a:rPr lang="en-US" altLang="en-US" sz="4000" i="1" dirty="0"/>
              <a:t>United States</a:t>
            </a:r>
            <a:br>
              <a:rPr lang="en-US" altLang="en-US" sz="4000" i="1" dirty="0"/>
            </a:br>
            <a:r>
              <a:rPr lang="en-US" altLang="en-US" sz="4000" dirty="0"/>
              <a:t>(1971)</a:t>
            </a:r>
            <a:endParaRPr lang="en-US" altLang="en-US" sz="4000" i="1" dirty="0"/>
          </a:p>
        </p:txBody>
      </p:sp>
      <p:sp>
        <p:nvSpPr>
          <p:cNvPr id="11267" name="Rectangle 3"/>
          <p:cNvSpPr>
            <a:spLocks noGrp="1" noChangeArrowheads="1"/>
          </p:cNvSpPr>
          <p:nvPr>
            <p:ph type="body" idx="1"/>
          </p:nvPr>
        </p:nvSpPr>
        <p:spPr>
          <a:xfrm>
            <a:off x="152400" y="3657600"/>
            <a:ext cx="8991600" cy="3200400"/>
          </a:xfrm>
        </p:spPr>
        <p:txBody>
          <a:bodyPr>
            <a:noAutofit/>
          </a:bodyPr>
          <a:lstStyle/>
          <a:p>
            <a:pPr>
              <a:lnSpc>
                <a:spcPct val="80000"/>
              </a:lnSpc>
            </a:pPr>
            <a:r>
              <a:rPr lang="en-US" altLang="en-US" sz="2200" dirty="0"/>
              <a:t>In June 1971 the </a:t>
            </a:r>
            <a:r>
              <a:rPr lang="en-US" altLang="en-US" sz="2200" i="1" dirty="0"/>
              <a:t>New York Times </a:t>
            </a:r>
            <a:r>
              <a:rPr lang="en-US" altLang="en-US" sz="2200" dirty="0"/>
              <a:t>and the </a:t>
            </a:r>
            <a:r>
              <a:rPr lang="en-US" altLang="en-US" sz="2200" i="1" dirty="0"/>
              <a:t>Washington Post </a:t>
            </a:r>
            <a:r>
              <a:rPr lang="en-US" altLang="en-US" sz="2200" dirty="0"/>
              <a:t>began publishing articles based on defense department documents concerning the Viet Nam War, including the 1965 Gulf of Tonkin incident, and a 1968 history of U.S. involvement which totaled 47 volumes and 7,000 pages.</a:t>
            </a:r>
          </a:p>
          <a:p>
            <a:pPr>
              <a:lnSpc>
                <a:spcPct val="80000"/>
              </a:lnSpc>
            </a:pPr>
            <a:r>
              <a:rPr lang="en-US" altLang="en-US" sz="2200" dirty="0"/>
              <a:t>After the newspapers began publishing articles, the U.S. government asked a federal judge to order that the publications cease, citing national security. Nine days later, the Supreme Court decided the matter.</a:t>
            </a:r>
          </a:p>
          <a:p>
            <a:pPr>
              <a:lnSpc>
                <a:spcPct val="80000"/>
              </a:lnSpc>
            </a:pPr>
            <a:r>
              <a:rPr lang="en-US" altLang="en-US" sz="2200" dirty="0"/>
              <a:t>Relying on the rule against prior restraint, the Court refused (6-3) to permit the government to prevent publication of the Pentagon Papers.</a:t>
            </a: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52400"/>
            <a:ext cx="4105275"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27901"/>
      </p:ext>
    </p:extLst>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52400"/>
            <a:ext cx="8229600" cy="884238"/>
          </a:xfrm>
        </p:spPr>
        <p:txBody>
          <a:bodyPr/>
          <a:lstStyle/>
          <a:p>
            <a:r>
              <a:rPr lang="en-US" altLang="en-US" sz="3400" i="1" dirty="0"/>
              <a:t>New York Times v. Unites States </a:t>
            </a:r>
            <a:r>
              <a:rPr lang="en-US" altLang="en-US" sz="3400" dirty="0"/>
              <a:t>(1971)</a:t>
            </a:r>
            <a:endParaRPr lang="en-US" altLang="en-US" sz="3400" i="1" dirty="0"/>
          </a:p>
        </p:txBody>
      </p:sp>
      <p:sp>
        <p:nvSpPr>
          <p:cNvPr id="12291" name="Rectangle 3"/>
          <p:cNvSpPr>
            <a:spLocks noGrp="1" noChangeArrowheads="1"/>
          </p:cNvSpPr>
          <p:nvPr>
            <p:ph type="body" idx="1"/>
          </p:nvPr>
        </p:nvSpPr>
        <p:spPr>
          <a:xfrm>
            <a:off x="0" y="914400"/>
            <a:ext cx="5105400" cy="5943600"/>
          </a:xfrm>
        </p:spPr>
        <p:txBody>
          <a:bodyPr/>
          <a:lstStyle/>
          <a:p>
            <a:pPr>
              <a:lnSpc>
                <a:spcPct val="80000"/>
              </a:lnSpc>
            </a:pPr>
            <a:r>
              <a:rPr lang="en-US" altLang="en-US" sz="1700" dirty="0"/>
              <a:t>However, the six-justice majority was somewhat divided and each issued their own opinion on prior restraint and national security. Moderate justices such as Potter Stewart and Byron White suggested that congress could pass statutes clarifying the executive’s power in this area. </a:t>
            </a:r>
          </a:p>
          <a:p>
            <a:pPr>
              <a:lnSpc>
                <a:spcPct val="80000"/>
              </a:lnSpc>
            </a:pPr>
            <a:r>
              <a:rPr lang="en-US" altLang="en-US" sz="1700" dirty="0"/>
              <a:t>Liberal justices were more absolute. For example, Justice Hugo Black wrote: “The word ‘security’ is a broad, vague generality whose contours should not be invoked to abrogate the fundamental law embodied in the 1</a:t>
            </a:r>
            <a:r>
              <a:rPr lang="en-US" altLang="en-US" sz="1700" baseline="30000" dirty="0"/>
              <a:t>st</a:t>
            </a:r>
            <a:r>
              <a:rPr lang="en-US" altLang="en-US" sz="1700" dirty="0"/>
              <a:t> Amendment. The guarding of military and diplomatic secrets at the expense of informed representative government provides no real security for our Republic. The Framers of the 1</a:t>
            </a:r>
            <a:r>
              <a:rPr lang="en-US" altLang="en-US" sz="1700" baseline="30000" dirty="0"/>
              <a:t>st</a:t>
            </a:r>
            <a:r>
              <a:rPr lang="en-US" altLang="en-US" sz="1700" dirty="0"/>
              <a:t> Amendment, fully aware of both the need to defend a new nation and the abuses of the English and Colonial Governments, sought to give this new society strength and security by providing that freedom of speech, press, religion, and assembly should not be abridged.”</a:t>
            </a:r>
          </a:p>
          <a:p>
            <a:pPr>
              <a:lnSpc>
                <a:spcPct val="80000"/>
              </a:lnSpc>
            </a:pPr>
            <a:r>
              <a:rPr lang="en-US" altLang="en-US" sz="1700" dirty="0"/>
              <a:t>The dissenting justices suggested that the case was being too hastily decided and that the matter ought to be decided on the president’s foreign relations power, i.e. as long as the documents pertain to foreign affairs, it is not for the judiciary to insert itself into the matter.</a:t>
            </a:r>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295400"/>
            <a:ext cx="381000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08265"/>
      </p:ext>
    </p:extLst>
  </p:cSld>
  <p:clrMapOvr>
    <a:masterClrMapping/>
  </p:clrMapOvr>
  <p:transition>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dirty="0"/>
              <a:t>Recent Examples</a:t>
            </a:r>
          </a:p>
        </p:txBody>
      </p:sp>
      <p:sp>
        <p:nvSpPr>
          <p:cNvPr id="8195" name="Rectangle 3"/>
          <p:cNvSpPr>
            <a:spLocks noGrp="1" noChangeArrowheads="1"/>
          </p:cNvSpPr>
          <p:nvPr>
            <p:ph type="body" idx="1"/>
          </p:nvPr>
        </p:nvSpPr>
        <p:spPr>
          <a:xfrm>
            <a:off x="228600" y="1295400"/>
            <a:ext cx="6400800" cy="5562600"/>
          </a:xfrm>
        </p:spPr>
        <p:txBody>
          <a:bodyPr/>
          <a:lstStyle/>
          <a:p>
            <a:pPr>
              <a:lnSpc>
                <a:spcPct val="80000"/>
              </a:lnSpc>
            </a:pPr>
            <a:r>
              <a:rPr lang="en-US" altLang="en-US" sz="2200" dirty="0"/>
              <a:t>The U.S. government placed a number of constraints on the media’s coverage of the Iraq war. The Department of Defense, for example, requested that journalists refrain from publishing information that could harm national security and reserved the ability to review reports before they are published or aired. Still, 600 embedded journalists covered the invasion and were given greater freedom than in any other U.S. war.</a:t>
            </a:r>
          </a:p>
          <a:p>
            <a:pPr>
              <a:lnSpc>
                <a:spcPct val="80000"/>
              </a:lnSpc>
            </a:pPr>
            <a:r>
              <a:rPr lang="en-US" altLang="en-US" sz="2200" dirty="0"/>
              <a:t>The British press agreed not to publish information regarding Prince Harry’s service in Afghanistan in exchange for access to him during  his service for future publication.</a:t>
            </a:r>
          </a:p>
          <a:p>
            <a:pPr>
              <a:lnSpc>
                <a:spcPct val="80000"/>
              </a:lnSpc>
            </a:pPr>
            <a:r>
              <a:rPr lang="en-US" altLang="en-US" sz="2200" dirty="0"/>
              <a:t>What about non-national security matters that could, nonetheless, affect domestic politics? </a:t>
            </a:r>
            <a:r>
              <a:rPr lang="en-US" altLang="en-US" sz="2200" i="1" dirty="0"/>
              <a:t>The New York Times </a:t>
            </a:r>
            <a:r>
              <a:rPr lang="en-US" altLang="en-US" sz="2200" dirty="0"/>
              <a:t>negotiated with Sen. John McCain (R-AZ) for months before running the story about his involvement with a lobbyist.</a:t>
            </a:r>
            <a:endParaRPr lang="en-US" altLang="en-US" sz="2200" i="1" dirty="0"/>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6900" y="1219200"/>
            <a:ext cx="1778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038600"/>
            <a:ext cx="20510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620298"/>
      </p:ext>
    </p:extLst>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3600" dirty="0"/>
              <a:t>Prior Restraint and the Student Press:</a:t>
            </a:r>
            <a:br>
              <a:rPr lang="en-US" altLang="en-US" sz="3600" dirty="0"/>
            </a:br>
            <a:r>
              <a:rPr lang="en-US" altLang="en-US" sz="3200" i="1" dirty="0"/>
              <a:t>Hazelwood School Dist. v. Kuhlmeier</a:t>
            </a:r>
            <a:r>
              <a:rPr lang="en-US" altLang="en-US" sz="3200" dirty="0"/>
              <a:t> (1988)</a:t>
            </a:r>
          </a:p>
        </p:txBody>
      </p:sp>
      <p:sp>
        <p:nvSpPr>
          <p:cNvPr id="13315" name="Rectangle 3"/>
          <p:cNvSpPr>
            <a:spLocks noGrp="1" noChangeArrowheads="1"/>
          </p:cNvSpPr>
          <p:nvPr>
            <p:ph type="body" idx="1"/>
          </p:nvPr>
        </p:nvSpPr>
        <p:spPr>
          <a:xfrm>
            <a:off x="152400" y="3657600"/>
            <a:ext cx="8839200" cy="3200400"/>
          </a:xfrm>
        </p:spPr>
        <p:txBody>
          <a:bodyPr/>
          <a:lstStyle/>
          <a:p>
            <a:pPr>
              <a:lnSpc>
                <a:spcPct val="90000"/>
              </a:lnSpc>
            </a:pPr>
            <a:r>
              <a:rPr lang="en-US" altLang="en-US" sz="2400" dirty="0"/>
              <a:t>In May 1983 the editors of the </a:t>
            </a:r>
            <a:r>
              <a:rPr lang="en-US" altLang="en-US" sz="2400" i="1" dirty="0"/>
              <a:t>Spectrum</a:t>
            </a:r>
            <a:r>
              <a:rPr lang="en-US" altLang="en-US" sz="2400" dirty="0"/>
              <a:t>, Hazelwood East High School’s newspaper, planned to publish articles on divorce and teenage pregnancy. </a:t>
            </a:r>
          </a:p>
          <a:p>
            <a:pPr>
              <a:lnSpc>
                <a:spcPct val="90000"/>
              </a:lnSpc>
            </a:pPr>
            <a:r>
              <a:rPr lang="en-US" altLang="en-US" sz="2400" dirty="0"/>
              <a:t>The Principal pulled two pages of the article because, in his view: “The students and families in the articles were described in such a way that the readers could tell who they were. When it became clear that [they] were going to tread on the right to privacy of students and their parents, I stepped in to stop the process.”</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447800"/>
            <a:ext cx="3124200" cy="210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6156362"/>
      </p:ext>
    </p:extLst>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 y="274638"/>
            <a:ext cx="8839200" cy="563562"/>
          </a:xfrm>
        </p:spPr>
        <p:txBody>
          <a:bodyPr>
            <a:normAutofit fontScale="90000"/>
          </a:bodyPr>
          <a:lstStyle/>
          <a:p>
            <a:r>
              <a:rPr lang="en-US" altLang="en-US" sz="3200" i="1" dirty="0"/>
              <a:t>Hazelwood School Dist. v. Kuhlmeier </a:t>
            </a:r>
            <a:r>
              <a:rPr lang="en-US" altLang="en-US" sz="3200" dirty="0"/>
              <a:t>(1988)</a:t>
            </a:r>
            <a:br>
              <a:rPr lang="en-US" altLang="en-US" sz="3200" dirty="0"/>
            </a:br>
            <a:r>
              <a:rPr lang="en-US" altLang="en-US" sz="2400" dirty="0"/>
              <a:t>The Censored Stories</a:t>
            </a:r>
            <a:endParaRPr lang="en-US" altLang="en-US" sz="2400" i="1" dirty="0"/>
          </a:p>
        </p:txBody>
      </p:sp>
      <p:sp>
        <p:nvSpPr>
          <p:cNvPr id="18435" name="Rectangle 3"/>
          <p:cNvSpPr>
            <a:spLocks noGrp="1" noChangeArrowheads="1"/>
          </p:cNvSpPr>
          <p:nvPr>
            <p:ph type="body" idx="1"/>
          </p:nvPr>
        </p:nvSpPr>
        <p:spPr>
          <a:xfrm>
            <a:off x="152400" y="1219200"/>
            <a:ext cx="8839200" cy="5410200"/>
          </a:xfrm>
        </p:spPr>
        <p:txBody>
          <a:bodyPr/>
          <a:lstStyle/>
          <a:p>
            <a:pPr algn="ctr">
              <a:buFontTx/>
              <a:buNone/>
            </a:pPr>
            <a:r>
              <a:rPr lang="en-US" altLang="en-US" sz="2800" b="1" dirty="0"/>
              <a:t>Divorce’s impact on kids may have lifelong effect</a:t>
            </a:r>
          </a:p>
          <a:p>
            <a:pPr>
              <a:buFontTx/>
              <a:buNone/>
            </a:pPr>
            <a:r>
              <a:rPr lang="en-US" altLang="en-US" sz="1900" dirty="0"/>
              <a:t>…One junior commented on how the divorce occurred, “My dad dian’t make any money, so my mother divorced him.”</a:t>
            </a:r>
          </a:p>
          <a:p>
            <a:pPr>
              <a:buFontTx/>
              <a:buNone/>
            </a:pPr>
            <a:r>
              <a:rPr lang="en-US" altLang="en-US" sz="1900" dirty="0"/>
              <a:t>“My father was an alcoholic and he always came home drunk, and my mom really couldn’t stand it any longer,” said another junior.</a:t>
            </a:r>
          </a:p>
          <a:p>
            <a:pPr>
              <a:buFontTx/>
              <a:buNone/>
            </a:pPr>
            <a:r>
              <a:rPr lang="en-US" altLang="en-US" sz="1900" dirty="0"/>
              <a:t>Diana Herbert, freshman, said “My dad wasn’t spending enough time with my mom, my sister and I. He was always out of town or out late playing cards with the guys. My parents always argued about everything.”</a:t>
            </a:r>
          </a:p>
          <a:p>
            <a:pPr>
              <a:buFontTx/>
              <a:buNone/>
            </a:pPr>
            <a:r>
              <a:rPr lang="en-US" altLang="en-US" sz="1900" dirty="0"/>
              <a:t>“In the beginning I thought I caused the problem, but now I realize it wasn’t me,” added Diana.</a:t>
            </a:r>
          </a:p>
          <a:p>
            <a:pPr>
              <a:buFontTx/>
              <a:buNone/>
            </a:pPr>
            <a:r>
              <a:rPr lang="en-US" altLang="en-US" sz="1900" dirty="0"/>
              <a:t>“I was only five when my parents got divorced,” said Susan Kiefer, junior. “I didn’t quite understand what the divorce really meant until about the age of seven. I understood that divorce meant my mother and father wouldn’t be together again.”</a:t>
            </a:r>
          </a:p>
          <a:p>
            <a:pPr>
              <a:buFontTx/>
              <a:buNone/>
            </a:pPr>
            <a:r>
              <a:rPr lang="en-US" altLang="en-US" sz="1900" dirty="0"/>
              <a:t>“It stinks!” exclaimed Jill Viola, junior. “They can, afterwards, remarry and start their lives over again, but their kids will always be caught in between.”…</a:t>
            </a:r>
          </a:p>
        </p:txBody>
      </p:sp>
    </p:spTree>
    <p:extLst>
      <p:ext uri="{BB962C8B-B14F-4D97-AF65-F5344CB8AC3E}">
        <p14:creationId xmlns:p14="http://schemas.microsoft.com/office/powerpoint/2010/main" val="2529539746"/>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152400"/>
            <a:ext cx="8229600" cy="731838"/>
          </a:xfrm>
        </p:spPr>
        <p:txBody>
          <a:bodyPr/>
          <a:lstStyle/>
          <a:p>
            <a:r>
              <a:rPr lang="en-US" altLang="en-US" sz="3200" i="1" dirty="0"/>
              <a:t>Hazelwood School Dist. v. Kuhlmeier</a:t>
            </a:r>
            <a:r>
              <a:rPr lang="en-US" altLang="en-US" sz="3200" dirty="0"/>
              <a:t> (1988)</a:t>
            </a:r>
          </a:p>
        </p:txBody>
      </p:sp>
      <p:sp>
        <p:nvSpPr>
          <p:cNvPr id="14339" name="Rectangle 3"/>
          <p:cNvSpPr>
            <a:spLocks noGrp="1" noChangeArrowheads="1"/>
          </p:cNvSpPr>
          <p:nvPr>
            <p:ph type="body" idx="1"/>
          </p:nvPr>
        </p:nvSpPr>
        <p:spPr>
          <a:xfrm>
            <a:off x="3352800" y="838200"/>
            <a:ext cx="5715000" cy="5867400"/>
          </a:xfrm>
        </p:spPr>
        <p:txBody>
          <a:bodyPr>
            <a:noAutofit/>
          </a:bodyPr>
          <a:lstStyle/>
          <a:p>
            <a:pPr>
              <a:lnSpc>
                <a:spcPct val="80000"/>
              </a:lnSpc>
            </a:pPr>
            <a:r>
              <a:rPr lang="en-US" altLang="en-US" sz="1800" dirty="0"/>
              <a:t>Justice Byron White held for the conservative 5-3 majority that while students have rights, because of the school environment and their age, their rights are not coextensive with the rights of adults in other settings.</a:t>
            </a:r>
          </a:p>
          <a:p>
            <a:pPr>
              <a:lnSpc>
                <a:spcPct val="80000"/>
              </a:lnSpc>
            </a:pPr>
            <a:r>
              <a:rPr lang="en-US" altLang="en-US" sz="1800" dirty="0"/>
              <a:t>The school newspaper, while run by student reporters and editors, was “a supervised learning experience for journalism students. Accordingly, school officials were entitled to regulate the contents of Spectrum in any reasonable manner. It is this standard, rather than our decision in </a:t>
            </a:r>
            <a:r>
              <a:rPr lang="en-US" altLang="en-US" sz="1800" i="1" dirty="0"/>
              <a:t>Tinker </a:t>
            </a:r>
            <a:r>
              <a:rPr lang="en-US" altLang="en-US" sz="1800" dirty="0"/>
              <a:t>[</a:t>
            </a:r>
            <a:r>
              <a:rPr lang="en-US" altLang="en-US" sz="1800" i="1" dirty="0"/>
              <a:t>v. Des Moines </a:t>
            </a:r>
            <a:r>
              <a:rPr lang="en-US" altLang="en-US" sz="1800" dirty="0"/>
              <a:t>(1969)], that governs this case.”</a:t>
            </a:r>
          </a:p>
          <a:p>
            <a:pPr>
              <a:lnSpc>
                <a:spcPct val="80000"/>
              </a:lnSpc>
            </a:pPr>
            <a:r>
              <a:rPr lang="en-US" altLang="en-US" sz="1800" dirty="0"/>
              <a:t>In </a:t>
            </a:r>
            <a:r>
              <a:rPr lang="en-US" altLang="en-US" sz="1800" i="1" dirty="0"/>
              <a:t>Tinker </a:t>
            </a:r>
            <a:r>
              <a:rPr lang="en-US" altLang="en-US" sz="1800" dirty="0"/>
              <a:t>student expression was to be merely tolerated by the school as where in this case, student expression would appear under the name of and made with the resources of the school.</a:t>
            </a:r>
          </a:p>
          <a:p>
            <a:pPr>
              <a:lnSpc>
                <a:spcPct val="80000"/>
              </a:lnSpc>
            </a:pPr>
            <a:r>
              <a:rPr lang="en-US" altLang="en-US" sz="1800" dirty="0"/>
              <a:t>The principal “could reasonably have concluded that the students who had written and edited these articles had not sufficiently mastered those portions of the Journalism II curriculum that pertained to the treatment of controversial issues and personal attacks, the need to protect the privacy of individuals whose most intimate concerns are to be revealed in the newspaper, and ‘the legal, moral, and ethical restrictions imposed upon journalists within a school community’ that includes adolescent subjects and readers.”</a:t>
            </a:r>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3200400" cy="5144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673405"/>
      </p:ext>
    </p:extLst>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28600"/>
            <a:ext cx="8229600" cy="960438"/>
          </a:xfrm>
        </p:spPr>
        <p:txBody>
          <a:bodyPr/>
          <a:lstStyle/>
          <a:p>
            <a:r>
              <a:rPr lang="en-US" altLang="en-US" sz="3200" i="1" dirty="0"/>
              <a:t>Hazelwood School Dist. v. Kuhlmeier</a:t>
            </a:r>
            <a:r>
              <a:rPr lang="en-US" altLang="en-US" sz="3200" dirty="0"/>
              <a:t> (1988)</a:t>
            </a:r>
          </a:p>
        </p:txBody>
      </p:sp>
      <p:sp>
        <p:nvSpPr>
          <p:cNvPr id="15363" name="Rectangle 3"/>
          <p:cNvSpPr>
            <a:spLocks noGrp="1" noChangeArrowheads="1"/>
          </p:cNvSpPr>
          <p:nvPr>
            <p:ph type="body" idx="1"/>
          </p:nvPr>
        </p:nvSpPr>
        <p:spPr>
          <a:xfrm>
            <a:off x="152400" y="1143000"/>
            <a:ext cx="4648200" cy="5562600"/>
          </a:xfrm>
        </p:spPr>
        <p:txBody>
          <a:bodyPr/>
          <a:lstStyle/>
          <a:p>
            <a:pPr>
              <a:lnSpc>
                <a:spcPct val="80000"/>
              </a:lnSpc>
            </a:pPr>
            <a:r>
              <a:rPr lang="en-US" altLang="en-US" sz="1900" dirty="0"/>
              <a:t>Justice William Brennan wrote in dissent: “In my view the principal…. Violated the First Amendment’s prohibitions against censorship of any student expression that neither disrupts classwork nor invades the rights of others…”</a:t>
            </a:r>
          </a:p>
          <a:p>
            <a:pPr>
              <a:lnSpc>
                <a:spcPct val="80000"/>
              </a:lnSpc>
            </a:pPr>
            <a:r>
              <a:rPr lang="en-US" altLang="en-US" sz="1900" dirty="0"/>
              <a:t>“The Court opens its analysis in this case by purporting to reaffirm </a:t>
            </a:r>
            <a:r>
              <a:rPr lang="en-US" altLang="en-US" sz="1900" i="1" dirty="0"/>
              <a:t>Tinker</a:t>
            </a:r>
            <a:r>
              <a:rPr lang="en-US" altLang="en-US" sz="1900" dirty="0"/>
              <a:t>’s time-tested proposition that public school students ‘do not shed their constitutional rights to freedom of speech or expression at the schoolhouse gate.’ That is an ironic introduction to an opinion that denudes high school students of much of the First Amendment protection that </a:t>
            </a:r>
            <a:r>
              <a:rPr lang="en-US" altLang="en-US" sz="1900" i="1" dirty="0"/>
              <a:t>Tinker </a:t>
            </a:r>
            <a:r>
              <a:rPr lang="en-US" altLang="en-US" sz="1900" dirty="0"/>
              <a:t>itself prescribed.”</a:t>
            </a:r>
          </a:p>
          <a:p>
            <a:pPr>
              <a:lnSpc>
                <a:spcPct val="80000"/>
              </a:lnSpc>
            </a:pPr>
            <a:r>
              <a:rPr lang="en-US" altLang="en-US" sz="1900" dirty="0"/>
              <a:t>The young men and women of Hazelwood East expected a civics lesson, but not the one the Court teaches them today.”</a:t>
            </a: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1219200"/>
            <a:ext cx="426402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071934"/>
      </p:ext>
    </p:extLst>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52400"/>
            <a:ext cx="8229600" cy="563563"/>
          </a:xfrm>
        </p:spPr>
        <p:txBody>
          <a:bodyPr>
            <a:normAutofit fontScale="90000"/>
          </a:bodyPr>
          <a:lstStyle/>
          <a:p>
            <a:r>
              <a:rPr lang="en-US" altLang="en-US" sz="4000" dirty="0"/>
              <a:t>Libel</a:t>
            </a:r>
          </a:p>
        </p:txBody>
      </p:sp>
      <p:sp>
        <p:nvSpPr>
          <p:cNvPr id="19459" name="Rectangle 3"/>
          <p:cNvSpPr>
            <a:spLocks noGrp="1" noChangeArrowheads="1"/>
          </p:cNvSpPr>
          <p:nvPr>
            <p:ph type="body" idx="1"/>
          </p:nvPr>
        </p:nvSpPr>
        <p:spPr>
          <a:xfrm>
            <a:off x="152400" y="715963"/>
            <a:ext cx="8839200" cy="5913437"/>
          </a:xfrm>
        </p:spPr>
        <p:txBody>
          <a:bodyPr>
            <a:noAutofit/>
          </a:bodyPr>
          <a:lstStyle/>
          <a:p>
            <a:pPr>
              <a:lnSpc>
                <a:spcPct val="80000"/>
              </a:lnSpc>
            </a:pPr>
            <a:r>
              <a:rPr lang="en-US" altLang="en-US" sz="2000" dirty="0"/>
              <a:t>The cases on prior restraint suggest that individuals or even governments generally cannot prohibit the media from disseminating information about public officials, well-known figures, or even private citizens who have made news for various reasons—regardless of whether the information is true or false.</a:t>
            </a:r>
          </a:p>
          <a:p>
            <a:pPr>
              <a:lnSpc>
                <a:spcPct val="80000"/>
              </a:lnSpc>
            </a:pPr>
            <a:r>
              <a:rPr lang="en-US" altLang="en-US" sz="2000" dirty="0"/>
              <a:t>But once a story is published or televised, do the subjects of the stories have any recourse?</a:t>
            </a:r>
          </a:p>
          <a:p>
            <a:pPr>
              <a:lnSpc>
                <a:spcPct val="80000"/>
              </a:lnSpc>
            </a:pPr>
            <a:r>
              <a:rPr lang="en-US" altLang="en-US" sz="2000" dirty="0"/>
              <a:t>Under U.S. law they do: they can bring a </a:t>
            </a:r>
            <a:r>
              <a:rPr lang="en-US" altLang="en-US" sz="2000" i="1" dirty="0"/>
              <a:t>libel </a:t>
            </a:r>
            <a:r>
              <a:rPr lang="en-US" altLang="en-US" sz="2000" dirty="0"/>
              <a:t>action against the offender.</a:t>
            </a:r>
          </a:p>
          <a:p>
            <a:pPr>
              <a:lnSpc>
                <a:spcPct val="80000"/>
              </a:lnSpc>
            </a:pPr>
            <a:r>
              <a:rPr lang="en-US" altLang="en-US" sz="2000" dirty="0"/>
              <a:t>If individuals believe that falsehoods in a published or televised story resulted in the defamation of their character, they can ask a court to hold the media responsible for their actions. They have this recourse because, like obscenity, libelous statements are outside the reach of the First Amendment.</a:t>
            </a:r>
          </a:p>
          <a:p>
            <a:pPr>
              <a:lnSpc>
                <a:spcPct val="80000"/>
              </a:lnSpc>
            </a:pPr>
            <a:r>
              <a:rPr lang="en-US" altLang="en-US" sz="2000" dirty="0"/>
              <a:t>Initially, the Supreme Court allowed states to determine their own standards for the most common form of libel: civil actions brought by individuals against other individuals—for example, those running a newspaper. Most states allowed defamed individuals to seek two kinds of damages: compensatory, which provide money for actual financial loss (losing a job because of the story), and punitive, which punish the offender. To collect, all the plaintiff had to demonstrate was that the story was false and damaging—truth is always a defense against claims of libel.</a:t>
            </a:r>
          </a:p>
          <a:p>
            <a:pPr>
              <a:lnSpc>
                <a:spcPct val="80000"/>
              </a:lnSpc>
            </a:pPr>
            <a:r>
              <a:rPr lang="en-US" altLang="en-US" sz="2000" dirty="0"/>
              <a:t>While these standards sound simple, many media outlets argued that they had a chilling effect on freedom of the press. They feared printing anything critical of government of public officials, in particular, because if the story contained even the smallest factual error, they could face a costly lawsuit.</a:t>
            </a:r>
          </a:p>
        </p:txBody>
      </p:sp>
    </p:spTree>
    <p:extLst>
      <p:ext uri="{BB962C8B-B14F-4D97-AF65-F5344CB8AC3E}">
        <p14:creationId xmlns:p14="http://schemas.microsoft.com/office/powerpoint/2010/main" val="3911228226"/>
      </p:ext>
    </p:extLst>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868362"/>
          </a:xfrm>
        </p:spPr>
        <p:txBody>
          <a:bodyPr>
            <a:normAutofit fontScale="90000"/>
          </a:bodyPr>
          <a:lstStyle/>
          <a:p>
            <a:r>
              <a:rPr lang="en-US" altLang="en-US" sz="4000" i="1" dirty="0"/>
              <a:t>New York Times v. Sullivan </a:t>
            </a:r>
            <a:r>
              <a:rPr lang="en-US" altLang="en-US" sz="4000" dirty="0"/>
              <a:t>(1964)</a:t>
            </a:r>
            <a:br>
              <a:rPr lang="en-US" altLang="en-US" sz="4000" dirty="0"/>
            </a:br>
            <a:r>
              <a:rPr lang="en-US" altLang="en-US" sz="2800" dirty="0"/>
              <a:t>The Facts</a:t>
            </a:r>
            <a:endParaRPr lang="en-US" altLang="en-US" sz="2800" i="1" dirty="0"/>
          </a:p>
        </p:txBody>
      </p:sp>
      <p:sp>
        <p:nvSpPr>
          <p:cNvPr id="20483" name="Rectangle 3"/>
          <p:cNvSpPr>
            <a:spLocks noGrp="1" noChangeArrowheads="1"/>
          </p:cNvSpPr>
          <p:nvPr>
            <p:ph type="body" idx="1"/>
          </p:nvPr>
        </p:nvSpPr>
        <p:spPr>
          <a:xfrm>
            <a:off x="152400" y="1295400"/>
            <a:ext cx="8839200" cy="5334000"/>
          </a:xfrm>
        </p:spPr>
        <p:txBody>
          <a:bodyPr>
            <a:normAutofit/>
          </a:bodyPr>
          <a:lstStyle/>
          <a:p>
            <a:pPr>
              <a:lnSpc>
                <a:spcPct val="80000"/>
              </a:lnSpc>
            </a:pPr>
            <a:r>
              <a:rPr lang="en-US" altLang="en-US" sz="2800" dirty="0"/>
              <a:t>The March 29, 1960, edition of the </a:t>
            </a:r>
            <a:r>
              <a:rPr lang="en-US" altLang="en-US" sz="2800" i="1" dirty="0"/>
              <a:t>New York Times</a:t>
            </a:r>
            <a:r>
              <a:rPr lang="en-US" altLang="en-US" sz="2800" dirty="0"/>
              <a:t> ran an advertisement to publicize the struggle for civil rights and to raise money for the cause.</a:t>
            </a:r>
          </a:p>
          <a:p>
            <a:pPr>
              <a:lnSpc>
                <a:spcPct val="80000"/>
              </a:lnSpc>
            </a:pPr>
            <a:r>
              <a:rPr lang="en-US" altLang="en-US" sz="2800" dirty="0"/>
              <a:t>L.B. Sullivan, an elected commissioner of the city of Montgomery, AL, took offense at the ad. It did not mention his name, but it gave an account of a racial incident that had occurred in Montgomery. The ad suggested that the police, of whom Sullivan was in charge, had participated in wrongdoing.</a:t>
            </a:r>
          </a:p>
          <a:p>
            <a:pPr>
              <a:lnSpc>
                <a:spcPct val="80000"/>
              </a:lnSpc>
            </a:pPr>
            <a:r>
              <a:rPr lang="en-US" altLang="en-US" sz="2800" dirty="0"/>
              <a:t>Sullivan brought a libel suit alleging that the ad contained falsehoods, which, in fact, it did.</a:t>
            </a:r>
          </a:p>
          <a:p>
            <a:pPr>
              <a:lnSpc>
                <a:spcPct val="80000"/>
              </a:lnSpc>
            </a:pPr>
            <a:r>
              <a:rPr lang="en-US" altLang="en-US" sz="2800" dirty="0"/>
              <a:t>For example, it claimed that demonstrating students sang “My Country, ‘Tis of Thee,” when they actually sang the “Star-Spangled Banner.”</a:t>
            </a:r>
          </a:p>
        </p:txBody>
      </p:sp>
    </p:spTree>
    <p:extLst>
      <p:ext uri="{BB962C8B-B14F-4D97-AF65-F5344CB8AC3E}">
        <p14:creationId xmlns:p14="http://schemas.microsoft.com/office/powerpoint/2010/main" val="2519932133"/>
      </p:ext>
    </p:extLst>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868362"/>
          </a:xfrm>
        </p:spPr>
        <p:txBody>
          <a:bodyPr>
            <a:normAutofit fontScale="90000"/>
          </a:bodyPr>
          <a:lstStyle/>
          <a:p>
            <a:r>
              <a:rPr lang="en-US" altLang="en-US" sz="4000" i="1" dirty="0"/>
              <a:t>New York Times v. Sullivan </a:t>
            </a:r>
            <a:r>
              <a:rPr lang="en-US" altLang="en-US" sz="4000" dirty="0"/>
              <a:t>(1964)</a:t>
            </a:r>
            <a:br>
              <a:rPr lang="en-US" altLang="en-US" sz="4000" dirty="0"/>
            </a:br>
            <a:r>
              <a:rPr lang="en-US" altLang="en-US" sz="2800" dirty="0"/>
              <a:t>The Decision</a:t>
            </a:r>
            <a:endParaRPr lang="en-US" altLang="en-US" sz="2800" i="1" dirty="0"/>
          </a:p>
        </p:txBody>
      </p:sp>
      <p:sp>
        <p:nvSpPr>
          <p:cNvPr id="21507" name="Rectangle 3"/>
          <p:cNvSpPr>
            <a:spLocks noGrp="1" noChangeArrowheads="1"/>
          </p:cNvSpPr>
          <p:nvPr>
            <p:ph type="body" idx="1"/>
          </p:nvPr>
        </p:nvSpPr>
        <p:spPr>
          <a:xfrm>
            <a:off x="152400" y="1295400"/>
            <a:ext cx="8763000" cy="5410200"/>
          </a:xfrm>
        </p:spPr>
        <p:txBody>
          <a:bodyPr>
            <a:noAutofit/>
          </a:bodyPr>
          <a:lstStyle/>
          <a:p>
            <a:pPr>
              <a:lnSpc>
                <a:spcPct val="80000"/>
              </a:lnSpc>
            </a:pPr>
            <a:r>
              <a:rPr lang="en-US" altLang="en-US" sz="2000" dirty="0"/>
              <a:t>Justice William Brennan delivered the opinion for a unanimous Court.</a:t>
            </a:r>
          </a:p>
          <a:p>
            <a:pPr>
              <a:lnSpc>
                <a:spcPct val="80000"/>
              </a:lnSpc>
            </a:pPr>
            <a:r>
              <a:rPr lang="en-US" altLang="en-US" sz="2000" dirty="0"/>
              <a:t>Allowing libel actions in cases like this one would tend to “chill” future criticism of government officials, even legitimate criticism, for a “pall or fear and timidity” would fall over speakers, leading to “self-censorship.”</a:t>
            </a:r>
          </a:p>
          <a:p>
            <a:pPr>
              <a:lnSpc>
                <a:spcPct val="80000"/>
              </a:lnSpc>
            </a:pPr>
            <a:r>
              <a:rPr lang="en-US" altLang="en-US" sz="2000" dirty="0"/>
              <a:t>Therefore, public officials may not recover “damages for a defamatory falsehood relating to his official conduct unless he proves that the statement was made with ‘</a:t>
            </a:r>
            <a:r>
              <a:rPr lang="en-US" altLang="en-US" sz="2000" b="1" dirty="0"/>
              <a:t>actual malice</a:t>
            </a:r>
            <a:r>
              <a:rPr lang="en-US" altLang="en-US" sz="2000" dirty="0"/>
              <a:t>’—that is, with knowledge that it was false or with </a:t>
            </a:r>
            <a:r>
              <a:rPr lang="en-US" altLang="en-US" sz="2000" b="1" dirty="0"/>
              <a:t>reckless disregard</a:t>
            </a:r>
            <a:r>
              <a:rPr lang="en-US" altLang="en-US" sz="2000" dirty="0"/>
              <a:t>” for the truth.</a:t>
            </a:r>
          </a:p>
          <a:p>
            <a:pPr>
              <a:lnSpc>
                <a:spcPct val="80000"/>
              </a:lnSpc>
            </a:pPr>
            <a:r>
              <a:rPr lang="en-US" altLang="en-US" sz="2000" dirty="0"/>
              <a:t>In Brennan’s view, such an exacting standard—now called the </a:t>
            </a:r>
            <a:r>
              <a:rPr lang="en-US" altLang="en-US" sz="2000" i="1" dirty="0"/>
              <a:t>New York Times </a:t>
            </a:r>
            <a:r>
              <a:rPr lang="en-US" altLang="en-US" sz="2000" dirty="0"/>
              <a:t>test—was necessary because of a “profound national commitment to the principle that debate on public issues should be uninhibited, robust, and wide-open.”</a:t>
            </a:r>
          </a:p>
          <a:p>
            <a:pPr>
              <a:lnSpc>
                <a:spcPct val="80000"/>
              </a:lnSpc>
            </a:pPr>
            <a:r>
              <a:rPr lang="en-US" altLang="en-US" sz="2000" dirty="0"/>
              <a:t>In a concurring opinion, Justice Hugo Black (joined by William O. Douglas) went even further: “‘Malice,’…is an elusive, abstract concept, hard to prove and hard to disprove. The requirement that malice be proved provides at best an evanescent protection for the right critically to discuss public affairs and certainly does not measure up to the sturdy safeguard embodied in the First Amendment. Unlike the Court, therefore, I vote to reverse exclusively on the ground that the Times and the individual defendants had an absolute, unconditional constitutional right to publish…their criticisms of the Montgomery agencies and officials.”</a:t>
            </a:r>
          </a:p>
        </p:txBody>
      </p:sp>
    </p:spTree>
    <p:extLst>
      <p:ext uri="{BB962C8B-B14F-4D97-AF65-F5344CB8AC3E}">
        <p14:creationId xmlns:p14="http://schemas.microsoft.com/office/powerpoint/2010/main" val="1175902820"/>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228600"/>
            <a:ext cx="6019800" cy="1143000"/>
          </a:xfrm>
        </p:spPr>
        <p:txBody>
          <a:bodyPr/>
          <a:lstStyle/>
          <a:p>
            <a:pPr eaLnBrk="1" hangingPunct="1"/>
            <a:r>
              <a:rPr lang="en-US" altLang="en-US" dirty="0" smtClean="0"/>
              <a:t>Free Exercise of Religion</a:t>
            </a:r>
            <a:endParaRPr lang="en-US" altLang="en-US" dirty="0" smtClean="0"/>
          </a:p>
        </p:txBody>
      </p:sp>
      <p:sp>
        <p:nvSpPr>
          <p:cNvPr id="22531" name="Content Placeholder 3"/>
          <p:cNvSpPr>
            <a:spLocks noGrp="1"/>
          </p:cNvSpPr>
          <p:nvPr>
            <p:ph idx="1"/>
          </p:nvPr>
        </p:nvSpPr>
        <p:spPr>
          <a:xfrm>
            <a:off x="152400" y="1600200"/>
            <a:ext cx="8839200" cy="5105400"/>
          </a:xfrm>
        </p:spPr>
        <p:txBody>
          <a:bodyPr>
            <a:noAutofit/>
          </a:bodyPr>
          <a:lstStyle/>
          <a:p>
            <a:pPr eaLnBrk="1" hangingPunct="1"/>
            <a:r>
              <a:rPr lang="en-US" altLang="en-US" sz="2100" dirty="0" smtClean="0"/>
              <a:t>Over time the Court has expanded the definition of religion from what was recognized as religion at the founding to a sincerely held belief.</a:t>
            </a:r>
          </a:p>
          <a:p>
            <a:pPr eaLnBrk="1" hangingPunct="1"/>
            <a:r>
              <a:rPr lang="en-US" altLang="en-US" sz="2100" dirty="0" smtClean="0"/>
              <a:t>Valid secular policies </a:t>
            </a:r>
            <a:r>
              <a:rPr lang="en-US" altLang="en-US" sz="2100" dirty="0" smtClean="0"/>
              <a:t>(such as time, manner, and place restrictions) are </a:t>
            </a:r>
            <a:r>
              <a:rPr lang="en-US" altLang="en-US" sz="2100" dirty="0" smtClean="0"/>
              <a:t>allowed even if they incidentally burden religious practices.</a:t>
            </a:r>
          </a:p>
          <a:p>
            <a:pPr eaLnBrk="1" hangingPunct="1"/>
            <a:r>
              <a:rPr lang="en-US" altLang="en-US" sz="2100" dirty="0" smtClean="0"/>
              <a:t>At the state level, neutrality is the standard while the </a:t>
            </a:r>
            <a:r>
              <a:rPr lang="en-US" altLang="en-US" sz="2100" dirty="0" smtClean="0"/>
              <a:t>Religious Freedom Restoration Act has made </a:t>
            </a:r>
            <a:r>
              <a:rPr lang="en-US" altLang="en-US" sz="2100" dirty="0" smtClean="0"/>
              <a:t>strict scrutiny the standard at the federal </a:t>
            </a:r>
            <a:r>
              <a:rPr lang="en-US" altLang="en-US" sz="2100" dirty="0" smtClean="0"/>
              <a:t>level, making it difficult for the federal government to burden religious practices.</a:t>
            </a:r>
            <a:endParaRPr lang="en-US" altLang="en-US" sz="2100" dirty="0" smtClean="0"/>
          </a:p>
          <a:p>
            <a:r>
              <a:rPr lang="en-US" altLang="en-US" sz="2100" dirty="0" smtClean="0"/>
              <a:t>Early cases were decided in a liberal direction in favor of religious minorities (</a:t>
            </a:r>
            <a:r>
              <a:rPr lang="en-US" altLang="en-US" sz="2100" dirty="0">
                <a:cs typeface="Times New Roman" panose="02020603050405020304" pitchFamily="18" charset="0"/>
              </a:rPr>
              <a:t>Jehovah's </a:t>
            </a:r>
            <a:r>
              <a:rPr lang="en-US" altLang="en-US" sz="2100" dirty="0" smtClean="0">
                <a:cs typeface="Times New Roman" panose="02020603050405020304" pitchFamily="18" charset="0"/>
              </a:rPr>
              <a:t>Witnesses, the Amish) </a:t>
            </a:r>
            <a:r>
              <a:rPr lang="en-US" altLang="en-US" sz="2100" dirty="0" smtClean="0"/>
              <a:t>who were fired from their jobs and denied unemployment benefits (the former) or who were forced to attend high school (the latter).</a:t>
            </a:r>
          </a:p>
          <a:p>
            <a:pPr eaLnBrk="1" hangingPunct="1"/>
            <a:r>
              <a:rPr lang="en-US" altLang="en-US" sz="2100" dirty="0" smtClean="0"/>
              <a:t>Recent </a:t>
            </a:r>
            <a:r>
              <a:rPr lang="en-US" altLang="en-US" sz="2100" dirty="0" smtClean="0"/>
              <a:t>free exercise cases have </a:t>
            </a:r>
            <a:r>
              <a:rPr lang="en-US" altLang="en-US" sz="2100" dirty="0" smtClean="0"/>
              <a:t>been decided by the Roberts Court in a conservative direction in favor of groups (including businesses) who claim a religious reason for wishing to opt-out of federal laws (such as Obamacare’s contraception mandate).</a:t>
            </a:r>
            <a:endParaRPr lang="en-US" altLang="en-US" sz="2100" dirty="0" smtClean="0"/>
          </a:p>
        </p:txBody>
      </p:sp>
      <p:pic>
        <p:nvPicPr>
          <p:cNvPr id="2" name="Picture 1"/>
          <p:cNvPicPr>
            <a:picLocks noChangeAspect="1"/>
          </p:cNvPicPr>
          <p:nvPr/>
        </p:nvPicPr>
        <p:blipFill>
          <a:blip r:embed="rId2"/>
          <a:stretch>
            <a:fillRect/>
          </a:stretch>
        </p:blipFill>
        <p:spPr>
          <a:xfrm>
            <a:off x="6781800" y="74526"/>
            <a:ext cx="1524000" cy="1540748"/>
          </a:xfrm>
          <a:prstGeom prst="rect">
            <a:avLst/>
          </a:prstGeom>
        </p:spPr>
      </p:pic>
    </p:spTree>
    <p:extLst>
      <p:ext uri="{BB962C8B-B14F-4D97-AF65-F5344CB8AC3E}">
        <p14:creationId xmlns:p14="http://schemas.microsoft.com/office/powerpoint/2010/main" val="291738080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anim calcmode="lin" valueType="num">
                                      <p:cBhvr additive="base">
                                        <p:cTn id="19"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531">
                                            <p:txEl>
                                              <p:pRg st="3" end="3"/>
                                            </p:txEl>
                                          </p:spTgt>
                                        </p:tgtEl>
                                        <p:attrNameLst>
                                          <p:attrName>style.visibility</p:attrName>
                                        </p:attrNameLst>
                                      </p:cBhvr>
                                      <p:to>
                                        <p:strVal val="visible"/>
                                      </p:to>
                                    </p:set>
                                    <p:anim calcmode="lin" valueType="num">
                                      <p:cBhvr additive="base">
                                        <p:cTn id="25"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531">
                                            <p:txEl>
                                              <p:pRg st="4" end="4"/>
                                            </p:txEl>
                                          </p:spTgt>
                                        </p:tgtEl>
                                        <p:attrNameLst>
                                          <p:attrName>style.visibility</p:attrName>
                                        </p:attrNameLst>
                                      </p:cBhvr>
                                      <p:to>
                                        <p:strVal val="visible"/>
                                      </p:to>
                                    </p:set>
                                    <p:anim calcmode="lin" valueType="num">
                                      <p:cBhvr additive="base">
                                        <p:cTn id="31" dur="500" fill="hold"/>
                                        <p:tgtEl>
                                          <p:spTgt spid="225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1524000"/>
            <a:ext cx="7772400" cy="4244975"/>
          </a:xfrm>
        </p:spPr>
        <p:txBody>
          <a:bodyPr>
            <a:normAutofit/>
          </a:bodyPr>
          <a:lstStyle/>
          <a:p>
            <a:pPr algn="ctr"/>
            <a:r>
              <a:rPr lang="en-US" sz="6000" dirty="0" smtClean="0"/>
              <a:t>Freedom of association </a:t>
            </a:r>
            <a:br>
              <a:rPr lang="en-US" sz="6000" dirty="0" smtClean="0"/>
            </a:br>
            <a:r>
              <a:rPr lang="en-US" sz="6000" dirty="0" smtClean="0"/>
              <a:t>&amp; </a:t>
            </a:r>
            <a:br>
              <a:rPr lang="en-US" sz="6000" dirty="0" smtClean="0"/>
            </a:br>
            <a:r>
              <a:rPr lang="en-US" sz="6000" dirty="0" smtClean="0"/>
              <a:t>petition</a:t>
            </a:r>
            <a:endParaRPr lang="en-US" sz="6000" dirty="0"/>
          </a:p>
        </p:txBody>
      </p:sp>
    </p:spTree>
    <p:extLst>
      <p:ext uri="{BB962C8B-B14F-4D97-AF65-F5344CB8AC3E}">
        <p14:creationId xmlns:p14="http://schemas.microsoft.com/office/powerpoint/2010/main" val="1306452581"/>
      </p:ext>
    </p:extLst>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487362"/>
          </a:xfrm>
        </p:spPr>
        <p:txBody>
          <a:bodyPr>
            <a:normAutofit fontScale="90000"/>
          </a:bodyPr>
          <a:lstStyle/>
          <a:p>
            <a:r>
              <a:rPr lang="en-US" altLang="en-US" sz="4000" dirty="0"/>
              <a:t>DeJonge v. Oregon (1937)</a:t>
            </a:r>
          </a:p>
        </p:txBody>
      </p:sp>
      <p:sp>
        <p:nvSpPr>
          <p:cNvPr id="5123" name="Rectangle 3"/>
          <p:cNvSpPr>
            <a:spLocks noGrp="1" noChangeArrowheads="1"/>
          </p:cNvSpPr>
          <p:nvPr>
            <p:ph type="body" idx="1"/>
          </p:nvPr>
        </p:nvSpPr>
        <p:spPr>
          <a:xfrm>
            <a:off x="152400" y="914400"/>
            <a:ext cx="8839200" cy="5791200"/>
          </a:xfrm>
        </p:spPr>
        <p:txBody>
          <a:bodyPr>
            <a:noAutofit/>
          </a:bodyPr>
          <a:lstStyle/>
          <a:p>
            <a:pPr>
              <a:lnSpc>
                <a:spcPct val="80000"/>
              </a:lnSpc>
            </a:pPr>
            <a:r>
              <a:rPr lang="en-US" altLang="en-US" sz="2000" dirty="0"/>
              <a:t>In 1934, as a member of the Communist Party in Portland, Oregon, Dirk DeJonge distributed handbills throughout the city, calling for a meeting of all members and other interested parties.</a:t>
            </a:r>
          </a:p>
          <a:p>
            <a:pPr>
              <a:lnSpc>
                <a:spcPct val="80000"/>
              </a:lnSpc>
            </a:pPr>
            <a:r>
              <a:rPr lang="en-US" altLang="en-US" sz="2000" dirty="0"/>
              <a:t>The purpose of the gathering was to protest police raids of members’ houses and between 160 and 200 people attended—only a small percentage of whom belonged to the party.</a:t>
            </a:r>
          </a:p>
          <a:p>
            <a:pPr>
              <a:lnSpc>
                <a:spcPct val="80000"/>
              </a:lnSpc>
            </a:pPr>
            <a:r>
              <a:rPr lang="en-US" altLang="en-US" sz="2000" dirty="0"/>
              <a:t>DeJonge spoke about striking workers and jail conditions and although some members tried to sell copies of the party’s newspaper, the </a:t>
            </a:r>
            <a:r>
              <a:rPr lang="en-US" altLang="en-US" sz="2000" i="1" dirty="0"/>
              <a:t>Daily Worker</a:t>
            </a:r>
            <a:r>
              <a:rPr lang="en-US" altLang="en-US" sz="2000" dirty="0"/>
              <a:t>, the agenda of the meeting was quite general, and it proceeded in an orderly fashion until the police raided it. </a:t>
            </a:r>
          </a:p>
          <a:p>
            <a:pPr>
              <a:lnSpc>
                <a:spcPct val="80000"/>
              </a:lnSpc>
            </a:pPr>
            <a:r>
              <a:rPr lang="en-US" altLang="en-US" sz="2000" dirty="0"/>
              <a:t>DeJonge was arrested and convicted for violating Oregon’s criminal syndicalism law, which prohibited the advocacy of “crime, physical violence, sabotage or any unlawful acts or methods as a means of accomplishing or effecting industrial or political change or revolution.”</a:t>
            </a:r>
          </a:p>
          <a:p>
            <a:pPr>
              <a:lnSpc>
                <a:spcPct val="80000"/>
              </a:lnSpc>
            </a:pPr>
            <a:r>
              <a:rPr lang="en-US" altLang="en-US" sz="2000" dirty="0"/>
              <a:t>The justices unanimously overturned DeJonge’s convition on this charge, holding that the state violated the First Amendment. The meeting had been peaceful and orderly, and DeJonge had not engaged in any “forcible subversion.” </a:t>
            </a:r>
          </a:p>
          <a:p>
            <a:pPr>
              <a:lnSpc>
                <a:spcPct val="80000"/>
              </a:lnSpc>
            </a:pPr>
            <a:r>
              <a:rPr lang="en-US" altLang="en-US" sz="2000" dirty="0"/>
              <a:t>According to the opinion by Chief Justice Charles Evans Hughes, written in language closely resembling the free-speech clear and present danger test, “peaceful assembly for lawful discussion cannot be made a crime.”</a:t>
            </a:r>
          </a:p>
          <a:p>
            <a:pPr>
              <a:lnSpc>
                <a:spcPct val="80000"/>
              </a:lnSpc>
            </a:pPr>
            <a:r>
              <a:rPr lang="en-US" altLang="en-US" sz="2000" dirty="0"/>
              <a:t>In short attending a meeting of the Communist Party and discussing current events was protected by the First Amendment.</a:t>
            </a:r>
          </a:p>
        </p:txBody>
      </p:sp>
    </p:spTree>
    <p:extLst>
      <p:ext uri="{BB962C8B-B14F-4D97-AF65-F5344CB8AC3E}">
        <p14:creationId xmlns:p14="http://schemas.microsoft.com/office/powerpoint/2010/main" val="558615184"/>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639762"/>
          </a:xfrm>
        </p:spPr>
        <p:txBody>
          <a:bodyPr>
            <a:normAutofit fontScale="90000"/>
          </a:bodyPr>
          <a:lstStyle/>
          <a:p>
            <a:r>
              <a:rPr lang="en-US" altLang="en-US" sz="4000" i="1" dirty="0"/>
              <a:t>Hague v. CIO </a:t>
            </a:r>
            <a:r>
              <a:rPr lang="en-US" altLang="en-US" sz="4000" dirty="0"/>
              <a:t>(1939)</a:t>
            </a:r>
            <a:endParaRPr lang="en-US" altLang="en-US" sz="4000" i="1" dirty="0"/>
          </a:p>
        </p:txBody>
      </p:sp>
      <p:sp>
        <p:nvSpPr>
          <p:cNvPr id="4099" name="Rectangle 3"/>
          <p:cNvSpPr>
            <a:spLocks noGrp="1" noChangeArrowheads="1"/>
          </p:cNvSpPr>
          <p:nvPr>
            <p:ph type="body" idx="1"/>
          </p:nvPr>
        </p:nvSpPr>
        <p:spPr>
          <a:xfrm>
            <a:off x="152400" y="914400"/>
            <a:ext cx="8839200" cy="5715000"/>
          </a:xfrm>
        </p:spPr>
        <p:txBody>
          <a:bodyPr>
            <a:noAutofit/>
          </a:bodyPr>
          <a:lstStyle/>
          <a:p>
            <a:pPr>
              <a:lnSpc>
                <a:spcPct val="80000"/>
              </a:lnSpc>
            </a:pPr>
            <a:r>
              <a:rPr lang="en-US" altLang="en-US" sz="3000" dirty="0"/>
              <a:t>In Jersey City, NJ, the mayor, Frank Hague, denied the Congress of Industrial Organizations (CIO), then the nation’s second largest labor organization, use of public places for speeches and distribution of union materials because he believed the organization was controlled by Communists.</a:t>
            </a:r>
          </a:p>
          <a:p>
            <a:pPr>
              <a:lnSpc>
                <a:spcPct val="80000"/>
              </a:lnSpc>
            </a:pPr>
            <a:r>
              <a:rPr lang="en-US" altLang="en-US" sz="3000" dirty="0"/>
              <a:t>The Court upheld an injunction against Hague, Justice Owen Roberts observing that streets and parks have “immemorially been held in trust for the use of the public and time out of mind have been used for…assembly, communicating thoughts between citizens and discussing public questions.” Their use may be regulated but not arbitrarily denied by authorities because they do not like the ideas discussed.</a:t>
            </a:r>
          </a:p>
        </p:txBody>
      </p:sp>
    </p:spTree>
    <p:extLst>
      <p:ext uri="{BB962C8B-B14F-4D97-AF65-F5344CB8AC3E}">
        <p14:creationId xmlns:p14="http://schemas.microsoft.com/office/powerpoint/2010/main" val="1924686194"/>
      </p:ext>
    </p:extLst>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563562"/>
          </a:xfrm>
        </p:spPr>
        <p:txBody>
          <a:bodyPr>
            <a:normAutofit fontScale="90000"/>
          </a:bodyPr>
          <a:lstStyle/>
          <a:p>
            <a:r>
              <a:rPr lang="en-US" altLang="en-US" sz="4000" i="1" dirty="0"/>
              <a:t>Edwards v. South Carolina </a:t>
            </a:r>
            <a:r>
              <a:rPr lang="en-US" altLang="en-US" sz="4000" dirty="0"/>
              <a:t>(1963)</a:t>
            </a:r>
            <a:endParaRPr lang="en-US" altLang="en-US" sz="4000" i="1" dirty="0"/>
          </a:p>
        </p:txBody>
      </p:sp>
      <p:sp>
        <p:nvSpPr>
          <p:cNvPr id="8195" name="Rectangle 3"/>
          <p:cNvSpPr>
            <a:spLocks noGrp="1" noChangeArrowheads="1"/>
          </p:cNvSpPr>
          <p:nvPr>
            <p:ph type="body" idx="1"/>
          </p:nvPr>
        </p:nvSpPr>
        <p:spPr>
          <a:xfrm>
            <a:off x="152400" y="990600"/>
            <a:ext cx="8839200" cy="5715000"/>
          </a:xfrm>
        </p:spPr>
        <p:txBody>
          <a:bodyPr>
            <a:normAutofit/>
          </a:bodyPr>
          <a:lstStyle/>
          <a:p>
            <a:pPr>
              <a:lnSpc>
                <a:spcPct val="80000"/>
              </a:lnSpc>
            </a:pPr>
            <a:r>
              <a:rPr lang="en-US" altLang="en-US" sz="1900" dirty="0"/>
              <a:t>The 1960s civil rights movement, which made effective use of demonstrations, marches, sit-ins, and other protests, produced several important speech and assembly cases.</a:t>
            </a:r>
          </a:p>
          <a:p>
            <a:pPr>
              <a:lnSpc>
                <a:spcPct val="80000"/>
              </a:lnSpc>
            </a:pPr>
            <a:r>
              <a:rPr lang="en-US" altLang="en-US" sz="1900" dirty="0"/>
              <a:t>In </a:t>
            </a:r>
            <a:r>
              <a:rPr lang="en-US" altLang="en-US" sz="1900" i="1" dirty="0"/>
              <a:t>Edwards </a:t>
            </a:r>
            <a:r>
              <a:rPr lang="en-US" altLang="en-US" sz="1900" dirty="0"/>
              <a:t>some 200 black  college and high school students holding placards and singing patriotic songs walked peaceably through the grounds of the state capitol in Columbia to protest policies of racial discrimination.</a:t>
            </a:r>
          </a:p>
          <a:p>
            <a:pPr>
              <a:lnSpc>
                <a:spcPct val="80000"/>
              </a:lnSpc>
            </a:pPr>
            <a:r>
              <a:rPr lang="en-US" altLang="en-US" sz="1900" dirty="0"/>
              <a:t>After about 45 minutes during which there was no sign of disturbance from a large group of onlookers, the students were told to disperse by police and were arrested when they refused.</a:t>
            </a:r>
          </a:p>
          <a:p>
            <a:pPr>
              <a:lnSpc>
                <a:spcPct val="80000"/>
              </a:lnSpc>
            </a:pPr>
            <a:r>
              <a:rPr lang="en-US" altLang="en-US" sz="1900" dirty="0"/>
              <a:t>By a vote of 8-1 the Supreme Court held the law under which they were prosecuted to be impermissibly broad in permitting “a state to make criminal the peaceful expression of unpopular views.”</a:t>
            </a:r>
          </a:p>
          <a:p>
            <a:pPr>
              <a:lnSpc>
                <a:spcPct val="80000"/>
              </a:lnSpc>
            </a:pPr>
            <a:r>
              <a:rPr lang="en-US" altLang="en-US" sz="1900" dirty="0"/>
              <a:t>The convictions were based on evidence, Justice Potter Stewart observed, “which showed no more than that the opinions which they were peaceably expressing were sufficiently opposed to the views of the majority of the community to attract a crowd and necessitate police protection.”</a:t>
            </a:r>
          </a:p>
          <a:p>
            <a:pPr>
              <a:lnSpc>
                <a:spcPct val="80000"/>
              </a:lnSpc>
            </a:pPr>
            <a:r>
              <a:rPr lang="en-US" altLang="en-US" sz="1900" dirty="0"/>
              <a:t>He said that the marchers were exercising their First Amendment rights “in their most pristine and classic form.”</a:t>
            </a:r>
          </a:p>
          <a:p>
            <a:pPr>
              <a:lnSpc>
                <a:spcPct val="80000"/>
              </a:lnSpc>
            </a:pPr>
            <a:r>
              <a:rPr lang="en-US" altLang="en-US" sz="1900" dirty="0"/>
              <a:t>In dissent, Justice Tom Clark pointed to eye-witness testimony that “‘a dangerous situation was really building up’ which South Carolina’s courts expressly found had created ‘an actual interference with traffic and an imminently threatened disturbance of the peace of the community.’”</a:t>
            </a:r>
          </a:p>
        </p:txBody>
      </p:sp>
    </p:spTree>
    <p:extLst>
      <p:ext uri="{BB962C8B-B14F-4D97-AF65-F5344CB8AC3E}">
        <p14:creationId xmlns:p14="http://schemas.microsoft.com/office/powerpoint/2010/main" val="3469321542"/>
      </p:ext>
    </p:extLst>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563562"/>
          </a:xfrm>
        </p:spPr>
        <p:txBody>
          <a:bodyPr>
            <a:normAutofit fontScale="90000"/>
          </a:bodyPr>
          <a:lstStyle/>
          <a:p>
            <a:r>
              <a:rPr lang="en-US" altLang="en-US" sz="4000" i="1" dirty="0"/>
              <a:t>Cox v. Louisiana </a:t>
            </a:r>
            <a:r>
              <a:rPr lang="en-US" altLang="en-US" sz="4000" dirty="0"/>
              <a:t>(1965)</a:t>
            </a:r>
            <a:endParaRPr lang="en-US" altLang="en-US" sz="4000" i="1" dirty="0"/>
          </a:p>
        </p:txBody>
      </p:sp>
      <p:sp>
        <p:nvSpPr>
          <p:cNvPr id="6147" name="Rectangle 3"/>
          <p:cNvSpPr>
            <a:spLocks noGrp="1" noChangeArrowheads="1"/>
          </p:cNvSpPr>
          <p:nvPr>
            <p:ph type="body" idx="1"/>
          </p:nvPr>
        </p:nvSpPr>
        <p:spPr>
          <a:xfrm>
            <a:off x="76200" y="990600"/>
            <a:ext cx="8915400" cy="5715000"/>
          </a:xfrm>
        </p:spPr>
        <p:txBody>
          <a:bodyPr>
            <a:normAutofit/>
          </a:bodyPr>
          <a:lstStyle/>
          <a:p>
            <a:pPr>
              <a:lnSpc>
                <a:spcPct val="80000"/>
              </a:lnSpc>
            </a:pPr>
            <a:r>
              <a:rPr lang="en-US" altLang="en-US" sz="2600" dirty="0"/>
              <a:t>Elton Cox led 2,000 students in an anti-discrimination march to the state courthouse. 100 to 300 whites gathered to watch. Protestors followed police directions and did not disturb traffic. Cox told protestors that they should demand service at nearby segregated restaurants which caused “mutterings” and “grumblings” in the in the white crowd. When they heard the protestors’ plans, police pushed them away with tear gas. Cox was arrested the next day for disturbing the peace.</a:t>
            </a:r>
          </a:p>
          <a:p>
            <a:pPr>
              <a:lnSpc>
                <a:spcPct val="80000"/>
              </a:lnSpc>
            </a:pPr>
            <a:r>
              <a:rPr lang="en-US" altLang="en-US" sz="2600" dirty="0"/>
              <a:t>The justices watched a film of the event which showed that the protest was peaceful until the police took action.</a:t>
            </a:r>
          </a:p>
          <a:p>
            <a:pPr>
              <a:lnSpc>
                <a:spcPct val="80000"/>
              </a:lnSpc>
            </a:pPr>
            <a:r>
              <a:rPr lang="en-US" altLang="en-US" sz="2600" dirty="0"/>
              <a:t>The Court ruled 8-1 that his arrest was unconstitutional because the demonstration did not result in a breech of the peace. Calling for actions that might result in violence (blacks asking to be served at whites-only lunch counters) was also not a breech of the peace. Freedom of assembly cannot be denied because the government disagrees with someone’s message.</a:t>
            </a:r>
          </a:p>
        </p:txBody>
      </p:sp>
    </p:spTree>
    <p:extLst>
      <p:ext uri="{BB962C8B-B14F-4D97-AF65-F5344CB8AC3E}">
        <p14:creationId xmlns:p14="http://schemas.microsoft.com/office/powerpoint/2010/main" val="1315601000"/>
      </p:ext>
    </p:extLst>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52400"/>
            <a:ext cx="8229600" cy="685800"/>
          </a:xfrm>
        </p:spPr>
        <p:txBody>
          <a:bodyPr>
            <a:normAutofit fontScale="90000"/>
          </a:bodyPr>
          <a:lstStyle/>
          <a:p>
            <a:r>
              <a:rPr lang="en-US" altLang="en-US" sz="4000" i="1" dirty="0"/>
              <a:t>Adderley v. Florida </a:t>
            </a:r>
            <a:r>
              <a:rPr lang="en-US" altLang="en-US" sz="4000" dirty="0"/>
              <a:t>(1966)</a:t>
            </a:r>
            <a:endParaRPr lang="en-US" altLang="en-US" sz="4000" i="1" dirty="0"/>
          </a:p>
        </p:txBody>
      </p:sp>
      <p:sp>
        <p:nvSpPr>
          <p:cNvPr id="10243" name="Rectangle 3"/>
          <p:cNvSpPr>
            <a:spLocks noGrp="1" noChangeArrowheads="1"/>
          </p:cNvSpPr>
          <p:nvPr>
            <p:ph type="body" idx="1"/>
          </p:nvPr>
        </p:nvSpPr>
        <p:spPr>
          <a:xfrm>
            <a:off x="152400" y="838200"/>
            <a:ext cx="8839200" cy="5867400"/>
          </a:xfrm>
        </p:spPr>
        <p:txBody>
          <a:bodyPr>
            <a:noAutofit/>
          </a:bodyPr>
          <a:lstStyle/>
          <a:p>
            <a:pPr>
              <a:lnSpc>
                <a:spcPct val="80000"/>
              </a:lnSpc>
            </a:pPr>
            <a:r>
              <a:rPr lang="en-US" altLang="en-US" sz="2000" dirty="0"/>
              <a:t>Approximately 200 Florida A&amp;M students marched form the university to the county jail to protest an earlier arrest of several schoolmates. The group assembled outside the jailhouse entrance and engaged in singing, clapping, and dancing to express their opposition to the county’s segregation policies. A deputy sheriff asked them to move back, claiming that they were blocking entry to the building. They partially complied by moving away from the door but not pulling back as far as the deputy requested. In their new location, the students blocked a driveway used for deliveries and the transportation of inmates. The sheriff then told the protesters that because they were trespassing on jail property, they would be arrested if they did not disperse within ten minutes. Some students left but some remained. After a second warning, the sheriff arrested 107 students for trespass and they were later convicted at trial.</a:t>
            </a:r>
          </a:p>
          <a:p>
            <a:pPr>
              <a:lnSpc>
                <a:spcPct val="80000"/>
              </a:lnSpc>
            </a:pPr>
            <a:r>
              <a:rPr lang="en-US" altLang="en-US" sz="2000" dirty="0"/>
              <a:t>Although no violence had occurred, the Court upheld the arrests by a vote of 5-4.</a:t>
            </a:r>
          </a:p>
          <a:p>
            <a:pPr>
              <a:lnSpc>
                <a:spcPct val="80000"/>
              </a:lnSpc>
            </a:pPr>
            <a:r>
              <a:rPr lang="en-US" altLang="en-US" sz="2000" dirty="0"/>
              <a:t>Unlike the state capitol grounds in </a:t>
            </a:r>
            <a:r>
              <a:rPr lang="en-US" altLang="en-US" sz="2000" i="1" dirty="0"/>
              <a:t>Edwards</a:t>
            </a:r>
            <a:r>
              <a:rPr lang="en-US" altLang="en-US" sz="2000" dirty="0"/>
              <a:t>, a jail is not an appropriate place for a mass public protest. A jail is a government facility dedicated to securing prisoners. Security interests must be given high priority, and these interests are incompatible with a gathering of protesters.</a:t>
            </a:r>
          </a:p>
          <a:p>
            <a:pPr>
              <a:lnSpc>
                <a:spcPct val="80000"/>
              </a:lnSpc>
            </a:pPr>
            <a:r>
              <a:rPr lang="en-US" altLang="en-US" sz="2000" dirty="0"/>
              <a:t>Justice Hugo Black explained: “The State, no less than a private owner of property, has power to preserve the property under its control for the use to which it is lawfully dedicated.” In addition, blocking the driveway and the jailhouse entry placed a burden on the execution of government business and restricted the access of people who had business at the jail.</a:t>
            </a:r>
          </a:p>
        </p:txBody>
      </p:sp>
    </p:spTree>
    <p:extLst>
      <p:ext uri="{BB962C8B-B14F-4D97-AF65-F5344CB8AC3E}">
        <p14:creationId xmlns:p14="http://schemas.microsoft.com/office/powerpoint/2010/main" val="611317877"/>
      </p:ext>
    </p:extLst>
  </p:cSld>
  <p:clrMapOvr>
    <a:masterClrMapping/>
  </p:clrMapOvr>
  <p:transition>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838200"/>
          </a:xfrm>
        </p:spPr>
        <p:txBody>
          <a:bodyPr>
            <a:normAutofit/>
          </a:bodyPr>
          <a:lstStyle/>
          <a:p>
            <a:r>
              <a:rPr lang="en-US" altLang="en-US" sz="4000" i="1" dirty="0"/>
              <a:t>Gregory v. Chicago </a:t>
            </a:r>
            <a:r>
              <a:rPr lang="en-US" altLang="en-US" sz="4000" dirty="0"/>
              <a:t>(1969)</a:t>
            </a:r>
            <a:endParaRPr lang="en-US" altLang="en-US" sz="4000" i="1" dirty="0"/>
          </a:p>
        </p:txBody>
      </p:sp>
      <p:sp>
        <p:nvSpPr>
          <p:cNvPr id="11267" name="Rectangle 3"/>
          <p:cNvSpPr>
            <a:spLocks noGrp="1" noChangeArrowheads="1"/>
          </p:cNvSpPr>
          <p:nvPr>
            <p:ph type="body" idx="1"/>
          </p:nvPr>
        </p:nvSpPr>
        <p:spPr>
          <a:xfrm>
            <a:off x="228600" y="914400"/>
            <a:ext cx="8763000" cy="5791200"/>
          </a:xfrm>
        </p:spPr>
        <p:txBody>
          <a:bodyPr>
            <a:normAutofit/>
          </a:bodyPr>
          <a:lstStyle/>
          <a:p>
            <a:pPr>
              <a:lnSpc>
                <a:spcPct val="80000"/>
              </a:lnSpc>
            </a:pPr>
            <a:r>
              <a:rPr lang="en-US" altLang="en-US" sz="1900" dirty="0"/>
              <a:t>Demonstrations singling out a person’s home were at issue in this case where 100 black civil rights activists marched on the sidewalks outside the home of the city’s mayor to protest segregation in the public schools. Gregory addressed the marchers and said: “First we will go over to the snake pit [city hall]. When we leave there, we will go out to the snake’s house [the mayor’s home]. Then, we will continue to go out to Mayor Daley’s home until he [desegregates the schools].” The marchers sang into the evening but stopped at 8:30pm.</a:t>
            </a:r>
          </a:p>
          <a:p>
            <a:pPr>
              <a:lnSpc>
                <a:spcPct val="80000"/>
              </a:lnSpc>
            </a:pPr>
            <a:r>
              <a:rPr lang="en-US" altLang="en-US" sz="1900" dirty="0"/>
              <a:t>When a crowd of angry white neighbors grew, police arrested several marchers, who were later found guilty of disorderly conduct.</a:t>
            </a:r>
          </a:p>
          <a:p>
            <a:pPr>
              <a:lnSpc>
                <a:spcPct val="80000"/>
              </a:lnSpc>
            </a:pPr>
            <a:r>
              <a:rPr lang="en-US" altLang="en-US" sz="1900" dirty="0"/>
              <a:t>In reversing the convictions for lack of evidence, the Court unanimously affirmed that a peaceful and orderly march is protected by the First Amendment, even though it is a residential neighborhood.</a:t>
            </a:r>
          </a:p>
          <a:p>
            <a:pPr>
              <a:lnSpc>
                <a:spcPct val="80000"/>
              </a:lnSpc>
            </a:pPr>
            <a:r>
              <a:rPr lang="en-US" altLang="en-US" sz="1900" dirty="0"/>
              <a:t>Chief Justice Earl Warren wrote: “This is a simple case…. Petitioners’ march, if peaceful and orderly, falls well within the sphere of conduct protected by the First Amendment. There is no evidence in this record that petitioners’ conduct was disorderly.”</a:t>
            </a:r>
          </a:p>
          <a:p>
            <a:pPr>
              <a:lnSpc>
                <a:spcPct val="80000"/>
              </a:lnSpc>
            </a:pPr>
            <a:r>
              <a:rPr lang="en-US" altLang="en-US" sz="1900" dirty="0"/>
              <a:t>But in </a:t>
            </a:r>
            <a:r>
              <a:rPr lang="en-US" altLang="en-US" sz="1900" i="1" dirty="0"/>
              <a:t>Frisby v. Schultz </a:t>
            </a:r>
            <a:r>
              <a:rPr lang="en-US" altLang="en-US" sz="1900" dirty="0"/>
              <a:t>(1988), where it had to address the issue more directly, the Court upheld a local ordinance that specifically forbade picketing individual homes. The law was invoked after a group of antiabortion protesters, sometimes as many as 40, had several times picketed the home of a doctor who worked at an abortion clinic. The Court read the ordinance narrowly, to ban only demonstrations “focused” on a particular home and not those in residential neighborhoods generally.</a:t>
            </a:r>
          </a:p>
        </p:txBody>
      </p:sp>
    </p:spTree>
    <p:extLst>
      <p:ext uri="{BB962C8B-B14F-4D97-AF65-F5344CB8AC3E}">
        <p14:creationId xmlns:p14="http://schemas.microsoft.com/office/powerpoint/2010/main" val="1847731738"/>
      </p:ext>
    </p:extLst>
  </p:cSld>
  <p:clrMapOvr>
    <a:masterClrMapping/>
  </p:clrMapOvr>
  <p:transition>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76200"/>
            <a:ext cx="8229600" cy="914400"/>
          </a:xfrm>
        </p:spPr>
        <p:txBody>
          <a:bodyPr/>
          <a:lstStyle/>
          <a:p>
            <a:r>
              <a:rPr lang="en-US" altLang="en-US" i="1" dirty="0"/>
              <a:t>Lloyd v. Tanner </a:t>
            </a:r>
            <a:r>
              <a:rPr lang="en-US" altLang="en-US" dirty="0"/>
              <a:t>(1972)</a:t>
            </a:r>
            <a:endParaRPr lang="en-US" altLang="en-US" i="1" dirty="0"/>
          </a:p>
        </p:txBody>
      </p:sp>
      <p:sp>
        <p:nvSpPr>
          <p:cNvPr id="12291" name="Rectangle 3"/>
          <p:cNvSpPr>
            <a:spLocks noGrp="1" noChangeArrowheads="1"/>
          </p:cNvSpPr>
          <p:nvPr>
            <p:ph type="body" idx="1"/>
          </p:nvPr>
        </p:nvSpPr>
        <p:spPr>
          <a:xfrm>
            <a:off x="152400" y="1371600"/>
            <a:ext cx="8839200" cy="5334000"/>
          </a:xfrm>
        </p:spPr>
        <p:txBody>
          <a:bodyPr>
            <a:noAutofit/>
          </a:bodyPr>
          <a:lstStyle/>
          <a:p>
            <a:pPr>
              <a:lnSpc>
                <a:spcPct val="80000"/>
              </a:lnSpc>
            </a:pPr>
            <a:r>
              <a:rPr lang="en-US" altLang="en-US" sz="2600" dirty="0"/>
              <a:t>By a vote of 5-4 the Court retreated from its earlier reasoning in </a:t>
            </a:r>
            <a:r>
              <a:rPr lang="en-US" altLang="en-US" sz="2600" i="1" dirty="0"/>
              <a:t>Amalgamated Food Employees Union v. Logan Valley Plaza </a:t>
            </a:r>
            <a:r>
              <a:rPr lang="en-US" altLang="en-US" sz="2600" dirty="0"/>
              <a:t>(1968) that a private mall might be the functional equivalent of a business district, to hold that the First Amendment did not protect distribution of handbills—in this instance protesting Vietnam War policies—on the property.</a:t>
            </a:r>
          </a:p>
          <a:p>
            <a:pPr>
              <a:lnSpc>
                <a:spcPct val="80000"/>
              </a:lnSpc>
            </a:pPr>
            <a:r>
              <a:rPr lang="en-US" altLang="en-US" sz="2600" dirty="0"/>
              <a:t>In inviting the public to do business with its tenants, the owners did not open the mall “for any and all purposes.” </a:t>
            </a:r>
          </a:p>
          <a:p>
            <a:pPr>
              <a:lnSpc>
                <a:spcPct val="80000"/>
              </a:lnSpc>
            </a:pPr>
            <a:r>
              <a:rPr lang="en-US" altLang="en-US" sz="2600" dirty="0"/>
              <a:t>Writing for the majority Justice Lewis F. Powell went on to explain that the First Amendment “safeguards the rights of free speech and assembly by limitations on state action, not on action by the owner of private property…” adding that it had never held that, “an uninvited guest may exercise general rights of free speech on property privately owned and used non-discriminantly for private purpose only.”</a:t>
            </a:r>
          </a:p>
        </p:txBody>
      </p:sp>
    </p:spTree>
    <p:extLst>
      <p:ext uri="{BB962C8B-B14F-4D97-AF65-F5344CB8AC3E}">
        <p14:creationId xmlns:p14="http://schemas.microsoft.com/office/powerpoint/2010/main" val="1389155504"/>
      </p:ext>
    </p:extLst>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639762"/>
          </a:xfrm>
        </p:spPr>
        <p:txBody>
          <a:bodyPr>
            <a:normAutofit fontScale="90000"/>
          </a:bodyPr>
          <a:lstStyle/>
          <a:p>
            <a:r>
              <a:rPr lang="en-US" altLang="en-US" sz="4000" dirty="0"/>
              <a:t>Modern Protesters: Abortion</a:t>
            </a:r>
          </a:p>
        </p:txBody>
      </p:sp>
      <p:sp>
        <p:nvSpPr>
          <p:cNvPr id="13315" name="Rectangle 3"/>
          <p:cNvSpPr>
            <a:spLocks noGrp="1" noChangeArrowheads="1"/>
          </p:cNvSpPr>
          <p:nvPr>
            <p:ph type="body" idx="1"/>
          </p:nvPr>
        </p:nvSpPr>
        <p:spPr>
          <a:xfrm>
            <a:off x="228600" y="1066800"/>
            <a:ext cx="8763000" cy="5638800"/>
          </a:xfrm>
        </p:spPr>
        <p:txBody>
          <a:bodyPr>
            <a:normAutofit/>
          </a:bodyPr>
          <a:lstStyle/>
          <a:p>
            <a:pPr>
              <a:lnSpc>
                <a:spcPct val="80000"/>
              </a:lnSpc>
            </a:pPr>
            <a:r>
              <a:rPr lang="en-US" altLang="en-US" sz="2400" dirty="0"/>
              <a:t>Protests at abortion clinics by right-to-life groups have created public order problems where demonstrators block access to the buildings and the Court has weighed in on the issue in recent years.</a:t>
            </a:r>
          </a:p>
          <a:p>
            <a:pPr>
              <a:lnSpc>
                <a:spcPct val="80000"/>
              </a:lnSpc>
            </a:pPr>
            <a:r>
              <a:rPr lang="en-US" altLang="en-US" sz="2400" dirty="0"/>
              <a:t>In </a:t>
            </a:r>
            <a:r>
              <a:rPr lang="en-US" altLang="en-US" sz="2400" i="1" dirty="0"/>
              <a:t>Madsen v. Women’s Health Center </a:t>
            </a:r>
            <a:r>
              <a:rPr lang="en-US" altLang="en-US" sz="2400" dirty="0"/>
              <a:t>(1994) the Court sustained an injunction that set out a 36-foot buffer zone around a clinic in Florida, from which protesters were barred.</a:t>
            </a:r>
          </a:p>
          <a:p>
            <a:pPr>
              <a:lnSpc>
                <a:spcPct val="80000"/>
              </a:lnSpc>
            </a:pPr>
            <a:r>
              <a:rPr lang="en-US" altLang="en-US" sz="2400" dirty="0"/>
              <a:t>In </a:t>
            </a:r>
            <a:r>
              <a:rPr lang="en-US" altLang="en-US" sz="2400" i="1" dirty="0"/>
              <a:t>Schenck v. Pro-Choice Network of Western New York </a:t>
            </a:r>
            <a:r>
              <a:rPr lang="en-US" altLang="en-US" sz="2400" dirty="0"/>
              <a:t>(1997) the Court, though again upholding a fixed buffer zone around a clinic, vacated an injunction that required a 15-foot “floating” zone around persons or vehicles entering or leaving the clinic.</a:t>
            </a:r>
          </a:p>
          <a:p>
            <a:pPr>
              <a:lnSpc>
                <a:spcPct val="80000"/>
              </a:lnSpc>
            </a:pPr>
            <a:r>
              <a:rPr lang="en-US" altLang="en-US" sz="2400" dirty="0"/>
              <a:t>But in </a:t>
            </a:r>
            <a:r>
              <a:rPr lang="en-US" altLang="en-US" sz="2400" i="1" dirty="0"/>
              <a:t>Hill v. Colorado </a:t>
            </a:r>
            <a:r>
              <a:rPr lang="en-US" altLang="en-US" sz="2400" dirty="0"/>
              <a:t>(2000) the justices voted 6-3 to uphold a state law that required demonstrators within a fixed 100-foot buffer zone to remain outside a floating 8-foot buffer around anyone entering or leaving a health care facility unless that person gave their consent. The Court said that the state had the power to protect persons who are “often in particularly vulnerable physical and emotional conditions.”</a:t>
            </a:r>
          </a:p>
        </p:txBody>
      </p:sp>
    </p:spTree>
    <p:extLst>
      <p:ext uri="{BB962C8B-B14F-4D97-AF65-F5344CB8AC3E}">
        <p14:creationId xmlns:p14="http://schemas.microsoft.com/office/powerpoint/2010/main" val="3481441028"/>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672&quot;&gt;&lt;object type=&quot;3&quot; unique_id=&quot;10674&quot;&gt;&lt;property id=&quot;20148&quot; value=&quot;5&quot;/&gt;&lt;property id=&quot;20300&quot; value=&quot;Slide 1&quot;/&gt;&lt;property id=&quot;20307&quot; value=&quot;257&quot;/&gt;&lt;/object&gt;&lt;object type=&quot;3&quot; unique_id=&quot;10679&quot;&gt;&lt;property id=&quot;20148&quot; value=&quot;5&quot;/&gt;&lt;property id=&quot;20300&quot; value=&quot;Slide 73 - &amp;quot;Citizens United v. FEC (2010)&amp;quot;&quot;/&gt;&lt;property id=&quot;20307&quot; value=&quot;263&quot;/&gt;&lt;/object&gt;&lt;object type=&quot;3&quot; unique_id=&quot;10818&quot;&gt;&lt;property id=&quot;20148&quot; value=&quot;5&quot;/&gt;&lt;property id=&quot;20300&quot; value=&quot;Slide 2 - &amp;quot;Introduction:  The First Amendment (1791)&amp;quot;&quot;/&gt;&lt;property id=&quot;20307&quot; value=&quot;283&quot;/&gt;&lt;/object&gt;&lt;object type=&quot;3&quot; unique_id=&quot;10819&quot;&gt;&lt;property id=&quot;20148&quot; value=&quot;5&quot;/&gt;&lt;property id=&quot;20300&quot; value=&quot;Slide 3 - &amp;quot;The Establishment Clause&amp;quot;&quot;/&gt;&lt;property id=&quot;20307&quot; value=&quot;284&quot;/&gt;&lt;/object&gt;&lt;object type=&quot;3&quot; unique_id=&quot;10820&quot;&gt;&lt;property id=&quot;20148&quot; value=&quot;5&quot;/&gt;&lt;property id=&quot;20300&quot; value=&quot;Slide 65 - &amp;quot;Political Speech&amp;quot;&quot;/&gt;&lt;property id=&quot;20307&quot; value=&quot;289&quot;/&gt;&lt;/object&gt;&lt;object type=&quot;3&quot; unique_id=&quot;10821&quot;&gt;&lt;property id=&quot;20148&quot; value=&quot;5&quot;/&gt;&lt;property id=&quot;20300&quot; value=&quot;Slide 70 - &amp;quot;Symbolic Speech&amp;quot;&quot;/&gt;&lt;property id=&quot;20307&quot; value=&quot;288&quot;/&gt;&lt;/object&gt;&lt;object type=&quot;3&quot; unique_id=&quot;10822&quot;&gt;&lt;property id=&quot;20148&quot; value=&quot;5&quot;/&gt;&lt;property id=&quot;20300&quot; value=&quot;Slide 71 - &amp;quot;Student Speech&amp;quot;&quot;/&gt;&lt;property id=&quot;20307&quot; value=&quot;285&quot;/&gt;&lt;/object&gt;&lt;object type=&quot;3&quot; unique_id=&quot;10825&quot;&gt;&lt;property id=&quot;20148&quot; value=&quot;5&quot;/&gt;&lt;property id=&quot;20300&quot; value=&quot;Slide 72 - &amp;quot;Campaign Finance:  Buckley v. Valeo (1976)&amp;quot;&quot;/&gt;&lt;property id=&quot;20307&quot; value=&quot;261&quot;/&gt;&lt;/object&gt;&lt;object type=&quot;3&quot; unique_id=&quot;11010&quot;&gt;&lt;property id=&quot;20148&quot; value=&quot;5&quot;/&gt;&lt;property id=&quot;20300&quot; value=&quot;Slide 66 - &amp;quot;Political Speech Standards: What Can be Banned?&amp;quot;&quot;/&gt;&lt;property id=&quot;20307&quot; value=&quot;291&quot;/&gt;&lt;/object&gt;&lt;object type=&quot;3&quot; unique_id=&quot;11011&quot;&gt;&lt;property id=&quot;20148&quot; value=&quot;5&quot;/&gt;&lt;property id=&quot;20300&quot; value=&quot;Slide 67 - &amp;quot;Political Speech Standards&amp;quot;&quot;/&gt;&lt;property id=&quot;20307&quot; value=&quot;290&quot;/&gt;&lt;/object&gt;&lt;object type=&quot;3&quot; unique_id=&quot;11266&quot;&gt;&lt;property id=&quot;20148&quot; value=&quot;5&quot;/&gt;&lt;property id=&quot;20300&quot; value=&quot;Slide 68 - &amp;quot;Obscenity:  From Hicklin to Roth&amp;quot;&quot;/&gt;&lt;property id=&quot;20307&quot; value=&quot;294&quot;/&gt;&lt;/object&gt;&lt;object type=&quot;3&quot; unique_id=&quot;11267&quot;&gt;&lt;property id=&quot;20148&quot; value=&quot;5&quot;/&gt;&lt;property id=&quot;20300&quot; value=&quot;Slide 69 - &amp;quot;Obscenity:  The Miller Test&amp;quot;&quot;/&gt;&lt;property id=&quot;20307&quot; value=&quot;295&quot;/&gt;&lt;/object&gt;&lt;object type=&quot;3&quot; unique_id=&quot;11733&quot;&gt;&lt;property id=&quot;20148&quot; value=&quot;5&quot;/&gt;&lt;property id=&quot;20300&quot; value=&quot;Slide 38 - &amp;quot;Prayer &amp;amp; Teaching Religion&amp;quot;&quot;/&gt;&lt;property id=&quot;20307&quot; value=&quot;297&quot;/&gt;&lt;/object&gt;&lt;object type=&quot;3&quot; unique_id=&quot;11986&quot;&gt;&lt;property id=&quot;20148&quot; value=&quot;5&quot;/&gt;&lt;property id=&quot;20300&quot; value=&quot;Slide 39 - &amp;quot;Prayer &amp;amp; Teaching Religion&amp;quot;&quot;/&gt;&lt;property id=&quot;20307&quot; value=&quot;298&quot;/&gt;&lt;/object&gt;&lt;object type=&quot;3&quot; unique_id=&quot;12077&quot;&gt;&lt;property id=&quot;20148&quot; value=&quot;5&quot;/&gt;&lt;property id=&quot;20300&quot; value=&quot;Slide 17 - &amp;quot;Aid to Religious Schools&amp;quot;&quot;/&gt;&lt;property id=&quot;20307&quot; value=&quot;300&quot;/&gt;&lt;/object&gt;&lt;object type=&quot;3&quot; unique_id=&quot;12078&quot;&gt;&lt;property id=&quot;20148&quot; value=&quot;5&quot;/&gt;&lt;property id=&quot;20300&quot; value=&quot;Slide 40 - &amp;quot;Elk Grove v. Newdow (2004)&amp;quot;&quot;/&gt;&lt;property id=&quot;20307&quot; value=&quot;299&quot;/&gt;&lt;/object&gt;&lt;object type=&quot;3&quot; unique_id=&quot;12200&quot;&gt;&lt;property id=&quot;20148&quot; value=&quot;5&quot;/&gt;&lt;property id=&quot;20300&quot; value=&quot;Slide 18 - &amp;quot;Aid to Religious Schools&amp;quot;&quot;/&gt;&lt;property id=&quot;20307&quot; value=&quot;301&quot;/&gt;&lt;/object&gt;&lt;object type=&quot;3&quot; unique_id=&quot;12444&quot;&gt;&lt;property id=&quot;20148&quot; value=&quot;5&quot;/&gt;&lt;property id=&quot;20300&quot; value=&quot;Slide 19 - &amp;quot;Lemon v. Kurtzman (1971)&amp;quot;&quot;/&gt;&lt;property id=&quot;20307&quot; value=&quot;303&quot;/&gt;&lt;/object&gt;&lt;object type=&quot;3&quot; unique_id=&quot;12446&quot;&gt;&lt;property id=&quot;20148&quot; value=&quot;5&quot;/&gt;&lt;property id=&quot;20300&quot; value=&quot;Slide 6 - &amp;quot;Applying the Lemon Test&amp;quot;&quot;/&gt;&lt;property id=&quot;20307&quot; value=&quot;305&quot;/&gt;&lt;/object&gt;&lt;object type=&quot;3&quot; unique_id=&quot;12447&quot;&gt;&lt;property id=&quot;20148&quot; value=&quot;5&quot;/&gt;&lt;property id=&quot;20300&quot; value=&quot;Slide 20 - &amp;quot;Aguilar v. Felton (1985)&amp;quot;&quot;/&gt;&lt;property id=&quot;20307&quot; value=&quot;306&quot;/&gt;&lt;/object&gt;&lt;object type=&quot;3&quot; unique_id=&quot;12448&quot;&gt;&lt;property id=&quot;20148&quot; value=&quot;5&quot;/&gt;&lt;property id=&quot;20300&quot; value=&quot;Slide 21 - &amp;quot;Agostini v. Felton (1997)&amp;quot;&quot;/&gt;&lt;property id=&quot;20307&quot; value=&quot;307&quot;/&gt;&lt;/object&gt;&lt;object type=&quot;3&quot; unique_id=&quot;12449&quot;&gt;&lt;property id=&quot;20148&quot; value=&quot;5&quot;/&gt;&lt;property id=&quot;20300&quot; value=&quot;Slide 22 - &amp;quot;Mitchell v. Helms (2000)&amp;quot;&quot;/&gt;&lt;property id=&quot;20307&quot; value=&quot;308&quot;/&gt;&lt;/object&gt;&lt;object type=&quot;3&quot; unique_id=&quot;12450&quot;&gt;&lt;property id=&quot;20148&quot; value=&quot;5&quot;/&gt;&lt;property id=&quot;20300&quot; value=&quot;Slide 23 - &amp;quot;Zelman v. Simmons-Harris (2002)&amp;quot;&quot;/&gt;&lt;property id=&quot;20307&quot; value=&quot;309&quot;/&gt;&lt;/object&gt;&lt;object type=&quot;3&quot; unique_id=&quot;12451&quot;&gt;&lt;property id=&quot;20148&quot; value=&quot;5&quot;/&gt;&lt;property id=&quot;20300&quot; value=&quot;Slide 24 - &amp;quot;Zelman v. Simmons-Harris (2002)&amp;quot;&quot;/&gt;&lt;property id=&quot;20307&quot; value=&quot;310&quot;/&gt;&lt;/object&gt;&lt;object type=&quot;3&quot; unique_id=&quot;13921&quot;&gt;&lt;property id=&quot;20148&quot; value=&quot;5&quot;/&gt;&lt;property id=&quot;20300&quot; value=&quot;Slide 4 - &amp;quot;The Wall of Separation&amp;quot;&quot;/&gt;&lt;property id=&quot;20307&quot; value=&quot;313&quot;/&gt;&lt;/object&gt;&lt;object type=&quot;3&quot; unique_id=&quot;13922&quot;&gt;&lt;property id=&quot;20148&quot; value=&quot;5&quot;/&gt;&lt;property id=&quot;20300&quot; value=&quot;Slide 5 - &amp;quot;Lemon v. Kurtzman (1971)&amp;quot;&quot;/&gt;&lt;property id=&quot;20307&quot; value=&quot;315&quot;/&gt;&lt;/object&gt;&lt;object type=&quot;3&quot; unique_id=&quot;13924&quot;&gt;&lt;property id=&quot;20148&quot; value=&quot;5&quot;/&gt;&lt;property id=&quot;20300&quot; value=&quot;Slide 8 - &amp;quot;Prayer &amp;amp; Teaching Religion&amp;quot;&quot;/&gt;&lt;property id=&quot;20307&quot; value=&quot;317&quot;/&gt;&lt;/object&gt;&lt;object type=&quot;3&quot; unique_id=&quot;13925&quot;&gt;&lt;property id=&quot;20148&quot; value=&quot;5&quot;/&gt;&lt;property id=&quot;20300&quot; value=&quot;Slide 10 - &amp;quot;Political Speech&amp;quot;&quot;/&gt;&lt;property id=&quot;20307&quot; value=&quot;318&quot;/&gt;&lt;/object&gt;&lt;object type=&quot;3&quot; unique_id=&quot;14126&quot;&gt;&lt;property id=&quot;20148&quot; value=&quot;5&quot;/&gt;&lt;property id=&quot;20300&quot; value=&quot;Slide 11 - &amp;quot;Other Forms of Speech&amp;quot;&quot;/&gt;&lt;property id=&quot;20307&quot; value=&quot;319&quot;/&gt;&lt;/object&gt;&lt;object type=&quot;3&quot; unique_id=&quot;14127&quot;&gt;&lt;property id=&quot;20148&quot; value=&quot;5&quot;/&gt;&lt;property id=&quot;20300&quot; value=&quot;Slide 12 - &amp;quot;Freedom of the Press&amp;quot;&quot;/&gt;&lt;property id=&quot;20307&quot; value=&quot;320&quot;/&gt;&lt;/object&gt;&lt;object type=&quot;3&quot; unique_id=&quot;14129&quot;&gt;&lt;property id=&quot;20148&quot; value=&quot;5&quot;/&gt;&lt;property id=&quot;20300&quot; value=&quot;Slide 14 - &amp;quot;Conclusion&amp;quot;&quot;/&gt;&lt;property id=&quot;20307&quot; value=&quot;322&quot;/&gt;&lt;/object&gt;&lt;object type=&quot;3&quot; unique_id=&quot;14837&quot;&gt;&lt;property id=&quot;20148&quot; value=&quot;5&quot;/&gt;&lt;property id=&quot;20300&quot; value=&quot;Slide 7 - &amp;quot;Religious Access to Public Facilities&amp;quot;&quot;/&gt;&lt;property id=&quot;20307&quot; value=&quot;323&quot;/&gt;&lt;/object&gt;&lt;object type=&quot;3&quot; unique_id=&quot;14838&quot;&gt;&lt;property id=&quot;20148&quot; value=&quot;5&quot;/&gt;&lt;property id=&quot;20300&quot; value=&quot;Slide 25 - &amp;quot;Widmar v. Vincent (1981)&amp;quot;&quot;/&gt;&lt;property id=&quot;20307&quot; value=&quot;324&quot;/&gt;&lt;/object&gt;&lt;object type=&quot;3&quot; unique_id=&quot;14839&quot;&gt;&lt;property id=&quot;20148&quot; value=&quot;5&quot;/&gt;&lt;property id=&quot;20300&quot; value=&quot;Slide 26 - &amp;quot;Widmar v. Vincent (1981)&amp;quot;&quot;/&gt;&lt;property id=&quot;20307&quot; value=&quot;325&quot;/&gt;&lt;/object&gt;&lt;object type=&quot;3&quot; unique_id=&quot;14840&quot;&gt;&lt;property id=&quot;20148&quot; value=&quot;5&quot;/&gt;&lt;property id=&quot;20300&quot; value=&quot;Slide 27 - &amp;quot;Westside Community School v. Mergens (1990) The Facts&amp;quot;&quot;/&gt;&lt;property id=&quot;20307&quot; value=&quot;326&quot;/&gt;&lt;/object&gt;&lt;object type=&quot;3&quot; unique_id=&quot;14841&quot;&gt;&lt;property id=&quot;20148&quot; value=&quot;5&quot;/&gt;&lt;property id=&quot;20300&quot; value=&quot;Slide 28 - &amp;quot;Westside Community School v. Mergens (1990) The Decision&amp;quot;&quot;/&gt;&lt;property id=&quot;20307&quot; value=&quot;327&quot;/&gt;&lt;/object&gt;&lt;object type=&quot;3&quot; unique_id=&quot;14842&quot;&gt;&lt;property id=&quot;20148&quot; value=&quot;5&quot;/&gt;&lt;property id=&quot;20300&quot; value=&quot;Slide 29 - &amp;quot;Westside Community School  v. Mergens (1990) The Decision&amp;quot;&quot;/&gt;&lt;property id=&quot;20307&quot; value=&quot;328&quot;/&gt;&lt;/object&gt;&lt;object type=&quot;3&quot; unique_id=&quot;14843&quot;&gt;&lt;property id=&quot;20148&quot; value=&quot;5&quot;/&gt;&lt;property id=&quot;20300&quot; value=&quot;Slide 30 - &amp;quot;Lamb’s Chapel v. Center Moriches Union Free School District (1993)&amp;quot;&quot;/&gt;&lt;property id=&quot;20307&quot; value=&quot;329&quot;/&gt;&lt;/object&gt;&lt;object type=&quot;3&quot; unique_id=&quot;14844&quot;&gt;&lt;property id=&quot;20148&quot; value=&quot;5&quot;/&gt;&lt;property id=&quot;20300&quot; value=&quot;Slide 31 - &amp;quot;Lamb’s Chapel v. Center Moriches Union Free School District (1993)&amp;quot;&quot;/&gt;&lt;property id=&quot;20307&quot; value=&quot;330&quot;/&gt;&lt;/object&gt;&lt;object type=&quot;3&quot; unique_id=&quot;14845&quot;&gt;&lt;property id=&quot;20148&quot; value=&quot;5&quot;/&gt;&lt;property id=&quot;20300&quot; value=&quot;Slide 32 - &amp;quot;Rosenberger v. University of Virginia (1995)&amp;quot;&quot;/&gt;&lt;property id=&quot;20307&quot; value=&quot;331&quot;/&gt;&lt;/object&gt;&lt;object type=&quot;3&quot; unique_id=&quot;14846&quot;&gt;&lt;property id=&quot;20148&quot; value=&quot;5&quot;/&gt;&lt;property id=&quot;20300&quot; value=&quot;Slide 33 - &amp;quot;Rosenberger v. University of Virginia (1995)&amp;quot;&quot;/&gt;&lt;property id=&quot;20307&quot; value=&quot;332&quot;/&gt;&lt;/object&gt;&lt;object type=&quot;3&quot; unique_id=&quot;14847&quot;&gt;&lt;property id=&quot;20148&quot; value=&quot;5&quot;/&gt;&lt;property id=&quot;20300&quot; value=&quot;Slide 34 - &amp;quot;Good News Club v. Milford Central School (2001)&amp;quot;&quot;/&gt;&lt;property id=&quot;20307&quot; value=&quot;333&quot;/&gt;&lt;/object&gt;&lt;object type=&quot;3&quot; unique_id=&quot;14848&quot;&gt;&lt;property id=&quot;20148&quot; value=&quot;5&quot;/&gt;&lt;property id=&quot;20300&quot; value=&quot;Slide 35 - &amp;quot;Good News Club v. Milford Central School (2001)&amp;quot;&quot;/&gt;&lt;property id=&quot;20307&quot; value=&quot;334&quot;/&gt;&lt;/object&gt;&lt;object type=&quot;3&quot; unique_id=&quot;14849&quot;&gt;&lt;property id=&quot;20148&quot; value=&quot;5&quot;/&gt;&lt;property id=&quot;20300&quot; value=&quot;Slide 36 - &amp;quot;Public Display of Religious Symbols&amp;quot;&quot;/&gt;&lt;property id=&quot;20307&quot; value=&quot;337&quot;/&gt;&lt;/object&gt;&lt;object type=&quot;3&quot; unique_id=&quot;14850&quot;&gt;&lt;property id=&quot;20148&quot; value=&quot;5&quot;/&gt;&lt;property id=&quot;20300&quot; value=&quot;Slide 37 - &amp;quot;The Ten Commandment Cases (2005)&amp;quot;&quot;/&gt;&lt;property id=&quot;20307&quot; value=&quot;336&quot;/&gt;&lt;/object&gt;&lt;object type=&quot;3&quot; unique_id=&quot;14851&quot;&gt;&lt;property id=&quot;20148&quot; value=&quot;5&quot;/&gt;&lt;property id=&quot;20300&quot; value=&quot;Slide 41 - &amp;quot;The Roberts Court  and the Establishment Clause&amp;quot;&quot;/&gt;&lt;property id=&quot;20307&quot; value=&quot;335&quot;/&gt;&lt;/object&gt;&lt;object type=&quot;3&quot; unique_id=&quot;15056&quot;&gt;&lt;property id=&quot;20148&quot; value=&quot;5&quot;/&gt;&lt;property id=&quot;20300&quot; value=&quot;Slide 42 - &amp;quot;Hosanna-Tabor Evangelical Lutheran Church and School v. EEOC (2011)&amp;quot;&quot;/&gt;&lt;property id=&quot;20307&quot; value=&quot;338&quot;/&gt;&lt;/object&gt;&lt;object type=&quot;3&quot; unique_id=&quot;15643&quot;&gt;&lt;property id=&quot;20148&quot; value=&quot;5&quot;/&gt;&lt;property id=&quot;20300&quot; value=&quot;Slide 13 - &amp;quot;Assembly &amp;amp; Petition&amp;quot;&quot;/&gt;&lt;property id=&quot;20307&quot; value=&quot;339&quot;/&gt;&lt;/object&gt;&lt;object type=&quot;3&quot; unique_id=&quot;15644&quot;&gt;&lt;property id=&quot;20148&quot; value=&quot;5&quot;/&gt;&lt;property id=&quot;20300&quot; value=&quot;Slide 91 - &amp;quot;DeJonge v. Oregon (1937)&amp;quot;&quot;/&gt;&lt;property id=&quot;20307&quot; value=&quot;340&quot;/&gt;&lt;/object&gt;&lt;object type=&quot;3&quot; unique_id=&quot;15645&quot;&gt;&lt;property id=&quot;20148&quot; value=&quot;5&quot;/&gt;&lt;property id=&quot;20300&quot; value=&quot;Slide 92 - &amp;quot;Hague v. CIO (1939)&amp;quot;&quot;/&gt;&lt;property id=&quot;20307&quot; value=&quot;341&quot;/&gt;&lt;/object&gt;&lt;object type=&quot;3&quot; unique_id=&quot;15646&quot;&gt;&lt;property id=&quot;20148&quot; value=&quot;5&quot;/&gt;&lt;property id=&quot;20300&quot; value=&quot;Slide 93 - &amp;quot;Edwards v. South Carolina (1963)&amp;quot;&quot;/&gt;&lt;property id=&quot;20307&quot; value=&quot;342&quot;/&gt;&lt;/object&gt;&lt;object type=&quot;3&quot; unique_id=&quot;15647&quot;&gt;&lt;property id=&quot;20148&quot; value=&quot;5&quot;/&gt;&lt;property id=&quot;20300&quot; value=&quot;Slide 94 - &amp;quot;Cox v. Louisiana (1965)&amp;quot;&quot;/&gt;&lt;property id=&quot;20307&quot; value=&quot;343&quot;/&gt;&lt;/object&gt;&lt;object type=&quot;3&quot; unique_id=&quot;15648&quot;&gt;&lt;property id=&quot;20148&quot; value=&quot;5&quot;/&gt;&lt;property id=&quot;20300&quot; value=&quot;Slide 95 - &amp;quot;Adderley v. Florida (1966)&amp;quot;&quot;/&gt;&lt;property id=&quot;20307&quot; value=&quot;344&quot;/&gt;&lt;/object&gt;&lt;object type=&quot;3&quot; unique_id=&quot;15649&quot;&gt;&lt;property id=&quot;20148&quot; value=&quot;5&quot;/&gt;&lt;property id=&quot;20300&quot; value=&quot;Slide 96 - &amp;quot;Gregory v. Chicago (1969)&amp;quot;&quot;/&gt;&lt;property id=&quot;20307&quot; value=&quot;345&quot;/&gt;&lt;/object&gt;&lt;object type=&quot;3&quot; unique_id=&quot;15650&quot;&gt;&lt;property id=&quot;20148&quot; value=&quot;5&quot;/&gt;&lt;property id=&quot;20300&quot; value=&quot;Slide 97 - &amp;quot;Lloyd v. Tanner (1972)&amp;quot;&quot;/&gt;&lt;property id=&quot;20307&quot; value=&quot;346&quot;/&gt;&lt;/object&gt;&lt;object type=&quot;3&quot; unique_id=&quot;15651&quot;&gt;&lt;property id=&quot;20148&quot; value=&quot;5&quot;/&gt;&lt;property id=&quot;20300&quot; value=&quot;Slide 98 - &amp;quot;Modern Protesters: Abortion&amp;quot;&quot;/&gt;&lt;property id=&quot;20307&quot; value=&quot;347&quot;/&gt;&lt;/object&gt;&lt;object type=&quot;3&quot; unique_id=&quot;18573&quot;&gt;&lt;property id=&quot;20148&quot; value=&quot;5&quot;/&gt;&lt;property id=&quot;20300&quot; value=&quot;Slide 9 - &amp;quot;Free Exercise of Religion&amp;quot;&quot;/&gt;&lt;property id=&quot;20307&quot; value=&quot;373&quot;/&gt;&lt;/object&gt;&lt;object type=&quot;3&quot; unique_id=&quot;18575&quot;&gt;&lt;property id=&quot;20148&quot; value=&quot;5&quot;/&gt;&lt;property id=&quot;20300&quot; value=&quot;Slide 16 - &amp;quot;Establishment clause&amp;quot;&quot;/&gt;&lt;property id=&quot;20307&quot; value=&quot;350&quot;/&gt;&lt;/object&gt;&lt;object type=&quot;3&quot; unique_id=&quot;18576&quot;&gt;&lt;property id=&quot;20148&quot; value=&quot;5&quot;/&gt;&lt;property id=&quot;20300&quot; value=&quot;Slide 43 - &amp;quot;Free exercise of religion&amp;quot;&quot;/&gt;&lt;property id=&quot;20307&quot; value=&quot;372&quot;/&gt;&lt;/object&gt;&lt;object type=&quot;3&quot; unique_id=&quot;18577&quot;&gt;&lt;property id=&quot;20148&quot; value=&quot;5&quot;/&gt;&lt;property id=&quot;20300&quot; value=&quot;Slide 44 - &amp;quot;Reynolds v. United States (1879)&amp;quot;&quot;/&gt;&lt;property id=&quot;20307&quot; value=&quot;352&quot;/&gt;&lt;/object&gt;&lt;object type=&quot;3&quot; unique_id=&quot;18578&quot;&gt;&lt;property id=&quot;20148&quot; value=&quot;5&quot;/&gt;&lt;property id=&quot;20300&quot; value=&quot;Slide 45 - &amp;quot;Defining Religion&amp;quot;&quot;/&gt;&lt;property id=&quot;20307&quot; value=&quot;353&quot;/&gt;&lt;/object&gt;&lt;object type=&quot;3&quot; unique_id=&quot;18579&quot;&gt;&lt;property id=&quot;20148&quot; value=&quot;5&quot;/&gt;&lt;property id=&quot;20300&quot; value=&quot;Slide 46 - &amp;quot;Cantwell v. Connecticut (1940)&amp;quot;&quot;/&gt;&lt;property id=&quot;20307&quot; value=&quot;354&quot;/&gt;&lt;/object&gt;&lt;object type=&quot;3&quot; unique_id=&quot;18580&quot;&gt;&lt;property id=&quot;20148&quot; value=&quot;5&quot;/&gt;&lt;property id=&quot;20300&quot; value=&quot;Slide 47 - &amp;quot;Cantwell v. Connecticut (1940)&amp;quot;&quot;/&gt;&lt;property id=&quot;20307&quot; value=&quot;355&quot;/&gt;&lt;/object&gt;&lt;object type=&quot;3&quot; unique_id=&quot;18581&quot;&gt;&lt;property id=&quot;20148&quot; value=&quot;5&quot;/&gt;&lt;property id=&quot;20300&quot; value=&quot;Slide 48 - &amp;quot;Minersville School Dist. v. Gobitis (1940) &amp;quot;&quot;/&gt;&lt;property id=&quot;20307&quot; value=&quot;356&quot;/&gt;&lt;/object&gt;&lt;object type=&quot;3&quot; unique_id=&quot;18582&quot;&gt;&lt;property id=&quot;20148&quot; value=&quot;5&quot;/&gt;&lt;property id=&quot;20300&quot; value=&quot;Slide 49 - &amp;quot;Minersville School Dist. v. Gobitis (1940) &amp;quot;&quot;/&gt;&lt;property id=&quot;20307&quot; value=&quot;357&quot;/&gt;&lt;/object&gt;&lt;object type=&quot;3&quot; unique_id=&quot;18583&quot;&gt;&lt;property id=&quot;20148&quot; value=&quot;5&quot;/&gt;&lt;property id=&quot;20300&quot; value=&quot;Slide 50 - &amp;quot;West Virginia Board of Education v. Barnette (1943)&amp;quot;&quot;/&gt;&lt;property id=&quot;20307&quot; value=&quot;358&quot;/&gt;&lt;/object&gt;&lt;object type=&quot;3&quot; unique_id=&quot;18584&quot;&gt;&lt;property id=&quot;20148&quot; value=&quot;5&quot;/&gt;&lt;property id=&quot;20300&quot; value=&quot;Slide 51 - &amp;quot;Sherbert v. Verner (1963) &amp;quot;&quot;/&gt;&lt;property id=&quot;20307&quot; value=&quot;359&quot;/&gt;&lt;/object&gt;&lt;object type=&quot;3&quot; unique_id=&quot;18585&quot;&gt;&lt;property id=&quot;20148&quot; value=&quot;5&quot;/&gt;&lt;property id=&quot;20300&quot; value=&quot;Slide 52 - &amp;quot;Sherbert v. Verner (1963)&amp;quot;&quot;/&gt;&lt;property id=&quot;20307&quot; value=&quot;360&quot;/&gt;&lt;/object&gt;&lt;object type=&quot;3&quot; unique_id=&quot;18586&quot;&gt;&lt;property id=&quot;20148&quot; value=&quot;5&quot;/&gt;&lt;property id=&quot;20300&quot; value=&quot;Slide 53 - &amp;quot;Wisconsin v. Yoder (1972) &amp;quot;&quot;/&gt;&lt;property id=&quot;20307&quot; value=&quot;361&quot;/&gt;&lt;/object&gt;&lt;object type=&quot;3&quot; unique_id=&quot;18587&quot;&gt;&lt;property id=&quot;20148&quot; value=&quot;5&quot;/&gt;&lt;property id=&quot;20300&quot; value=&quot;Slide 54 - &amp;quot;Employment Division of Oregon v. Smith  “The Peyote Case” (1990) &amp;quot;&quot;/&gt;&lt;property id=&quot;20307&quot; value=&quot;362&quot;/&gt;&lt;/object&gt;&lt;object type=&quot;3&quot; unique_id=&quot;18588&quot;&gt;&lt;property id=&quot;20148&quot; value=&quot;5&quot;/&gt;&lt;property id=&quot;20300&quot; value=&quot;Slide 55 - &amp;quot;Employment Division of Oregon v. Smith “The Peyote Case” (1990)&amp;quot;&quot;/&gt;&lt;property id=&quot;20307&quot; value=&quot;363&quot;/&gt;&lt;/object&gt;&lt;object type=&quot;3&quot; unique_id=&quot;18589&quot;&gt;&lt;property id=&quot;20148&quot; value=&quot;5&quot;/&gt;&lt;property id=&quot;20300&quot; value=&quot;Slide 56 - &amp;quot;Employment Division of Oregon v. Smith “The Peyote Case” (1990)&amp;quot;&quot;/&gt;&lt;property id=&quot;20307&quot; value=&quot;364&quot;/&gt;&lt;/object&gt;&lt;object type=&quot;3&quot; unique_id=&quot;18590&quot;&gt;&lt;property id=&quot;20148&quot; value=&quot;5&quot;/&gt;&lt;property id=&quot;20300&quot; value=&quot;Slide 57 - &amp;quot;Church of the Lukumi v. Hialeah (1993)&amp;quot;&quot;/&gt;&lt;property id=&quot;20307&quot; value=&quot;365&quot;/&gt;&lt;/object&gt;&lt;object type=&quot;3&quot; unique_id=&quot;18591&quot;&gt;&lt;property id=&quot;20148&quot; value=&quot;5&quot;/&gt;&lt;property id=&quot;20300&quot; value=&quot;Slide 58 - &amp;quot;Church of the Lukumi v. Hialeah (1993)&amp;quot;&quot;/&gt;&lt;property id=&quot;20307&quot; value=&quot;366&quot;/&gt;&lt;/object&gt;&lt;object type=&quot;3&quot; unique_id=&quot;18592&quot;&gt;&lt;property id=&quot;20148&quot; value=&quot;5&quot;/&gt;&lt;property id=&quot;20300&quot; value=&quot;Slide 59 - &amp;quot;City of Boerne v. Flores (1997)&amp;quot;&quot;/&gt;&lt;property id=&quot;20307&quot; value=&quot;367&quot;/&gt;&lt;/object&gt;&lt;object type=&quot;3&quot; unique_id=&quot;18593&quot;&gt;&lt;property id=&quot;20148&quot; value=&quot;5&quot;/&gt;&lt;property id=&quot;20300&quot; value=&quot;Slide 60 - &amp;quot;City of Boerne v. Flores (1997)&amp;quot;&quot;/&gt;&lt;property id=&quot;20307&quot; value=&quot;368&quot;/&gt;&lt;/object&gt;&lt;object type=&quot;3&quot; unique_id=&quot;18594&quot;&gt;&lt;property id=&quot;20148&quot; value=&quot;5&quot;/&gt;&lt;property id=&quot;20300&quot; value=&quot;Slide 61 - &amp;quot;Gonzales v. O Centro Espirita Beneficente Uniao do Vegetal (2006)&amp;quot;&quot;/&gt;&lt;property id=&quot;20307&quot; value=&quot;369&quot;/&gt;&lt;/object&gt;&lt;object type=&quot;3&quot; unique_id=&quot;18595&quot;&gt;&lt;property id=&quot;20148&quot; value=&quot;5&quot;/&gt;&lt;property id=&quot;20300&quot; value=&quot;Slide 62 - &amp;quot;Recent Free Exercise Decisions  of the Roberts Court&amp;quot;&quot;/&gt;&lt;property id=&quot;20307&quot; value=&quot;370&quot;/&gt;&lt;/object&gt;&lt;object type=&quot;3&quot; unique_id=&quot;18596&quot;&gt;&lt;property id=&quot;20148&quot; value=&quot;5&quot;/&gt;&lt;property id=&quot;20300&quot; value=&quot;Slide 63 - &amp;quot;Free Exercise Standards&amp;quot;&quot;/&gt;&lt;property id=&quot;20307&quot; value=&quot;371&quot;/&gt;&lt;/object&gt;&lt;object type=&quot;3&quot; unique_id=&quot;18597&quot;&gt;&lt;property id=&quot;20148&quot; value=&quot;5&quot;/&gt;&lt;property id=&quot;20300&quot; value=&quot;Slide 64 - &amp;quot;Freedom of speech&amp;quot;&quot;/&gt;&lt;property id=&quot;20307&quot; value=&quot;349&quot;/&gt;&lt;/object&gt;&lt;object type=&quot;3&quot; unique_id=&quot;18598&quot;&gt;&lt;property id=&quot;20148&quot; value=&quot;5&quot;/&gt;&lt;property id=&quot;20300&quot; value=&quot;Slide 74 - &amp;quot;Freedom of the press&amp;quot;&quot;/&gt;&lt;property id=&quot;20307&quot; value=&quot;374&quot;/&gt;&lt;/object&gt;&lt;object type=&quot;3&quot; unique_id=&quot;18599&quot;&gt;&lt;property id=&quot;20148&quot; value=&quot;5&quot;/&gt;&lt;property id=&quot;20300&quot; value=&quot;Slide 75 - &amp;quot;Common Law&amp;quot;&quot;/&gt;&lt;property id=&quot;20307&quot; value=&quot;375&quot;/&gt;&lt;/object&gt;&lt;object type=&quot;3&quot; unique_id=&quot;18600&quot;&gt;&lt;property id=&quot;20148&quot; value=&quot;5&quot;/&gt;&lt;property id=&quot;20300&quot; value=&quot;Slide 76 - &amp;quot;Freedom of the Press&amp;quot;&quot;/&gt;&lt;property id=&quot;20307&quot; value=&quot;376&quot;/&gt;&lt;/object&gt;&lt;object type=&quot;3&quot; unique_id=&quot;18601&quot;&gt;&lt;property id=&quot;20148&quot; value=&quot;5&quot;/&gt;&lt;property id=&quot;20300&quot; value=&quot;Slide 77 - &amp;quot;Prior  Restraint&amp;quot;&quot;/&gt;&lt;property id=&quot;20307&quot; value=&quot;377&quot;/&gt;&lt;/object&gt;&lt;object type=&quot;3&quot; unique_id=&quot;18602&quot;&gt;&lt;property id=&quot;20148&quot; value=&quot;5&quot;/&gt;&lt;property id=&quot;20300&quot; value=&quot;Slide 78 - &amp;quot;Near v. Minnesota  (1931)&amp;quot;&quot;/&gt;&lt;property id=&quot;20307&quot; value=&quot;378&quot;/&gt;&lt;/object&gt;&lt;object type=&quot;3&quot; unique_id=&quot;18603&quot;&gt;&lt;property id=&quot;20148&quot; value=&quot;5&quot;/&gt;&lt;property id=&quot;20300&quot; value=&quot;Slide 79 - &amp;quot;Near v. Minnesota (1931)&amp;quot;&quot;/&gt;&lt;property id=&quot;20307&quot; value=&quot;379&quot;/&gt;&lt;/object&gt;&lt;object type=&quot;3&quot; unique_id=&quot;18604&quot;&gt;&lt;property id=&quot;20148&quot; value=&quot;5&quot;/&gt;&lt;property id=&quot;20300&quot; value=&quot;Slide 80 - &amp;quot;New York Times  v.  United States (1971)&amp;quot;&quot;/&gt;&lt;property id=&quot;20307&quot; value=&quot;380&quot;/&gt;&lt;/object&gt;&lt;object type=&quot;3&quot; unique_id=&quot;18605&quot;&gt;&lt;property id=&quot;20148&quot; value=&quot;5&quot;/&gt;&lt;property id=&quot;20300&quot; value=&quot;Slide 81 - &amp;quot;New York Times v. Unites States (1971)&amp;quot;&quot;/&gt;&lt;property id=&quot;20307&quot; value=&quot;381&quot;/&gt;&lt;/object&gt;&lt;object type=&quot;3&quot; unique_id=&quot;18606&quot;&gt;&lt;property id=&quot;20148&quot; value=&quot;5&quot;/&gt;&lt;property id=&quot;20300&quot; value=&quot;Slide 82 - &amp;quot;Recent Examples&amp;quot;&quot;/&gt;&lt;property id=&quot;20307&quot; value=&quot;382&quot;/&gt;&lt;/object&gt;&lt;object type=&quot;3&quot; unique_id=&quot;18607&quot;&gt;&lt;property id=&quot;20148&quot; value=&quot;5&quot;/&gt;&lt;property id=&quot;20300&quot; value=&quot;Slide 83 - &amp;quot;Prior Restraint and the Student Press: Hazelwood School Dist. v. Kuhlmeier (1988)&amp;quot;&quot;/&gt;&lt;property id=&quot;20307&quot; value=&quot;383&quot;/&gt;&lt;/object&gt;&lt;object type=&quot;3&quot; unique_id=&quot;18608&quot;&gt;&lt;property id=&quot;20148&quot; value=&quot;5&quot;/&gt;&lt;property id=&quot;20300&quot; value=&quot;Slide 84 - &amp;quot;Hazelwood School Dist. v. Kuhlmeier (1988) The Censored Stories&amp;quot;&quot;/&gt;&lt;property id=&quot;20307&quot; value=&quot;384&quot;/&gt;&lt;/object&gt;&lt;object type=&quot;3&quot; unique_id=&quot;18609&quot;&gt;&lt;property id=&quot;20148&quot; value=&quot;5&quot;/&gt;&lt;property id=&quot;20300&quot; value=&quot;Slide 85 - &amp;quot;Hazelwood School Dist. v. Kuhlmeier (1988)&amp;quot;&quot;/&gt;&lt;property id=&quot;20307&quot; value=&quot;385&quot;/&gt;&lt;/object&gt;&lt;object type=&quot;3&quot; unique_id=&quot;18610&quot;&gt;&lt;property id=&quot;20148&quot; value=&quot;5&quot;/&gt;&lt;property id=&quot;20300&quot; value=&quot;Slide 86 - &amp;quot;Hazelwood School Dist. v. Kuhlmeier (1988)&amp;quot;&quot;/&gt;&lt;property id=&quot;20307&quot; value=&quot;386&quot;/&gt;&lt;/object&gt;&lt;object type=&quot;3&quot; unique_id=&quot;18611&quot;&gt;&lt;property id=&quot;20148&quot; value=&quot;5&quot;/&gt;&lt;property id=&quot;20300&quot; value=&quot;Slide 87 - &amp;quot;Libel&amp;quot;&quot;/&gt;&lt;property id=&quot;20307&quot; value=&quot;387&quot;/&gt;&lt;/object&gt;&lt;object type=&quot;3&quot; unique_id=&quot;18612&quot;&gt;&lt;property id=&quot;20148&quot; value=&quot;5&quot;/&gt;&lt;property id=&quot;20300&quot; value=&quot;Slide 88 - &amp;quot;New York Times v. Sullivan (1964) The Facts&amp;quot;&quot;/&gt;&lt;property id=&quot;20307&quot; value=&quot;388&quot;/&gt;&lt;/object&gt;&lt;object type=&quot;3&quot; unique_id=&quot;18613&quot;&gt;&lt;property id=&quot;20148&quot; value=&quot;5&quot;/&gt;&lt;property id=&quot;20300&quot; value=&quot;Slide 89 - &amp;quot;New York Times v. Sullivan (1964) The Decision&amp;quot;&quot;/&gt;&lt;property id=&quot;20307&quot; value=&quot;389&quot;/&gt;&lt;/object&gt;&lt;object type=&quot;3&quot; unique_id=&quot;18614&quot;&gt;&lt;property id=&quot;20148&quot; value=&quot;5&quot;/&gt;&lt;property id=&quot;20300&quot; value=&quot;Slide 90 - &amp;quot;Freedom of association  &amp;amp;  petition&amp;quot;&quot;/&gt;&lt;property id=&quot;20307&quot; value=&quot;348&quot;/&gt;&lt;/object&gt;&lt;object type=&quot;3&quot; unique_id=&quot;19014&quot;&gt;&lt;property id=&quot;20148&quot; value=&quot;5&quot;/&gt;&lt;property id=&quot;20300&quot; value=&quot;Slide 15 - &amp;quot;Bonus Slides&amp;quot;&quot;/&gt;&lt;property id=&quot;20307&quot; value=&quot;390&quot;/&gt;&lt;/object&gt;&lt;/object&gt;&lt;object type=&quot;8&quot; unique_id=&quot;10712&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12030</TotalTime>
  <Words>14220</Words>
  <Application>Microsoft Office PowerPoint</Application>
  <PresentationFormat>On-screen Show (4:3)</PresentationFormat>
  <Paragraphs>553</Paragraphs>
  <Slides>98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98</vt:i4>
      </vt:variant>
    </vt:vector>
  </HeadingPairs>
  <TitlesOfParts>
    <vt:vector size="104" baseType="lpstr">
      <vt:lpstr>Arial</vt:lpstr>
      <vt:lpstr>Calibri</vt:lpstr>
      <vt:lpstr>Tahoma</vt:lpstr>
      <vt:lpstr>Times New Roman</vt:lpstr>
      <vt:lpstr>Wingdings</vt:lpstr>
      <vt:lpstr>Office Theme</vt:lpstr>
      <vt:lpstr>PowerPoint Presentation</vt:lpstr>
      <vt:lpstr>Introduction:  The First Amendment (1791)</vt:lpstr>
      <vt:lpstr>The Establishment Clause</vt:lpstr>
      <vt:lpstr>The Wall of Separation</vt:lpstr>
      <vt:lpstr>Lemon v. Kurtzman (1971)</vt:lpstr>
      <vt:lpstr>Applying the Lemon Test</vt:lpstr>
      <vt:lpstr>Religious Access to Public Facilities</vt:lpstr>
      <vt:lpstr>Prayer &amp; Teaching Religion</vt:lpstr>
      <vt:lpstr>Free Exercise of Religion</vt:lpstr>
      <vt:lpstr>Political Speech</vt:lpstr>
      <vt:lpstr>Other Forms of Speech</vt:lpstr>
      <vt:lpstr>Freedom of the Press</vt:lpstr>
      <vt:lpstr>Assembly &amp; Petition</vt:lpstr>
      <vt:lpstr>Conclusion</vt:lpstr>
      <vt:lpstr>Bonus Slides</vt:lpstr>
      <vt:lpstr>Establishment clause</vt:lpstr>
      <vt:lpstr>Aid to Religious Schools</vt:lpstr>
      <vt:lpstr>Aid to Religious Schools</vt:lpstr>
      <vt:lpstr>Lemon v. Kurtzman (1971)</vt:lpstr>
      <vt:lpstr>Aguilar v. Felton (1985)</vt:lpstr>
      <vt:lpstr>Agostini v. Felton (1997)</vt:lpstr>
      <vt:lpstr>Mitchell v. Helms (2000)</vt:lpstr>
      <vt:lpstr>Zelman v. Simmons-Harris (2002)</vt:lpstr>
      <vt:lpstr>Zelman v. Simmons-Harris (2002)</vt:lpstr>
      <vt:lpstr>Widmar v. Vincent (1981)</vt:lpstr>
      <vt:lpstr>Widmar v. Vincent (1981)</vt:lpstr>
      <vt:lpstr>Westside Community School v. Mergens (1990) The Facts</vt:lpstr>
      <vt:lpstr>Westside Community School v. Mergens (1990) The Decision</vt:lpstr>
      <vt:lpstr>Westside Community School  v. Mergens (1990) The Decision</vt:lpstr>
      <vt:lpstr>Lamb’s Chapel v. Center Moriches Union Free School District (1993)</vt:lpstr>
      <vt:lpstr>Lamb’s Chapel v. Center Moriches Union Free School District (1993)</vt:lpstr>
      <vt:lpstr>Rosenberger v. University of Virginia (1995)</vt:lpstr>
      <vt:lpstr>Rosenberger v. University of Virginia (1995)</vt:lpstr>
      <vt:lpstr>Good News Club v. Milford Central School (2001)</vt:lpstr>
      <vt:lpstr>Good News Club v. Milford Central School (2001)</vt:lpstr>
      <vt:lpstr>Public Display of Religious Symbols</vt:lpstr>
      <vt:lpstr>The Ten Commandment Cases (2005)</vt:lpstr>
      <vt:lpstr>Prayer &amp; Teaching Religion</vt:lpstr>
      <vt:lpstr>Prayer &amp; Teaching Religion</vt:lpstr>
      <vt:lpstr>Elk Grove v. Newdow (2004)</vt:lpstr>
      <vt:lpstr>The Roberts Court  and the Establishment Clause</vt:lpstr>
      <vt:lpstr>Hosanna-Tabor Evangelical Lutheran Church and School v. EEOC (2011)</vt:lpstr>
      <vt:lpstr>Free exercise of religion</vt:lpstr>
      <vt:lpstr>Reynolds v. United States (1879)</vt:lpstr>
      <vt:lpstr>Defining Religion</vt:lpstr>
      <vt:lpstr>Cantwell v. Connecticut (1940)</vt:lpstr>
      <vt:lpstr>Cantwell v. Connecticut (1940)</vt:lpstr>
      <vt:lpstr>Minersville School Dist. v. Gobitis (1940) </vt:lpstr>
      <vt:lpstr>Minersville School Dist. v. Gobitis (1940) </vt:lpstr>
      <vt:lpstr>West Virginia Board of Education v. Barnette (1943)</vt:lpstr>
      <vt:lpstr>Sherbert v. Verner (1963) </vt:lpstr>
      <vt:lpstr>Sherbert v. Verner (1963)</vt:lpstr>
      <vt:lpstr>Wisconsin v. Yoder (1972) </vt:lpstr>
      <vt:lpstr>Employment Division of Oregon v. Smith  “The Peyote Case” (1990) </vt:lpstr>
      <vt:lpstr>Employment Division of Oregon v. Smith “The Peyote Case” (1990)</vt:lpstr>
      <vt:lpstr>Employment Division of Oregon v. Smith “The Peyote Case” (1990)</vt:lpstr>
      <vt:lpstr>Church of the Lukumi v. Hialeah (1993)</vt:lpstr>
      <vt:lpstr>Church of the Lukumi v. Hialeah (1993)</vt:lpstr>
      <vt:lpstr>City of Boerne v. Flores (1997)</vt:lpstr>
      <vt:lpstr>City of Boerne v. Flores (1997)</vt:lpstr>
      <vt:lpstr>Gonzales v. O Centro Espirita Beneficente Uniao do Vegetal (2006)</vt:lpstr>
      <vt:lpstr>Recent Free Exercise Decisions  of the Roberts Court</vt:lpstr>
      <vt:lpstr>Free Exercise Standards</vt:lpstr>
      <vt:lpstr>Freedom of speech</vt:lpstr>
      <vt:lpstr>Political Speech</vt:lpstr>
      <vt:lpstr>Political Speech Standards: What Can be Banned?</vt:lpstr>
      <vt:lpstr>Political Speech Standards</vt:lpstr>
      <vt:lpstr>Obscenity:  From Hicklin to Roth</vt:lpstr>
      <vt:lpstr>Obscenity:  The Miller Test</vt:lpstr>
      <vt:lpstr>Symbolic Speech</vt:lpstr>
      <vt:lpstr>Student Speech</vt:lpstr>
      <vt:lpstr>Campaign Finance:  Buckley v. Valeo (1976)</vt:lpstr>
      <vt:lpstr>Citizens United v. FEC (2010)</vt:lpstr>
      <vt:lpstr>Freedom of the press</vt:lpstr>
      <vt:lpstr>Common Law</vt:lpstr>
      <vt:lpstr>Freedom of the Press</vt:lpstr>
      <vt:lpstr>Prior  Restraint</vt:lpstr>
      <vt:lpstr>Near v. Minnesota  (1931)</vt:lpstr>
      <vt:lpstr>Near v. Minnesota (1931)</vt:lpstr>
      <vt:lpstr>New York Times  v.  United States (1971)</vt:lpstr>
      <vt:lpstr>New York Times v. Unites States (1971)</vt:lpstr>
      <vt:lpstr>Recent Examples</vt:lpstr>
      <vt:lpstr>Prior Restraint and the Student Press: Hazelwood School Dist. v. Kuhlmeier (1988)</vt:lpstr>
      <vt:lpstr>Hazelwood School Dist. v. Kuhlmeier (1988) The Censored Stories</vt:lpstr>
      <vt:lpstr>Hazelwood School Dist. v. Kuhlmeier (1988)</vt:lpstr>
      <vt:lpstr>Hazelwood School Dist. v. Kuhlmeier (1988)</vt:lpstr>
      <vt:lpstr>Libel</vt:lpstr>
      <vt:lpstr>New York Times v. Sullivan (1964) The Facts</vt:lpstr>
      <vt:lpstr>New York Times v. Sullivan (1964) The Decision</vt:lpstr>
      <vt:lpstr>Freedom of association  &amp;  petition</vt:lpstr>
      <vt:lpstr>DeJonge v. Oregon (1937)</vt:lpstr>
      <vt:lpstr>Hague v. CIO (1939)</vt:lpstr>
      <vt:lpstr>Edwards v. South Carolina (1963)</vt:lpstr>
      <vt:lpstr>Cox v. Louisiana (1965)</vt:lpstr>
      <vt:lpstr>Adderley v. Florida (1966)</vt:lpstr>
      <vt:lpstr>Gregory v. Chicago (1969)</vt:lpstr>
      <vt:lpstr>Lloyd v. Tanner (1972)</vt:lpstr>
      <vt:lpstr>Modern Protesters: Abortion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Does Money = Political Speech?</dc:title>
  <dc:creator>Art</dc:creator>
  <cp:lastModifiedBy>Artemus Ward</cp:lastModifiedBy>
  <cp:revision>140</cp:revision>
  <dcterms:created xsi:type="dcterms:W3CDTF">2013-09-10T13:38:26Z</dcterms:created>
  <dcterms:modified xsi:type="dcterms:W3CDTF">2017-04-19T02:50:13Z</dcterms:modified>
</cp:coreProperties>
</file>