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59" r:id="rId6"/>
    <p:sldId id="288" r:id="rId7"/>
    <p:sldId id="261" r:id="rId8"/>
    <p:sldId id="271" r:id="rId9"/>
    <p:sldId id="262" r:id="rId10"/>
    <p:sldId id="287" r:id="rId11"/>
    <p:sldId id="275" r:id="rId12"/>
    <p:sldId id="273" r:id="rId13"/>
    <p:sldId id="274" r:id="rId14"/>
    <p:sldId id="276" r:id="rId15"/>
    <p:sldId id="278" r:id="rId16"/>
    <p:sldId id="279" r:id="rId17"/>
    <p:sldId id="280" r:id="rId18"/>
    <p:sldId id="281" r:id="rId19"/>
    <p:sldId id="282" r:id="rId20"/>
    <p:sldId id="283" r:id="rId21"/>
    <p:sldId id="284" r:id="rId22"/>
    <p:sldId id="285" r:id="rId23"/>
    <p:sldId id="286" r:id="rId24"/>
    <p:sldId id="289" r:id="rId25"/>
    <p:sldId id="290" r:id="rId26"/>
    <p:sldId id="291" r:id="rId27"/>
    <p:sldId id="292" r:id="rId28"/>
    <p:sldId id="293" r:id="rId29"/>
    <p:sldId id="294" r:id="rId30"/>
    <p:sldId id="296" r:id="rId31"/>
    <p:sldId id="297" r:id="rId32"/>
    <p:sldId id="298" r:id="rId33"/>
    <p:sldId id="299" r:id="rId34"/>
    <p:sldId id="300"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6" r:id="rId49"/>
    <p:sldId id="317" r:id="rId50"/>
    <p:sldId id="318" r:id="rId51"/>
    <p:sldId id="319" r:id="rId52"/>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4660"/>
  </p:normalViewPr>
  <p:slideViewPr>
    <p:cSldViewPr snapToGrid="0">
      <p:cViewPr varScale="1">
        <p:scale>
          <a:sx n="72" d="100"/>
          <a:sy n="72" d="100"/>
        </p:scale>
        <p:origin x="1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69574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147687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79893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220717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226166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153089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153672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91987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410792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171948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35EFE-E57C-465E-92D4-F5B255730130}"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D6E94A-FD7B-41CF-A356-DB08444B9EFB}" type="slidenum">
              <a:rPr lang="en-US" smtClean="0"/>
              <a:t>‹#›</a:t>
            </a:fld>
            <a:endParaRPr lang="en-US" dirty="0"/>
          </a:p>
        </p:txBody>
      </p:sp>
    </p:spTree>
    <p:extLst>
      <p:ext uri="{BB962C8B-B14F-4D97-AF65-F5344CB8AC3E}">
        <p14:creationId xmlns:p14="http://schemas.microsoft.com/office/powerpoint/2010/main" val="312434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5EFE-E57C-465E-92D4-F5B255730130}" type="datetimeFigureOut">
              <a:rPr lang="en-US" smtClean="0"/>
              <a:t>4/19/2017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6E94A-FD7B-41CF-A356-DB08444B9EFB}" type="slidenum">
              <a:rPr lang="en-US" smtClean="0"/>
              <a:t>‹#›</a:t>
            </a:fld>
            <a:endParaRPr lang="en-US" dirty="0"/>
          </a:p>
        </p:txBody>
      </p:sp>
    </p:spTree>
    <p:extLst>
      <p:ext uri="{BB962C8B-B14F-4D97-AF65-F5344CB8AC3E}">
        <p14:creationId xmlns:p14="http://schemas.microsoft.com/office/powerpoint/2010/main" val="186442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27774" y="5069159"/>
            <a:ext cx="3081130" cy="1533940"/>
          </a:xfrm>
        </p:spPr>
        <p:txBody>
          <a:bodyPr>
            <a:normAutofit fontScale="70000" lnSpcReduction="20000"/>
          </a:bodyPr>
          <a:lstStyle/>
          <a:p>
            <a:r>
              <a:rPr lang="en-US" dirty="0" smtClean="0"/>
              <a:t>Artemus Ward</a:t>
            </a:r>
          </a:p>
          <a:p>
            <a:r>
              <a:rPr lang="en-US" dirty="0" smtClean="0"/>
              <a:t>Dept. of Political Science</a:t>
            </a:r>
          </a:p>
          <a:p>
            <a:r>
              <a:rPr lang="en-US" dirty="0" smtClean="0"/>
              <a:t>Northern Illinois University</a:t>
            </a:r>
          </a:p>
          <a:p>
            <a:r>
              <a:rPr lang="en-US" dirty="0" smtClean="0"/>
              <a:t>Bill of Rights Institute Webinar</a:t>
            </a:r>
          </a:p>
          <a:p>
            <a:r>
              <a:rPr lang="en-US" dirty="0" smtClean="0"/>
              <a:t>April 19, 2017</a:t>
            </a:r>
            <a:endParaRPr lang="en-US" dirty="0"/>
          </a:p>
        </p:txBody>
      </p:sp>
      <p:pic>
        <p:nvPicPr>
          <p:cNvPr id="4" name="Picture 3"/>
          <p:cNvPicPr>
            <a:picLocks noChangeAspect="1"/>
          </p:cNvPicPr>
          <p:nvPr/>
        </p:nvPicPr>
        <p:blipFill>
          <a:blip r:embed="rId2"/>
          <a:stretch>
            <a:fillRect/>
          </a:stretch>
        </p:blipFill>
        <p:spPr>
          <a:xfrm>
            <a:off x="155713" y="162270"/>
            <a:ext cx="8087139" cy="6440829"/>
          </a:xfrm>
          <a:prstGeom prst="rect">
            <a:avLst/>
          </a:prstGeom>
        </p:spPr>
      </p:pic>
      <p:pic>
        <p:nvPicPr>
          <p:cNvPr id="6" name="Picture 5"/>
          <p:cNvPicPr>
            <a:picLocks noChangeAspect="1"/>
          </p:cNvPicPr>
          <p:nvPr/>
        </p:nvPicPr>
        <p:blipFill>
          <a:blip r:embed="rId3"/>
          <a:stretch>
            <a:fillRect/>
          </a:stretch>
        </p:blipFill>
        <p:spPr>
          <a:xfrm>
            <a:off x="8125183" y="1683026"/>
            <a:ext cx="3768644" cy="2690812"/>
          </a:xfrm>
          <a:prstGeom prst="rect">
            <a:avLst/>
          </a:prstGeom>
        </p:spPr>
      </p:pic>
    </p:spTree>
    <p:extLst>
      <p:ext uri="{BB962C8B-B14F-4D97-AF65-F5344CB8AC3E}">
        <p14:creationId xmlns:p14="http://schemas.microsoft.com/office/powerpoint/2010/main" val="429039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35" y="185530"/>
            <a:ext cx="5009322" cy="1510747"/>
          </a:xfrm>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185530" y="1987826"/>
            <a:ext cx="11847444" cy="4731025"/>
          </a:xfrm>
        </p:spPr>
        <p:txBody>
          <a:bodyPr>
            <a:normAutofit fontScale="92500" lnSpcReduction="10000"/>
          </a:bodyPr>
          <a:lstStyle/>
          <a:p>
            <a:r>
              <a:rPr lang="en-US" dirty="0" smtClean="0"/>
              <a:t>While the </a:t>
            </a:r>
            <a:r>
              <a:rPr lang="en-US" b="1" dirty="0" smtClean="0"/>
              <a:t>Grand Jury </a:t>
            </a:r>
            <a:r>
              <a:rPr lang="en-US" dirty="0" smtClean="0"/>
              <a:t>provision of the Fifth Amendment does not apply to state and local governments, the </a:t>
            </a:r>
            <a:r>
              <a:rPr lang="en-US" b="1" dirty="0" smtClean="0"/>
              <a:t>Double Jeopardy</a:t>
            </a:r>
            <a:r>
              <a:rPr lang="en-US" dirty="0" smtClean="0"/>
              <a:t>, </a:t>
            </a:r>
            <a:r>
              <a:rPr lang="en-US" b="1" dirty="0" smtClean="0"/>
              <a:t>Self-incrimination</a:t>
            </a:r>
            <a:r>
              <a:rPr lang="en-US" i="1" dirty="0" smtClean="0"/>
              <a:t>, </a:t>
            </a:r>
            <a:r>
              <a:rPr lang="en-US" dirty="0" smtClean="0"/>
              <a:t>and </a:t>
            </a:r>
            <a:r>
              <a:rPr lang="en-US" b="1" dirty="0" smtClean="0"/>
              <a:t>Takings </a:t>
            </a:r>
            <a:r>
              <a:rPr lang="en-US" dirty="0" smtClean="0"/>
              <a:t>clauses do.</a:t>
            </a:r>
            <a:r>
              <a:rPr lang="en-US" i="1" dirty="0" smtClean="0"/>
              <a:t>  </a:t>
            </a:r>
            <a:endParaRPr lang="en-US" dirty="0" smtClean="0"/>
          </a:p>
          <a:p>
            <a:r>
              <a:rPr lang="en-US" b="1" dirty="0" smtClean="0"/>
              <a:t>Due </a:t>
            </a:r>
            <a:r>
              <a:rPr lang="en-US" b="1" dirty="0"/>
              <a:t>process</a:t>
            </a:r>
            <a:r>
              <a:rPr lang="en-US" dirty="0"/>
              <a:t> </a:t>
            </a:r>
            <a:r>
              <a:rPr lang="en-US" dirty="0" smtClean="0"/>
              <a:t>guarantees apply to both the federal government through the Fifth Amendment and to state and local governments via the Fourteenth Amendment which also contains a due process clause.</a:t>
            </a:r>
          </a:p>
          <a:p>
            <a:r>
              <a:rPr lang="en-US" dirty="0" smtClean="0"/>
              <a:t>The </a:t>
            </a:r>
            <a:r>
              <a:rPr lang="en-US" b="1" dirty="0"/>
              <a:t>r</a:t>
            </a:r>
            <a:r>
              <a:rPr lang="en-US" b="1" dirty="0" smtClean="0"/>
              <a:t>ight to privacy </a:t>
            </a:r>
            <a:r>
              <a:rPr lang="en-US" dirty="0" smtClean="0"/>
              <a:t>derives, in part, from the Fifth Amendment.</a:t>
            </a:r>
          </a:p>
          <a:p>
            <a:r>
              <a:rPr lang="en-US" dirty="0" smtClean="0"/>
              <a:t>It is important to understand that each of the rights guaranteed by the Fifth Amendment are still contested in that liberal judges generally seek to expand protections for the accused while allowing more government leeway for takings. Conservative judges, on the other hand, generally seek to restrict protections for the accused while also making it more difficult for governments to take private property.</a:t>
            </a:r>
          </a:p>
          <a:p>
            <a:r>
              <a:rPr lang="en-US" dirty="0" smtClean="0"/>
              <a:t>The makeup of the Supreme Court (currently five conservatives and four liberals) determines the development of Fifth Amendment law. </a:t>
            </a:r>
          </a:p>
          <a:p>
            <a:endParaRPr lang="en-US" dirty="0"/>
          </a:p>
        </p:txBody>
      </p:sp>
      <p:pic>
        <p:nvPicPr>
          <p:cNvPr id="4" name="Picture 3"/>
          <p:cNvPicPr>
            <a:picLocks noChangeAspect="1"/>
          </p:cNvPicPr>
          <p:nvPr/>
        </p:nvPicPr>
        <p:blipFill>
          <a:blip r:embed="rId2"/>
          <a:stretch>
            <a:fillRect/>
          </a:stretch>
        </p:blipFill>
        <p:spPr>
          <a:xfrm>
            <a:off x="5817705" y="135007"/>
            <a:ext cx="4360172" cy="1700346"/>
          </a:xfrm>
          <a:prstGeom prst="rect">
            <a:avLst/>
          </a:prstGeom>
        </p:spPr>
      </p:pic>
    </p:spTree>
    <p:extLst>
      <p:ext uri="{BB962C8B-B14F-4D97-AF65-F5344CB8AC3E}">
        <p14:creationId xmlns:p14="http://schemas.microsoft.com/office/powerpoint/2010/main" val="311537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41354"/>
          </a:xfrm>
        </p:spPr>
        <p:txBody>
          <a:bodyPr>
            <a:normAutofit/>
          </a:bodyPr>
          <a:lstStyle/>
          <a:p>
            <a:pPr algn="ctr"/>
            <a:r>
              <a:rPr lang="en-US" sz="6000" dirty="0" smtClean="0"/>
              <a:t>Bonus Slides: Key Cases</a:t>
            </a:r>
            <a:endParaRPr lang="en-US" sz="6000" dirty="0"/>
          </a:p>
        </p:txBody>
      </p:sp>
      <p:pic>
        <p:nvPicPr>
          <p:cNvPr id="5" name="Picture 4"/>
          <p:cNvPicPr>
            <a:picLocks noChangeAspect="1"/>
          </p:cNvPicPr>
          <p:nvPr/>
        </p:nvPicPr>
        <p:blipFill>
          <a:blip r:embed="rId2"/>
          <a:stretch>
            <a:fillRect/>
          </a:stretch>
        </p:blipFill>
        <p:spPr>
          <a:xfrm>
            <a:off x="2387047" y="1241355"/>
            <a:ext cx="7164072" cy="5331723"/>
          </a:xfrm>
          <a:prstGeom prst="rect">
            <a:avLst/>
          </a:prstGeom>
        </p:spPr>
      </p:pic>
    </p:spTree>
    <p:extLst>
      <p:ext uri="{BB962C8B-B14F-4D97-AF65-F5344CB8AC3E}">
        <p14:creationId xmlns:p14="http://schemas.microsoft.com/office/powerpoint/2010/main" val="355275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Grand Jury:</a:t>
            </a:r>
            <a:br>
              <a:rPr lang="en-US" dirty="0" smtClean="0"/>
            </a:br>
            <a:r>
              <a:rPr lang="en-US" i="1" dirty="0" smtClean="0"/>
              <a:t>Hurtado v. California </a:t>
            </a:r>
            <a:r>
              <a:rPr lang="en-US" dirty="0" smtClean="0"/>
              <a:t>(1884)</a:t>
            </a:r>
            <a:endParaRPr lang="en-US" dirty="0"/>
          </a:p>
        </p:txBody>
      </p:sp>
      <p:sp>
        <p:nvSpPr>
          <p:cNvPr id="3" name="Content Placeholder 2"/>
          <p:cNvSpPr>
            <a:spLocks noGrp="1"/>
          </p:cNvSpPr>
          <p:nvPr>
            <p:ph idx="1"/>
          </p:nvPr>
        </p:nvSpPr>
        <p:spPr>
          <a:xfrm>
            <a:off x="119270" y="1825624"/>
            <a:ext cx="11926956" cy="4906479"/>
          </a:xfrm>
        </p:spPr>
        <p:txBody>
          <a:bodyPr>
            <a:normAutofit fontScale="92500" lnSpcReduction="10000"/>
          </a:bodyPr>
          <a:lstStyle/>
          <a:p>
            <a:r>
              <a:rPr lang="en-US" sz="2400" dirty="0"/>
              <a:t>HURTADO V. CALIFORNIA, 110 U.S. 516 (1884). Incorporation case where the Supreme Court held that the Fifth Amendment’s provision requiring indictment by grand jury was not applicable to state governments via the Fourteenth Amendment’s Due Process Clause. </a:t>
            </a:r>
            <a:endParaRPr lang="en-US" sz="2400" dirty="0" smtClean="0"/>
          </a:p>
          <a:p>
            <a:r>
              <a:rPr lang="en-US" sz="2400" dirty="0" smtClean="0"/>
              <a:t>Justice </a:t>
            </a:r>
            <a:r>
              <a:rPr lang="en-US" sz="2400" dirty="0"/>
              <a:t>Stanley Matthews wrote for the 8-1 majority that grand jury indictment was not required on the state level. Matthews reasoned that the Due Process Clause did not encompass the specific guarantees of the Fifth Amendment and that any legal proceeding could constitute due process. </a:t>
            </a:r>
          </a:p>
          <a:p>
            <a:r>
              <a:rPr lang="en-US" sz="2400" dirty="0"/>
              <a:t>Justice John Marshall Harlan I was the lone dissenter arguing that it was inconsistent with the due process of law to “require a person to answer for a capital offence except upon the presentment or indictment of a grand jury.” Harlan noted that when the Fourteenth Amendment was adopted, the Bill of Rights and the constitutions of 27 states “expressly forbade criminal prosecutions, by information, for capital cases.” Harlan’s driving concern was the safe-guarding of the personal liberties of defendants, vis-à-vis a grand jury system, against “official repression, cruelty of mobs, the machinations of falsehood, and the malevolence of private persons who would use the machinery of law to bring ruin upon their personal enemies.” </a:t>
            </a:r>
            <a:endParaRPr lang="en-US" sz="2400" dirty="0" smtClean="0"/>
          </a:p>
          <a:p>
            <a:r>
              <a:rPr lang="en-US" sz="2400" dirty="0" smtClean="0"/>
              <a:t>While </a:t>
            </a:r>
            <a:r>
              <a:rPr lang="en-US" sz="2400" dirty="0"/>
              <a:t>the other guarantees of the Fifth Amendment were subsequently applied to the states, the grand jury provision remains unincorporated.</a:t>
            </a:r>
          </a:p>
          <a:p>
            <a:endParaRPr lang="en-US" dirty="0"/>
          </a:p>
        </p:txBody>
      </p:sp>
    </p:spTree>
    <p:extLst>
      <p:ext uri="{BB962C8B-B14F-4D97-AF65-F5344CB8AC3E}">
        <p14:creationId xmlns:p14="http://schemas.microsoft.com/office/powerpoint/2010/main" val="174904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1364972"/>
          </a:xfrm>
        </p:spPr>
        <p:txBody>
          <a:bodyPr/>
          <a:lstStyle/>
          <a:p>
            <a:pPr algn="ctr"/>
            <a:r>
              <a:rPr lang="en-US" dirty="0" smtClean="0"/>
              <a:t>Grand Jury:</a:t>
            </a:r>
            <a:br>
              <a:rPr lang="en-US" dirty="0" smtClean="0"/>
            </a:br>
            <a:r>
              <a:rPr lang="en-US" i="1" dirty="0" smtClean="0"/>
              <a:t>Maxwell v. Dow </a:t>
            </a:r>
            <a:r>
              <a:rPr lang="en-US" dirty="0" smtClean="0"/>
              <a:t>(1900)</a:t>
            </a:r>
            <a:endParaRPr lang="en-US" dirty="0"/>
          </a:p>
        </p:txBody>
      </p:sp>
      <p:sp>
        <p:nvSpPr>
          <p:cNvPr id="3" name="Content Placeholder 2"/>
          <p:cNvSpPr>
            <a:spLocks noGrp="1"/>
          </p:cNvSpPr>
          <p:nvPr>
            <p:ph idx="1"/>
          </p:nvPr>
        </p:nvSpPr>
        <p:spPr>
          <a:xfrm>
            <a:off x="119269" y="1590262"/>
            <a:ext cx="11979965" cy="5141842"/>
          </a:xfrm>
        </p:spPr>
        <p:txBody>
          <a:bodyPr>
            <a:noAutofit/>
          </a:bodyPr>
          <a:lstStyle/>
          <a:p>
            <a:r>
              <a:rPr lang="en-US" sz="2100" dirty="0"/>
              <a:t>MAXWELL V. DOW, 176 U.S. 581 (1900). Incorporation case where the Supreme Court refused to apply various federal protections under the Fifth and Sixth Amendments to state governments. Charles Maxwell was convicted of robbery in state court. He appealed and argued that he was not afforded a grand jury for indictment and that he was tried by only eight jurors instead of 12 in violation of the Privileges and Immunities Clause and the Due Process Clause of the Fourteenth Amendment. The Supreme Court rejected Maxwell’s arguments. </a:t>
            </a:r>
            <a:endParaRPr lang="en-US" sz="2100" dirty="0" smtClean="0"/>
          </a:p>
          <a:p>
            <a:r>
              <a:rPr lang="en-US" sz="2100" dirty="0" smtClean="0"/>
              <a:t>Writing </a:t>
            </a:r>
            <a:r>
              <a:rPr lang="en-US" sz="2100" dirty="0"/>
              <a:t>for the 8-1 majority, Justice Rufus Peckham said that due process did not require either indictment by grand jury or a 12-person jury at the state level even though those rights were protected against the federal government. Furthermore, as with the Slaughterhouse Cases (1873) the Court refused to articulate any substantive component to what the privileges or immunities of citizens were—which is essentially still the case to this day. </a:t>
            </a:r>
            <a:endParaRPr lang="en-US" sz="2100" dirty="0" smtClean="0"/>
          </a:p>
          <a:p>
            <a:r>
              <a:rPr lang="en-US" sz="2100" dirty="0" smtClean="0"/>
              <a:t>In </a:t>
            </a:r>
            <a:r>
              <a:rPr lang="en-US" sz="2100" dirty="0"/>
              <a:t>dissent, Justice John Marshall Harlan I argued that the privileges and immunities enumerated in the Bill of Rights were meant to be protections extended to citizens from both the federal and state governments under the Fourteenth Amendment. Harlan’s dissent proved influential for later cases incorporating various provisions of the Bill of Rights to the states under the Due Process Clause—though not the grand jury provision which to this day remains only applicable to the federal government. See also HURTADO V. CALIFORNIA; PALKO V. CONNECTICUT; TWINING V. NEW JERSEY.</a:t>
            </a:r>
          </a:p>
        </p:txBody>
      </p:sp>
    </p:spTree>
    <p:extLst>
      <p:ext uri="{BB962C8B-B14F-4D97-AF65-F5344CB8AC3E}">
        <p14:creationId xmlns:p14="http://schemas.microsoft.com/office/powerpoint/2010/main" val="138288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26"/>
            <a:ext cx="10515600" cy="1404729"/>
          </a:xfrm>
        </p:spPr>
        <p:txBody>
          <a:bodyPr>
            <a:normAutofit/>
          </a:bodyPr>
          <a:lstStyle/>
          <a:p>
            <a:pPr algn="ctr"/>
            <a:r>
              <a:rPr lang="en-US" dirty="0" smtClean="0"/>
              <a:t>Grand Jury: </a:t>
            </a:r>
            <a:br>
              <a:rPr lang="en-US" dirty="0" smtClean="0"/>
            </a:br>
            <a:r>
              <a:rPr lang="en-US" dirty="0" smtClean="0"/>
              <a:t>Racial Discrimination</a:t>
            </a:r>
            <a:endParaRPr lang="en-US" dirty="0"/>
          </a:p>
        </p:txBody>
      </p:sp>
      <p:sp>
        <p:nvSpPr>
          <p:cNvPr id="3" name="Content Placeholder 2"/>
          <p:cNvSpPr>
            <a:spLocks noGrp="1"/>
          </p:cNvSpPr>
          <p:nvPr>
            <p:ph idx="1"/>
          </p:nvPr>
        </p:nvSpPr>
        <p:spPr>
          <a:xfrm>
            <a:off x="198783" y="1563756"/>
            <a:ext cx="11820939" cy="5141843"/>
          </a:xfrm>
        </p:spPr>
        <p:txBody>
          <a:bodyPr>
            <a:noAutofit/>
          </a:bodyPr>
          <a:lstStyle/>
          <a:p>
            <a:r>
              <a:rPr lang="en-US" sz="2900" i="1" dirty="0" smtClean="0"/>
              <a:t>Norris v. Alabama </a:t>
            </a:r>
            <a:r>
              <a:rPr lang="en-US" sz="2900" dirty="0" smtClean="0"/>
              <a:t>(1935) was the second of the “Scottsboro Boys” cases where </a:t>
            </a:r>
            <a:r>
              <a:rPr lang="en-US" sz="2900" dirty="0"/>
              <a:t>a group of young African American men were convicted in a sham trial and sentenced to death for </a:t>
            </a:r>
            <a:r>
              <a:rPr lang="en-US" sz="2900" dirty="0" smtClean="0"/>
              <a:t>allegedly raping </a:t>
            </a:r>
            <a:r>
              <a:rPr lang="en-US" sz="2900" dirty="0"/>
              <a:t>two white women while riding on a freight train in </a:t>
            </a:r>
            <a:r>
              <a:rPr lang="en-US" sz="2900" dirty="0" smtClean="0"/>
              <a:t>Alabama. The Supreme </a:t>
            </a:r>
            <a:r>
              <a:rPr lang="en-US" sz="2900" dirty="0"/>
              <a:t>Court reversed their convictions </a:t>
            </a:r>
            <a:r>
              <a:rPr lang="en-US" sz="2900" dirty="0" smtClean="0"/>
              <a:t>because African </a:t>
            </a:r>
            <a:r>
              <a:rPr lang="en-US" sz="2900" dirty="0"/>
              <a:t>Americans were systematically excluded from both the </a:t>
            </a:r>
            <a:r>
              <a:rPr lang="en-US" sz="2900" b="1" dirty="0"/>
              <a:t>grand jury</a:t>
            </a:r>
            <a:r>
              <a:rPr lang="en-US" sz="2900" dirty="0"/>
              <a:t> that indicted </a:t>
            </a:r>
            <a:r>
              <a:rPr lang="en-US" sz="2900" dirty="0" smtClean="0"/>
              <a:t>them </a:t>
            </a:r>
            <a:r>
              <a:rPr lang="en-US" sz="2900" dirty="0"/>
              <a:t>and the trial jury that convicted </a:t>
            </a:r>
            <a:r>
              <a:rPr lang="en-US" sz="2900" dirty="0" smtClean="0"/>
              <a:t>them.</a:t>
            </a:r>
            <a:endParaRPr lang="en-US" sz="2900" b="1" dirty="0" smtClean="0"/>
          </a:p>
          <a:p>
            <a:r>
              <a:rPr lang="en-US" sz="2900" dirty="0" smtClean="0"/>
              <a:t>In </a:t>
            </a:r>
            <a:r>
              <a:rPr lang="en-US" sz="2900" i="1" dirty="0" smtClean="0"/>
              <a:t>Vasquez v. Hillery </a:t>
            </a:r>
            <a:r>
              <a:rPr lang="en-US" sz="2900" dirty="0" smtClean="0"/>
              <a:t>(1986) an African </a:t>
            </a:r>
            <a:r>
              <a:rPr lang="en-US" sz="2900" dirty="0"/>
              <a:t>American ranch </a:t>
            </a:r>
            <a:r>
              <a:rPr lang="en-US" sz="2900" dirty="0" smtClean="0"/>
              <a:t>hand was convicted of </a:t>
            </a:r>
            <a:r>
              <a:rPr lang="en-US" sz="2900" dirty="0"/>
              <a:t>brutally murdering a 15-year-old </a:t>
            </a:r>
            <a:r>
              <a:rPr lang="en-US" sz="2900" dirty="0" smtClean="0"/>
              <a:t>girl. After serving over two decades in prison, the Court reversed 6-3 because </a:t>
            </a:r>
            <a:r>
              <a:rPr lang="en-US" sz="2900" dirty="0"/>
              <a:t>African Americans had been systematically excluded from his grand jury in violation of the Equal Protection Clause of the </a:t>
            </a:r>
            <a:r>
              <a:rPr lang="en-US" sz="2900" b="1" dirty="0"/>
              <a:t>Fourteenth Amendment</a:t>
            </a:r>
            <a:r>
              <a:rPr lang="en-US" sz="2900" dirty="0" smtClean="0"/>
              <a:t>.</a:t>
            </a:r>
            <a:endParaRPr lang="en-US" sz="2900" dirty="0"/>
          </a:p>
        </p:txBody>
      </p:sp>
    </p:spTree>
    <p:extLst>
      <p:ext uri="{BB962C8B-B14F-4D97-AF65-F5344CB8AC3E}">
        <p14:creationId xmlns:p14="http://schemas.microsoft.com/office/powerpoint/2010/main" val="161596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65"/>
            <a:ext cx="10515600" cy="715619"/>
          </a:xfrm>
        </p:spPr>
        <p:txBody>
          <a:bodyPr>
            <a:normAutofit/>
          </a:bodyPr>
          <a:lstStyle/>
          <a:p>
            <a:r>
              <a:rPr lang="en-US" dirty="0" smtClean="0"/>
              <a:t>Double Jeopardy: </a:t>
            </a:r>
            <a:r>
              <a:rPr lang="en-US" i="1" dirty="0" smtClean="0"/>
              <a:t>Palko v. Connecticut </a:t>
            </a:r>
            <a:r>
              <a:rPr lang="en-US" dirty="0" smtClean="0"/>
              <a:t>(1937)</a:t>
            </a:r>
            <a:endParaRPr lang="en-US" dirty="0"/>
          </a:p>
        </p:txBody>
      </p:sp>
      <p:sp>
        <p:nvSpPr>
          <p:cNvPr id="3" name="Content Placeholder 2"/>
          <p:cNvSpPr>
            <a:spLocks noGrp="1"/>
          </p:cNvSpPr>
          <p:nvPr>
            <p:ph idx="1"/>
          </p:nvPr>
        </p:nvSpPr>
        <p:spPr>
          <a:xfrm>
            <a:off x="132521" y="927652"/>
            <a:ext cx="11847443" cy="5817705"/>
          </a:xfrm>
        </p:spPr>
        <p:txBody>
          <a:bodyPr>
            <a:normAutofit fontScale="92500" lnSpcReduction="20000"/>
          </a:bodyPr>
          <a:lstStyle/>
          <a:p>
            <a:r>
              <a:rPr lang="en-US" b="1" dirty="0" smtClean="0"/>
              <a:t>Incorporation </a:t>
            </a:r>
            <a:r>
              <a:rPr lang="en-US" dirty="0"/>
              <a:t>case where the Supreme Court refused to apply the </a:t>
            </a:r>
            <a:r>
              <a:rPr lang="en-US" b="1" dirty="0"/>
              <a:t>double jeopardy</a:t>
            </a:r>
            <a:r>
              <a:rPr lang="en-US" dirty="0"/>
              <a:t> provision of the </a:t>
            </a:r>
            <a:r>
              <a:rPr lang="en-US" b="1" dirty="0"/>
              <a:t>Fifth Amendment </a:t>
            </a:r>
            <a:r>
              <a:rPr lang="en-US" dirty="0"/>
              <a:t>to the states via the </a:t>
            </a:r>
            <a:r>
              <a:rPr lang="en-US" b="1" dirty="0"/>
              <a:t>Due Process </a:t>
            </a:r>
            <a:r>
              <a:rPr lang="en-US" dirty="0"/>
              <a:t>Clause</a:t>
            </a:r>
            <a:r>
              <a:rPr lang="en-US" b="1" dirty="0"/>
              <a:t> </a:t>
            </a:r>
            <a:r>
              <a:rPr lang="en-US" dirty="0"/>
              <a:t>of the </a:t>
            </a:r>
            <a:r>
              <a:rPr lang="en-US" b="1" dirty="0"/>
              <a:t>Fourteenth Amendment</a:t>
            </a:r>
            <a:r>
              <a:rPr lang="en-US" dirty="0"/>
              <a:t>. Palko was accused of killing two police officers while robbing a store and was tried for first degree murder. He was convicted of second degree murder and sentenced to life in prison. The prosecutors secured a new trial at which Palko was convicted of first degree murder and sentenced to death. He </a:t>
            </a:r>
            <a:r>
              <a:rPr lang="en-US" b="1" dirty="0"/>
              <a:t>appealed</a:t>
            </a:r>
            <a:r>
              <a:rPr lang="en-US" dirty="0"/>
              <a:t> to the Supreme Court claiming that the double jeopardy clause of the Fifth Amendment should be applied to the states through the Due Process Clause of the Fourteenth Amendment. </a:t>
            </a:r>
          </a:p>
          <a:p>
            <a:r>
              <a:rPr lang="en-US" dirty="0"/>
              <a:t>Justice</a:t>
            </a:r>
            <a:r>
              <a:rPr lang="en-US" b="1" dirty="0"/>
              <a:t> Benjamin Cardozo</a:t>
            </a:r>
            <a:r>
              <a:rPr lang="en-US" dirty="0"/>
              <a:t> delivered the 8-1 opinion upholding the conviction for first degree murder. Cardozo held that the Fourteenth Amendment only guarantees the application of the most fundamental rights to the states. The right to not be subjected to double jeopardy was not a fundamental right and was therefore a matter for states to determine for themselves. Cardozo said that fundamental rights represent “the very essence of a scheme of ordered liberty” and are “principles of justice so rooted in the traditions and conscience of our people as to be ranked as fundamental.” </a:t>
            </a:r>
            <a:endParaRPr lang="en-US" dirty="0" smtClean="0"/>
          </a:p>
          <a:p>
            <a:r>
              <a:rPr lang="en-US" dirty="0" smtClean="0"/>
              <a:t>The </a:t>
            </a:r>
            <a:r>
              <a:rPr lang="en-US" dirty="0"/>
              <a:t>justices continued to struggle with the issue of incorporation in subsequent cases. </a:t>
            </a:r>
            <a:r>
              <a:rPr lang="en-US" dirty="0" smtClean="0"/>
              <a:t>The </a:t>
            </a:r>
            <a:r>
              <a:rPr lang="en-US" dirty="0"/>
              <a:t>Court ultimately overturned Palko in </a:t>
            </a:r>
            <a:r>
              <a:rPr lang="en-US" b="1" dirty="0"/>
              <a:t>Benton v. Maryland</a:t>
            </a:r>
            <a:r>
              <a:rPr lang="en-US" dirty="0"/>
              <a:t> (1969). </a:t>
            </a:r>
          </a:p>
          <a:p>
            <a:endParaRPr lang="en-US" dirty="0"/>
          </a:p>
          <a:p>
            <a:endParaRPr lang="en-US" dirty="0"/>
          </a:p>
        </p:txBody>
      </p:sp>
    </p:spTree>
    <p:extLst>
      <p:ext uri="{BB962C8B-B14F-4D97-AF65-F5344CB8AC3E}">
        <p14:creationId xmlns:p14="http://schemas.microsoft.com/office/powerpoint/2010/main" val="124734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775"/>
            <a:ext cx="10515600" cy="1544914"/>
          </a:xfrm>
        </p:spPr>
        <p:txBody>
          <a:bodyPr/>
          <a:lstStyle/>
          <a:p>
            <a:pPr algn="ctr"/>
            <a:r>
              <a:rPr lang="en-US" dirty="0" smtClean="0"/>
              <a:t>Double Jeopardy: </a:t>
            </a:r>
            <a:br>
              <a:rPr lang="en-US" dirty="0" smtClean="0"/>
            </a:br>
            <a:r>
              <a:rPr lang="en-US" i="1" dirty="0" smtClean="0"/>
              <a:t>Louisiana ex rel. Francis v. Resweber </a:t>
            </a:r>
            <a:r>
              <a:rPr lang="en-US" dirty="0" smtClean="0"/>
              <a:t>(1947)</a:t>
            </a:r>
            <a:endParaRPr lang="en-US" dirty="0"/>
          </a:p>
        </p:txBody>
      </p:sp>
      <p:sp>
        <p:nvSpPr>
          <p:cNvPr id="3" name="Content Placeholder 2"/>
          <p:cNvSpPr>
            <a:spLocks noGrp="1"/>
          </p:cNvSpPr>
          <p:nvPr>
            <p:ph idx="1"/>
          </p:nvPr>
        </p:nvSpPr>
        <p:spPr>
          <a:xfrm>
            <a:off x="278295" y="1690688"/>
            <a:ext cx="11807687" cy="5067921"/>
          </a:xfrm>
        </p:spPr>
        <p:txBody>
          <a:bodyPr>
            <a:normAutofit fontScale="70000" lnSpcReduction="20000"/>
          </a:bodyPr>
          <a:lstStyle/>
          <a:p>
            <a:r>
              <a:rPr lang="en-US" dirty="0" smtClean="0"/>
              <a:t>Capital </a:t>
            </a:r>
            <a:r>
              <a:rPr lang="en-US" dirty="0"/>
              <a:t>punishment case where the Supreme Court ruled that scheduling a second execution by electric chair, after the first one malfunctioned, did not violate the Fifth and Eighth Amendments. Willie Francis, a 15-year-old African American, was convicted of murdering a white drug store worker in Louisiana and was sentenced to death by electrocution. On the chosen day, Francis was strapped in the chair and the executioner threw the switch. Electric current passed through Francis’s body but it was not enough to kill him. The malfunction required a repair of the chair. In the meantime Francis sought to prevent the second execution attempt by arguing it would constitute double jeopardy and cruel and unusual punishment as incorporated to the states via the Fourteenth Amendment’s Due Process Clause. </a:t>
            </a:r>
          </a:p>
          <a:p>
            <a:r>
              <a:rPr lang="en-US" dirty="0"/>
              <a:t>By a vote of 5-4 the U.S. Supreme Court refused to block a second execution attempt. Writing for four justices, Justice Stanley Reed said that double jeopardy only applies to trials and not simply carrying out a sentence, in this case a second time because of a malfunction does not constitute double jeopardy after a malfunction. Reed went on to explain that cruel and unusual punishment applies to the method of executing the convicted man, not the suffering involved in the enactment of the death penalty. </a:t>
            </a:r>
            <a:endParaRPr lang="en-US" dirty="0" smtClean="0"/>
          </a:p>
          <a:p>
            <a:r>
              <a:rPr lang="en-US" dirty="0" smtClean="0"/>
              <a:t>The </a:t>
            </a:r>
            <a:r>
              <a:rPr lang="en-US" dirty="0"/>
              <a:t>fifth vote to allow the execution was Justice Felix Frankfurter who wrote a concurring opinion explaining how the Fourteenth Amendment guarantees due process and that Francis received all the fundamental due process guarantees in his case including a fair trial. </a:t>
            </a:r>
            <a:endParaRPr lang="en-US" dirty="0" smtClean="0"/>
          </a:p>
          <a:p>
            <a:r>
              <a:rPr lang="en-US" dirty="0" smtClean="0"/>
              <a:t>Justice </a:t>
            </a:r>
            <a:r>
              <a:rPr lang="en-US" dirty="0"/>
              <a:t>Harold Burton wrote the dissent which argued that shocking a convicted criminal more than once is a cruel and unusual punishment. He compared it to shocking someone three, four, or five times and wondered when it became cruel and unusual. If five is cruel and unusual why is two not? Francis was scheduled for another execution and this time it worked</a:t>
            </a:r>
            <a:r>
              <a:rPr lang="en-US" dirty="0" smtClean="0"/>
              <a:t>.</a:t>
            </a:r>
            <a:endParaRPr lang="en-US" dirty="0"/>
          </a:p>
        </p:txBody>
      </p:sp>
    </p:spTree>
    <p:extLst>
      <p:ext uri="{BB962C8B-B14F-4D97-AF65-F5344CB8AC3E}">
        <p14:creationId xmlns:p14="http://schemas.microsoft.com/office/powerpoint/2010/main" val="200624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539"/>
            <a:ext cx="10515600" cy="1452149"/>
          </a:xfrm>
        </p:spPr>
        <p:txBody>
          <a:bodyPr/>
          <a:lstStyle/>
          <a:p>
            <a:pPr algn="ctr"/>
            <a:r>
              <a:rPr lang="en-US" dirty="0" smtClean="0"/>
              <a:t>Double Jeopardy: </a:t>
            </a:r>
            <a:br>
              <a:rPr lang="en-US" dirty="0" smtClean="0"/>
            </a:br>
            <a:r>
              <a:rPr lang="en-US" i="1" dirty="0" smtClean="0"/>
              <a:t>Benton v. Maryland </a:t>
            </a:r>
            <a:r>
              <a:rPr lang="en-US" dirty="0" smtClean="0"/>
              <a:t>(1969)</a:t>
            </a:r>
            <a:endParaRPr lang="en-US" dirty="0"/>
          </a:p>
        </p:txBody>
      </p:sp>
      <p:sp>
        <p:nvSpPr>
          <p:cNvPr id="3" name="Content Placeholder 2"/>
          <p:cNvSpPr>
            <a:spLocks noGrp="1"/>
          </p:cNvSpPr>
          <p:nvPr>
            <p:ph idx="1"/>
          </p:nvPr>
        </p:nvSpPr>
        <p:spPr>
          <a:xfrm>
            <a:off x="397565" y="1802296"/>
            <a:ext cx="11380305" cy="4929807"/>
          </a:xfrm>
        </p:spPr>
        <p:txBody>
          <a:bodyPr>
            <a:normAutofit fontScale="92500" lnSpcReduction="10000"/>
          </a:bodyPr>
          <a:lstStyle/>
          <a:p>
            <a:r>
              <a:rPr lang="en-US" dirty="0" smtClean="0"/>
              <a:t>The </a:t>
            </a:r>
            <a:r>
              <a:rPr lang="en-US" dirty="0"/>
              <a:t>Supreme Court ruled that the Due process clause</a:t>
            </a:r>
            <a:r>
              <a:rPr lang="en-US" b="1" dirty="0"/>
              <a:t> </a:t>
            </a:r>
            <a:r>
              <a:rPr lang="en-US" dirty="0"/>
              <a:t>of the </a:t>
            </a:r>
            <a:r>
              <a:rPr lang="en-US" b="1" dirty="0"/>
              <a:t>Fourteenth Amendment incorporated </a:t>
            </a:r>
            <a:r>
              <a:rPr lang="en-US" dirty="0"/>
              <a:t>the </a:t>
            </a:r>
            <a:r>
              <a:rPr lang="en-US" b="1" dirty="0"/>
              <a:t>Fifth Amendment’s </a:t>
            </a:r>
            <a:r>
              <a:rPr lang="en-US" dirty="0"/>
              <a:t>protection against </a:t>
            </a:r>
            <a:r>
              <a:rPr lang="en-US" b="1" dirty="0"/>
              <a:t>double jeopardy</a:t>
            </a:r>
            <a:r>
              <a:rPr lang="en-US" dirty="0"/>
              <a:t> making it applicable to the states. </a:t>
            </a:r>
            <a:endParaRPr lang="en-US" dirty="0" smtClean="0"/>
          </a:p>
          <a:p>
            <a:r>
              <a:rPr lang="en-US" dirty="0" smtClean="0"/>
              <a:t>In </a:t>
            </a:r>
            <a:r>
              <a:rPr lang="en-US" b="1" dirty="0"/>
              <a:t>Palko v. Connecticut </a:t>
            </a:r>
            <a:r>
              <a:rPr lang="en-US" dirty="0"/>
              <a:t>(1937) the Court held that double jeopardy was not “implicit in the concept of ordered liberty” and therefore not applicable to state governments. John Dalmer Benton was tried for larceny and burglary in the state of Maryland. Having been initially convicted of burglary, he was retried and convicted of both charges. </a:t>
            </a:r>
            <a:endParaRPr lang="en-US" dirty="0" smtClean="0"/>
          </a:p>
          <a:p>
            <a:r>
              <a:rPr lang="en-US" dirty="0" smtClean="0"/>
              <a:t>Justice</a:t>
            </a:r>
            <a:r>
              <a:rPr lang="en-US" b="1" dirty="0" smtClean="0"/>
              <a:t> </a:t>
            </a:r>
            <a:r>
              <a:rPr lang="en-US" b="1" dirty="0"/>
              <a:t>Thurgood Marshall</a:t>
            </a:r>
            <a:r>
              <a:rPr lang="en-US" dirty="0"/>
              <a:t> delivered the 7-2 opinion ruling that retrying Benton for the initial charge he was </a:t>
            </a:r>
            <a:r>
              <a:rPr lang="en-US" b="1" dirty="0"/>
              <a:t>acquitted</a:t>
            </a:r>
            <a:r>
              <a:rPr lang="en-US" dirty="0"/>
              <a:t> on constituted double jeopardy. Marshall reasoned that protections against double jeopardy were fundamental, dating back to English common law and present in either the common law or constitutions of the American states</a:t>
            </a:r>
            <a:r>
              <a:rPr lang="en-US" dirty="0" smtClean="0"/>
              <a:t>.</a:t>
            </a:r>
            <a:endParaRPr lang="en-US" dirty="0"/>
          </a:p>
          <a:p>
            <a:endParaRPr lang="en-US" dirty="0"/>
          </a:p>
        </p:txBody>
      </p:sp>
    </p:spTree>
    <p:extLst>
      <p:ext uri="{BB962C8B-B14F-4D97-AF65-F5344CB8AC3E}">
        <p14:creationId xmlns:p14="http://schemas.microsoft.com/office/powerpoint/2010/main" val="294494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22"/>
            <a:ext cx="10515600" cy="596347"/>
          </a:xfrm>
        </p:spPr>
        <p:txBody>
          <a:bodyPr>
            <a:normAutofit fontScale="90000"/>
          </a:bodyPr>
          <a:lstStyle/>
          <a:p>
            <a:pPr algn="ctr"/>
            <a:r>
              <a:rPr lang="en-US" dirty="0" smtClean="0"/>
              <a:t>Double Jeopardy: </a:t>
            </a:r>
            <a:r>
              <a:rPr lang="en-US" i="1" dirty="0" smtClean="0"/>
              <a:t>U.S. v. Ursery </a:t>
            </a:r>
            <a:r>
              <a:rPr lang="en-US" dirty="0" smtClean="0"/>
              <a:t>(1996)</a:t>
            </a:r>
            <a:endParaRPr lang="en-US" dirty="0"/>
          </a:p>
        </p:txBody>
      </p:sp>
      <p:sp>
        <p:nvSpPr>
          <p:cNvPr id="3" name="Content Placeholder 2"/>
          <p:cNvSpPr>
            <a:spLocks noGrp="1"/>
          </p:cNvSpPr>
          <p:nvPr>
            <p:ph idx="1"/>
          </p:nvPr>
        </p:nvSpPr>
        <p:spPr>
          <a:xfrm>
            <a:off x="119270" y="901147"/>
            <a:ext cx="11953460" cy="5870714"/>
          </a:xfrm>
        </p:spPr>
        <p:txBody>
          <a:bodyPr>
            <a:noAutofit/>
          </a:bodyPr>
          <a:lstStyle/>
          <a:p>
            <a:r>
              <a:rPr lang="en-US" sz="1700" dirty="0" smtClean="0"/>
              <a:t>Supreme </a:t>
            </a:r>
            <a:r>
              <a:rPr lang="en-US" sz="1700" dirty="0"/>
              <a:t>Court decision holding that the combination of a civil property forfeiture and criminal prosecution did not violate the </a:t>
            </a:r>
            <a:r>
              <a:rPr lang="en-US" sz="1700" b="1" dirty="0"/>
              <a:t>Double Jeopardy </a:t>
            </a:r>
            <a:r>
              <a:rPr lang="en-US" sz="1700" dirty="0"/>
              <a:t>Clause of the </a:t>
            </a:r>
            <a:r>
              <a:rPr lang="en-US" sz="1700" b="1" dirty="0"/>
              <a:t>Fifth Amendment</a:t>
            </a:r>
            <a:r>
              <a:rPr lang="en-US" sz="1700" dirty="0"/>
              <a:t>, which protects </a:t>
            </a:r>
            <a:r>
              <a:rPr lang="en-US" sz="1700" b="1" dirty="0"/>
              <a:t>defendants</a:t>
            </a:r>
            <a:r>
              <a:rPr lang="en-US" sz="1700" dirty="0"/>
              <a:t> from being punished twice for the same offense.  </a:t>
            </a:r>
            <a:endParaRPr lang="en-US" sz="1700" dirty="0" smtClean="0"/>
          </a:p>
          <a:p>
            <a:r>
              <a:rPr lang="en-US" sz="1700" dirty="0" smtClean="0"/>
              <a:t>The </a:t>
            </a:r>
            <a:r>
              <a:rPr lang="en-US" sz="1700" dirty="0"/>
              <a:t>U.S. government prosecuted Ursery for manufacturing marijuana on his property. They initiated two separate proceedings against him: one criminal and the other a civil forfeiture case for the property used in committing the crime. </a:t>
            </a:r>
            <a:endParaRPr lang="en-US" sz="1700" dirty="0" smtClean="0"/>
          </a:p>
          <a:p>
            <a:r>
              <a:rPr lang="en-US" sz="1700" dirty="0" smtClean="0"/>
              <a:t>Writing </a:t>
            </a:r>
            <a:r>
              <a:rPr lang="en-US" sz="1700" dirty="0"/>
              <a:t>for the 8-1 majority, </a:t>
            </a:r>
            <a:r>
              <a:rPr lang="en-US" sz="1700" b="1" dirty="0"/>
              <a:t>Chief Justice</a:t>
            </a:r>
            <a:r>
              <a:rPr lang="en-US" sz="1700" dirty="0"/>
              <a:t> </a:t>
            </a:r>
            <a:r>
              <a:rPr lang="en-US" sz="1700" b="1" dirty="0"/>
              <a:t>William Rehnquist</a:t>
            </a:r>
            <a:r>
              <a:rPr lang="en-US" sz="1700" dirty="0"/>
              <a:t> held that the two proceedings did not constitute double jeopardy. He said that there was a clear distinction between the civil and criminal proceedings. He held that unlike criminal proceedings which result in punishment, civil forfeiture proceedings were remedial in nature and did not qualify as punishment. The main goal of the civil action, Rehnquist said, was to ensure that property is not used for illegal activities. He noted that while the forfeiture of property may have some punitive aspects, the mere existence of such characteristics did not serve as proof that the government intended for the sanctions to be criminal and for the forfeiture to be punitive. </a:t>
            </a:r>
            <a:endParaRPr lang="en-US" sz="1700" dirty="0" smtClean="0"/>
          </a:p>
          <a:p>
            <a:r>
              <a:rPr lang="en-US" sz="1700" dirty="0" smtClean="0"/>
              <a:t>In </a:t>
            </a:r>
            <a:r>
              <a:rPr lang="en-US" sz="1700" dirty="0"/>
              <a:t>a separate </a:t>
            </a:r>
            <a:r>
              <a:rPr lang="en-US" sz="1700" b="1" dirty="0"/>
              <a:t>concurrence</a:t>
            </a:r>
            <a:r>
              <a:rPr lang="en-US" sz="1700" dirty="0"/>
              <a:t>, Justices </a:t>
            </a:r>
            <a:r>
              <a:rPr lang="en-US" sz="1700" b="1" dirty="0"/>
              <a:t>Antonin Scalia</a:t>
            </a:r>
            <a:r>
              <a:rPr lang="en-US" sz="1700" dirty="0"/>
              <a:t> and </a:t>
            </a:r>
            <a:r>
              <a:rPr lang="en-US" sz="1700" b="1" dirty="0"/>
              <a:t>Clarence Thomas</a:t>
            </a:r>
            <a:r>
              <a:rPr lang="en-US" sz="1700" dirty="0"/>
              <a:t> considered the Double Jeopardy Clause to protect against successive prosecution, not successive punishment.</a:t>
            </a:r>
          </a:p>
          <a:p>
            <a:r>
              <a:rPr lang="en-US" sz="1700" dirty="0" smtClean="0"/>
              <a:t>In </a:t>
            </a:r>
            <a:r>
              <a:rPr lang="en-US" sz="1700" b="1" dirty="0"/>
              <a:t>dissent</a:t>
            </a:r>
            <a:r>
              <a:rPr lang="en-US" sz="1700" dirty="0"/>
              <a:t>, Justice</a:t>
            </a:r>
            <a:r>
              <a:rPr lang="en-US" sz="1700" b="1" dirty="0"/>
              <a:t> John Paul Stevens </a:t>
            </a:r>
            <a:r>
              <a:rPr lang="en-US" sz="1700" dirty="0"/>
              <a:t>said that while he agreed that the forfeiture of some property, namely monetary proceeds and contraband, did not qualify as punishment because it did not deprive anyone of liberty or lawfully obtained property, the government’s decision to seek the forfeiture of Ursery’s residence did constitute punishment because no evidence existed that suggested the house had been purchased using the proceeds from illegal activities and the house itself was not contraband. Stevens cited prior court decisions, which concluded that the purpose of forfeiture proceedings was intended to penalize criminal activities, therefore amounting to punitive action.  He was also skeptical of the government’s claim of deterrence, noting that civil sanctions that could not be solely defined as remedial and possessed some retributive or deterrent characteristics had been traditionally classified as punishment. </a:t>
            </a:r>
            <a:endParaRPr lang="en-US" sz="1700" dirty="0" smtClean="0"/>
          </a:p>
          <a:p>
            <a:r>
              <a:rPr lang="en-US" sz="1700" dirty="0" smtClean="0"/>
              <a:t>Widely </a:t>
            </a:r>
            <a:r>
              <a:rPr lang="en-US" sz="1700" dirty="0"/>
              <a:t>viewed as an about-face by the </a:t>
            </a:r>
            <a:r>
              <a:rPr lang="en-US" sz="1700" dirty="0" smtClean="0"/>
              <a:t>Court</a:t>
            </a:r>
            <a:r>
              <a:rPr lang="en-US" sz="1700" dirty="0"/>
              <a:t>, this decision reestablished forfeitures as a less burdensome means of prosecuting federal crimes</a:t>
            </a:r>
            <a:r>
              <a:rPr lang="en-US" sz="1700" dirty="0" smtClean="0"/>
              <a:t>.</a:t>
            </a:r>
            <a:endParaRPr lang="en-US" sz="1700" dirty="0"/>
          </a:p>
        </p:txBody>
      </p:sp>
    </p:spTree>
    <p:extLst>
      <p:ext uri="{BB962C8B-B14F-4D97-AF65-F5344CB8AC3E}">
        <p14:creationId xmlns:p14="http://schemas.microsoft.com/office/powerpoint/2010/main" val="98220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10515600" cy="1444486"/>
          </a:xfrm>
        </p:spPr>
        <p:txBody>
          <a:bodyPr/>
          <a:lstStyle/>
          <a:p>
            <a:pPr algn="ctr"/>
            <a:r>
              <a:rPr lang="en-US" dirty="0" smtClean="0"/>
              <a:t>Double Jeopardy: </a:t>
            </a:r>
            <a:br>
              <a:rPr lang="en-US" dirty="0" smtClean="0"/>
            </a:br>
            <a:r>
              <a:rPr lang="en-US" i="1" dirty="0" smtClean="0"/>
              <a:t>Kansas v. Hendricks </a:t>
            </a:r>
            <a:r>
              <a:rPr lang="en-US" dirty="0" smtClean="0"/>
              <a:t>(1997)</a:t>
            </a:r>
            <a:endParaRPr lang="en-US" dirty="0"/>
          </a:p>
        </p:txBody>
      </p:sp>
      <p:sp>
        <p:nvSpPr>
          <p:cNvPr id="3" name="Content Placeholder 2"/>
          <p:cNvSpPr>
            <a:spLocks noGrp="1"/>
          </p:cNvSpPr>
          <p:nvPr>
            <p:ph idx="1"/>
          </p:nvPr>
        </p:nvSpPr>
        <p:spPr>
          <a:xfrm>
            <a:off x="106017" y="1696278"/>
            <a:ext cx="11953461" cy="5062331"/>
          </a:xfrm>
        </p:spPr>
        <p:txBody>
          <a:bodyPr>
            <a:normAutofit fontScale="77500" lnSpcReduction="20000"/>
          </a:bodyPr>
          <a:lstStyle/>
          <a:p>
            <a:r>
              <a:rPr lang="en-US" dirty="0" smtClean="0"/>
              <a:t>Criminal </a:t>
            </a:r>
            <a:r>
              <a:rPr lang="en-US" dirty="0"/>
              <a:t>procedure case where the Supreme Court upheld a state law that allowed indefinite involuntary confinement for those the state deems likely to engage in predatory acts of sexual violence. </a:t>
            </a:r>
            <a:endParaRPr lang="en-US" dirty="0" smtClean="0"/>
          </a:p>
          <a:p>
            <a:r>
              <a:rPr lang="en-US" dirty="0" smtClean="0"/>
              <a:t>Leroy </a:t>
            </a:r>
            <a:r>
              <a:rPr lang="en-US" dirty="0"/>
              <a:t>Hendricks had an extensive history of sexually molesting children. After serving his prison sentence for a conviction the state sought to commit him and a civil trial was held to determine his eligibility under the state law which defined pedophilia as a “mental abnormality.” A jury decided that he qualified as a sexually violent predator and the court ordered that he be committed. Hendricks appealed claiming that his commitment violated the due process, ex post facto, and double jeopardy provisions of the Constitution. </a:t>
            </a:r>
          </a:p>
          <a:p>
            <a:r>
              <a:rPr lang="en-US" dirty="0"/>
              <a:t>Justice Clarence Thomas delivered the 5-4 majority opinion, holding that the states’ definition of “mental abnormality” satisfied “substantive” due process requirements. He said that the state law requires predetermination of dangerousness to ones’ self or to others and that the Court has consistently upheld the right of states to commit those who pose a danger to public health and safety. He also held that Hendricks’ commitment under the law was a civil, rather than criminal, matter and therefore did not violate double jeopardy or ex post facto principles. </a:t>
            </a:r>
            <a:endParaRPr lang="en-US" dirty="0" smtClean="0"/>
          </a:p>
          <a:p>
            <a:r>
              <a:rPr lang="en-US" dirty="0" smtClean="0"/>
              <a:t>Justice </a:t>
            </a:r>
            <a:r>
              <a:rPr lang="en-US" dirty="0"/>
              <a:t>Stephen Breyer filed a dissenting opinion, arguing that the state had not funded, nor provided adequate treatment for Hendricks, until after he served his prison sentence. He reasoned, therefore, that the law and his commitment were intended to inflict further punishment and should be struck down as a violation of both double jeopardy and ex post facto lawmaking</a:t>
            </a:r>
            <a:r>
              <a:rPr lang="en-US" dirty="0" smtClean="0"/>
              <a:t>.</a:t>
            </a:r>
            <a:endParaRPr lang="en-US" dirty="0"/>
          </a:p>
        </p:txBody>
      </p:sp>
    </p:spTree>
    <p:extLst>
      <p:ext uri="{BB962C8B-B14F-4D97-AF65-F5344CB8AC3E}">
        <p14:creationId xmlns:p14="http://schemas.microsoft.com/office/powerpoint/2010/main" val="258699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2" y="887896"/>
            <a:ext cx="11900452" cy="5830957"/>
          </a:xfrm>
        </p:spPr>
        <p:txBody>
          <a:bodyPr>
            <a:normAutofit fontScale="85000" lnSpcReduction="20000"/>
          </a:bodyPr>
          <a:lstStyle/>
          <a:p>
            <a:r>
              <a:rPr lang="en-US" dirty="0" smtClean="0"/>
              <a:t>Ratified </a:t>
            </a:r>
            <a:r>
              <a:rPr lang="en-US" dirty="0"/>
              <a:t>in 1791, </a:t>
            </a:r>
            <a:r>
              <a:rPr lang="en-US" dirty="0" smtClean="0"/>
              <a:t>the Fifth Amendment</a:t>
            </a:r>
          </a:p>
          <a:p>
            <a:pPr marL="0" indent="0">
              <a:buNone/>
            </a:pPr>
            <a:r>
              <a:rPr lang="en-US" dirty="0" smtClean="0"/>
              <a:t>   contains a </a:t>
            </a:r>
            <a:r>
              <a:rPr lang="en-US" dirty="0"/>
              <a:t>number </a:t>
            </a:r>
            <a:r>
              <a:rPr lang="en-US" dirty="0" smtClean="0"/>
              <a:t>of </a:t>
            </a:r>
            <a:r>
              <a:rPr lang="en-US" dirty="0"/>
              <a:t>individual </a:t>
            </a:r>
            <a:endParaRPr lang="en-US" dirty="0" smtClean="0"/>
          </a:p>
          <a:p>
            <a:pPr marL="0" indent="0">
              <a:buNone/>
            </a:pPr>
            <a:r>
              <a:rPr lang="en-US" dirty="0" smtClean="0"/>
              <a:t>   protections against </a:t>
            </a:r>
            <a:r>
              <a:rPr lang="en-US" dirty="0"/>
              <a:t>the </a:t>
            </a:r>
            <a:r>
              <a:rPr lang="en-US" dirty="0" smtClean="0"/>
              <a:t>government:</a:t>
            </a:r>
          </a:p>
          <a:p>
            <a:pPr marL="0" indent="0">
              <a:buNone/>
            </a:pPr>
            <a:endParaRPr lang="en-US" dirty="0" smtClean="0"/>
          </a:p>
          <a:p>
            <a:pPr marL="0" indent="0">
              <a:buNone/>
            </a:pPr>
            <a:endParaRPr lang="en-US" dirty="0" smtClean="0"/>
          </a:p>
          <a:p>
            <a:pPr marL="514350" indent="-514350">
              <a:buFont typeface="+mj-lt"/>
              <a:buAutoNum type="arabicPeriod"/>
            </a:pPr>
            <a:r>
              <a:rPr lang="en-US" sz="3100" b="1" dirty="0" smtClean="0"/>
              <a:t>Grand Jury </a:t>
            </a:r>
            <a:r>
              <a:rPr lang="en-US" sz="3100" dirty="0" smtClean="0"/>
              <a:t>– </a:t>
            </a:r>
            <a:r>
              <a:rPr lang="en-US" sz="3100" dirty="0"/>
              <a:t>G</a:t>
            </a:r>
            <a:r>
              <a:rPr lang="en-US" sz="3100" dirty="0" smtClean="0"/>
              <a:t>uarantees </a:t>
            </a:r>
            <a:r>
              <a:rPr lang="en-US" sz="3100" dirty="0"/>
              <a:t>that individuals accused by the federal government of capital crimes be afforded a grand </a:t>
            </a:r>
            <a:r>
              <a:rPr lang="en-US" sz="3100" dirty="0" smtClean="0"/>
              <a:t>jury. This is one of the few protections in the Bill of Rights that has </a:t>
            </a:r>
            <a:r>
              <a:rPr lang="en-US" sz="3100" dirty="0"/>
              <a:t>not been extended to state proceedings. </a:t>
            </a:r>
            <a:endParaRPr lang="en-US" sz="3100" dirty="0" smtClean="0"/>
          </a:p>
          <a:p>
            <a:pPr marL="514350" indent="-514350">
              <a:buFont typeface="+mj-lt"/>
              <a:buAutoNum type="arabicPeriod"/>
            </a:pPr>
            <a:r>
              <a:rPr lang="en-US" sz="3100" b="1" dirty="0" smtClean="0"/>
              <a:t>Double Jeopardy </a:t>
            </a:r>
            <a:r>
              <a:rPr lang="en-US" sz="3100" dirty="0" smtClean="0"/>
              <a:t>– Prohibits trying </a:t>
            </a:r>
            <a:r>
              <a:rPr lang="en-US" sz="3100" dirty="0"/>
              <a:t>someone twice for the same crime. </a:t>
            </a:r>
            <a:endParaRPr lang="en-US" sz="3100" dirty="0" smtClean="0"/>
          </a:p>
          <a:p>
            <a:pPr marL="514350" indent="-514350">
              <a:buFont typeface="+mj-lt"/>
              <a:buAutoNum type="arabicPeriod"/>
            </a:pPr>
            <a:r>
              <a:rPr lang="en-US" sz="3100" b="1" dirty="0"/>
              <a:t>S</a:t>
            </a:r>
            <a:r>
              <a:rPr lang="en-US" sz="3100" b="1" dirty="0" smtClean="0"/>
              <a:t>elf-incrimination</a:t>
            </a:r>
            <a:r>
              <a:rPr lang="en-US" sz="3100" dirty="0" smtClean="0"/>
              <a:t> – </a:t>
            </a:r>
            <a:r>
              <a:rPr lang="en-US" sz="3100" dirty="0"/>
              <a:t>G</a:t>
            </a:r>
            <a:r>
              <a:rPr lang="en-US" sz="3100" dirty="0" smtClean="0"/>
              <a:t>uarantees </a:t>
            </a:r>
            <a:r>
              <a:rPr lang="en-US" sz="3100" dirty="0"/>
              <a:t>a person the right to remain silent and not be forced to give testimony against one’s self. </a:t>
            </a:r>
            <a:endParaRPr lang="en-US" sz="3100" dirty="0" smtClean="0"/>
          </a:p>
          <a:p>
            <a:pPr marL="514350" indent="-514350">
              <a:buFont typeface="+mj-lt"/>
              <a:buAutoNum type="arabicPeriod"/>
            </a:pPr>
            <a:r>
              <a:rPr lang="en-US" sz="3100" b="1" dirty="0"/>
              <a:t>D</a:t>
            </a:r>
            <a:r>
              <a:rPr lang="en-US" sz="3100" b="1" dirty="0" smtClean="0"/>
              <a:t>ue </a:t>
            </a:r>
            <a:r>
              <a:rPr lang="en-US" sz="3100" b="1" dirty="0"/>
              <a:t>process</a:t>
            </a:r>
            <a:r>
              <a:rPr lang="en-US" sz="3100" dirty="0"/>
              <a:t> </a:t>
            </a:r>
            <a:r>
              <a:rPr lang="en-US" sz="3100" dirty="0" smtClean="0"/>
              <a:t>– Protects </a:t>
            </a:r>
            <a:r>
              <a:rPr lang="en-US" sz="3100" dirty="0"/>
              <a:t>against the deprivation of life, liberty or property without due process of law. </a:t>
            </a:r>
            <a:endParaRPr lang="en-US" sz="3100" dirty="0" smtClean="0"/>
          </a:p>
          <a:p>
            <a:pPr marL="514350" indent="-514350">
              <a:buFont typeface="+mj-lt"/>
              <a:buAutoNum type="arabicPeriod"/>
            </a:pPr>
            <a:r>
              <a:rPr lang="en-US" sz="3100" b="1" dirty="0"/>
              <a:t>T</a:t>
            </a:r>
            <a:r>
              <a:rPr lang="en-US" sz="3100" b="1" dirty="0" smtClean="0"/>
              <a:t>akings </a:t>
            </a:r>
            <a:r>
              <a:rPr lang="en-US" sz="3100" b="1" dirty="0"/>
              <a:t>clause </a:t>
            </a:r>
            <a:r>
              <a:rPr lang="en-US" sz="3100" b="1" dirty="0" smtClean="0"/>
              <a:t>– </a:t>
            </a:r>
            <a:r>
              <a:rPr lang="en-US" sz="3100" dirty="0" smtClean="0"/>
              <a:t>Protects </a:t>
            </a:r>
            <a:r>
              <a:rPr lang="en-US" sz="3100" dirty="0"/>
              <a:t>private property </a:t>
            </a:r>
            <a:r>
              <a:rPr lang="en-US" sz="3100" dirty="0" smtClean="0"/>
              <a:t>from being taken </a:t>
            </a:r>
            <a:r>
              <a:rPr lang="en-US" sz="3100" dirty="0"/>
              <a:t>by the </a:t>
            </a:r>
            <a:r>
              <a:rPr lang="en-US" sz="3100" dirty="0" smtClean="0"/>
              <a:t>government through their power of eminent domain </a:t>
            </a:r>
            <a:r>
              <a:rPr lang="en-US" sz="3100" dirty="0"/>
              <a:t>unless it is for public use and just compensation is provided. </a:t>
            </a:r>
          </a:p>
        </p:txBody>
      </p:sp>
      <p:pic>
        <p:nvPicPr>
          <p:cNvPr id="6" name="Picture 5"/>
          <p:cNvPicPr>
            <a:picLocks noChangeAspect="1"/>
          </p:cNvPicPr>
          <p:nvPr/>
        </p:nvPicPr>
        <p:blipFill>
          <a:blip r:embed="rId2"/>
          <a:stretch>
            <a:fillRect/>
          </a:stretch>
        </p:blipFill>
        <p:spPr>
          <a:xfrm>
            <a:off x="5363738" y="156127"/>
            <a:ext cx="6351186" cy="2401543"/>
          </a:xfrm>
          <a:prstGeom prst="rect">
            <a:avLst/>
          </a:prstGeom>
        </p:spPr>
      </p:pic>
    </p:spTree>
    <p:extLst>
      <p:ext uri="{BB962C8B-B14F-4D97-AF65-F5344CB8AC3E}">
        <p14:creationId xmlns:p14="http://schemas.microsoft.com/office/powerpoint/2010/main" val="154087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775"/>
            <a:ext cx="10515600" cy="874643"/>
          </a:xfrm>
        </p:spPr>
        <p:txBody>
          <a:bodyPr/>
          <a:lstStyle/>
          <a:p>
            <a:pPr algn="ctr"/>
            <a:r>
              <a:rPr lang="en-US" dirty="0" smtClean="0"/>
              <a:t>Self Incrimination: </a:t>
            </a:r>
            <a:r>
              <a:rPr lang="en-US" i="1" dirty="0" smtClean="0"/>
              <a:t>Boyd</a:t>
            </a:r>
            <a:r>
              <a:rPr lang="en-US" dirty="0" smtClean="0"/>
              <a:t>, </a:t>
            </a:r>
            <a:r>
              <a:rPr lang="en-US" i="1" dirty="0" smtClean="0"/>
              <a:t>Counselman</a:t>
            </a:r>
            <a:r>
              <a:rPr lang="en-US" dirty="0" smtClean="0"/>
              <a:t>, </a:t>
            </a:r>
            <a:r>
              <a:rPr lang="en-US" i="1" dirty="0" smtClean="0"/>
              <a:t>Twining</a:t>
            </a:r>
            <a:endParaRPr lang="en-US" dirty="0"/>
          </a:p>
        </p:txBody>
      </p:sp>
      <p:sp>
        <p:nvSpPr>
          <p:cNvPr id="3" name="Content Placeholder 2"/>
          <p:cNvSpPr>
            <a:spLocks noGrp="1"/>
          </p:cNvSpPr>
          <p:nvPr>
            <p:ph idx="1"/>
          </p:nvPr>
        </p:nvSpPr>
        <p:spPr>
          <a:xfrm>
            <a:off x="0" y="1020418"/>
            <a:ext cx="12059478" cy="5698434"/>
          </a:xfrm>
        </p:spPr>
        <p:txBody>
          <a:bodyPr>
            <a:normAutofit fontScale="70000" lnSpcReduction="20000"/>
          </a:bodyPr>
          <a:lstStyle/>
          <a:p>
            <a:r>
              <a:rPr lang="en-US" b="1" dirty="0" smtClean="0"/>
              <a:t>BOYD </a:t>
            </a:r>
            <a:r>
              <a:rPr lang="en-US" b="1" dirty="0"/>
              <a:t>V. U.S., 116 U.S. 616 (1886).</a:t>
            </a:r>
            <a:r>
              <a:rPr lang="en-US" dirty="0"/>
              <a:t> The </a:t>
            </a:r>
            <a:r>
              <a:rPr lang="en-US" b="1" dirty="0"/>
              <a:t>Fourth</a:t>
            </a:r>
            <a:r>
              <a:rPr lang="en-US" dirty="0"/>
              <a:t> and </a:t>
            </a:r>
            <a:r>
              <a:rPr lang="en-US" b="1" dirty="0"/>
              <a:t>Fifth Amendments</a:t>
            </a:r>
            <a:r>
              <a:rPr lang="en-US" dirty="0"/>
              <a:t> were at issue in this case when the government attempted to procure customs records from the </a:t>
            </a:r>
            <a:r>
              <a:rPr lang="en-US" b="1" dirty="0"/>
              <a:t>petitioner </a:t>
            </a:r>
            <a:r>
              <a:rPr lang="en-US" dirty="0"/>
              <a:t>under the Customs Act of 1874. Justice</a:t>
            </a:r>
            <a:r>
              <a:rPr lang="en-US" b="1" dirty="0"/>
              <a:t> Joseph Bradley</a:t>
            </a:r>
            <a:r>
              <a:rPr lang="en-US" dirty="0"/>
              <a:t> held for a unanimous Court that the protections of the Fourth Amendment against illegal search and seizure and the Fifth Amendment’s guarantee against </a:t>
            </a:r>
            <a:r>
              <a:rPr lang="en-US" b="1" dirty="0"/>
              <a:t>self-incrimination </a:t>
            </a:r>
            <a:r>
              <a:rPr lang="en-US" dirty="0"/>
              <a:t>extend beyond the physical intrusion of the home in criminal matters to the broad protection of an individual’s private affairs from government intrusion. The decision was an important precursor to the establishment of a </a:t>
            </a:r>
            <a:r>
              <a:rPr lang="en-US" b="1" dirty="0"/>
              <a:t>right to privacy</a:t>
            </a:r>
            <a:r>
              <a:rPr lang="en-US" dirty="0"/>
              <a:t> based, in part, on the Fourth and Fifth Amendments. </a:t>
            </a:r>
            <a:r>
              <a:rPr lang="en-US" i="1" dirty="0"/>
              <a:t>See also </a:t>
            </a:r>
            <a:r>
              <a:rPr lang="en-US" dirty="0"/>
              <a:t>GRISWOLD V. CONNECTICUT; OLMSTEAD V. U.S.; ROE V. WADE.</a:t>
            </a:r>
          </a:p>
          <a:p>
            <a:r>
              <a:rPr lang="en-US" b="1" dirty="0" smtClean="0"/>
              <a:t>COUNSELMAN </a:t>
            </a:r>
            <a:r>
              <a:rPr lang="en-US" b="1" dirty="0"/>
              <a:t>V. HITCHCOCK, 142 U.S. 547 (1892)</a:t>
            </a:r>
            <a:r>
              <a:rPr lang="en-US" dirty="0"/>
              <a:t>. </a:t>
            </a:r>
            <a:r>
              <a:rPr lang="en-US" dirty="0" smtClean="0"/>
              <a:t>Case </a:t>
            </a:r>
            <a:r>
              <a:rPr lang="en-US" dirty="0"/>
              <a:t>extending </a:t>
            </a:r>
            <a:r>
              <a:rPr lang="en-US" b="1" dirty="0"/>
              <a:t>self-incrimination </a:t>
            </a:r>
            <a:r>
              <a:rPr lang="en-US" dirty="0"/>
              <a:t>protections to </a:t>
            </a:r>
            <a:r>
              <a:rPr lang="en-US" b="1" dirty="0"/>
              <a:t>grand jury </a:t>
            </a:r>
            <a:r>
              <a:rPr lang="en-US" dirty="0"/>
              <a:t>proceedings. Charles Counselman was called as a witness before a federal grand jury but refused to answer certain questions on the grounds that his answers might incriminate him, despite a federal statute granting witness immunity. Justice </a:t>
            </a:r>
            <a:r>
              <a:rPr lang="en-US" b="1" dirty="0"/>
              <a:t>Samuel Blatchford </a:t>
            </a:r>
            <a:r>
              <a:rPr lang="en-US" dirty="0"/>
              <a:t>wrote for a unanimous Court that the </a:t>
            </a:r>
            <a:r>
              <a:rPr lang="en-US" b="1" dirty="0"/>
              <a:t>Fifth Amendment</a:t>
            </a:r>
            <a:r>
              <a:rPr lang="en-US" dirty="0"/>
              <a:t> privilege against self-incrimination applied not only to the </a:t>
            </a:r>
            <a:r>
              <a:rPr lang="en-US" b="1" dirty="0"/>
              <a:t>accused</a:t>
            </a:r>
            <a:r>
              <a:rPr lang="en-US" dirty="0"/>
              <a:t> in criminal proceedings, but also to witnesses in any investigation including grand jury proceedings. Furthermore, the Court held that the federal immunity statute did not compel Counselman’s testimony because its protection was not as broad as that of the Fifth Amendment. Specifically, while the statute protected against prosecution for the testimony itself it did not prohibit the use of the testimony to search for other evidence against him</a:t>
            </a:r>
            <a:r>
              <a:rPr lang="en-US" dirty="0" smtClean="0"/>
              <a:t>.</a:t>
            </a:r>
          </a:p>
          <a:p>
            <a:r>
              <a:rPr lang="en-US" b="1" dirty="0"/>
              <a:t>TWINING V. NEW JERSEY, 211 U.S. 78 (1908)</a:t>
            </a:r>
            <a:r>
              <a:rPr lang="en-US" dirty="0"/>
              <a:t>. </a:t>
            </a:r>
            <a:r>
              <a:rPr lang="en-US" b="1" dirty="0"/>
              <a:t>Incorporation </a:t>
            </a:r>
            <a:r>
              <a:rPr lang="en-US" dirty="0"/>
              <a:t>case where the Supreme Court declined to apply the </a:t>
            </a:r>
            <a:r>
              <a:rPr lang="en-US" b="1" dirty="0"/>
              <a:t>Fifth Amendment’s Self-Incrimination Clause </a:t>
            </a:r>
            <a:r>
              <a:rPr lang="en-US" dirty="0"/>
              <a:t>to state and local governments. Albert Twining was accused of deceiving a state bank examiner and at trial refused to testify on his own behalf. The judge told the jury that Twining’s refusal to testify could be considered in determining his guilt. Justice</a:t>
            </a:r>
            <a:r>
              <a:rPr lang="en-US" b="1" dirty="0"/>
              <a:t> William Moody</a:t>
            </a:r>
            <a:r>
              <a:rPr lang="en-US" dirty="0"/>
              <a:t> delivered the 8-2</a:t>
            </a:r>
            <a:r>
              <a:rPr lang="en-US" b="1" dirty="0"/>
              <a:t> majority opinion </a:t>
            </a:r>
            <a:r>
              <a:rPr lang="en-US" dirty="0"/>
              <a:t>holding that the protection against self-incrimination was not a fundamental right to be applied to the states through the Due process clause</a:t>
            </a:r>
            <a:r>
              <a:rPr lang="en-US" b="1" dirty="0"/>
              <a:t> </a:t>
            </a:r>
            <a:r>
              <a:rPr lang="en-US" dirty="0"/>
              <a:t>of the </a:t>
            </a:r>
            <a:r>
              <a:rPr lang="en-US" b="1" dirty="0"/>
              <a:t>Fourteenth Amendment</a:t>
            </a:r>
            <a:r>
              <a:rPr lang="en-US" dirty="0" smtClean="0"/>
              <a:t>. </a:t>
            </a:r>
            <a:r>
              <a:rPr lang="en-US" b="1" dirty="0"/>
              <a:t>John Marshall Harlan I dissented </a:t>
            </a:r>
            <a:r>
              <a:rPr lang="en-US" dirty="0"/>
              <a:t>arguing the privilege against self-incrimination should be incorporated. Ultimately, the Court’s decision was overturned by </a:t>
            </a:r>
            <a:r>
              <a:rPr lang="en-US" b="1" dirty="0"/>
              <a:t>Malloy v Hogan </a:t>
            </a:r>
            <a:r>
              <a:rPr lang="en-US" dirty="0"/>
              <a:t>(1964) which applied self-incrimination protections to the states</a:t>
            </a:r>
            <a:r>
              <a:rPr lang="en-US" dirty="0" smtClean="0"/>
              <a:t>.</a:t>
            </a:r>
            <a:endParaRPr lang="en-US" dirty="0"/>
          </a:p>
        </p:txBody>
      </p:sp>
    </p:spTree>
    <p:extLst>
      <p:ext uri="{BB962C8B-B14F-4D97-AF65-F5344CB8AC3E}">
        <p14:creationId xmlns:p14="http://schemas.microsoft.com/office/powerpoint/2010/main" val="706219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24"/>
            <a:ext cx="10515600" cy="715616"/>
          </a:xfrm>
        </p:spPr>
        <p:txBody>
          <a:bodyPr/>
          <a:lstStyle/>
          <a:p>
            <a:pPr algn="ctr"/>
            <a:r>
              <a:rPr lang="en-US" dirty="0" smtClean="0"/>
              <a:t>Self-Incrimination: </a:t>
            </a:r>
            <a:r>
              <a:rPr lang="en-US" i="1" dirty="0" smtClean="0"/>
              <a:t>Adamson</a:t>
            </a:r>
            <a:r>
              <a:rPr lang="en-US" dirty="0" smtClean="0"/>
              <a:t>, </a:t>
            </a:r>
            <a:r>
              <a:rPr lang="en-US" i="1" dirty="0" smtClean="0"/>
              <a:t>Rochin</a:t>
            </a:r>
            <a:r>
              <a:rPr lang="en-US" dirty="0" smtClean="0"/>
              <a:t>, Ullman</a:t>
            </a:r>
            <a:r>
              <a:rPr lang="en-US" i="1" dirty="0" smtClean="0"/>
              <a:t> </a:t>
            </a:r>
            <a:endParaRPr lang="en-US" dirty="0"/>
          </a:p>
        </p:txBody>
      </p:sp>
      <p:sp>
        <p:nvSpPr>
          <p:cNvPr id="3" name="Content Placeholder 2"/>
          <p:cNvSpPr>
            <a:spLocks noGrp="1"/>
          </p:cNvSpPr>
          <p:nvPr>
            <p:ph idx="1"/>
          </p:nvPr>
        </p:nvSpPr>
        <p:spPr>
          <a:xfrm>
            <a:off x="119269" y="848139"/>
            <a:ext cx="11966713" cy="5910470"/>
          </a:xfrm>
        </p:spPr>
        <p:txBody>
          <a:bodyPr>
            <a:noAutofit/>
          </a:bodyPr>
          <a:lstStyle/>
          <a:p>
            <a:r>
              <a:rPr lang="en-US" sz="1500" b="1" dirty="0"/>
              <a:t>ADAMSON V. CALIFORNIA, 332 U.S. 46 (1947)</a:t>
            </a:r>
            <a:r>
              <a:rPr lang="en-US" sz="1500" dirty="0"/>
              <a:t>. Supreme Court decision holding that the </a:t>
            </a:r>
            <a:r>
              <a:rPr lang="en-US" sz="1500" b="1" dirty="0"/>
              <a:t>Fifth Amendment’s</a:t>
            </a:r>
            <a:r>
              <a:rPr lang="en-US" sz="1500" dirty="0"/>
              <a:t> protection against </a:t>
            </a:r>
            <a:r>
              <a:rPr lang="en-US" sz="1500" b="1" dirty="0"/>
              <a:t>self-incrimination </a:t>
            </a:r>
            <a:r>
              <a:rPr lang="en-US" sz="1500" dirty="0"/>
              <a:t>was not applicable to state and local governments. Dewey Adamson was convicted of first degree murder in California, but chose not to testify on his own behalf. The prosecution used his refusal as evidence against him in court. Writing for a 5-4 majority, Justice</a:t>
            </a:r>
            <a:r>
              <a:rPr lang="en-US" sz="1500" b="1" dirty="0"/>
              <a:t> Stanley Reed </a:t>
            </a:r>
            <a:r>
              <a:rPr lang="en-US" sz="1500" dirty="0"/>
              <a:t>ruled that the Due process clause of the </a:t>
            </a:r>
            <a:r>
              <a:rPr lang="en-US" sz="1500" b="1" dirty="0"/>
              <a:t>Fourteenth Amendment </a:t>
            </a:r>
            <a:r>
              <a:rPr lang="en-US" sz="1500" dirty="0"/>
              <a:t>did not </a:t>
            </a:r>
            <a:r>
              <a:rPr lang="en-US" sz="1500" b="1" dirty="0"/>
              <a:t>incorporate</a:t>
            </a:r>
            <a:r>
              <a:rPr lang="en-US" sz="1500" dirty="0"/>
              <a:t> all of the provisions of the </a:t>
            </a:r>
            <a:r>
              <a:rPr lang="en-US" sz="1500" b="1" dirty="0"/>
              <a:t>Bill of Rights—</a:t>
            </a:r>
            <a:r>
              <a:rPr lang="en-US" sz="1500" dirty="0"/>
              <a:t>including the Fifth Amendment’s self-incrimination clause—but only those that are “fundamental.” Therefore, while Adamson’s rights may have been violated had he been tried in a federal court, because the case took place in a state court his right against self-incrimination did not apply. In </a:t>
            </a:r>
            <a:r>
              <a:rPr lang="en-US" sz="1500" b="1" dirty="0"/>
              <a:t>dissent</a:t>
            </a:r>
            <a:r>
              <a:rPr lang="en-US" sz="1500" dirty="0"/>
              <a:t>, Justice</a:t>
            </a:r>
            <a:r>
              <a:rPr lang="en-US" sz="1500" b="1" dirty="0"/>
              <a:t> Hugo Black </a:t>
            </a:r>
            <a:r>
              <a:rPr lang="en-US" sz="1500" dirty="0"/>
              <a:t>argued for the total </a:t>
            </a:r>
            <a:r>
              <a:rPr lang="en-US" sz="1500" b="1" dirty="0"/>
              <a:t>incorporation</a:t>
            </a:r>
            <a:r>
              <a:rPr lang="en-US" sz="1500" dirty="0"/>
              <a:t> of the Bill of Rights to the states, saying that not doing so left too much discretion to the state courts. Black’s position has never been adopted by the Supreme Court. Instead they have selectively applied certain provisions of the Bill of Rights to the states, including the self-incrimination provision in</a:t>
            </a:r>
            <a:r>
              <a:rPr lang="en-US" sz="1500" b="1" dirty="0"/>
              <a:t> Griffin v. California </a:t>
            </a:r>
            <a:r>
              <a:rPr lang="en-US" sz="1500" dirty="0"/>
              <a:t>(1965). </a:t>
            </a:r>
          </a:p>
          <a:p>
            <a:r>
              <a:rPr lang="en-US" sz="1500" b="1" dirty="0"/>
              <a:t>ROCHIN V. CALIFORNIA, 342 U.S. 165 (1952)</a:t>
            </a:r>
            <a:r>
              <a:rPr lang="en-US" sz="1500" dirty="0"/>
              <a:t>. T</a:t>
            </a:r>
            <a:r>
              <a:rPr lang="en-US" sz="1500" dirty="0" smtClean="0"/>
              <a:t>he </a:t>
            </a:r>
            <a:r>
              <a:rPr lang="en-US" sz="1500" dirty="0"/>
              <a:t>Supreme Court invalidated the use of involuntary stomach-pumping to obtain evidence against the will of the </a:t>
            </a:r>
            <a:r>
              <a:rPr lang="en-US" sz="1500" b="1" dirty="0"/>
              <a:t>accused </a:t>
            </a:r>
            <a:r>
              <a:rPr lang="en-US" sz="1500" dirty="0"/>
              <a:t>as a violation of </a:t>
            </a:r>
            <a:r>
              <a:rPr lang="en-US" sz="1500" b="1" dirty="0"/>
              <a:t>due process </a:t>
            </a:r>
            <a:r>
              <a:rPr lang="en-US" sz="1500" dirty="0"/>
              <a:t>under the </a:t>
            </a:r>
            <a:r>
              <a:rPr lang="en-US" sz="1500" b="1" dirty="0"/>
              <a:t>Fourteenth Amendment</a:t>
            </a:r>
            <a:r>
              <a:rPr lang="en-US" sz="1500" dirty="0"/>
              <a:t>. Rochin was convicted in California for possession of illegal drugs after police ordered doctors to pump his stomach to extract the evidence against his will. Writing for the unanimous Court, Justice </a:t>
            </a:r>
            <a:r>
              <a:rPr lang="en-US" sz="1500" b="1" dirty="0"/>
              <a:t>Felix Frankfurter </a:t>
            </a:r>
            <a:r>
              <a:rPr lang="en-US" sz="1500" dirty="0"/>
              <a:t>overturned Rochin’s conviction likening the method use to obtain the evidence to an impermissible forced confession by physical abuse. He said that obtaining evidence through stomach-pumping “shocked the conscience” and constituted “methods too close to the rack and the screw to permit constitutional differentiation.” Justices</a:t>
            </a:r>
            <a:r>
              <a:rPr lang="en-US" sz="1500" b="1" dirty="0"/>
              <a:t> William O. Douglas</a:t>
            </a:r>
            <a:r>
              <a:rPr lang="en-US" sz="1500" dirty="0"/>
              <a:t> and </a:t>
            </a:r>
            <a:r>
              <a:rPr lang="en-US" sz="1500" b="1" dirty="0"/>
              <a:t>Hugo Black </a:t>
            </a:r>
            <a:r>
              <a:rPr lang="en-US" sz="1500" dirty="0"/>
              <a:t>wrote </a:t>
            </a:r>
            <a:r>
              <a:rPr lang="en-US" sz="1500" b="1" dirty="0"/>
              <a:t>concurring opinions</a:t>
            </a:r>
            <a:r>
              <a:rPr lang="en-US" sz="1500" dirty="0"/>
              <a:t> arguing that the method violated the right against </a:t>
            </a:r>
            <a:r>
              <a:rPr lang="en-US" sz="1500" b="1" dirty="0"/>
              <a:t>self-incrimination</a:t>
            </a:r>
            <a:r>
              <a:rPr lang="en-US" sz="1500" dirty="0"/>
              <a:t> protected by the </a:t>
            </a:r>
            <a:r>
              <a:rPr lang="en-US" sz="1500" b="1" dirty="0"/>
              <a:t>Fifth Amendment</a:t>
            </a:r>
            <a:r>
              <a:rPr lang="en-US" sz="1500" dirty="0"/>
              <a:t>.</a:t>
            </a:r>
          </a:p>
          <a:p>
            <a:r>
              <a:rPr lang="en-US" sz="1500" b="1" dirty="0"/>
              <a:t>ULLMAN V. U.S., 350 U.S. 422 (1955).</a:t>
            </a:r>
            <a:r>
              <a:rPr lang="en-US" sz="1500" dirty="0"/>
              <a:t> </a:t>
            </a:r>
            <a:r>
              <a:rPr lang="en-US" sz="1500" dirty="0" smtClean="0"/>
              <a:t>The </a:t>
            </a:r>
            <a:r>
              <a:rPr lang="en-US" sz="1500" dirty="0"/>
              <a:t>Supreme Court upheld a federal law that required individuals to testify in court when compelled to but granted them immunity from any criminal prosecution that could result from their testimony. The Immunity Act of 1954 required individuals to testify in court when so ordered but also protected them from federal or state prosecution for their testimony. Ullman was ordered by a federal </a:t>
            </a:r>
            <a:r>
              <a:rPr lang="en-US" sz="1500" b="1" dirty="0"/>
              <a:t>district court </a:t>
            </a:r>
            <a:r>
              <a:rPr lang="en-US" sz="1500" dirty="0"/>
              <a:t>to testify before a federal </a:t>
            </a:r>
            <a:r>
              <a:rPr lang="en-US" sz="1500" b="1" dirty="0"/>
              <a:t>grand jury</a:t>
            </a:r>
            <a:r>
              <a:rPr lang="en-US" sz="1500" dirty="0"/>
              <a:t> investigating a national security matter. Ullman refused to testify and was sentenced to six months in prison for contempt. Ullman argued that the Immunity Act did not give him total immunity because even though he was protected against prosecution for his testimony, he could still lose his job, be expelled from a labor union, and publicly condemned. Thus, he argued, the law violated the </a:t>
            </a:r>
            <a:r>
              <a:rPr lang="en-US" sz="1500" b="1" dirty="0"/>
              <a:t>Fifth Amendment’s Self-Incrimination Clause</a:t>
            </a:r>
            <a:r>
              <a:rPr lang="en-US" sz="1500" dirty="0"/>
              <a:t>. </a:t>
            </a:r>
            <a:r>
              <a:rPr lang="en-US" sz="1500" dirty="0" smtClean="0"/>
              <a:t>Writing </a:t>
            </a:r>
            <a:r>
              <a:rPr lang="en-US" sz="1500" dirty="0"/>
              <a:t>for the 7-2 majority, Justice</a:t>
            </a:r>
            <a:r>
              <a:rPr lang="en-US" sz="1500" b="1" dirty="0"/>
              <a:t> Felix Frankfurter</a:t>
            </a:r>
            <a:r>
              <a:rPr lang="en-US" sz="1500" dirty="0"/>
              <a:t> rejected Ullman’s argument and upheld the statute. Frankfurter said that the Fifth Amendment only provided protection from criminal prosecution and not from the other possibilities listed by Ullman. In </a:t>
            </a:r>
            <a:r>
              <a:rPr lang="en-US" sz="1500" b="1" dirty="0"/>
              <a:t>dissent</a:t>
            </a:r>
            <a:r>
              <a:rPr lang="en-US" sz="1500" dirty="0"/>
              <a:t>, Justice</a:t>
            </a:r>
            <a:r>
              <a:rPr lang="en-US" sz="1500" b="1" dirty="0"/>
              <a:t> William O. Douglas</a:t>
            </a:r>
            <a:r>
              <a:rPr lang="en-US" sz="1500" dirty="0"/>
              <a:t> argued that the right to remain silent, guaranteed by the Fifth Amendment, is beyond the reach of congress. He said that any information given by an individual during a government proceeding must come willingly and cannot be compelled under threat of punishment</a:t>
            </a:r>
            <a:r>
              <a:rPr lang="en-US" sz="1500" dirty="0" smtClean="0"/>
              <a:t>.</a:t>
            </a:r>
            <a:endParaRPr lang="en-US" sz="1500" dirty="0"/>
          </a:p>
        </p:txBody>
      </p:sp>
    </p:spTree>
    <p:extLst>
      <p:ext uri="{BB962C8B-B14F-4D97-AF65-F5344CB8AC3E}">
        <p14:creationId xmlns:p14="http://schemas.microsoft.com/office/powerpoint/2010/main" val="3067792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1073425"/>
          </a:xfrm>
        </p:spPr>
        <p:txBody>
          <a:bodyPr/>
          <a:lstStyle/>
          <a:p>
            <a:pPr algn="ctr"/>
            <a:r>
              <a:rPr lang="en-US" dirty="0" smtClean="0"/>
              <a:t>Self Incrimination: Red Scare Cases</a:t>
            </a:r>
            <a:endParaRPr lang="en-US" dirty="0"/>
          </a:p>
        </p:txBody>
      </p:sp>
      <p:sp>
        <p:nvSpPr>
          <p:cNvPr id="3" name="Content Placeholder 2"/>
          <p:cNvSpPr>
            <a:spLocks noGrp="1"/>
          </p:cNvSpPr>
          <p:nvPr>
            <p:ph idx="1"/>
          </p:nvPr>
        </p:nvSpPr>
        <p:spPr>
          <a:xfrm>
            <a:off x="185530" y="1020417"/>
            <a:ext cx="11860696" cy="5724940"/>
          </a:xfrm>
        </p:spPr>
        <p:txBody>
          <a:bodyPr>
            <a:normAutofit fontScale="70000" lnSpcReduction="20000"/>
          </a:bodyPr>
          <a:lstStyle/>
          <a:p>
            <a:r>
              <a:rPr lang="en-US" b="1" dirty="0" smtClean="0"/>
              <a:t>COMMUNIST </a:t>
            </a:r>
            <a:r>
              <a:rPr lang="en-US" b="1" dirty="0"/>
              <a:t>PARTY V. SUBVERSIVE ACTIVITIES CONTROL BOARD, 367 U.S. 1 (1961)</a:t>
            </a:r>
            <a:r>
              <a:rPr lang="en-US" dirty="0"/>
              <a:t>. The Internal Security Act of 1950, commonly known as the McCarran Act was passed to require compulsory registration of members of the Communist Party in the U.S. The Subversive Activities Control Board was created to administer the registration process. The Board ordered the American Communist Party to register and disclose the names of officers and sources of funding. The party officers refused to register. After 10 years of litigation the court of appeals affirmed the order of the Board. </a:t>
            </a:r>
            <a:endParaRPr lang="en-US" dirty="0" smtClean="0"/>
          </a:p>
          <a:p>
            <a:r>
              <a:rPr lang="en-US" dirty="0" smtClean="0"/>
              <a:t>Justice </a:t>
            </a:r>
            <a:r>
              <a:rPr lang="en-US" dirty="0"/>
              <a:t>Felix Frankfurter delivered the 5-4 opinion upholding the decision of the lower court with regard to registration. The Court did not, however, rule on the constitutionality of the penalties contained in the Act until subsequent cases challenged the enforcement of its provisions. Chief Justice Earl Warren was joined by Justices Hugo Black, William O. Douglas and William Brennan in dissent arguing that the majority ignored too many testimonial discrepancies and ignored the Fifth Amendment defense against self-incrimination which they felt should have been applied to this case. They also said that the Act was a violation of freedom of speech and freedom of assembly.</a:t>
            </a:r>
          </a:p>
          <a:p>
            <a:r>
              <a:rPr lang="en-US" b="1" dirty="0" smtClean="0"/>
              <a:t>ALBERTSON </a:t>
            </a:r>
            <a:r>
              <a:rPr lang="en-US" b="1" dirty="0"/>
              <a:t>V. SUBVERSIVE ACTIVITIES CONTROL BOARD</a:t>
            </a:r>
            <a:r>
              <a:rPr lang="en-US" dirty="0"/>
              <a:t>, 382 U.S. 70 (1965). Criminal procedure case where the Supreme Court ruled that requiring communist organizations to register with the government violated the Self-Incrimination Clause of the Fifth Amendment. The Subversive Activities Control Board (SACB) was formed under the Internal Security Act of 1950 which was passed to expose members of the Communist Party. Albertson and other members refused to register and were charged. The justices had upheld the registration requirement in </a:t>
            </a:r>
            <a:r>
              <a:rPr lang="en-US" b="1" i="1" dirty="0"/>
              <a:t>Communist Party v. SACB </a:t>
            </a:r>
            <a:r>
              <a:rPr lang="en-US" dirty="0"/>
              <a:t>(1961) but waited to rule on the sanctions until they were enforced. Albertson provided just such a case. Writing for a unanimous Court, Justice William Brennan struck down the registration requirement reasoning that the information could be used as an admission of guilt, provide evidence to be used in court, or provide leads for investigations. </a:t>
            </a:r>
            <a:endParaRPr lang="en-US" dirty="0" smtClean="0"/>
          </a:p>
          <a:p>
            <a:r>
              <a:rPr lang="en-US" dirty="0" smtClean="0"/>
              <a:t>The </a:t>
            </a:r>
            <a:r>
              <a:rPr lang="en-US" dirty="0"/>
              <a:t>Court later invalidated the SACB’s ban on defense plant employment in </a:t>
            </a:r>
            <a:r>
              <a:rPr lang="en-US" b="1" i="1" dirty="0"/>
              <a:t>U.S. v. Robel </a:t>
            </a:r>
            <a:r>
              <a:rPr lang="en-US" dirty="0"/>
              <a:t>(1967) and the Nixon Administration did not renew the law when it expired in 1973</a:t>
            </a:r>
            <a:r>
              <a:rPr lang="en-US" dirty="0" smtClean="0"/>
              <a:t>.</a:t>
            </a:r>
            <a:endParaRPr lang="en-US" dirty="0"/>
          </a:p>
        </p:txBody>
      </p:sp>
    </p:spTree>
    <p:extLst>
      <p:ext uri="{BB962C8B-B14F-4D97-AF65-F5344CB8AC3E}">
        <p14:creationId xmlns:p14="http://schemas.microsoft.com/office/powerpoint/2010/main" val="3027405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10515600" cy="583096"/>
          </a:xfrm>
        </p:spPr>
        <p:txBody>
          <a:bodyPr>
            <a:normAutofit fontScale="90000"/>
          </a:bodyPr>
          <a:lstStyle/>
          <a:p>
            <a:pPr algn="ctr"/>
            <a:r>
              <a:rPr lang="en-US" dirty="0" smtClean="0"/>
              <a:t>Self Incrimination: </a:t>
            </a:r>
            <a:r>
              <a:rPr lang="en-US" i="1" dirty="0" smtClean="0"/>
              <a:t>Malloy </a:t>
            </a:r>
            <a:r>
              <a:rPr lang="en-US" dirty="0" smtClean="0"/>
              <a:t>and </a:t>
            </a:r>
            <a:r>
              <a:rPr lang="en-US" i="1" dirty="0" smtClean="0"/>
              <a:t>Griffin</a:t>
            </a:r>
            <a:endParaRPr lang="en-US" dirty="0"/>
          </a:p>
        </p:txBody>
      </p:sp>
      <p:sp>
        <p:nvSpPr>
          <p:cNvPr id="3" name="Content Placeholder 2"/>
          <p:cNvSpPr>
            <a:spLocks noGrp="1"/>
          </p:cNvSpPr>
          <p:nvPr>
            <p:ph idx="1"/>
          </p:nvPr>
        </p:nvSpPr>
        <p:spPr>
          <a:xfrm>
            <a:off x="92765" y="795130"/>
            <a:ext cx="11993218" cy="5936974"/>
          </a:xfrm>
        </p:spPr>
        <p:txBody>
          <a:bodyPr>
            <a:noAutofit/>
          </a:bodyPr>
          <a:lstStyle/>
          <a:p>
            <a:r>
              <a:rPr lang="en-US" sz="1600" b="1" dirty="0" smtClean="0"/>
              <a:t>MALLOY </a:t>
            </a:r>
            <a:r>
              <a:rPr lang="en-US" sz="1600" b="1" dirty="0"/>
              <a:t>V. HOGAN, 378 U.S. 1 (1964).</a:t>
            </a:r>
            <a:r>
              <a:rPr lang="en-US" sz="1600" dirty="0"/>
              <a:t> The Court ruled that the </a:t>
            </a:r>
            <a:r>
              <a:rPr lang="en-US" sz="1600" b="1" dirty="0"/>
              <a:t>Fourteenth Amendment</a:t>
            </a:r>
            <a:r>
              <a:rPr lang="en-US" sz="1600" dirty="0"/>
              <a:t> </a:t>
            </a:r>
            <a:r>
              <a:rPr lang="en-US" sz="1600" b="1" dirty="0"/>
              <a:t>incorporates</a:t>
            </a:r>
            <a:r>
              <a:rPr lang="en-US" sz="1600" dirty="0"/>
              <a:t> the </a:t>
            </a:r>
            <a:r>
              <a:rPr lang="en-US" sz="1600" b="1" dirty="0"/>
              <a:t>Fifth Amendment</a:t>
            </a:r>
            <a:r>
              <a:rPr lang="en-US" sz="1600" dirty="0"/>
              <a:t> protection against </a:t>
            </a:r>
            <a:r>
              <a:rPr lang="en-US" sz="1600" b="1" dirty="0"/>
              <a:t>self-incrimination</a:t>
            </a:r>
            <a:r>
              <a:rPr lang="en-US" sz="1600" dirty="0"/>
              <a:t>; thereby makings it applicable to the states. The Court revoked the state’s ability to hold a witness in contempt because they would not testify in a trial for fear of self-incrimination. In the 5-4 </a:t>
            </a:r>
            <a:r>
              <a:rPr lang="en-US" sz="1600" b="1" dirty="0"/>
              <a:t>majority opinion</a:t>
            </a:r>
            <a:r>
              <a:rPr lang="en-US" sz="1600" dirty="0"/>
              <a:t>, Justice</a:t>
            </a:r>
            <a:r>
              <a:rPr lang="en-US" sz="1600" b="1" dirty="0"/>
              <a:t> William Brennan</a:t>
            </a:r>
            <a:r>
              <a:rPr lang="en-US" sz="1600" dirty="0"/>
              <a:t> stated that any confession obtained by the state must be “free and voluntary: that is, it must not be extracted by any sort of threats or violence, nor obtained by any direct or implied promises, however slight, nor by the exertion of any improper influence.” He also </a:t>
            </a:r>
            <a:r>
              <a:rPr lang="en-US" sz="1600" dirty="0" smtClean="0"/>
              <a:t>stated </a:t>
            </a:r>
            <a:r>
              <a:rPr lang="en-US" sz="1600" dirty="0"/>
              <a:t>that governments, state and federal alike, are constitutionally required to prove ones guilt by evidence, not a coerced confession. Brennan finally </a:t>
            </a:r>
            <a:r>
              <a:rPr lang="en-US" sz="1600" dirty="0" smtClean="0"/>
              <a:t>noted </a:t>
            </a:r>
            <a:r>
              <a:rPr lang="en-US" sz="1600" dirty="0"/>
              <a:t>that a </a:t>
            </a:r>
            <a:r>
              <a:rPr lang="en-US" sz="1600" b="1" dirty="0"/>
              <a:t>defendant</a:t>
            </a:r>
            <a:r>
              <a:rPr lang="en-US" sz="1600" dirty="0"/>
              <a:t> is able to invoke his Fifth Amendment rights if he is sure “that a responsive answer to the question or an explanation of why it cannot be answered might be dangerous because injurious disclosure could result” and a judge may only compel a witness to testify if he is certain that his testimony “cannot possibly” self-incriminate. </a:t>
            </a:r>
          </a:p>
          <a:p>
            <a:r>
              <a:rPr lang="en-US" sz="1600" dirty="0"/>
              <a:t>Justices</a:t>
            </a:r>
            <a:r>
              <a:rPr lang="en-US" sz="1600" b="1" dirty="0"/>
              <a:t> John Harlan</a:t>
            </a:r>
            <a:r>
              <a:rPr lang="en-US" sz="1600" dirty="0"/>
              <a:t> and </a:t>
            </a:r>
            <a:r>
              <a:rPr lang="en-US" sz="1600" b="1" dirty="0"/>
              <a:t>Byron White</a:t>
            </a:r>
            <a:r>
              <a:rPr lang="en-US" sz="1600" dirty="0"/>
              <a:t> </a:t>
            </a:r>
            <a:r>
              <a:rPr lang="en-US" sz="1600" b="1" dirty="0"/>
              <a:t>dissented</a:t>
            </a:r>
            <a:r>
              <a:rPr lang="en-US" sz="1600" dirty="0"/>
              <a:t>. Harlan believed that the reasoning behind the Court’s decision carries “extremely mischievous, if not dangerous, consequences for our federal system in the realm of </a:t>
            </a:r>
            <a:r>
              <a:rPr lang="en-US" sz="1600" b="1" dirty="0"/>
              <a:t>criminal law</a:t>
            </a:r>
            <a:r>
              <a:rPr lang="en-US" sz="1600" dirty="0"/>
              <a:t> enforcement.” He believed that the idea of </a:t>
            </a:r>
            <a:r>
              <a:rPr lang="en-US" sz="1600" b="1" dirty="0"/>
              <a:t>incorporation</a:t>
            </a:r>
            <a:r>
              <a:rPr lang="en-US" sz="1600" dirty="0"/>
              <a:t> of the Fifth Amendment had already been settled in </a:t>
            </a:r>
            <a:r>
              <a:rPr lang="en-US" sz="1600" b="1" dirty="0"/>
              <a:t>Twining v. New Jersey</a:t>
            </a:r>
            <a:r>
              <a:rPr lang="en-US" sz="1600" dirty="0"/>
              <a:t> (1908) and did not need to be revisited again because the Court clearly stated that the right against self-incrimination in state courts was not protected in any part by the </a:t>
            </a:r>
            <a:r>
              <a:rPr lang="en-US" sz="1600" b="1" dirty="0"/>
              <a:t>Constitution</a:t>
            </a:r>
            <a:r>
              <a:rPr lang="en-US" sz="1600" dirty="0"/>
              <a:t>. White, on the other hand, agreed with the majority in that the Fourteenth Amendment did in fact incorporate the Fifth Amendment’s guarantee against self-incrimination; however, he disagreed that the facts of the case warranted the application of the Fifth Amendment. He believed that the questions asked Malloy could, in no way, incriminate him of a crime</a:t>
            </a:r>
            <a:r>
              <a:rPr lang="en-US" sz="1600" dirty="0" smtClean="0"/>
              <a:t>.</a:t>
            </a:r>
          </a:p>
          <a:p>
            <a:r>
              <a:rPr lang="en-US" sz="1600" b="1" dirty="0"/>
              <a:t>GRIFFIN V. CALIFORNIA, 380 U.S. 609 (1965)</a:t>
            </a:r>
            <a:r>
              <a:rPr lang="en-US" sz="1600" dirty="0"/>
              <a:t>. </a:t>
            </a:r>
            <a:r>
              <a:rPr lang="en-US" sz="1600" dirty="0" smtClean="0"/>
              <a:t>The </a:t>
            </a:r>
            <a:r>
              <a:rPr lang="en-US" sz="1600" dirty="0"/>
              <a:t>Supreme Court invalidated the practice by prosecutors of commenting on a </a:t>
            </a:r>
            <a:r>
              <a:rPr lang="en-US" sz="1600" b="1" dirty="0"/>
              <a:t>defendant’s</a:t>
            </a:r>
            <a:r>
              <a:rPr lang="en-US" sz="1600" dirty="0"/>
              <a:t> right to decline to testify in a court of law as inconsistent with the </a:t>
            </a:r>
            <a:r>
              <a:rPr lang="en-US" sz="1600" b="1" dirty="0"/>
              <a:t>Fifth Amendment </a:t>
            </a:r>
            <a:r>
              <a:rPr lang="en-US" sz="1600" dirty="0"/>
              <a:t>protection against </a:t>
            </a:r>
            <a:r>
              <a:rPr lang="en-US" sz="1600" b="1" dirty="0"/>
              <a:t>self-incrimination</a:t>
            </a:r>
            <a:r>
              <a:rPr lang="en-US" sz="1600" dirty="0"/>
              <a:t>. Previously, prosecutors often argued that a defendant</a:t>
            </a:r>
            <a:r>
              <a:rPr lang="en-US" sz="1600" b="1" dirty="0"/>
              <a:t> </a:t>
            </a:r>
            <a:r>
              <a:rPr lang="en-US" sz="1600" dirty="0"/>
              <a:t>who would not speak to defend himself shows evidence of guilt. Edward Dean Griffin was convicted of murder in the state of California. Griffin did not testify and the prosecutor said that Griffin refused to testify because he was guilty. </a:t>
            </a:r>
            <a:endParaRPr lang="en-US" sz="1600" dirty="0" smtClean="0"/>
          </a:p>
          <a:p>
            <a:r>
              <a:rPr lang="en-US" sz="1600" dirty="0" smtClean="0"/>
              <a:t>In </a:t>
            </a:r>
            <a:r>
              <a:rPr lang="en-US" sz="1600" dirty="0"/>
              <a:t>a 7-2 opinion by Justice </a:t>
            </a:r>
            <a:r>
              <a:rPr lang="en-US" sz="1600" b="1" dirty="0"/>
              <a:t>William O. Douglas</a:t>
            </a:r>
            <a:r>
              <a:rPr lang="en-US" sz="1600" dirty="0"/>
              <a:t>, the Supreme Court held that allowing court officials to comment adversely on a defendant’s refusal to testify jeopardized the presumption of innocence that is the hallmark of the American adversarial system of justice. The Court overturned </a:t>
            </a:r>
            <a:r>
              <a:rPr lang="en-US" sz="1600" b="1" dirty="0"/>
              <a:t>Adamson v. California </a:t>
            </a:r>
            <a:r>
              <a:rPr lang="en-US" sz="1600" dirty="0"/>
              <a:t>(1947). Justices</a:t>
            </a:r>
            <a:r>
              <a:rPr lang="en-US" sz="1600" b="1" dirty="0"/>
              <a:t> Potter Stewart </a:t>
            </a:r>
            <a:r>
              <a:rPr lang="en-US" sz="1600" dirty="0"/>
              <a:t>and </a:t>
            </a:r>
            <a:r>
              <a:rPr lang="en-US" sz="1600" b="1" dirty="0"/>
              <a:t>Byron</a:t>
            </a:r>
            <a:r>
              <a:rPr lang="en-US" sz="1600" dirty="0"/>
              <a:t> </a:t>
            </a:r>
            <a:r>
              <a:rPr lang="en-US" sz="1600" b="1" dirty="0"/>
              <a:t>White</a:t>
            </a:r>
            <a:r>
              <a:rPr lang="en-US" sz="1600" dirty="0"/>
              <a:t> </a:t>
            </a:r>
            <a:r>
              <a:rPr lang="en-US" sz="1600" b="1" dirty="0"/>
              <a:t>dissented</a:t>
            </a:r>
            <a:r>
              <a:rPr lang="en-US" sz="1600" dirty="0"/>
              <a:t> arguing that California’s comment rule did not compel anyone to testify against himself and therefore did not implicate self-incrimination</a:t>
            </a:r>
            <a:r>
              <a:rPr lang="en-US" sz="1600" dirty="0" smtClean="0"/>
              <a:t>.</a:t>
            </a:r>
            <a:endParaRPr lang="en-US" sz="1600" dirty="0"/>
          </a:p>
        </p:txBody>
      </p:sp>
    </p:spTree>
    <p:extLst>
      <p:ext uri="{BB962C8B-B14F-4D97-AF65-F5344CB8AC3E}">
        <p14:creationId xmlns:p14="http://schemas.microsoft.com/office/powerpoint/2010/main" val="39871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7"/>
            <a:ext cx="10515600" cy="781879"/>
          </a:xfrm>
        </p:spPr>
        <p:txBody>
          <a:bodyPr/>
          <a:lstStyle/>
          <a:p>
            <a:pPr algn="ctr"/>
            <a:r>
              <a:rPr lang="en-US" dirty="0" smtClean="0"/>
              <a:t>Self Incrimination: Limiting </a:t>
            </a:r>
            <a:r>
              <a:rPr lang="en-US" i="1" dirty="0" smtClean="0"/>
              <a:t>Miranda</a:t>
            </a:r>
            <a:endParaRPr lang="en-US" dirty="0"/>
          </a:p>
        </p:txBody>
      </p:sp>
      <p:sp>
        <p:nvSpPr>
          <p:cNvPr id="3" name="Content Placeholder 2"/>
          <p:cNvSpPr>
            <a:spLocks noGrp="1"/>
          </p:cNvSpPr>
          <p:nvPr>
            <p:ph idx="1"/>
          </p:nvPr>
        </p:nvSpPr>
        <p:spPr>
          <a:xfrm>
            <a:off x="132522" y="887896"/>
            <a:ext cx="11940208" cy="5857461"/>
          </a:xfrm>
        </p:spPr>
        <p:txBody>
          <a:bodyPr>
            <a:normAutofit fontScale="62500" lnSpcReduction="20000"/>
          </a:bodyPr>
          <a:lstStyle/>
          <a:p>
            <a:r>
              <a:rPr lang="en-US" b="1" dirty="0"/>
              <a:t>HARRIS V. NEW YORK, 401 U.S. 222 (1971).</a:t>
            </a:r>
            <a:r>
              <a:rPr lang="en-US" dirty="0"/>
              <a:t> First Supreme Court decision limiting the </a:t>
            </a:r>
            <a:r>
              <a:rPr lang="en-US" b="1" dirty="0"/>
              <a:t>criminal procedure </a:t>
            </a:r>
            <a:r>
              <a:rPr lang="en-US" dirty="0"/>
              <a:t>protections articulated in </a:t>
            </a:r>
            <a:r>
              <a:rPr lang="en-US" b="1" dirty="0"/>
              <a:t>Miranda v. Arizona </a:t>
            </a:r>
            <a:r>
              <a:rPr lang="en-US" dirty="0"/>
              <a:t>(1966). Harris was accused of selling a bag to an undercover officer that contained heroin. During his interrogation by police, Harris was not read his Miranda rights and answered police questions, implicating himself in the alleged crime. Yet at trial, Harris testified and denied that the bag contained heroin. The prosecution cross-examined him and used his answers during interrogation to impeach his credibility. </a:t>
            </a:r>
          </a:p>
          <a:p>
            <a:r>
              <a:rPr lang="en-US" dirty="0"/>
              <a:t>Writing for the 5-4 majority, </a:t>
            </a:r>
            <a:r>
              <a:rPr lang="en-US" b="1" dirty="0"/>
              <a:t>Chief Justice</a:t>
            </a:r>
            <a:r>
              <a:rPr lang="en-US" dirty="0"/>
              <a:t> </a:t>
            </a:r>
            <a:r>
              <a:rPr lang="en-US" b="1" dirty="0"/>
              <a:t>Warren Burger </a:t>
            </a:r>
            <a:r>
              <a:rPr lang="en-US" dirty="0"/>
              <a:t>declared that Miranda cannot be used as a “license to commit perjury” and held that statements made by Harris prior to receiving his Miranda warnings could be used in court. Burger distinguished the difference between the state obtaining evidence illegally, and Harris using the state’s method as a shield against his contradicting statements. Justices William Brennan, </a:t>
            </a:r>
            <a:r>
              <a:rPr lang="en-US" b="1" dirty="0"/>
              <a:t>William O. Douglas</a:t>
            </a:r>
            <a:r>
              <a:rPr lang="en-US" dirty="0"/>
              <a:t>, </a:t>
            </a:r>
            <a:r>
              <a:rPr lang="en-US" b="1" dirty="0"/>
              <a:t>Thurgood Marshall</a:t>
            </a:r>
            <a:r>
              <a:rPr lang="en-US" dirty="0"/>
              <a:t>, and </a:t>
            </a:r>
            <a:r>
              <a:rPr lang="en-US" b="1" dirty="0"/>
              <a:t>Hugo Black dissented</a:t>
            </a:r>
            <a:r>
              <a:rPr lang="en-US" dirty="0"/>
              <a:t> claiming that the distinction made by the majority ignores the improper police work used to impeach Harris, which should be disallowed under Miranda</a:t>
            </a:r>
            <a:r>
              <a:rPr lang="en-US" dirty="0" smtClean="0"/>
              <a:t>.</a:t>
            </a:r>
          </a:p>
          <a:p>
            <a:r>
              <a:rPr lang="en-US" b="1" dirty="0"/>
              <a:t>RHODE ISLAND V. INNIS, 446 U.S. 291 (1980). </a:t>
            </a:r>
            <a:r>
              <a:rPr lang="en-US" dirty="0" smtClean="0"/>
              <a:t>The </a:t>
            </a:r>
            <a:r>
              <a:rPr lang="en-US" dirty="0"/>
              <a:t>Supreme Court ruled that general police discussion that induces the </a:t>
            </a:r>
            <a:r>
              <a:rPr lang="en-US" b="1" dirty="0"/>
              <a:t>accused </a:t>
            </a:r>
            <a:r>
              <a:rPr lang="en-US" dirty="0"/>
              <a:t>to speak does not constitute an impermissible interrogation under </a:t>
            </a:r>
            <a:r>
              <a:rPr lang="en-US" b="1" dirty="0"/>
              <a:t>Miranda v. Arizona </a:t>
            </a:r>
            <a:r>
              <a:rPr lang="en-US" dirty="0"/>
              <a:t>(1966). Thomas Innis was </a:t>
            </a:r>
            <a:r>
              <a:rPr lang="en-US" b="1" dirty="0"/>
              <a:t>arrested</a:t>
            </a:r>
            <a:r>
              <a:rPr lang="en-US" dirty="0"/>
              <a:t> and placed in a squad car with three police officers. The officers suspected that he had hidden a gun somewhere and began to talk about a nearby school for disabled children and what would happen if one of them found a firearm. Innis interrupted the conversation and told the officers to turn the car around so he could show them where the gun was. He then sued the state of Rhode Island charging the police with violating his Miranda rights. Justice</a:t>
            </a:r>
            <a:r>
              <a:rPr lang="en-US" b="1" dirty="0"/>
              <a:t> Potter Stewart </a:t>
            </a:r>
            <a:r>
              <a:rPr lang="en-US" dirty="0"/>
              <a:t>delivered the 6-3 </a:t>
            </a:r>
            <a:r>
              <a:rPr lang="en-US" b="1" dirty="0"/>
              <a:t>majority opinion</a:t>
            </a:r>
            <a:r>
              <a:rPr lang="en-US" dirty="0"/>
              <a:t> holding that the conversation by the officers did not qualify as words or actions to induce an answer from Innis. </a:t>
            </a:r>
          </a:p>
          <a:p>
            <a:r>
              <a:rPr lang="en-US" dirty="0"/>
              <a:t>Justice</a:t>
            </a:r>
            <a:r>
              <a:rPr lang="en-US" b="1" dirty="0"/>
              <a:t> Thurgood Marshall</a:t>
            </a:r>
            <a:r>
              <a:rPr lang="en-US" dirty="0"/>
              <a:t>, in </a:t>
            </a:r>
            <a:r>
              <a:rPr lang="en-US" b="1" dirty="0"/>
              <a:t>dissent</a:t>
            </a:r>
            <a:r>
              <a:rPr lang="en-US" dirty="0"/>
              <a:t>, agreed with the majority’s decision of what was considered interrogation under Miranda, but did not agree with how the facts of the case were applied. Justice</a:t>
            </a:r>
            <a:r>
              <a:rPr lang="en-US" b="1" dirty="0"/>
              <a:t> John Paul Stevens</a:t>
            </a:r>
            <a:r>
              <a:rPr lang="en-US" dirty="0"/>
              <a:t> joined Marshall and stated that he believed the police conversation did induce Innis to speak. Stevens said that if the police were to put their discussion into the form of a question, it would be considered an interrogation. With this thought process, he believed that police should not be able to avoid an individual’s Miranda rights by changing the form of the conduct of interrogation, which in this case would be the discussion the police had with Innis in the vehicle. While the Court’s decision helped to reaffirm Miranda rights, it did failed to broaden the type of police conduct that is prohibited under Miranda</a:t>
            </a:r>
            <a:r>
              <a:rPr lang="en-US" dirty="0" smtClean="0"/>
              <a:t>.</a:t>
            </a:r>
            <a:endParaRPr lang="en-US" dirty="0"/>
          </a:p>
        </p:txBody>
      </p:sp>
    </p:spTree>
    <p:extLst>
      <p:ext uri="{BB962C8B-B14F-4D97-AF65-F5344CB8AC3E}">
        <p14:creationId xmlns:p14="http://schemas.microsoft.com/office/powerpoint/2010/main" val="210207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7"/>
            <a:ext cx="10515600" cy="1139687"/>
          </a:xfrm>
        </p:spPr>
        <p:txBody>
          <a:bodyPr/>
          <a:lstStyle/>
          <a:p>
            <a:pPr algn="ctr"/>
            <a:r>
              <a:rPr lang="en-US" dirty="0" smtClean="0"/>
              <a:t>Self Incrimination: Limiting </a:t>
            </a:r>
            <a:r>
              <a:rPr lang="en-US" i="1" dirty="0" smtClean="0"/>
              <a:t>Miranda</a:t>
            </a:r>
            <a:endParaRPr lang="en-US" dirty="0"/>
          </a:p>
        </p:txBody>
      </p:sp>
      <p:sp>
        <p:nvSpPr>
          <p:cNvPr id="3" name="Content Placeholder 2"/>
          <p:cNvSpPr>
            <a:spLocks noGrp="1"/>
          </p:cNvSpPr>
          <p:nvPr>
            <p:ph idx="1"/>
          </p:nvPr>
        </p:nvSpPr>
        <p:spPr>
          <a:xfrm>
            <a:off x="132522" y="1378226"/>
            <a:ext cx="11940208" cy="5367131"/>
          </a:xfrm>
        </p:spPr>
        <p:txBody>
          <a:bodyPr>
            <a:normAutofit fontScale="77500" lnSpcReduction="20000"/>
          </a:bodyPr>
          <a:lstStyle/>
          <a:p>
            <a:r>
              <a:rPr lang="en-US" b="1" dirty="0" smtClean="0"/>
              <a:t>NEW </a:t>
            </a:r>
            <a:r>
              <a:rPr lang="en-US" b="1" dirty="0"/>
              <a:t>YORK V. QUARLES, 467 U.S. 649 (1984)</a:t>
            </a:r>
            <a:r>
              <a:rPr lang="en-US" dirty="0"/>
              <a:t>. </a:t>
            </a:r>
            <a:r>
              <a:rPr lang="en-US" b="1" dirty="0"/>
              <a:t>Criminal procedure </a:t>
            </a:r>
            <a:r>
              <a:rPr lang="en-US" dirty="0"/>
              <a:t>decision where the Supreme Court ruled that there is a public safety exception to Miranda warnings required under </a:t>
            </a:r>
            <a:r>
              <a:rPr lang="en-US" b="1" dirty="0"/>
              <a:t>Miranda v. Arizona </a:t>
            </a:r>
            <a:r>
              <a:rPr lang="en-US" dirty="0"/>
              <a:t>(1966). After being told by a woman that she had been raped, a New York police officer ran into a supermarket and found the suspect, who had an empty gun holster. The officer asked the suspect where the gun was and the suspect told the police officer where he put it. After being told where the gun was the officer then </a:t>
            </a:r>
            <a:r>
              <a:rPr lang="en-US" b="1" dirty="0"/>
              <a:t>arrested</a:t>
            </a:r>
            <a:r>
              <a:rPr lang="en-US" dirty="0"/>
              <a:t> the suspect and read him his Miranda Rights. The Supreme Court overturned lower court rulings which held that statements given to officers by suspects before they were read their Miranda rights must be suppressed. Justice</a:t>
            </a:r>
            <a:r>
              <a:rPr lang="en-US" b="1" dirty="0"/>
              <a:t> William Rehnquist</a:t>
            </a:r>
            <a:r>
              <a:rPr lang="en-US" dirty="0"/>
              <a:t> delivered the 5-4 </a:t>
            </a:r>
            <a:r>
              <a:rPr lang="en-US" b="1" dirty="0"/>
              <a:t>majority opinion</a:t>
            </a:r>
            <a:r>
              <a:rPr lang="en-US" dirty="0"/>
              <a:t>, holding that when there is a danger to public safety, police may ask questions to remove that danger prior to reading the Miranda warning, and answers to such questions may be used as evidence. </a:t>
            </a:r>
          </a:p>
          <a:p>
            <a:r>
              <a:rPr lang="en-US" dirty="0" smtClean="0"/>
              <a:t>In </a:t>
            </a:r>
            <a:r>
              <a:rPr lang="en-US" dirty="0"/>
              <a:t>his </a:t>
            </a:r>
            <a:r>
              <a:rPr lang="en-US" b="1" dirty="0"/>
              <a:t>dissent</a:t>
            </a:r>
            <a:r>
              <a:rPr lang="en-US" dirty="0"/>
              <a:t>, Justice</a:t>
            </a:r>
            <a:r>
              <a:rPr lang="en-US" b="1" dirty="0"/>
              <a:t> Thurgood Marshall </a:t>
            </a:r>
            <a:r>
              <a:rPr lang="en-US" dirty="0"/>
              <a:t>wrote that the majority’s</a:t>
            </a:r>
            <a:r>
              <a:rPr lang="en-US" b="1" dirty="0"/>
              <a:t> </a:t>
            </a:r>
            <a:r>
              <a:rPr lang="en-US" dirty="0"/>
              <a:t>entire argument was based on the assumption that the suspect was still a threat to public safety. Because the officer had the suspect reduced to a position of physical powerlessness, there was no threat to public safety and therefore should have been read his Miranda rights immediately. As a result, the statements made by the suspect before being read his warnings, as well as his gun, should not be allowed as evidence in court. Also writing a </a:t>
            </a:r>
            <a:r>
              <a:rPr lang="en-US" b="1" dirty="0"/>
              <a:t>dissent</a:t>
            </a:r>
            <a:r>
              <a:rPr lang="en-US" dirty="0"/>
              <a:t>, Justice</a:t>
            </a:r>
            <a:r>
              <a:rPr lang="en-US" b="1" dirty="0"/>
              <a:t> Sandra Day O’Connor</a:t>
            </a:r>
            <a:r>
              <a:rPr lang="en-US" dirty="0"/>
              <a:t> argued that the statements by the suspect should not be allowed in the courtroom because it was a clear violation of Miranda. On the other hand, O’Connor reasoned that the gun should be allowed as evidence because, “nothing in Miranda or the privilege itself requires exclusion of non-testimonial evidence derived from informal custodial interrogation.”</a:t>
            </a:r>
          </a:p>
        </p:txBody>
      </p:sp>
    </p:spTree>
    <p:extLst>
      <p:ext uri="{BB962C8B-B14F-4D97-AF65-F5344CB8AC3E}">
        <p14:creationId xmlns:p14="http://schemas.microsoft.com/office/powerpoint/2010/main" val="1678532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119270"/>
            <a:ext cx="5112026" cy="795130"/>
          </a:xfrm>
        </p:spPr>
        <p:txBody>
          <a:bodyPr>
            <a:normAutofit fontScale="90000"/>
          </a:bodyPr>
          <a:lstStyle/>
          <a:p>
            <a:pPr algn="ctr"/>
            <a:r>
              <a:rPr lang="en-US" altLang="en-US" sz="6000" dirty="0" smtClean="0"/>
              <a:t>Privacy</a:t>
            </a:r>
            <a:endParaRPr lang="en-US" altLang="en-US" sz="6000" dirty="0"/>
          </a:p>
        </p:txBody>
      </p:sp>
      <p:sp>
        <p:nvSpPr>
          <p:cNvPr id="27651" name="Rectangle 3"/>
          <p:cNvSpPr>
            <a:spLocks noGrp="1" noChangeArrowheads="1"/>
          </p:cNvSpPr>
          <p:nvPr>
            <p:ph type="body" idx="1"/>
          </p:nvPr>
        </p:nvSpPr>
        <p:spPr>
          <a:xfrm>
            <a:off x="145773" y="914399"/>
            <a:ext cx="7911549" cy="5751443"/>
          </a:xfrm>
        </p:spPr>
        <p:txBody>
          <a:bodyPr>
            <a:noAutofit/>
          </a:bodyPr>
          <a:lstStyle/>
          <a:p>
            <a:pPr>
              <a:lnSpc>
                <a:spcPct val="80000"/>
              </a:lnSpc>
            </a:pPr>
            <a:r>
              <a:rPr lang="en-US" altLang="en-US" dirty="0"/>
              <a:t>Where </a:t>
            </a:r>
            <a:r>
              <a:rPr lang="en-US" altLang="en-US" dirty="0" smtClean="0"/>
              <a:t>does the right </a:t>
            </a:r>
            <a:r>
              <a:rPr lang="en-US" altLang="en-US" dirty="0"/>
              <a:t>to </a:t>
            </a:r>
            <a:r>
              <a:rPr lang="en-US" altLang="en-US" dirty="0" smtClean="0"/>
              <a:t>privacy come from?</a:t>
            </a:r>
          </a:p>
          <a:p>
            <a:pPr>
              <a:lnSpc>
                <a:spcPct val="80000"/>
              </a:lnSpc>
            </a:pPr>
            <a:r>
              <a:rPr lang="en-US" altLang="en-US" dirty="0" smtClean="0"/>
              <a:t>Some </a:t>
            </a:r>
            <a:r>
              <a:rPr lang="en-US" altLang="en-US" dirty="0"/>
              <a:t>argue that the right to privacy emanates from various specific provisions of the Bill of Rights:</a:t>
            </a:r>
          </a:p>
          <a:p>
            <a:pPr>
              <a:lnSpc>
                <a:spcPct val="80000"/>
              </a:lnSpc>
            </a:pPr>
            <a:r>
              <a:rPr lang="en-US" altLang="en-US" dirty="0"/>
              <a:t>1</a:t>
            </a:r>
            <a:r>
              <a:rPr lang="en-US" altLang="en-US" baseline="30000" dirty="0"/>
              <a:t>st</a:t>
            </a:r>
            <a:r>
              <a:rPr lang="en-US" altLang="en-US" dirty="0"/>
              <a:t> Amendment: freedom of association</a:t>
            </a:r>
          </a:p>
          <a:p>
            <a:pPr>
              <a:lnSpc>
                <a:spcPct val="80000"/>
              </a:lnSpc>
            </a:pPr>
            <a:r>
              <a:rPr lang="en-US" altLang="en-US" dirty="0"/>
              <a:t>3</a:t>
            </a:r>
            <a:r>
              <a:rPr lang="en-US" altLang="en-US" baseline="30000" dirty="0"/>
              <a:t>rd</a:t>
            </a:r>
            <a:r>
              <a:rPr lang="en-US" altLang="en-US" dirty="0"/>
              <a:t> Amendment: prohibition against quartering soldiers</a:t>
            </a:r>
          </a:p>
          <a:p>
            <a:pPr>
              <a:lnSpc>
                <a:spcPct val="80000"/>
              </a:lnSpc>
            </a:pPr>
            <a:r>
              <a:rPr lang="en-US" altLang="en-US" dirty="0"/>
              <a:t>4</a:t>
            </a:r>
            <a:r>
              <a:rPr lang="en-US" altLang="en-US" baseline="30000" dirty="0"/>
              <a:t>th</a:t>
            </a:r>
            <a:r>
              <a:rPr lang="en-US" altLang="en-US" dirty="0"/>
              <a:t> Amendment: prohibition against unlawful search and seizure</a:t>
            </a:r>
          </a:p>
          <a:p>
            <a:pPr>
              <a:lnSpc>
                <a:spcPct val="80000"/>
              </a:lnSpc>
            </a:pPr>
            <a:r>
              <a:rPr lang="en-US" altLang="en-US" dirty="0"/>
              <a:t>5</a:t>
            </a:r>
            <a:r>
              <a:rPr lang="en-US" altLang="en-US" baseline="30000" dirty="0"/>
              <a:t>th</a:t>
            </a:r>
            <a:r>
              <a:rPr lang="en-US" altLang="en-US" dirty="0"/>
              <a:t> Amendment: guarantees against </a:t>
            </a:r>
            <a:r>
              <a:rPr lang="en-US" altLang="en-US" dirty="0" smtClean="0"/>
              <a:t>self-incrimination; liberty and due process guarantee (federal)</a:t>
            </a:r>
            <a:endParaRPr lang="en-US" altLang="en-US" dirty="0"/>
          </a:p>
          <a:p>
            <a:pPr>
              <a:lnSpc>
                <a:spcPct val="80000"/>
              </a:lnSpc>
            </a:pPr>
            <a:r>
              <a:rPr lang="en-US" altLang="en-US" dirty="0"/>
              <a:t>9</a:t>
            </a:r>
            <a:r>
              <a:rPr lang="en-US" altLang="en-US" baseline="30000" dirty="0"/>
              <a:t>th</a:t>
            </a:r>
            <a:r>
              <a:rPr lang="en-US" altLang="en-US" dirty="0"/>
              <a:t> Amendment: unenumerated rights</a:t>
            </a:r>
          </a:p>
          <a:p>
            <a:pPr>
              <a:lnSpc>
                <a:spcPct val="80000"/>
              </a:lnSpc>
            </a:pPr>
            <a:r>
              <a:rPr lang="en-US" altLang="en-US" dirty="0"/>
              <a:t>14</a:t>
            </a:r>
            <a:r>
              <a:rPr lang="en-US" altLang="en-US" baseline="30000" dirty="0"/>
              <a:t>th</a:t>
            </a:r>
            <a:r>
              <a:rPr lang="en-US" altLang="en-US" dirty="0"/>
              <a:t> Amendment: liberty and due process </a:t>
            </a:r>
            <a:r>
              <a:rPr lang="en-US" altLang="en-US" dirty="0" smtClean="0"/>
              <a:t>guarantee (states)</a:t>
            </a:r>
            <a:endParaRPr lang="en-US" altLang="en-US" dirty="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476" y="914400"/>
            <a:ext cx="4018738" cy="53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73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9026" y="225288"/>
            <a:ext cx="11194774" cy="1219200"/>
          </a:xfrm>
        </p:spPr>
        <p:txBody>
          <a:bodyPr/>
          <a:lstStyle/>
          <a:p>
            <a:pPr algn="ctr"/>
            <a:r>
              <a:rPr lang="en-US" altLang="en-US" sz="4000" i="1" dirty="0"/>
              <a:t>Olmstead v. United States </a:t>
            </a:r>
            <a:r>
              <a:rPr lang="en-US" altLang="en-US" sz="4000" dirty="0"/>
              <a:t>(1928)</a:t>
            </a:r>
            <a:br>
              <a:rPr lang="en-US" altLang="en-US" sz="4000" dirty="0"/>
            </a:br>
            <a:r>
              <a:rPr lang="en-US" altLang="en-US" sz="3400" dirty="0"/>
              <a:t>Justice Louis Brandeis, Dissenting</a:t>
            </a:r>
            <a:endParaRPr lang="en-US" altLang="en-US" sz="3400" i="1" dirty="0"/>
          </a:p>
        </p:txBody>
      </p:sp>
      <p:sp>
        <p:nvSpPr>
          <p:cNvPr id="29699" name="Rectangle 3"/>
          <p:cNvSpPr>
            <a:spLocks noGrp="1" noChangeArrowheads="1"/>
          </p:cNvSpPr>
          <p:nvPr>
            <p:ph type="body" idx="1"/>
          </p:nvPr>
        </p:nvSpPr>
        <p:spPr>
          <a:xfrm>
            <a:off x="4320209" y="1600200"/>
            <a:ext cx="7712765" cy="4953000"/>
          </a:xfrm>
        </p:spPr>
        <p:txBody>
          <a:bodyPr>
            <a:noAutofit/>
          </a:bodyPr>
          <a:lstStyle/>
          <a:p>
            <a:pPr>
              <a:lnSpc>
                <a:spcPct val="80000"/>
              </a:lnSpc>
            </a:pPr>
            <a:r>
              <a:rPr lang="en-US" altLang="en-US" sz="2200" dirty="0"/>
              <a:t>Dissenting from a 5-4 decision upholding government wiretaps, Justice Brandeis wrote:</a:t>
            </a:r>
          </a:p>
          <a:p>
            <a:pPr>
              <a:lnSpc>
                <a:spcPct val="80000"/>
              </a:lnSpc>
            </a:pPr>
            <a:r>
              <a:rPr lang="en-US" altLang="en-US" sz="2200" dirty="0"/>
              <a:t>“The protection guaranteed by the amendments is much broader in scope. The makers of our Constitution undertook to secure conditions favorable to the pursuit of happiness. They recognized the significance of man’s spiritual nature, of his feelings and of his intellect. They knew that only a part of the pain, pleasure and satisfactions of life are to be found in material things. They sought to protect Americans in their beliefs, their thoughts, their emotions and their sensations. They conferred, as against the government, </a:t>
            </a:r>
            <a:r>
              <a:rPr lang="en-US" altLang="en-US" sz="2200" b="1" dirty="0"/>
              <a:t>the right to be let alone</a:t>
            </a:r>
            <a:r>
              <a:rPr lang="en-US" altLang="en-US" sz="2200" dirty="0"/>
              <a:t>--the most comprehensive of rights and the right most valued by civilized men. To protect, that right, every unjustifiable intrusion by the government upon the </a:t>
            </a:r>
            <a:r>
              <a:rPr lang="en-US" altLang="en-US" sz="2200" b="1" dirty="0"/>
              <a:t>privacy </a:t>
            </a:r>
            <a:r>
              <a:rPr lang="en-US" altLang="en-US" sz="2200" dirty="0"/>
              <a:t>of the individual, whatever the means employed, must be deemed a violation of the Fourth Amendment. And the use, as evidence in a criminal proceeding, of facts ascertained by such intrusion must be deemed a violation of the Fifth.”</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1690688"/>
            <a:ext cx="402431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76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228600"/>
            <a:ext cx="8229600" cy="808038"/>
          </a:xfrm>
        </p:spPr>
        <p:txBody>
          <a:bodyPr/>
          <a:lstStyle/>
          <a:p>
            <a:r>
              <a:rPr lang="en-US" altLang="en-US" i="1" dirty="0"/>
              <a:t>Poe v. Ullman </a:t>
            </a:r>
            <a:r>
              <a:rPr lang="en-US" altLang="en-US" dirty="0"/>
              <a:t>(1961)</a:t>
            </a:r>
            <a:endParaRPr lang="en-US" altLang="en-US" i="1" dirty="0"/>
          </a:p>
        </p:txBody>
      </p:sp>
      <p:sp>
        <p:nvSpPr>
          <p:cNvPr id="30723" name="Rectangle 3"/>
          <p:cNvSpPr>
            <a:spLocks noGrp="1" noChangeArrowheads="1"/>
          </p:cNvSpPr>
          <p:nvPr>
            <p:ph type="body" idx="1"/>
          </p:nvPr>
        </p:nvSpPr>
        <p:spPr>
          <a:xfrm>
            <a:off x="172277" y="1066800"/>
            <a:ext cx="7894733" cy="5562600"/>
          </a:xfrm>
        </p:spPr>
        <p:txBody>
          <a:bodyPr>
            <a:noAutofit/>
          </a:bodyPr>
          <a:lstStyle/>
          <a:p>
            <a:pPr>
              <a:lnSpc>
                <a:spcPct val="80000"/>
              </a:lnSpc>
            </a:pPr>
            <a:r>
              <a:rPr lang="en-US" altLang="en-US" sz="2000" dirty="0"/>
              <a:t>At issue was an 1879 Connecticut law prohibiting the aiding, abetting, counseling or use of birth control, even by married couples. A physician challenged the act on behalf of two women who wanted to use contraceptives for health reasons.</a:t>
            </a:r>
          </a:p>
          <a:p>
            <a:pPr>
              <a:lnSpc>
                <a:spcPct val="80000"/>
              </a:lnSpc>
            </a:pPr>
            <a:r>
              <a:rPr lang="en-US" altLang="en-US" sz="2000" dirty="0"/>
              <a:t>A Supreme Court majority voted to dismiss the case on procedural grounds. Several other justices disagreed with this holding, but Justice John Marshall Harlan II issued a dissent that was especially important.</a:t>
            </a:r>
          </a:p>
          <a:p>
            <a:pPr>
              <a:lnSpc>
                <a:spcPct val="80000"/>
              </a:lnSpc>
            </a:pPr>
            <a:r>
              <a:rPr lang="en-US" altLang="en-US" sz="2000" dirty="0"/>
              <a:t>Harlan wrote: “I consider that this Connecticut legislation…violates the Fourteenth Amendment. I believe that a statute making it a criminal offense for married couples to use contraceptives is an intolerable and unjustifiable invasion of </a:t>
            </a:r>
            <a:r>
              <a:rPr lang="en-US" altLang="en-US" sz="2000" b="1" dirty="0"/>
              <a:t>privacy</a:t>
            </a:r>
            <a:r>
              <a:rPr lang="en-US" altLang="en-US" sz="2000" dirty="0"/>
              <a:t> in the conduct of the most intimate concerns of an individual’s personal life.”</a:t>
            </a:r>
          </a:p>
          <a:p>
            <a:pPr>
              <a:lnSpc>
                <a:spcPct val="80000"/>
              </a:lnSpc>
            </a:pPr>
            <a:r>
              <a:rPr lang="en-US" altLang="en-US" sz="2000" dirty="0"/>
              <a:t>“I think the sweep of the Court’s decisions, under both the Fourth and Fourteenth Amendments, amply shows that the Constitution protects </a:t>
            </a:r>
            <a:r>
              <a:rPr lang="en-US" altLang="en-US" sz="2000" b="1" dirty="0"/>
              <a:t>the privacy of the home against all unreasonable intrusion of whatever character</a:t>
            </a:r>
            <a:r>
              <a:rPr lang="en-US" altLang="en-US" sz="2000" dirty="0"/>
              <a:t>…. If the physical curtilage of the home is protected, it is surely as a result of solicitude to protect the privacies of the life within. The home derives its preeminence as the </a:t>
            </a:r>
            <a:r>
              <a:rPr lang="en-US" altLang="en-US" sz="2000" b="1" dirty="0"/>
              <a:t>seat of family life</a:t>
            </a:r>
            <a:r>
              <a:rPr lang="en-US" altLang="en-US" sz="2000" dirty="0"/>
              <a:t>. And the integrity of that life is…fundamental…. Of this whole ‘private realm of family life’ it is difficult to imagine what is more private or more intimate than a husband and wife’s marital relations.”</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42982" t="11485" r="30351" b="63205"/>
          <a:stretch>
            <a:fillRect/>
          </a:stretch>
        </p:blipFill>
        <p:spPr bwMode="auto">
          <a:xfrm>
            <a:off x="8311721" y="1066800"/>
            <a:ext cx="3798157" cy="459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51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981200" y="119270"/>
            <a:ext cx="8229600" cy="967408"/>
          </a:xfrm>
        </p:spPr>
        <p:txBody>
          <a:bodyPr/>
          <a:lstStyle/>
          <a:p>
            <a:r>
              <a:rPr lang="en-US" altLang="en-US" i="1" dirty="0"/>
              <a:t>Griswold v. Connecticut </a:t>
            </a:r>
            <a:r>
              <a:rPr lang="en-US" altLang="en-US" dirty="0"/>
              <a:t>(1965)</a:t>
            </a:r>
            <a:endParaRPr lang="en-US" altLang="en-US" i="1" dirty="0"/>
          </a:p>
        </p:txBody>
      </p:sp>
      <p:sp>
        <p:nvSpPr>
          <p:cNvPr id="2051" name="Rectangle 3"/>
          <p:cNvSpPr>
            <a:spLocks noGrp="1" noChangeArrowheads="1"/>
          </p:cNvSpPr>
          <p:nvPr>
            <p:ph type="body" idx="1"/>
          </p:nvPr>
        </p:nvSpPr>
        <p:spPr>
          <a:xfrm>
            <a:off x="145773" y="1189038"/>
            <a:ext cx="8958470" cy="5364162"/>
          </a:xfrm>
        </p:spPr>
        <p:txBody>
          <a:bodyPr>
            <a:normAutofit fontScale="92500"/>
          </a:bodyPr>
          <a:lstStyle/>
          <a:p>
            <a:pPr>
              <a:lnSpc>
                <a:spcPct val="90000"/>
              </a:lnSpc>
            </a:pPr>
            <a:r>
              <a:rPr lang="en-US" altLang="en-US" sz="2400" dirty="0"/>
              <a:t>At issue was an 1879 Connecticut law prohibiting the aiding, abetting, counseling or use of birth control, even by married couples.</a:t>
            </a:r>
          </a:p>
          <a:p>
            <a:pPr>
              <a:lnSpc>
                <a:spcPct val="90000"/>
              </a:lnSpc>
            </a:pPr>
            <a:r>
              <a:rPr lang="en-US" altLang="en-US" sz="2400" dirty="0"/>
              <a:t>The Director of Planned Parenthood, Estelle Griswold who was also a physician, opened a clinic to purposely challenge the law. She was arrested, tried, and convicted of violating the law</a:t>
            </a:r>
            <a:r>
              <a:rPr lang="en-US" altLang="en-US" sz="2400" dirty="0" smtClean="0"/>
              <a:t>.</a:t>
            </a:r>
          </a:p>
          <a:p>
            <a:pPr>
              <a:lnSpc>
                <a:spcPct val="80000"/>
              </a:lnSpc>
            </a:pPr>
            <a:r>
              <a:rPr lang="en-US" altLang="en-US" sz="2400" dirty="0"/>
              <a:t>Justice William O. </a:t>
            </a:r>
            <a:r>
              <a:rPr lang="en-US" altLang="en-US" sz="2400" dirty="0" smtClean="0"/>
              <a:t>Douglas, </a:t>
            </a:r>
            <a:r>
              <a:rPr lang="en-US" altLang="en-US" sz="2400" dirty="0"/>
              <a:t>for the 7-2 </a:t>
            </a:r>
            <a:r>
              <a:rPr lang="en-US" altLang="en-US" sz="2400" dirty="0" smtClean="0"/>
              <a:t>majority, began </a:t>
            </a:r>
            <a:r>
              <a:rPr lang="en-US" altLang="en-US" sz="2400" dirty="0"/>
              <a:t>by listing individual rights that were recognized by courts but that were not specifically listed in the Constitution.</a:t>
            </a:r>
          </a:p>
          <a:p>
            <a:pPr>
              <a:lnSpc>
                <a:spcPct val="80000"/>
              </a:lnSpc>
            </a:pPr>
            <a:r>
              <a:rPr lang="en-US" altLang="en-US" sz="2400" dirty="0"/>
              <a:t>“The foregoing cases suggest that specific guarantees in the Bill of Rights have penumbras, formed by emanations from those guarantees that help give them life and substance. Various guarantees create zones of privacy.”</a:t>
            </a:r>
          </a:p>
          <a:p>
            <a:pPr>
              <a:lnSpc>
                <a:spcPct val="80000"/>
              </a:lnSpc>
            </a:pPr>
            <a:r>
              <a:rPr lang="en-US" altLang="en-US" sz="2400" dirty="0"/>
              <a:t>“The present case, then, concerns a relationship lying within the zone of privacy created by several fundamental constitutional guarantees.”</a:t>
            </a:r>
          </a:p>
          <a:p>
            <a:pPr>
              <a:lnSpc>
                <a:spcPct val="80000"/>
              </a:lnSpc>
            </a:pPr>
            <a:r>
              <a:rPr lang="en-US" altLang="en-US" sz="2400" dirty="0"/>
              <a:t>“Would we allow the police to search the sacred precincts of marital bedrooms for telltale signs of the use of contraceptives? The very idea is repulsive to the notions of privacy surrounding the marriage relationship.”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781" y="119270"/>
            <a:ext cx="2683966" cy="348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9405272" y="3273285"/>
            <a:ext cx="2522984" cy="3429341"/>
          </a:xfrm>
          <a:prstGeom prst="rect">
            <a:avLst/>
          </a:prstGeom>
        </p:spPr>
      </p:pic>
    </p:spTree>
    <p:extLst>
      <p:ext uri="{BB962C8B-B14F-4D97-AF65-F5344CB8AC3E}">
        <p14:creationId xmlns:p14="http://schemas.microsoft.com/office/powerpoint/2010/main" val="283984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6268278"/>
            <a:ext cx="11900453" cy="438771"/>
          </a:xfrm>
        </p:spPr>
        <p:txBody>
          <a:bodyPr>
            <a:normAutofit fontScale="92500" lnSpcReduction="10000"/>
          </a:bodyPr>
          <a:lstStyle/>
          <a:p>
            <a:pPr marL="0" indent="0">
              <a:buNone/>
            </a:pPr>
            <a:r>
              <a:rPr lang="en-US" dirty="0"/>
              <a:t>A grand jury investigating a</a:t>
            </a:r>
            <a:r>
              <a:rPr lang="en-US" dirty="0" smtClean="0"/>
              <a:t> </a:t>
            </a:r>
            <a:r>
              <a:rPr lang="en-US" dirty="0"/>
              <a:t>fire that destroyed the Arcadia Hotel </a:t>
            </a:r>
            <a:r>
              <a:rPr lang="en-US" dirty="0" smtClean="0"/>
              <a:t>in </a:t>
            </a:r>
            <a:r>
              <a:rPr lang="en-US" dirty="0"/>
              <a:t>Boston, </a:t>
            </a:r>
            <a:r>
              <a:rPr lang="en-US" dirty="0" smtClean="0"/>
              <a:t>MA (1913).</a:t>
            </a:r>
            <a:endParaRPr lang="en-US" dirty="0"/>
          </a:p>
        </p:txBody>
      </p:sp>
      <p:pic>
        <p:nvPicPr>
          <p:cNvPr id="4" name="Picture 3"/>
          <p:cNvPicPr>
            <a:picLocks noChangeAspect="1"/>
          </p:cNvPicPr>
          <p:nvPr/>
        </p:nvPicPr>
        <p:blipFill rotWithShape="1">
          <a:blip r:embed="rId2"/>
          <a:srcRect t="3000" b="11163"/>
          <a:stretch/>
        </p:blipFill>
        <p:spPr>
          <a:xfrm>
            <a:off x="1058930" y="119269"/>
            <a:ext cx="9966877" cy="6055239"/>
          </a:xfrm>
          <a:prstGeom prst="rect">
            <a:avLst/>
          </a:prstGeom>
        </p:spPr>
      </p:pic>
    </p:spTree>
    <p:extLst>
      <p:ext uri="{BB962C8B-B14F-4D97-AF65-F5344CB8AC3E}">
        <p14:creationId xmlns:p14="http://schemas.microsoft.com/office/powerpoint/2010/main" val="906725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7565" y="106017"/>
            <a:ext cx="9813235" cy="1265583"/>
          </a:xfrm>
        </p:spPr>
        <p:txBody>
          <a:bodyPr>
            <a:normAutofit/>
          </a:bodyPr>
          <a:lstStyle/>
          <a:p>
            <a:pPr algn="ctr"/>
            <a:r>
              <a:rPr lang="en-US" altLang="en-US" sz="4000" i="1" dirty="0"/>
              <a:t>Griswold v. Connecticut </a:t>
            </a:r>
            <a:r>
              <a:rPr lang="en-US" altLang="en-US" sz="4000" dirty="0"/>
              <a:t>(1965)</a:t>
            </a:r>
            <a:br>
              <a:rPr lang="en-US" altLang="en-US" sz="4000" dirty="0"/>
            </a:br>
            <a:r>
              <a:rPr lang="en-US" altLang="en-US" sz="3200" dirty="0"/>
              <a:t>The Other Justices Weigh In</a:t>
            </a:r>
            <a:endParaRPr lang="en-US" altLang="en-US" sz="4000" i="1" dirty="0"/>
          </a:p>
        </p:txBody>
      </p:sp>
      <p:sp>
        <p:nvSpPr>
          <p:cNvPr id="33795" name="Rectangle 3"/>
          <p:cNvSpPr>
            <a:spLocks noGrp="1" noChangeArrowheads="1"/>
          </p:cNvSpPr>
          <p:nvPr>
            <p:ph type="body" idx="1"/>
          </p:nvPr>
        </p:nvSpPr>
        <p:spPr>
          <a:xfrm>
            <a:off x="119269" y="1371600"/>
            <a:ext cx="9594573" cy="5257800"/>
          </a:xfrm>
        </p:spPr>
        <p:txBody>
          <a:bodyPr>
            <a:noAutofit/>
          </a:bodyPr>
          <a:lstStyle/>
          <a:p>
            <a:pPr>
              <a:lnSpc>
                <a:spcPct val="80000"/>
              </a:lnSpc>
            </a:pPr>
            <a:r>
              <a:rPr lang="en-US" altLang="en-US" sz="2200" dirty="0"/>
              <a:t>Justice Arthur Goldberg, Chief Justice Earl Warren, and Justice William Brennan concurred and explained that the concept of liberty includes the marital right of privacy. They also cited the </a:t>
            </a:r>
            <a:r>
              <a:rPr lang="en-US" altLang="en-US" sz="2200" b="1" dirty="0"/>
              <a:t>9</a:t>
            </a:r>
            <a:r>
              <a:rPr lang="en-US" altLang="en-US" sz="2200" b="1" baseline="30000" dirty="0"/>
              <a:t>th</a:t>
            </a:r>
            <a:r>
              <a:rPr lang="en-US" altLang="en-US" sz="2200" b="1" dirty="0"/>
              <a:t> Amendment</a:t>
            </a:r>
            <a:r>
              <a:rPr lang="en-US" altLang="en-US" sz="2200" dirty="0"/>
              <a:t>, which they argued showed that the framers believed there were additional fundamental rights existing alongside those specifically listed in the Bill of Rights.</a:t>
            </a:r>
          </a:p>
          <a:p>
            <a:pPr>
              <a:lnSpc>
                <a:spcPct val="80000"/>
              </a:lnSpc>
            </a:pPr>
            <a:r>
              <a:rPr lang="en-US" altLang="en-US" sz="2200" dirty="0"/>
              <a:t>Justice John Marshall Harlan II concurred and explained that the 14</a:t>
            </a:r>
            <a:r>
              <a:rPr lang="en-US" altLang="en-US" sz="2200" baseline="30000" dirty="0"/>
              <a:t>th</a:t>
            </a:r>
            <a:r>
              <a:rPr lang="en-US" altLang="en-US" sz="2200" dirty="0"/>
              <a:t> Amendment’s due process clause was the proper grounding for the issue. Justice White also wrote a separate concurring opinion also relying on the due process clause of the 14</a:t>
            </a:r>
            <a:r>
              <a:rPr lang="en-US" altLang="en-US" sz="2200" baseline="30000" dirty="0"/>
              <a:t>th</a:t>
            </a:r>
            <a:r>
              <a:rPr lang="en-US" altLang="en-US" sz="2200" dirty="0"/>
              <a:t> Amendment.</a:t>
            </a:r>
          </a:p>
          <a:p>
            <a:pPr>
              <a:lnSpc>
                <a:spcPct val="80000"/>
              </a:lnSpc>
            </a:pPr>
            <a:r>
              <a:rPr lang="en-US" altLang="en-US" sz="2200" dirty="0"/>
              <a:t>Justices Hugo Black and Potter Stewart dissented and charged the majority of inventing a general right to privacy that encompasses whatever they choose to say it includes.</a:t>
            </a:r>
          </a:p>
          <a:p>
            <a:pPr>
              <a:lnSpc>
                <a:spcPct val="80000"/>
              </a:lnSpc>
            </a:pPr>
            <a:r>
              <a:rPr lang="en-US" altLang="en-US" sz="2200" dirty="0"/>
              <a:t>In his separate dissent, Justice Stewart noted that “this is an uncommonly silly law” but one which is not prohibited by the Constitution.</a:t>
            </a:r>
          </a:p>
          <a:p>
            <a:pPr>
              <a:lnSpc>
                <a:spcPct val="80000"/>
              </a:lnSpc>
            </a:pPr>
            <a:r>
              <a:rPr lang="en-US" altLang="en-US" sz="2200" i="1" dirty="0"/>
              <a:t>Griswold </a:t>
            </a:r>
            <a:r>
              <a:rPr lang="en-US" altLang="en-US" sz="2200" dirty="0"/>
              <a:t>articulated a right to privacy, but how broad was this right? Certainly it protected “notions of privacy surrounding the marriage relationship” but what else? The next case helped answer that question.</a:t>
            </a:r>
            <a:endParaRPr lang="en-US" altLang="en-US" sz="2200" i="1" dirty="0"/>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t="11111"/>
          <a:stretch>
            <a:fillRect/>
          </a:stretch>
        </p:blipFill>
        <p:spPr bwMode="auto">
          <a:xfrm>
            <a:off x="9883820" y="632379"/>
            <a:ext cx="193833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3820" y="3650975"/>
            <a:ext cx="18859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9" name="Text Box 7"/>
          <p:cNvSpPr txBox="1">
            <a:spLocks noChangeArrowheads="1"/>
          </p:cNvSpPr>
          <p:nvPr/>
        </p:nvSpPr>
        <p:spPr bwMode="auto">
          <a:xfrm>
            <a:off x="10292578" y="3094383"/>
            <a:ext cx="11208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dirty="0"/>
              <a:t>Arthur Goldberg</a:t>
            </a:r>
          </a:p>
        </p:txBody>
      </p:sp>
      <p:sp>
        <p:nvSpPr>
          <p:cNvPr id="33800" name="Text Box 8"/>
          <p:cNvSpPr txBox="1">
            <a:spLocks noChangeArrowheads="1"/>
          </p:cNvSpPr>
          <p:nvPr/>
        </p:nvSpPr>
        <p:spPr bwMode="auto">
          <a:xfrm>
            <a:off x="10513285" y="6198704"/>
            <a:ext cx="90011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dirty="0"/>
              <a:t>Hugo Black</a:t>
            </a:r>
          </a:p>
        </p:txBody>
      </p:sp>
    </p:spTree>
    <p:extLst>
      <p:ext uri="{BB962C8B-B14F-4D97-AF65-F5344CB8AC3E}">
        <p14:creationId xmlns:p14="http://schemas.microsoft.com/office/powerpoint/2010/main" val="316459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0" y="304800"/>
            <a:ext cx="5638800" cy="884238"/>
          </a:xfrm>
        </p:spPr>
        <p:txBody>
          <a:bodyPr/>
          <a:lstStyle/>
          <a:p>
            <a:r>
              <a:rPr lang="en-US" altLang="en-US" i="1" dirty="0"/>
              <a:t>Roe v. Wade</a:t>
            </a:r>
            <a:r>
              <a:rPr lang="en-US" altLang="en-US" dirty="0"/>
              <a:t> (1973)</a:t>
            </a:r>
          </a:p>
        </p:txBody>
      </p:sp>
      <p:sp>
        <p:nvSpPr>
          <p:cNvPr id="7173" name="Rectangle 5"/>
          <p:cNvSpPr>
            <a:spLocks noGrp="1" noChangeArrowheads="1"/>
          </p:cNvSpPr>
          <p:nvPr>
            <p:ph type="body" idx="1"/>
          </p:nvPr>
        </p:nvSpPr>
        <p:spPr>
          <a:xfrm>
            <a:off x="2451652" y="1371600"/>
            <a:ext cx="9594574" cy="5257800"/>
          </a:xfrm>
        </p:spPr>
        <p:txBody>
          <a:bodyPr>
            <a:normAutofit/>
          </a:bodyPr>
          <a:lstStyle/>
          <a:p>
            <a:pPr>
              <a:lnSpc>
                <a:spcPct val="90000"/>
              </a:lnSpc>
            </a:pPr>
            <a:r>
              <a:rPr lang="en-US" altLang="en-US" dirty="0"/>
              <a:t>An 1857 Texas law (revised in 1879) made it a crime to attempt to “procure an abortion” except for the purpose of saving the life of the mother. Similar statutes were in place in a majority of states.</a:t>
            </a:r>
          </a:p>
          <a:p>
            <a:pPr>
              <a:lnSpc>
                <a:spcPct val="90000"/>
              </a:lnSpc>
            </a:pPr>
            <a:r>
              <a:rPr lang="en-US" altLang="en-US" dirty="0"/>
              <a:t>Norma McCorvey (top left), 21, claimed to have been raped and became pregnant. Her doctor refused to perform the abortion citing the Texas law.</a:t>
            </a:r>
          </a:p>
          <a:p>
            <a:pPr>
              <a:lnSpc>
                <a:spcPct val="90000"/>
              </a:lnSpc>
            </a:pPr>
            <a:r>
              <a:rPr lang="en-US" altLang="en-US" dirty="0"/>
              <a:t>Her attorneys—including Sarah Weddington (bottom left)—argued that abortion was a fundamental right under the </a:t>
            </a:r>
            <a:r>
              <a:rPr lang="en-US" altLang="en-US" i="1" dirty="0"/>
              <a:t>Griswold </a:t>
            </a:r>
            <a:r>
              <a:rPr lang="en-US" altLang="en-US" dirty="0"/>
              <a:t>privacy doctrine</a:t>
            </a:r>
          </a:p>
          <a:p>
            <a:pPr>
              <a:lnSpc>
                <a:spcPct val="90000"/>
              </a:lnSpc>
            </a:pPr>
            <a:r>
              <a:rPr lang="en-US" altLang="en-US" dirty="0"/>
              <a:t>Texas countered that it had a compelling interest in protecting human life.</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591"/>
            <a:ext cx="201453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352800"/>
            <a:ext cx="19939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569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1610" y="119270"/>
            <a:ext cx="2438400" cy="1378226"/>
          </a:xfrm>
        </p:spPr>
        <p:txBody>
          <a:bodyPr>
            <a:normAutofit/>
          </a:bodyPr>
          <a:lstStyle/>
          <a:p>
            <a:pPr algn="ctr"/>
            <a:r>
              <a:rPr lang="en-US" altLang="en-US" sz="3600" i="1" dirty="0"/>
              <a:t>Roe v. Wade</a:t>
            </a:r>
            <a:r>
              <a:rPr lang="en-US" altLang="en-US" sz="3600" dirty="0"/>
              <a:t> </a:t>
            </a:r>
            <a:r>
              <a:rPr lang="en-US" altLang="en-US" sz="3600" dirty="0" smtClean="0"/>
              <a:t/>
            </a:r>
            <a:br>
              <a:rPr lang="en-US" altLang="en-US" sz="3600" dirty="0" smtClean="0"/>
            </a:br>
            <a:r>
              <a:rPr lang="en-US" altLang="en-US" sz="3600" dirty="0" smtClean="0"/>
              <a:t>(</a:t>
            </a:r>
            <a:r>
              <a:rPr lang="en-US" altLang="en-US" sz="3600" dirty="0"/>
              <a:t>1973)</a:t>
            </a:r>
            <a:endParaRPr lang="en-US" altLang="en-US" sz="4000" dirty="0"/>
          </a:p>
        </p:txBody>
      </p:sp>
      <p:sp>
        <p:nvSpPr>
          <p:cNvPr id="8195" name="Rectangle 3"/>
          <p:cNvSpPr>
            <a:spLocks noGrp="1" noChangeArrowheads="1"/>
          </p:cNvSpPr>
          <p:nvPr>
            <p:ph type="body" idx="1"/>
          </p:nvPr>
        </p:nvSpPr>
        <p:spPr>
          <a:xfrm>
            <a:off x="2835965" y="119271"/>
            <a:ext cx="9197009" cy="6510130"/>
          </a:xfrm>
        </p:spPr>
        <p:txBody>
          <a:bodyPr>
            <a:noAutofit/>
          </a:bodyPr>
          <a:lstStyle/>
          <a:p>
            <a:pPr>
              <a:lnSpc>
                <a:spcPct val="80000"/>
              </a:lnSpc>
            </a:pPr>
            <a:r>
              <a:rPr lang="en-US" altLang="en-US" sz="2100" dirty="0"/>
              <a:t>The Court struck down the statute by a vote of 7-2</a:t>
            </a:r>
            <a:r>
              <a:rPr lang="en-US" altLang="en-US" sz="2100" dirty="0" smtClean="0"/>
              <a:t>. Writing for the majority, Justice Harry Blackmun </a:t>
            </a:r>
            <a:r>
              <a:rPr lang="en-US" altLang="en-US" sz="2100" dirty="0"/>
              <a:t>began by noting that anti-abortion laws were a relatively recent phenomenon. They were enacted in the latter half of the 19</a:t>
            </a:r>
            <a:r>
              <a:rPr lang="en-US" altLang="en-US" sz="2100" baseline="30000" dirty="0"/>
              <a:t>th</a:t>
            </a:r>
            <a:r>
              <a:rPr lang="en-US" altLang="en-US" sz="2100" dirty="0"/>
              <a:t> century and reached their apex in the late 1950s. There has been a slight trend toward liberalization since.</a:t>
            </a:r>
          </a:p>
          <a:p>
            <a:pPr>
              <a:lnSpc>
                <a:spcPct val="80000"/>
              </a:lnSpc>
            </a:pPr>
            <a:r>
              <a:rPr lang="en-US" altLang="en-US" sz="2100" dirty="0"/>
              <a:t>The "right of privacy, whether it be founded in the Fourteenth Amendment's concept of personal liberty and restrictions upon state action, as we feel it is, or, as the District Court determined, in the Ninth Amendment's reservation of rights to the people, is broad enough to encompass a woman's decision whether or not to terminate her pregnancy." </a:t>
            </a:r>
          </a:p>
          <a:p>
            <a:pPr>
              <a:lnSpc>
                <a:spcPct val="80000"/>
              </a:lnSpc>
            </a:pPr>
            <a:r>
              <a:rPr lang="en-US" altLang="en-US" sz="2100" dirty="0"/>
              <a:t>“A state criminal abortion statute of the current Texas type, that excepts from criminality only a </a:t>
            </a:r>
            <a:r>
              <a:rPr lang="en-US" altLang="en-US" sz="2100" i="1" dirty="0"/>
              <a:t>life-saving </a:t>
            </a:r>
            <a:r>
              <a:rPr lang="en-US" altLang="en-US" sz="2100" dirty="0"/>
              <a:t>procedure on behalf of the mother, without regard to pregnancy stage and without recognition of the other interests involved, is violative of the Due Process Clause of the Fourteenth Amendment.”</a:t>
            </a:r>
          </a:p>
          <a:p>
            <a:pPr>
              <a:lnSpc>
                <a:spcPct val="80000"/>
              </a:lnSpc>
            </a:pPr>
            <a:r>
              <a:rPr lang="en-US" altLang="en-US" sz="2100" dirty="0"/>
              <a:t>Blackmun explained that the fetus was not a person under the meaning of the 14</a:t>
            </a:r>
            <a:r>
              <a:rPr lang="en-US" altLang="en-US" sz="2100" baseline="30000" dirty="0"/>
              <a:t>th</a:t>
            </a:r>
            <a:r>
              <a:rPr lang="en-US" altLang="en-US" sz="2100" dirty="0"/>
              <a:t> Amendment. "We need not resolve the difficult question of when life begins. When those trained in the respective disciplines of medicine, philosophy, and theology are unable to arrive at any consensus, the judiciary, at this point in the development of man's knowledge, is not in a position to speculate as to the answer." </a:t>
            </a:r>
          </a:p>
          <a:p>
            <a:pPr>
              <a:lnSpc>
                <a:spcPct val="80000"/>
              </a:lnSpc>
            </a:pPr>
            <a:r>
              <a:rPr lang="en-US" altLang="en-US" sz="2100" dirty="0"/>
              <a:t>"We, therefore, conclude that the right of personal privacy includes the abortion decision, but that this right is not unqualified and must be considered against important state interests in regulation</a:t>
            </a:r>
            <a:r>
              <a:rPr lang="en-US" altLang="en-US" sz="2100" dirty="0" smtClean="0"/>
              <a:t>.”</a:t>
            </a:r>
            <a:endParaRPr lang="en-US" altLang="en-US" sz="2100"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l="29642" r="7123"/>
          <a:stretch>
            <a:fillRect/>
          </a:stretch>
        </p:blipFill>
        <p:spPr bwMode="auto">
          <a:xfrm>
            <a:off x="281609" y="1600200"/>
            <a:ext cx="2438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762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5592" y="274637"/>
            <a:ext cx="3381375" cy="1325563"/>
          </a:xfrm>
        </p:spPr>
        <p:txBody>
          <a:bodyPr/>
          <a:lstStyle/>
          <a:p>
            <a:pPr algn="ctr"/>
            <a:r>
              <a:rPr lang="en-US" altLang="en-US" sz="4000" i="1" dirty="0"/>
              <a:t>Roe v. Wade</a:t>
            </a:r>
            <a:r>
              <a:rPr lang="en-US" altLang="en-US" sz="4000" dirty="0"/>
              <a:t> (1973)</a:t>
            </a:r>
          </a:p>
        </p:txBody>
      </p:sp>
      <p:sp>
        <p:nvSpPr>
          <p:cNvPr id="9219" name="Rectangle 3"/>
          <p:cNvSpPr>
            <a:spLocks noGrp="1" noChangeArrowheads="1"/>
          </p:cNvSpPr>
          <p:nvPr>
            <p:ph type="body" idx="1"/>
          </p:nvPr>
        </p:nvSpPr>
        <p:spPr>
          <a:xfrm>
            <a:off x="3556967" y="274637"/>
            <a:ext cx="8436250" cy="6430963"/>
          </a:xfrm>
        </p:spPr>
        <p:txBody>
          <a:bodyPr>
            <a:noAutofit/>
          </a:bodyPr>
          <a:lstStyle/>
          <a:p>
            <a:pPr marL="711200" indent="-711200">
              <a:lnSpc>
                <a:spcPct val="80000"/>
              </a:lnSpc>
            </a:pPr>
            <a:r>
              <a:rPr lang="en-US" altLang="en-US" sz="2400" u="sng" dirty="0"/>
              <a:t>Blackmun balanced the competing interests by drawing on the medical literature about the stages of pregnancy—The Trimester Framework</a:t>
            </a:r>
            <a:r>
              <a:rPr lang="en-US" altLang="en-US" sz="2400" dirty="0"/>
              <a:t>:</a:t>
            </a:r>
          </a:p>
          <a:p>
            <a:pPr marL="711200" indent="-711200">
              <a:lnSpc>
                <a:spcPct val="80000"/>
              </a:lnSpc>
              <a:buFontTx/>
              <a:buAutoNum type="romanUcPeriod"/>
            </a:pPr>
            <a:r>
              <a:rPr lang="en-US" altLang="en-US" dirty="0"/>
              <a:t>“For the stage prior to approximately the end of the first trimester, the abortion decision and its effectuation must be left to the medical judgment of the pregnant woman’s attending physician.”</a:t>
            </a:r>
          </a:p>
          <a:p>
            <a:pPr marL="711200" indent="-711200">
              <a:lnSpc>
                <a:spcPct val="80000"/>
              </a:lnSpc>
              <a:buFontTx/>
              <a:buAutoNum type="romanUcPeriod"/>
            </a:pPr>
            <a:r>
              <a:rPr lang="en-US" altLang="en-US" dirty="0"/>
              <a:t>“For the stage subsequent to approximately the end of the first trimester, the State, in promoting its interest in the health of the mother, may, if it chooses, regulate the abortion procedure in ways that are reasonably related to maternal health.”</a:t>
            </a:r>
          </a:p>
          <a:p>
            <a:pPr marL="711200" indent="-711200">
              <a:lnSpc>
                <a:spcPct val="80000"/>
              </a:lnSpc>
              <a:buFontTx/>
              <a:buAutoNum type="romanUcPeriod"/>
            </a:pPr>
            <a:r>
              <a:rPr lang="en-US" altLang="en-US" dirty="0"/>
              <a:t>“For the stage subsequent to viability, the State in promoting its interest in the potentiality of human life may, if it chooses, regulate, and even proscribe, abortion except where it is necessary, in appropriate medical judgment, for the preservation of the life or health of the mother.”</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92" y="1943100"/>
            <a:ext cx="33813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121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83096" y="228600"/>
            <a:ext cx="8415130" cy="1109870"/>
          </a:xfrm>
        </p:spPr>
        <p:txBody>
          <a:bodyPr>
            <a:normAutofit/>
          </a:bodyPr>
          <a:lstStyle/>
          <a:p>
            <a:pPr algn="ctr"/>
            <a:r>
              <a:rPr lang="en-US" altLang="en-US" i="1" dirty="0" smtClean="0"/>
              <a:t>Roe v. Wade </a:t>
            </a:r>
            <a:r>
              <a:rPr lang="en-US" altLang="en-US" dirty="0" smtClean="0"/>
              <a:t>(1973)</a:t>
            </a:r>
            <a:endParaRPr lang="en-US" altLang="en-US" i="1" dirty="0"/>
          </a:p>
        </p:txBody>
      </p:sp>
      <p:sp>
        <p:nvSpPr>
          <p:cNvPr id="10243" name="Rectangle 3"/>
          <p:cNvSpPr>
            <a:spLocks noGrp="1" noChangeArrowheads="1"/>
          </p:cNvSpPr>
          <p:nvPr>
            <p:ph type="body" idx="1"/>
          </p:nvPr>
        </p:nvSpPr>
        <p:spPr>
          <a:xfrm>
            <a:off x="132522" y="1603512"/>
            <a:ext cx="11850410" cy="5115339"/>
          </a:xfrm>
        </p:spPr>
        <p:txBody>
          <a:bodyPr>
            <a:normAutofit fontScale="92500" lnSpcReduction="20000"/>
          </a:bodyPr>
          <a:lstStyle/>
          <a:p>
            <a:pPr>
              <a:lnSpc>
                <a:spcPct val="80000"/>
              </a:lnSpc>
            </a:pPr>
            <a:r>
              <a:rPr lang="en-US" altLang="en-US" sz="2200" dirty="0"/>
              <a:t>Filing his dissent “with all due respect,” </a:t>
            </a:r>
            <a:r>
              <a:rPr lang="en-US" altLang="en-US" sz="2200" dirty="0" smtClean="0"/>
              <a:t>Justice Byron White </a:t>
            </a:r>
            <a:r>
              <a:rPr lang="en-US" altLang="en-US" sz="2200" dirty="0"/>
              <a:t>found “nothing in the language </a:t>
            </a:r>
            <a:endParaRPr lang="en-US" altLang="en-US" sz="2200" dirty="0" smtClean="0"/>
          </a:p>
          <a:p>
            <a:pPr marL="0" indent="0">
              <a:lnSpc>
                <a:spcPct val="80000"/>
              </a:lnSpc>
              <a:buNone/>
            </a:pPr>
            <a:r>
              <a:rPr lang="en-US" altLang="en-US" sz="2200" dirty="0" smtClean="0"/>
              <a:t>    or </a:t>
            </a:r>
            <a:r>
              <a:rPr lang="en-US" altLang="en-US" sz="2200" dirty="0"/>
              <a:t>history </a:t>
            </a:r>
            <a:r>
              <a:rPr lang="en-US" altLang="en-US" sz="2200" dirty="0" smtClean="0"/>
              <a:t>of </a:t>
            </a:r>
            <a:r>
              <a:rPr lang="en-US" altLang="en-US" sz="2200" dirty="0"/>
              <a:t>the Constitution to support the Court’s judgments</a:t>
            </a:r>
            <a:r>
              <a:rPr lang="en-US" altLang="en-US" sz="2200" dirty="0" smtClean="0"/>
              <a:t>.”</a:t>
            </a:r>
            <a:endParaRPr lang="en-US" altLang="en-US" sz="2200" dirty="0"/>
          </a:p>
          <a:p>
            <a:pPr>
              <a:lnSpc>
                <a:spcPct val="80000"/>
              </a:lnSpc>
            </a:pPr>
            <a:r>
              <a:rPr lang="en-US" altLang="en-US" sz="2200" dirty="0"/>
              <a:t>“The Court simply fashions and announces a new constitutional right for pregnant women and, with scarcely any reason or authority for its action, invests that right with sufficient substance to override most existing state abortion statutes. The upshot is that the people and the legislatures of the 50 States are constitutionally disentitled to weigh the relative importance of the continued existence and development of the fetus, on the one hand, against a spectrum of possible impacts on the mother, on the other hand. As an exercise of raw judicial power, the Court perhaps has authority to do what it does today; but in my view its judgment is an improvident and extravagant exercise of the power of judicial review</a:t>
            </a:r>
            <a:r>
              <a:rPr lang="en-US" altLang="en-US" sz="2200" dirty="0" smtClean="0"/>
              <a:t>.”</a:t>
            </a:r>
          </a:p>
          <a:p>
            <a:pPr>
              <a:lnSpc>
                <a:spcPct val="80000"/>
              </a:lnSpc>
            </a:pPr>
            <a:r>
              <a:rPr lang="en-US" altLang="en-US" sz="2400" dirty="0"/>
              <a:t>White was particularly concerned that the Court, through the second trimester of a pregnancy, “values the convenience of the pregnant woman more that the continued existence and development of the life or potential life that she carries.”</a:t>
            </a:r>
          </a:p>
          <a:p>
            <a:pPr>
              <a:lnSpc>
                <a:spcPct val="80000"/>
              </a:lnSpc>
            </a:pPr>
            <a:r>
              <a:rPr lang="en-US" altLang="en-US" sz="2400" dirty="0"/>
              <a:t>“The common claim before us is that for any [reason]…, or for no reason at all, and without asserting or claiming any threat to life or health, any woman is entitled to an abortion at her request if she is able to find a medical adviser willing to undertake the procedure…. Whether or not I might agree with that marshaling of values, I can in no event join the Court’s opinion because I find no constitutional warrant for imposing such an order of priorities on the people and legislatures of the States. In a sensitive area such as this, involving as it does issues over which reasonable men may easily and heartedly differ, I cannot accept the Court’s exercise of its clear power of choice by interposing a constitutional barrier to state efforts to protect human life and by investing women and doctors with the constitutionally protected right to exterminate it. This issue, for the most part, should be left with the people and to the political processes the people have devised to govern their affairs</a:t>
            </a:r>
            <a:r>
              <a:rPr lang="en-US" altLang="en-US" sz="2400" dirty="0" smtClean="0"/>
              <a:t>.”</a:t>
            </a:r>
            <a:endParaRPr lang="en-US" altLang="en-US" sz="2400"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1409" y="92785"/>
            <a:ext cx="1656522" cy="207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021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9088" y="106017"/>
            <a:ext cx="3641034" cy="1364973"/>
          </a:xfrm>
        </p:spPr>
        <p:txBody>
          <a:bodyPr>
            <a:normAutofit/>
          </a:bodyPr>
          <a:lstStyle/>
          <a:p>
            <a:pPr algn="ctr"/>
            <a:r>
              <a:rPr lang="en-US" altLang="en-US" sz="3400" i="1" dirty="0" smtClean="0"/>
              <a:t>Roe v. Wade </a:t>
            </a:r>
            <a:br>
              <a:rPr lang="en-US" altLang="en-US" sz="3400" i="1" dirty="0" smtClean="0"/>
            </a:br>
            <a:r>
              <a:rPr lang="en-US" altLang="en-US" sz="3400" dirty="0" smtClean="0"/>
              <a:t>(1973)</a:t>
            </a:r>
            <a:endParaRPr lang="en-US" altLang="en-US" sz="3400" i="1" dirty="0"/>
          </a:p>
        </p:txBody>
      </p:sp>
      <p:sp>
        <p:nvSpPr>
          <p:cNvPr id="12291" name="Rectangle 3"/>
          <p:cNvSpPr>
            <a:spLocks noGrp="1" noChangeArrowheads="1"/>
          </p:cNvSpPr>
          <p:nvPr>
            <p:ph type="body" idx="1"/>
          </p:nvPr>
        </p:nvSpPr>
        <p:spPr>
          <a:xfrm>
            <a:off x="3604591" y="543339"/>
            <a:ext cx="8282609" cy="6086061"/>
          </a:xfrm>
        </p:spPr>
        <p:txBody>
          <a:bodyPr>
            <a:noAutofit/>
          </a:bodyPr>
          <a:lstStyle/>
          <a:p>
            <a:pPr>
              <a:lnSpc>
                <a:spcPct val="80000"/>
              </a:lnSpc>
            </a:pPr>
            <a:r>
              <a:rPr lang="en-US" altLang="en-US" sz="2600" dirty="0"/>
              <a:t>Justice William H. Rehnquist d</a:t>
            </a:r>
            <a:r>
              <a:rPr lang="en-US" altLang="en-US" sz="2600" dirty="0" smtClean="0"/>
              <a:t>issenting: “</a:t>
            </a:r>
            <a:r>
              <a:rPr lang="en-US" altLang="en-US" sz="2600" dirty="0"/>
              <a:t>To reach its result, the Court necessarily has had to find within the scope of the Fourteenth Amendment a right that was apparently completely unknown to the drafters of the Amendment. As early as 1821, the first state law dealing directly with abortion was enacted by the Connecticut Legislature. By the time of the adoption of the Fourteenth Amendment in 1868, there were at least 36 laws enacted by state or territorial legislatures limiting abortion. While many States have amended or updated their laws, 21 of the laws on the books in 1868 remain in effect today.”</a:t>
            </a:r>
            <a:endParaRPr lang="en-US" altLang="en-US" sz="2600" b="1" dirty="0"/>
          </a:p>
          <a:p>
            <a:pPr>
              <a:lnSpc>
                <a:spcPct val="80000"/>
              </a:lnSpc>
            </a:pPr>
            <a:r>
              <a:rPr lang="en-US" altLang="en-US" sz="2600" dirty="0"/>
              <a:t>From this historical record, Rehnquist concluded that, "There apparently was no question concerning the validity of this provision or of any of the other state statutes when the Fourteenth Amendment was adopted." Therefore, "the drafters did not intend to have the Fourteenth Amendment withdraw from the States the power to legislate with respect to this matter."</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7" y="1626705"/>
            <a:ext cx="33337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292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34715" y="137410"/>
            <a:ext cx="11415010" cy="1066800"/>
          </a:xfrm>
        </p:spPr>
        <p:txBody>
          <a:bodyPr/>
          <a:lstStyle/>
          <a:p>
            <a:pPr algn="ctr"/>
            <a:r>
              <a:rPr lang="en-US" altLang="en-US" sz="4000" dirty="0"/>
              <a:t>Eminent Domain</a:t>
            </a:r>
          </a:p>
        </p:txBody>
      </p:sp>
      <p:sp>
        <p:nvSpPr>
          <p:cNvPr id="37891" name="Rectangle 3"/>
          <p:cNvSpPr>
            <a:spLocks noGrp="1" noChangeArrowheads="1"/>
          </p:cNvSpPr>
          <p:nvPr>
            <p:ph type="body" idx="1"/>
          </p:nvPr>
        </p:nvSpPr>
        <p:spPr>
          <a:xfrm>
            <a:off x="104931" y="1094282"/>
            <a:ext cx="7390151" cy="5611318"/>
          </a:xfrm>
        </p:spPr>
        <p:txBody>
          <a:bodyPr>
            <a:noAutofit/>
          </a:bodyPr>
          <a:lstStyle/>
          <a:p>
            <a:pPr eaLnBrk="1" hangingPunct="1"/>
            <a:r>
              <a:rPr lang="en-US" altLang="en-US" sz="2400" dirty="0"/>
              <a:t>Imagine that one day you own your own home, your dream house in fact. It is in perfect condition. You have raised your kids there. It is the only home they know. They attend the excellent local school down the street. Your neighbors are your best friends and each day all of the neighborhood kids play to together.</a:t>
            </a:r>
          </a:p>
          <a:p>
            <a:pPr eaLnBrk="1" hangingPunct="1"/>
            <a:r>
              <a:rPr lang="en-US" altLang="en-US" sz="2400" dirty="0"/>
              <a:t>One day you get a letter from the government explaining that they have “condemned” your house so that they can build a new superhighway. The letter further explains that they will pay you $100,000, what they consider “fair market value,” and that you have to vacate your home within 6 months.</a:t>
            </a:r>
          </a:p>
          <a:p>
            <a:pPr eaLnBrk="1" hangingPunct="1"/>
            <a:r>
              <a:rPr lang="en-US" altLang="en-US" sz="2400" dirty="0"/>
              <a:t>Can the government do this?</a:t>
            </a:r>
          </a:p>
          <a:p>
            <a:pPr eaLnBrk="1" hangingPunct="1"/>
            <a:r>
              <a:rPr lang="en-US" altLang="en-US" sz="2400" dirty="0"/>
              <a:t>Yes. </a:t>
            </a:r>
            <a:r>
              <a:rPr lang="en-US" altLang="en-US" sz="2400" i="1" dirty="0"/>
              <a:t>Eminent Domain </a:t>
            </a:r>
            <a:r>
              <a:rPr lang="en-US" altLang="en-US" sz="2400" dirty="0"/>
              <a:t>is the power of the government to take private real estate without the owner’s permission.</a:t>
            </a:r>
          </a:p>
        </p:txBody>
      </p:sp>
      <p:pic>
        <p:nvPicPr>
          <p:cNvPr id="37892" name="Picture 5" descr="http://farm4.static.flickr.com/3424/3911908464_3aacbc24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625" y="1517650"/>
            <a:ext cx="42291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832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wipe(left)">
                                      <p:cBhvr>
                                        <p:cTn id="12" dur="5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wipe(left)">
                                      <p:cBhvr>
                                        <p:cTn id="17" dur="500"/>
                                        <p:tgtEl>
                                          <p:spTgt spid="378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wipe(left)">
                                      <p:cBhvr>
                                        <p:cTn id="22" dur="500"/>
                                        <p:tgtEl>
                                          <p:spTgt spid="378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891">
                                            <p:txEl>
                                              <p:pRg st="3" end="3"/>
                                            </p:txEl>
                                          </p:spTgt>
                                        </p:tgtEl>
                                        <p:attrNameLst>
                                          <p:attrName>style.visibility</p:attrName>
                                        </p:attrNameLst>
                                      </p:cBhvr>
                                      <p:to>
                                        <p:strVal val="visible"/>
                                      </p:to>
                                    </p:set>
                                    <p:animEffect transition="in" filter="wipe(left)">
                                      <p:cBhvr>
                                        <p:cTn id="2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38594" y="152400"/>
            <a:ext cx="5324006" cy="753268"/>
          </a:xfrm>
        </p:spPr>
        <p:txBody>
          <a:bodyPr/>
          <a:lstStyle/>
          <a:p>
            <a:pPr algn="ctr"/>
            <a:r>
              <a:rPr lang="en-US" altLang="en-US" sz="3200" b="1" dirty="0"/>
              <a:t>The Takings Clause</a:t>
            </a:r>
          </a:p>
        </p:txBody>
      </p:sp>
      <p:sp>
        <p:nvSpPr>
          <p:cNvPr id="38915" name="Rectangle 3"/>
          <p:cNvSpPr>
            <a:spLocks noGrp="1" noChangeArrowheads="1"/>
          </p:cNvSpPr>
          <p:nvPr>
            <p:ph type="body" idx="1"/>
          </p:nvPr>
        </p:nvSpPr>
        <p:spPr>
          <a:xfrm>
            <a:off x="5638799" y="404734"/>
            <a:ext cx="6383311" cy="6300866"/>
          </a:xfrm>
        </p:spPr>
        <p:txBody>
          <a:bodyPr/>
          <a:lstStyle/>
          <a:p>
            <a:pPr eaLnBrk="1" hangingPunct="1"/>
            <a:r>
              <a:rPr lang="en-US" altLang="en-US" sz="2400" dirty="0"/>
              <a:t>The 5</a:t>
            </a:r>
            <a:r>
              <a:rPr lang="en-US" altLang="en-US" sz="2400" baseline="30000" dirty="0"/>
              <a:t>th</a:t>
            </a:r>
            <a:r>
              <a:rPr lang="en-US" altLang="en-US" sz="2400" dirty="0"/>
              <a:t> Amendment to the U.S. Constitution states: “nor shall private property be taken for public use, without just compensation.”</a:t>
            </a:r>
          </a:p>
          <a:p>
            <a:pPr eaLnBrk="1" hangingPunct="1"/>
            <a:r>
              <a:rPr lang="en-US" altLang="en-US" sz="2400" dirty="0"/>
              <a:t>This provision assumes that the government has the power of eminent domain and imposes a limit on the government’s power: property must be taken for “public use” and “just compensation” must be provided.</a:t>
            </a:r>
          </a:p>
          <a:p>
            <a:pPr eaLnBrk="1" hangingPunct="1"/>
            <a:r>
              <a:rPr lang="en-US" altLang="en-US" sz="2400" dirty="0"/>
              <a:t>At the founding, many states protected private property through similar laws and it was understood that the Takings Clause only applied to the federal government.</a:t>
            </a:r>
          </a:p>
          <a:p>
            <a:pPr eaLnBrk="1" hangingPunct="1"/>
            <a:r>
              <a:rPr lang="en-US" altLang="en-US" sz="2400" dirty="0"/>
              <a:t>Chief Justice John Marshall affirmed this view in </a:t>
            </a:r>
            <a:r>
              <a:rPr lang="en-US" altLang="en-US" sz="2400" i="1" dirty="0"/>
              <a:t>Barron v. Baltimore </a:t>
            </a:r>
            <a:r>
              <a:rPr lang="en-US" altLang="en-US" sz="2400" dirty="0"/>
              <a:t>(1833) where the Supreme Court ruled that the Bill of Rights only applied to the federal government and not to state or local governments.</a:t>
            </a:r>
          </a:p>
          <a:p>
            <a:endParaRPr lang="en-US" altLang="en-US" dirty="0" smtClean="0"/>
          </a:p>
        </p:txBody>
      </p:sp>
      <p:pic>
        <p:nvPicPr>
          <p:cNvPr id="38916" name="Picture 8" descr="http://www.hldataprotection.com/uploads/image/Bill%20of%20Righ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94" y="905668"/>
            <a:ext cx="36576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http://www.thefederalistpapers.org/wp-content/uploads/2011/04/John-Marsh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2971801"/>
            <a:ext cx="25812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41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wipe(left)">
                                      <p:cBhvr>
                                        <p:cTn id="12" dur="500"/>
                                        <p:tgtEl>
                                          <p:spTgt spid="38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wipe(left)">
                                      <p:cBhvr>
                                        <p:cTn id="17" dur="500"/>
                                        <p:tgtEl>
                                          <p:spTgt spid="389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wipe(left)">
                                      <p:cBhvr>
                                        <p:cTn id="22" dur="500"/>
                                        <p:tgtEl>
                                          <p:spTgt spid="389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animEffect transition="in" filter="wipe(left)">
                                      <p:cBhvr>
                                        <p:cTn id="27"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941632" y="172387"/>
            <a:ext cx="2743200" cy="563562"/>
          </a:xfrm>
        </p:spPr>
        <p:txBody>
          <a:bodyPr/>
          <a:lstStyle/>
          <a:p>
            <a:r>
              <a:rPr lang="en-US" altLang="en-US" sz="3000" b="1" dirty="0"/>
              <a:t>Incorporation</a:t>
            </a:r>
          </a:p>
        </p:txBody>
      </p:sp>
      <p:sp>
        <p:nvSpPr>
          <p:cNvPr id="39939" name="Rectangle 3"/>
          <p:cNvSpPr>
            <a:spLocks noGrp="1" noChangeArrowheads="1"/>
          </p:cNvSpPr>
          <p:nvPr>
            <p:ph type="body" idx="1"/>
          </p:nvPr>
        </p:nvSpPr>
        <p:spPr>
          <a:xfrm>
            <a:off x="194872" y="228600"/>
            <a:ext cx="8574374" cy="6400800"/>
          </a:xfrm>
        </p:spPr>
        <p:txBody>
          <a:bodyPr>
            <a:normAutofit/>
          </a:bodyPr>
          <a:lstStyle/>
          <a:p>
            <a:pPr eaLnBrk="1" hangingPunct="1">
              <a:lnSpc>
                <a:spcPct val="90000"/>
              </a:lnSpc>
            </a:pPr>
            <a:r>
              <a:rPr lang="en-US" altLang="en-US" sz="2000" dirty="0"/>
              <a:t>With the passage of the 14</a:t>
            </a:r>
            <a:r>
              <a:rPr lang="en-US" altLang="en-US" sz="2000" baseline="30000" dirty="0"/>
              <a:t>th</a:t>
            </a:r>
            <a:r>
              <a:rPr lang="en-US" altLang="en-US" sz="2000" dirty="0"/>
              <a:t> Amendment after the Civil War, lawyers began arguing that the provisions of the Bill of Rights, including the 5</a:t>
            </a:r>
            <a:r>
              <a:rPr lang="en-US" altLang="en-US" sz="2000" baseline="30000" dirty="0"/>
              <a:t>th</a:t>
            </a:r>
            <a:r>
              <a:rPr lang="en-US" altLang="en-US" sz="2000" dirty="0"/>
              <a:t> Amendment’s Takings Clause, now applied to the states.</a:t>
            </a:r>
          </a:p>
          <a:p>
            <a:pPr eaLnBrk="1" hangingPunct="1">
              <a:lnSpc>
                <a:spcPct val="90000"/>
              </a:lnSpc>
            </a:pPr>
            <a:r>
              <a:rPr lang="en-US" altLang="en-US" sz="2000" dirty="0"/>
              <a:t>Among other things, the 14</a:t>
            </a:r>
            <a:r>
              <a:rPr lang="en-US" altLang="en-US" sz="2000" baseline="30000" dirty="0"/>
              <a:t>th</a:t>
            </a:r>
            <a:r>
              <a:rPr lang="en-US" altLang="en-US" sz="2000" dirty="0"/>
              <a:t> Amendment states: “nor shall any State deprive any person of life, liberty, or property, without due process of law.”</a:t>
            </a:r>
          </a:p>
          <a:p>
            <a:pPr eaLnBrk="1" hangingPunct="1">
              <a:lnSpc>
                <a:spcPct val="90000"/>
              </a:lnSpc>
            </a:pPr>
            <a:r>
              <a:rPr lang="en-US" altLang="en-US" sz="2000" dirty="0"/>
              <a:t>In </a:t>
            </a:r>
            <a:r>
              <a:rPr lang="en-US" altLang="en-US" sz="2000" i="1" dirty="0"/>
              <a:t>Chicago, Burlington, and Quincy Railroad v. Chicago </a:t>
            </a:r>
            <a:r>
              <a:rPr lang="en-US" altLang="en-US" sz="2000" dirty="0"/>
              <a:t>(1897) the Supreme Court held that this provision—the Due Process Clause—“incorporated” the 5</a:t>
            </a:r>
            <a:r>
              <a:rPr lang="en-US" altLang="en-US" sz="2000" baseline="30000" dirty="0"/>
              <a:t>th</a:t>
            </a:r>
            <a:r>
              <a:rPr lang="en-US" altLang="en-US" sz="2000" dirty="0"/>
              <a:t> Amendment’s Takings Clause, making it applicable to state governments.</a:t>
            </a:r>
          </a:p>
          <a:p>
            <a:pPr eaLnBrk="1" hangingPunct="1">
              <a:lnSpc>
                <a:spcPct val="90000"/>
              </a:lnSpc>
            </a:pPr>
            <a:r>
              <a:rPr lang="en-US" altLang="en-US" sz="2000" dirty="0"/>
              <a:t>The Court reasoned that if the government was going to take private property, “due process” required that it be taken for “public use” and that “just compensation” was given.</a:t>
            </a:r>
          </a:p>
          <a:p>
            <a:pPr eaLnBrk="1" hangingPunct="1">
              <a:lnSpc>
                <a:spcPct val="90000"/>
              </a:lnSpc>
            </a:pPr>
            <a:r>
              <a:rPr lang="en-US" altLang="en-US" sz="2000" dirty="0"/>
              <a:t>Justice John Marshall Harlan wrote for the 7-1 majority: “The legislature may prescribe a form of procedure to be observed in the taking of private property for public use, but it is not due process of law if provision be not made for compensation. Notice to the owner to appear in some judicial tribunal and show cause why his property shall not be taken for public use without compensation would be a mockery of justice. Due process of law, as applied to judicial proceedings instituted for the taking of private property for public use means, therefore, such process as recognizes the right of the owner to be compensated if his property be wrested from him and transferred to the public.”</a:t>
            </a:r>
          </a:p>
          <a:p>
            <a:pPr>
              <a:lnSpc>
                <a:spcPct val="90000"/>
              </a:lnSpc>
            </a:pPr>
            <a:endParaRPr lang="en-US" altLang="en-US" sz="1700" dirty="0"/>
          </a:p>
        </p:txBody>
      </p:sp>
      <p:pic>
        <p:nvPicPr>
          <p:cNvPr id="39940" name="Picture 2" descr="http://img.tfd.com/WEAL/weal_05_img0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270" y="3048000"/>
            <a:ext cx="25781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ttp://members.cox.net/rrtjl/st_02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1632" y="930275"/>
            <a:ext cx="25987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77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wipe(left)">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wipe(left)">
                                      <p:cBhvr>
                                        <p:cTn id="17" dur="500"/>
                                        <p:tgtEl>
                                          <p:spTgt spid="39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wipe(left)">
                                      <p:cBhvr>
                                        <p:cTn id="22" dur="500"/>
                                        <p:tgtEl>
                                          <p:spTgt spid="39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wipe(left)">
                                      <p:cBhvr>
                                        <p:cTn id="27" dur="500"/>
                                        <p:tgtEl>
                                          <p:spTgt spid="399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wipe(left)">
                                      <p:cBhvr>
                                        <p:cTn id="32"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69626" y="228600"/>
            <a:ext cx="7944787" cy="1570220"/>
          </a:xfrm>
        </p:spPr>
        <p:txBody>
          <a:bodyPr>
            <a:normAutofit fontScale="90000"/>
          </a:bodyPr>
          <a:lstStyle/>
          <a:p>
            <a:pPr algn="ctr"/>
            <a:r>
              <a:rPr lang="en-US" altLang="en-US" dirty="0" smtClean="0"/>
              <a:t>What Constitutes a “Public Use”</a:t>
            </a:r>
            <a:br>
              <a:rPr lang="en-US" altLang="en-US" dirty="0" smtClean="0"/>
            </a:br>
            <a:r>
              <a:rPr lang="en-US" altLang="en-US" dirty="0" smtClean="0"/>
              <a:t>		</a:t>
            </a:r>
            <a:br>
              <a:rPr lang="en-US" altLang="en-US" dirty="0" smtClean="0"/>
            </a:br>
            <a:r>
              <a:rPr lang="en-US" altLang="en-US" sz="3400" dirty="0" smtClean="0"/>
              <a:t>Early </a:t>
            </a:r>
            <a:r>
              <a:rPr lang="en-US" altLang="en-US" sz="3400" dirty="0"/>
              <a:t>Limits</a:t>
            </a:r>
          </a:p>
        </p:txBody>
      </p:sp>
      <p:sp>
        <p:nvSpPr>
          <p:cNvPr id="40963" name="Rectangle 3"/>
          <p:cNvSpPr>
            <a:spLocks noGrp="1" noChangeArrowheads="1"/>
          </p:cNvSpPr>
          <p:nvPr>
            <p:ph type="body" idx="1"/>
          </p:nvPr>
        </p:nvSpPr>
        <p:spPr>
          <a:xfrm>
            <a:off x="104931" y="2083633"/>
            <a:ext cx="11947161" cy="4621967"/>
          </a:xfrm>
        </p:spPr>
        <p:txBody>
          <a:bodyPr>
            <a:noAutofit/>
          </a:bodyPr>
          <a:lstStyle/>
          <a:p>
            <a:pPr eaLnBrk="1" hangingPunct="1"/>
            <a:r>
              <a:rPr lang="en-US" altLang="en-US" sz="2400" dirty="0"/>
              <a:t>Though there has been disagreement about exactly what constitutes a government “taking” and what is “just compensation,” it is the “public use” provision that we will focus on in this lecture.</a:t>
            </a:r>
          </a:p>
          <a:p>
            <a:pPr eaLnBrk="1" hangingPunct="1"/>
            <a:r>
              <a:rPr lang="en-US" altLang="en-US" sz="2400" dirty="0"/>
              <a:t>Usually “public use” is obvious such as when a government wants to build a courthouse, road, school, or park.</a:t>
            </a:r>
          </a:p>
          <a:p>
            <a:pPr eaLnBrk="1" hangingPunct="1"/>
            <a:r>
              <a:rPr lang="en-US" altLang="en-US" sz="2400" dirty="0"/>
              <a:t>Prior to the New Deal in the 1930s, the Supreme Court took a strict interpretation of “public use” and disallowed a number of government attempts to take private property.</a:t>
            </a:r>
          </a:p>
          <a:p>
            <a:pPr eaLnBrk="1" hangingPunct="1"/>
            <a:r>
              <a:rPr lang="en-US" altLang="en-US" sz="2400" dirty="0"/>
              <a:t>For example, in </a:t>
            </a:r>
            <a:r>
              <a:rPr lang="en-US" altLang="en-US" sz="2400" i="1" dirty="0"/>
              <a:t>Cole v. LaGrange </a:t>
            </a:r>
            <a:r>
              <a:rPr lang="en-US" altLang="en-US" sz="2400" dirty="0"/>
              <a:t>(1884) the city of LaGrange, Missouri issued bonds to help finance the operation of a private iron and steel mill. The Supreme Court held that this was not a proper “public use.”</a:t>
            </a:r>
          </a:p>
          <a:p>
            <a:pPr eaLnBrk="1" hangingPunct="1"/>
            <a:r>
              <a:rPr lang="en-US" altLang="en-US" sz="2400" dirty="0"/>
              <a:t>The Court invalidated other takings for failing to qualify as “public use” in </a:t>
            </a:r>
            <a:r>
              <a:rPr lang="en-US" altLang="en-US" sz="2400" i="1" dirty="0"/>
              <a:t>Missouri Pacific Railway Company v. Nebraska </a:t>
            </a:r>
            <a:r>
              <a:rPr lang="en-US" altLang="en-US" sz="2400" dirty="0"/>
              <a:t>(1896) and </a:t>
            </a:r>
            <a:r>
              <a:rPr lang="en-US" altLang="en-US" sz="2400" i="1" dirty="0"/>
              <a:t>Cincinnati v. Vester </a:t>
            </a:r>
            <a:r>
              <a:rPr lang="en-US" altLang="en-US" sz="2400" dirty="0"/>
              <a:t>(1930).</a:t>
            </a:r>
            <a:endParaRPr lang="en-US" altLang="en-US" sz="3600" dirty="0" smtClean="0"/>
          </a:p>
        </p:txBody>
      </p:sp>
      <p:pic>
        <p:nvPicPr>
          <p:cNvPr id="40964" name="Picture 4" descr="http://t2.gstatic.com/images?q=tbn:ANd9GcT26J8wPA-owhgFsQtJOZB0yd-6H2IPPPECxjrqoh2eIWMHuWU9G3G-JyAW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3521" y="352842"/>
            <a:ext cx="16764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81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left)">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wipe(left)">
                                      <p:cBhvr>
                                        <p:cTn id="17" dur="500"/>
                                        <p:tgtEl>
                                          <p:spTgt spid="409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wipe(left)">
                                      <p:cBhvr>
                                        <p:cTn id="22" dur="500"/>
                                        <p:tgtEl>
                                          <p:spTgt spid="409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Effect transition="in" filter="wipe(left)">
                                      <p:cBhvr>
                                        <p:cTn id="27" dur="500"/>
                                        <p:tgtEl>
                                          <p:spTgt spid="409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3">
                                            <p:txEl>
                                              <p:pRg st="4" end="4"/>
                                            </p:txEl>
                                          </p:spTgt>
                                        </p:tgtEl>
                                        <p:attrNameLst>
                                          <p:attrName>style.visibility</p:attrName>
                                        </p:attrNameLst>
                                      </p:cBhvr>
                                      <p:to>
                                        <p:strVal val="visible"/>
                                      </p:to>
                                    </p:set>
                                    <p:animEffect transition="in" filter="wipe(left)">
                                      <p:cBhvr>
                                        <p:cTn id="32"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2523"/>
            <a:ext cx="6278217" cy="1152938"/>
          </a:xfrm>
        </p:spPr>
        <p:txBody>
          <a:bodyPr>
            <a:normAutofit/>
          </a:bodyPr>
          <a:lstStyle/>
          <a:p>
            <a:pPr algn="ctr"/>
            <a:r>
              <a:rPr lang="en-US" sz="5400" b="1" dirty="0" smtClean="0"/>
              <a:t>Grand Jury</a:t>
            </a:r>
            <a:endParaRPr lang="en-US" sz="5400" b="1" dirty="0"/>
          </a:p>
        </p:txBody>
      </p:sp>
      <p:sp>
        <p:nvSpPr>
          <p:cNvPr id="3" name="Content Placeholder 2"/>
          <p:cNvSpPr>
            <a:spLocks noGrp="1"/>
          </p:cNvSpPr>
          <p:nvPr>
            <p:ph idx="1"/>
          </p:nvPr>
        </p:nvSpPr>
        <p:spPr>
          <a:xfrm>
            <a:off x="159026" y="1285461"/>
            <a:ext cx="11847444" cy="5459896"/>
          </a:xfrm>
        </p:spPr>
        <p:txBody>
          <a:bodyPr>
            <a:normAutofit fontScale="70000" lnSpcReduction="20000"/>
          </a:bodyPr>
          <a:lstStyle/>
          <a:p>
            <a:r>
              <a:rPr lang="en-US" b="1" dirty="0" smtClean="0"/>
              <a:t>Grand Jury </a:t>
            </a:r>
            <a:r>
              <a:rPr lang="en-US" dirty="0" smtClean="0"/>
              <a:t>– </a:t>
            </a:r>
            <a:r>
              <a:rPr lang="en-US" dirty="0"/>
              <a:t>A panel of between 12 and 23 jurors empowered to evaluate and investigate crimes within a jurisdiction. </a:t>
            </a:r>
            <a:endParaRPr lang="en-US" dirty="0" smtClean="0"/>
          </a:p>
          <a:p>
            <a:r>
              <a:rPr lang="en-US" dirty="0" smtClean="0"/>
              <a:t>The </a:t>
            </a:r>
            <a:r>
              <a:rPr lang="en-US" dirty="0"/>
              <a:t>Fifth Amendment guarantees a grand jury review to anyone accused in federal court of a felony </a:t>
            </a:r>
            <a:r>
              <a:rPr lang="en-US" dirty="0" smtClean="0"/>
              <a:t>(a serious crime) as </a:t>
            </a:r>
            <a:r>
              <a:rPr lang="en-US" dirty="0"/>
              <a:t>a protection against overzealous or malicious prosecutions</a:t>
            </a:r>
            <a:r>
              <a:rPr lang="en-US" dirty="0" smtClean="0"/>
              <a:t>. </a:t>
            </a:r>
          </a:p>
          <a:p>
            <a:r>
              <a:rPr lang="en-US" dirty="0" smtClean="0"/>
              <a:t>Unlike trial juries, grand juries have much greater leeway in terms of what they can consider such as rumor, hearsay, and speculation.</a:t>
            </a:r>
          </a:p>
          <a:p>
            <a:r>
              <a:rPr lang="en-US" dirty="0" smtClean="0"/>
              <a:t>The proceedings are run by the prosecution. </a:t>
            </a:r>
            <a:r>
              <a:rPr lang="en-US" dirty="0"/>
              <a:t>Witness testimony can be considered but there is no defense attorney. </a:t>
            </a:r>
            <a:endParaRPr lang="en-US" dirty="0" smtClean="0"/>
          </a:p>
          <a:p>
            <a:r>
              <a:rPr lang="en-US" dirty="0" smtClean="0"/>
              <a:t>Generally, at least 12 grand jurors must vote for an indictment for the case to move forward and the accused to be charged.</a:t>
            </a:r>
          </a:p>
          <a:p>
            <a:r>
              <a:rPr lang="en-US" dirty="0"/>
              <a:t>Indictments returned by grand jury panels whose selection has been tainted by racial or sexual discrimination will be dismissed.</a:t>
            </a:r>
          </a:p>
          <a:p>
            <a:r>
              <a:rPr lang="en-US" dirty="0" smtClean="0"/>
              <a:t>Critics </a:t>
            </a:r>
            <a:r>
              <a:rPr lang="en-US" dirty="0"/>
              <a:t>of the grand jury system argue that </a:t>
            </a:r>
            <a:r>
              <a:rPr lang="en-US" dirty="0" smtClean="0"/>
              <a:t>it is not really a check on prosecutors as they have little restriction on what they can say and provide to the jurors—making an indictment highly probable and more of a formality than anything.</a:t>
            </a:r>
          </a:p>
          <a:p>
            <a:r>
              <a:rPr lang="en-US" dirty="0" smtClean="0"/>
              <a:t>As a result, the </a:t>
            </a:r>
            <a:r>
              <a:rPr lang="en-US" dirty="0"/>
              <a:t>practice </a:t>
            </a:r>
            <a:r>
              <a:rPr lang="en-US" dirty="0" smtClean="0"/>
              <a:t>of grand juries has </a:t>
            </a:r>
            <a:r>
              <a:rPr lang="en-US" dirty="0"/>
              <a:t>been diminishing in most states and in the federal courts, with more than half of states having abandoned grand juries altogether</a:t>
            </a:r>
            <a:r>
              <a:rPr lang="en-US" dirty="0" smtClean="0"/>
              <a:t>.</a:t>
            </a:r>
          </a:p>
          <a:p>
            <a:r>
              <a:rPr lang="en-US" dirty="0"/>
              <a:t>The Supreme Court ruled in </a:t>
            </a:r>
            <a:r>
              <a:rPr lang="en-US" i="1" dirty="0"/>
              <a:t>Hurtado v. California </a:t>
            </a:r>
            <a:r>
              <a:rPr lang="en-US" dirty="0"/>
              <a:t>(1884) that grand jury protections are not required in state proceedings—making this provision one of the few guarantees in the Bill of Rights that only apply to the federal government. </a:t>
            </a:r>
            <a:r>
              <a:rPr lang="en-US" dirty="0" smtClean="0"/>
              <a:t> </a:t>
            </a:r>
            <a:r>
              <a:rPr lang="en-US" i="1" dirty="0" smtClean="0"/>
              <a:t>Hurtado </a:t>
            </a:r>
            <a:r>
              <a:rPr lang="en-US" dirty="0" smtClean="0"/>
              <a:t>was reaffirmed in </a:t>
            </a:r>
            <a:r>
              <a:rPr lang="en-US" i="1" dirty="0" smtClean="0"/>
              <a:t>Maxwell v. Dow </a:t>
            </a:r>
            <a:r>
              <a:rPr lang="en-US" dirty="0" smtClean="0"/>
              <a:t>(1900).</a:t>
            </a:r>
            <a:r>
              <a:rPr lang="en-US" dirty="0"/>
              <a:t> </a:t>
            </a:r>
            <a:endParaRPr lang="en-US" dirty="0" smtClean="0"/>
          </a:p>
        </p:txBody>
      </p:sp>
      <p:pic>
        <p:nvPicPr>
          <p:cNvPr id="4" name="Picture 3"/>
          <p:cNvPicPr>
            <a:picLocks noChangeAspect="1"/>
          </p:cNvPicPr>
          <p:nvPr/>
        </p:nvPicPr>
        <p:blipFill rotWithShape="1">
          <a:blip r:embed="rId2"/>
          <a:srcRect t="22027" b="18884"/>
          <a:stretch/>
        </p:blipFill>
        <p:spPr>
          <a:xfrm>
            <a:off x="7209183" y="132523"/>
            <a:ext cx="3275534" cy="1055131"/>
          </a:xfrm>
          <a:prstGeom prst="rect">
            <a:avLst/>
          </a:prstGeom>
        </p:spPr>
      </p:pic>
    </p:spTree>
    <p:extLst>
      <p:ext uri="{BB962C8B-B14F-4D97-AF65-F5344CB8AC3E}">
        <p14:creationId xmlns:p14="http://schemas.microsoft.com/office/powerpoint/2010/main" val="2487245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84616" y="152400"/>
            <a:ext cx="8994099" cy="747010"/>
          </a:xfrm>
        </p:spPr>
        <p:txBody>
          <a:bodyPr/>
          <a:lstStyle/>
          <a:p>
            <a:pPr algn="ctr"/>
            <a:r>
              <a:rPr lang="en-US" altLang="en-US" sz="3200" dirty="0"/>
              <a:t>What Constitutes a “Public Use</a:t>
            </a:r>
            <a:r>
              <a:rPr lang="en-US" altLang="en-US" sz="3200" dirty="0" smtClean="0"/>
              <a:t>”: </a:t>
            </a:r>
            <a:r>
              <a:rPr lang="en-US" altLang="en-US" sz="2800" dirty="0" smtClean="0"/>
              <a:t>Modern </a:t>
            </a:r>
            <a:r>
              <a:rPr lang="en-US" altLang="en-US" sz="2800" dirty="0"/>
              <a:t>Expansion</a:t>
            </a:r>
          </a:p>
        </p:txBody>
      </p:sp>
      <p:sp>
        <p:nvSpPr>
          <p:cNvPr id="41987" name="Rectangle 3"/>
          <p:cNvSpPr>
            <a:spLocks noGrp="1" noChangeArrowheads="1"/>
          </p:cNvSpPr>
          <p:nvPr>
            <p:ph type="body" idx="1"/>
          </p:nvPr>
        </p:nvSpPr>
        <p:spPr>
          <a:xfrm>
            <a:off x="149902" y="749508"/>
            <a:ext cx="9835396" cy="5956092"/>
          </a:xfrm>
        </p:spPr>
        <p:txBody>
          <a:bodyPr>
            <a:noAutofit/>
          </a:bodyPr>
          <a:lstStyle/>
          <a:p>
            <a:pPr eaLnBrk="1" hangingPunct="1"/>
            <a:r>
              <a:rPr lang="en-US" altLang="en-US" sz="2400" dirty="0"/>
              <a:t>After the New Deal the Supreme Court’s position began to change. In a series of unanimous opinions the justices increasingly deferred to legislatures to determine what constituted “public use.”</a:t>
            </a:r>
          </a:p>
          <a:p>
            <a:pPr eaLnBrk="1" hangingPunct="1"/>
            <a:r>
              <a:rPr lang="en-US" altLang="en-US" sz="2400" dirty="0"/>
              <a:t>In </a:t>
            </a:r>
            <a:r>
              <a:rPr lang="en-US" altLang="en-US" sz="2400" i="1" dirty="0"/>
              <a:t>United States ex rel. Tennessee Valley Authority v. Welch </a:t>
            </a:r>
            <a:r>
              <a:rPr lang="en-US" altLang="en-US" sz="2400" dirty="0"/>
              <a:t>(1946) the justices upheld the authority of the federal government to condemn private land that would be flooded as a result of the TVA’s flood control programs.</a:t>
            </a:r>
          </a:p>
          <a:p>
            <a:pPr eaLnBrk="1" hangingPunct="1"/>
            <a:r>
              <a:rPr lang="en-US" altLang="en-US" sz="2400" dirty="0"/>
              <a:t>In </a:t>
            </a:r>
            <a:r>
              <a:rPr lang="en-US" altLang="en-US" sz="2400" i="1" dirty="0"/>
              <a:t>Berman v. Parker </a:t>
            </a:r>
            <a:r>
              <a:rPr lang="en-US" altLang="en-US" sz="2400" dirty="0"/>
              <a:t>(1954) the Court failed to provide relief to a landowner whose property, which was in a blighted area, was taken from him as part of an urban renewal project but later was transferred to another private party. Justice William O. Douglas reasoned that aesthetics and beautification qualified as a legitimate “public purpose.”</a:t>
            </a:r>
          </a:p>
          <a:p>
            <a:pPr eaLnBrk="1" hangingPunct="1"/>
            <a:r>
              <a:rPr lang="en-US" altLang="en-US" sz="2400" dirty="0"/>
              <a:t>In </a:t>
            </a:r>
            <a:r>
              <a:rPr lang="en-US" altLang="en-US" sz="2400" i="1" dirty="0"/>
              <a:t>Hawaii Housing Authority v. Midkiff </a:t>
            </a:r>
            <a:r>
              <a:rPr lang="en-US" altLang="en-US" sz="2400" dirty="0"/>
              <a:t>(1984) the Court upheld a state plan to redistribute land by forcing large landowners to sell their properties to the people who leased them. Justice Sandra Day O’Connor reasoned that the “public use” requirement is satisfied as long as the taking is rationally related to some conceivable public purpose; it is the purpose of the taking, not the use of the property, that is important.</a:t>
            </a:r>
            <a:endParaRPr lang="en-US" altLang="en-US" sz="4000" dirty="0" smtClean="0"/>
          </a:p>
        </p:txBody>
      </p:sp>
      <p:pic>
        <p:nvPicPr>
          <p:cNvPr id="41988" name="Picture 4" descr="6a00d8341bfae553ef0120a5ecff67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298" y="377252"/>
            <a:ext cx="19367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sandra_day_O'Conn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298" y="3647606"/>
            <a:ext cx="19018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5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left)">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wipe(left)">
                                      <p:cBhvr>
                                        <p:cTn id="17" dur="500"/>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wipe(left)">
                                      <p:cBhvr>
                                        <p:cTn id="22" dur="500"/>
                                        <p:tgtEl>
                                          <p:spTgt spid="419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wipe(left)">
                                      <p:cBhvr>
                                        <p:cTn id="27"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a:xfrm>
            <a:off x="162394" y="152399"/>
            <a:ext cx="2700728" cy="1299121"/>
          </a:xfrm>
        </p:spPr>
        <p:txBody>
          <a:bodyPr>
            <a:normAutofit fontScale="90000"/>
          </a:bodyPr>
          <a:lstStyle/>
          <a:p>
            <a:pPr algn="ctr" eaLnBrk="1" hangingPunct="1"/>
            <a:r>
              <a:rPr lang="en-US" altLang="en-US" sz="4000" i="1" dirty="0"/>
              <a:t>Kelo v. City of New London </a:t>
            </a:r>
            <a:r>
              <a:rPr lang="en-US" altLang="en-US" sz="4000" dirty="0"/>
              <a:t>(2005</a:t>
            </a:r>
            <a:r>
              <a:rPr lang="en-US" altLang="en-US" sz="4000" dirty="0" smtClean="0"/>
              <a:t>)</a:t>
            </a:r>
            <a:endParaRPr lang="en-US" altLang="en-US" sz="3600" i="1" dirty="0"/>
          </a:p>
        </p:txBody>
      </p:sp>
      <p:sp>
        <p:nvSpPr>
          <p:cNvPr id="8197" name="Rectangle 5"/>
          <p:cNvSpPr>
            <a:spLocks noGrp="1" noChangeArrowheads="1"/>
          </p:cNvSpPr>
          <p:nvPr>
            <p:ph type="body" idx="4294967295"/>
          </p:nvPr>
        </p:nvSpPr>
        <p:spPr>
          <a:xfrm>
            <a:off x="2753193" y="152399"/>
            <a:ext cx="9223947" cy="6553201"/>
          </a:xfrm>
        </p:spPr>
        <p:txBody>
          <a:bodyPr>
            <a:noAutofit/>
          </a:bodyPr>
          <a:lstStyle/>
          <a:p>
            <a:pPr>
              <a:lnSpc>
                <a:spcPct val="80000"/>
              </a:lnSpc>
            </a:pPr>
            <a:r>
              <a:rPr lang="en-US" altLang="en-US" sz="2000" dirty="0"/>
              <a:t>For decades the city of New London, Connecticut suffered significant economic decline.</a:t>
            </a:r>
          </a:p>
          <a:p>
            <a:pPr>
              <a:lnSpc>
                <a:spcPct val="80000"/>
              </a:lnSpc>
            </a:pPr>
            <a:r>
              <a:rPr lang="en-US" altLang="en-US" sz="2000" dirty="0"/>
              <a:t>By 1998 the unemployment rate was double that of the state and the population had declined to 24,000, the same number of residents the city had in 1920.</a:t>
            </a:r>
          </a:p>
          <a:p>
            <a:pPr>
              <a:lnSpc>
                <a:spcPct val="80000"/>
              </a:lnSpc>
            </a:pPr>
            <a:r>
              <a:rPr lang="en-US" altLang="en-US" sz="2000" dirty="0"/>
              <a:t>In response, state and local officials created the New London Development Corp. (NLDC) to devise strategies for economic advancement.</a:t>
            </a:r>
          </a:p>
          <a:p>
            <a:pPr>
              <a:lnSpc>
                <a:spcPct val="80000"/>
              </a:lnSpc>
            </a:pPr>
            <a:r>
              <a:rPr lang="en-US" altLang="en-US" sz="2000" dirty="0"/>
              <a:t>The Pfizer drug company already had a research facility in New London but tentatively committed to build a new $300 million research facility in the city’s Fort Trumbull area.</a:t>
            </a:r>
          </a:p>
          <a:p>
            <a:pPr>
              <a:lnSpc>
                <a:spcPct val="80000"/>
              </a:lnSpc>
            </a:pPr>
            <a:r>
              <a:rPr lang="en-US" altLang="en-US" sz="2000" dirty="0"/>
              <a:t>Officials believed that the new development would not only bring jobs and tax revenues to the city but also would spur other economic revitalization efforts. The NLDC developed a master plan for the areas surrounding the proposed Pfizer operation calling for a hotel, conference center, museum, restaurants, shops, office space, marina, river walk, and new residential housing. In 2000 the city adopted the plan.</a:t>
            </a:r>
          </a:p>
          <a:p>
            <a:pPr>
              <a:lnSpc>
                <a:spcPct val="80000"/>
              </a:lnSpc>
            </a:pPr>
            <a:r>
              <a:rPr lang="en-US" altLang="en-US" sz="2000" dirty="0"/>
              <a:t>To begin the development, however, the city had to acquire 115 parcels of privately owned land. The city successfully negotiated with most of the owners to purchase their land but some refused to sell. The city responded by condemning their properties through their power of eminent domain.</a:t>
            </a:r>
          </a:p>
          <a:p>
            <a:pPr>
              <a:lnSpc>
                <a:spcPct val="80000"/>
              </a:lnSpc>
            </a:pPr>
            <a:r>
              <a:rPr lang="en-US" altLang="en-US" sz="2000" dirty="0"/>
              <a:t>Nine landowners, including Susette Kelo, filed suit. She had owned a waterview home since 1997 and has spent considerable funds to fix it up. Another owner, Wilhelmina Dery, was born in and had lived in her home since 1918. None of the homes were in poor condition and the area was not blighted.</a:t>
            </a:r>
          </a:p>
        </p:txBody>
      </p:sp>
      <p:pic>
        <p:nvPicPr>
          <p:cNvPr id="8199" name="Picture 7" descr="539w"/>
          <p:cNvPicPr>
            <a:picLocks noChangeAspect="1" noChangeArrowheads="1"/>
          </p:cNvPicPr>
          <p:nvPr/>
        </p:nvPicPr>
        <p:blipFill>
          <a:blip r:embed="rId2">
            <a:extLst>
              <a:ext uri="{28A0092B-C50C-407E-A947-70E740481C1C}">
                <a14:useLocalDpi xmlns:a14="http://schemas.microsoft.com/office/drawing/2010/main" val="0"/>
              </a:ext>
            </a:extLst>
          </a:blip>
          <a:srcRect l="8443" r="18831"/>
          <a:stretch>
            <a:fillRect/>
          </a:stretch>
        </p:blipFill>
        <p:spPr bwMode="auto">
          <a:xfrm>
            <a:off x="162393" y="1803816"/>
            <a:ext cx="2590800" cy="2227263"/>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keloBul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93" y="4383374"/>
            <a:ext cx="25908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85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7">
                                            <p:txEl>
                                              <p:pRg st="0" end="0"/>
                                            </p:txEl>
                                          </p:spTgt>
                                        </p:tgtEl>
                                        <p:attrNameLst>
                                          <p:attrName>style.visibility</p:attrName>
                                        </p:attrNameLst>
                                      </p:cBhvr>
                                      <p:to>
                                        <p:strVal val="visible"/>
                                      </p:to>
                                    </p:set>
                                    <p:animEffect transition="in" filter="wipe(left)">
                                      <p:cBhvr>
                                        <p:cTn id="12" dur="500"/>
                                        <p:tgtEl>
                                          <p:spTgt spid="81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7">
                                            <p:txEl>
                                              <p:pRg st="1" end="1"/>
                                            </p:txEl>
                                          </p:spTgt>
                                        </p:tgtEl>
                                        <p:attrNameLst>
                                          <p:attrName>style.visibility</p:attrName>
                                        </p:attrNameLst>
                                      </p:cBhvr>
                                      <p:to>
                                        <p:strVal val="visible"/>
                                      </p:to>
                                    </p:set>
                                    <p:animEffect transition="in" filter="wipe(left)">
                                      <p:cBhvr>
                                        <p:cTn id="17" dur="500"/>
                                        <p:tgtEl>
                                          <p:spTgt spid="819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7">
                                            <p:txEl>
                                              <p:pRg st="2" end="2"/>
                                            </p:txEl>
                                          </p:spTgt>
                                        </p:tgtEl>
                                        <p:attrNameLst>
                                          <p:attrName>style.visibility</p:attrName>
                                        </p:attrNameLst>
                                      </p:cBhvr>
                                      <p:to>
                                        <p:strVal val="visible"/>
                                      </p:to>
                                    </p:set>
                                    <p:animEffect transition="in" filter="wipe(left)">
                                      <p:cBhvr>
                                        <p:cTn id="22" dur="500"/>
                                        <p:tgtEl>
                                          <p:spTgt spid="819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7">
                                            <p:txEl>
                                              <p:pRg st="3" end="3"/>
                                            </p:txEl>
                                          </p:spTgt>
                                        </p:tgtEl>
                                        <p:attrNameLst>
                                          <p:attrName>style.visibility</p:attrName>
                                        </p:attrNameLst>
                                      </p:cBhvr>
                                      <p:to>
                                        <p:strVal val="visible"/>
                                      </p:to>
                                    </p:set>
                                    <p:animEffect transition="in" filter="wipe(left)">
                                      <p:cBhvr>
                                        <p:cTn id="27" dur="500"/>
                                        <p:tgtEl>
                                          <p:spTgt spid="819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7">
                                            <p:txEl>
                                              <p:pRg st="4" end="4"/>
                                            </p:txEl>
                                          </p:spTgt>
                                        </p:tgtEl>
                                        <p:attrNameLst>
                                          <p:attrName>style.visibility</p:attrName>
                                        </p:attrNameLst>
                                      </p:cBhvr>
                                      <p:to>
                                        <p:strVal val="visible"/>
                                      </p:to>
                                    </p:set>
                                    <p:animEffect transition="in" filter="wipe(left)">
                                      <p:cBhvr>
                                        <p:cTn id="32" dur="500"/>
                                        <p:tgtEl>
                                          <p:spTgt spid="819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7">
                                            <p:txEl>
                                              <p:pRg st="5" end="5"/>
                                            </p:txEl>
                                          </p:spTgt>
                                        </p:tgtEl>
                                        <p:attrNameLst>
                                          <p:attrName>style.visibility</p:attrName>
                                        </p:attrNameLst>
                                      </p:cBhvr>
                                      <p:to>
                                        <p:strVal val="visible"/>
                                      </p:to>
                                    </p:set>
                                    <p:animEffect transition="in" filter="wipe(left)">
                                      <p:cBhvr>
                                        <p:cTn id="37" dur="500"/>
                                        <p:tgtEl>
                                          <p:spTgt spid="819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7">
                                            <p:txEl>
                                              <p:pRg st="6" end="6"/>
                                            </p:txEl>
                                          </p:spTgt>
                                        </p:tgtEl>
                                        <p:attrNameLst>
                                          <p:attrName>style.visibility</p:attrName>
                                        </p:attrNameLst>
                                      </p:cBhvr>
                                      <p:to>
                                        <p:strVal val="visible"/>
                                      </p:to>
                                    </p:set>
                                    <p:animEffect transition="in" filter="wipe(left)">
                                      <p:cBhvr>
                                        <p:cTn id="42" dur="500"/>
                                        <p:tgtEl>
                                          <p:spTgt spid="81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1752600" y="5562600"/>
            <a:ext cx="8686800" cy="1143000"/>
          </a:xfrm>
        </p:spPr>
        <p:txBody>
          <a:bodyPr/>
          <a:lstStyle/>
          <a:p>
            <a:r>
              <a:rPr lang="en-US" altLang="en-US" sz="1800" dirty="0"/>
              <a:t>The court ruled 5-4 in favor of the government. The justices in the majority were (from right): John Paul Stevens, Anthony Kennedy, Ruth Bader Ginsburg, Stephen Breyer, and David Souter—the Court’s most liberal members.</a:t>
            </a:r>
          </a:p>
        </p:txBody>
      </p:sp>
      <p:pic>
        <p:nvPicPr>
          <p:cNvPr id="34822" name="Picture 6" descr="24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1"/>
            <a:ext cx="7086600" cy="544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4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a:xfrm>
            <a:off x="10086378" y="152400"/>
            <a:ext cx="1965714" cy="2895600"/>
          </a:xfrm>
        </p:spPr>
        <p:txBody>
          <a:bodyPr/>
          <a:lstStyle/>
          <a:p>
            <a:pPr eaLnBrk="1" hangingPunct="1"/>
            <a:r>
              <a:rPr lang="en-US" altLang="en-US" sz="2500" dirty="0"/>
              <a:t>Justice John Paul Stevens </a:t>
            </a:r>
            <a:br>
              <a:rPr lang="en-US" altLang="en-US" sz="2500" dirty="0"/>
            </a:br>
            <a:r>
              <a:rPr lang="en-US" altLang="en-US" sz="2500" dirty="0"/>
              <a:t/>
            </a:r>
            <a:br>
              <a:rPr lang="en-US" altLang="en-US" sz="2500" dirty="0"/>
            </a:br>
            <a:r>
              <a:rPr lang="en-US" altLang="en-US" sz="2000" dirty="0"/>
              <a:t>Delivered the Opinion of the Court</a:t>
            </a:r>
          </a:p>
        </p:txBody>
      </p:sp>
      <p:sp>
        <p:nvSpPr>
          <p:cNvPr id="9222" name="Rectangle 6"/>
          <p:cNvSpPr>
            <a:spLocks noGrp="1" noChangeArrowheads="1"/>
          </p:cNvSpPr>
          <p:nvPr>
            <p:ph type="body" idx="4294967295"/>
          </p:nvPr>
        </p:nvSpPr>
        <p:spPr>
          <a:xfrm>
            <a:off x="134911" y="152400"/>
            <a:ext cx="9951467" cy="6553200"/>
          </a:xfrm>
        </p:spPr>
        <p:txBody>
          <a:bodyPr>
            <a:noAutofit/>
          </a:bodyPr>
          <a:lstStyle/>
          <a:p>
            <a:pPr>
              <a:lnSpc>
                <a:spcPct val="80000"/>
              </a:lnSpc>
            </a:pPr>
            <a:r>
              <a:rPr lang="en-US" altLang="en-US" sz="2000" dirty="0"/>
              <a:t>In a 5-4 decision, the Court upheld the takings</a:t>
            </a:r>
            <a:r>
              <a:rPr lang="en-US" altLang="en-US" sz="2000" dirty="0" smtClean="0"/>
              <a:t>. Writing </a:t>
            </a:r>
            <a:r>
              <a:rPr lang="en-US" altLang="en-US" sz="2000" dirty="0"/>
              <a:t>for the majority, Justice Stevens explained that simply taking A’s property and giving it to B is unconstitutional. Yet this taking was executed pursuant to a “carefully considered” development plan and therefore satisfies the public use requirement.</a:t>
            </a:r>
          </a:p>
          <a:p>
            <a:pPr>
              <a:lnSpc>
                <a:spcPct val="80000"/>
              </a:lnSpc>
            </a:pPr>
            <a:r>
              <a:rPr lang="en-US" altLang="en-US" sz="2000" dirty="0"/>
              <a:t>Stevens explained that the Court long ago rejected the 19</a:t>
            </a:r>
            <a:r>
              <a:rPr lang="en-US" altLang="en-US" sz="2000" baseline="30000" dirty="0"/>
              <a:t>th-</a:t>
            </a:r>
            <a:r>
              <a:rPr lang="en-US" altLang="en-US" sz="2000" dirty="0"/>
              <a:t>century “common carrier” idea – that “public use” means “used by the public.”</a:t>
            </a:r>
          </a:p>
          <a:p>
            <a:pPr>
              <a:lnSpc>
                <a:spcPct val="80000"/>
              </a:lnSpc>
            </a:pPr>
            <a:r>
              <a:rPr lang="en-US" altLang="en-US" sz="2000" dirty="0"/>
              <a:t>He cited </a:t>
            </a:r>
            <a:r>
              <a:rPr lang="en-US" altLang="en-US" sz="2000" i="1" dirty="0"/>
              <a:t>Berman v. Parker </a:t>
            </a:r>
            <a:r>
              <a:rPr lang="en-US" altLang="en-US" sz="2000" dirty="0"/>
              <a:t>and </a:t>
            </a:r>
            <a:r>
              <a:rPr lang="en-US" altLang="en-US" sz="2000" i="1" dirty="0"/>
              <a:t>Midkiff </a:t>
            </a:r>
            <a:r>
              <a:rPr lang="en-US" altLang="en-US" sz="2000" dirty="0"/>
              <a:t>to explain that legislatures are entitled to determine what “public use” entails: “For more than a century, our public use jurisprudence has wisely eschewed rigid formulas and intrusive scrutiny in favor of affording legislatures broad latitude in determining what public needs justify the use of the takings power.” </a:t>
            </a:r>
          </a:p>
          <a:p>
            <a:pPr>
              <a:lnSpc>
                <a:spcPct val="80000"/>
              </a:lnSpc>
            </a:pPr>
            <a:r>
              <a:rPr lang="en-US" altLang="en-US" sz="2000" dirty="0"/>
              <a:t>He recognized that while the properties and area were not blighted, the city determined “that the area was sufficiently distressed to justify a program of economic rejuvenation” and “promoting economic development is a traditional and long accepted function of government” which cannot be distinguished from other public purposes that the Court has upheld.</a:t>
            </a:r>
          </a:p>
          <a:p>
            <a:pPr>
              <a:lnSpc>
                <a:spcPct val="80000"/>
              </a:lnSpc>
            </a:pPr>
            <a:r>
              <a:rPr lang="en-US" altLang="en-US" sz="2000" dirty="0"/>
              <a:t>Stevens said that the Court does not review the plan itself: “It is not for the courts to oversee the choice of the boundary line nor to sit in review on the size of a particular project area. Once the question of the public purpose has been decided” the plan is totally at the discretion of the legislative branch.</a:t>
            </a:r>
          </a:p>
          <a:p>
            <a:pPr>
              <a:lnSpc>
                <a:spcPct val="80000"/>
              </a:lnSpc>
            </a:pPr>
            <a:r>
              <a:rPr lang="en-US" altLang="en-US" sz="2000" dirty="0"/>
              <a:t>Finally, he said that people can work within their states to protect their property from condemnation: “We emphasize that nothing in our opinion precludes any State from placing further restrictions on its exercise of the takings power…. the necessity and wisdom of using eminent domain to promote economic development are certainly matters of legitimate public debate.”</a:t>
            </a:r>
          </a:p>
        </p:txBody>
      </p:sp>
      <p:pic>
        <p:nvPicPr>
          <p:cNvPr id="9220" name="Picture 2" descr="http://www.csmonitor.com/var/ezflow_site/storage/images/media/images/0409-john-paul-stevens/7710515-1-eng-US/0409-john-paul-stevens_full_600.jpg"/>
          <p:cNvPicPr>
            <a:picLocks noChangeAspect="1" noChangeArrowheads="1"/>
          </p:cNvPicPr>
          <p:nvPr/>
        </p:nvPicPr>
        <p:blipFill>
          <a:blip r:embed="rId2">
            <a:extLst>
              <a:ext uri="{28A0092B-C50C-407E-A947-70E740481C1C}">
                <a14:useLocalDpi xmlns:a14="http://schemas.microsoft.com/office/drawing/2010/main" val="0"/>
              </a:ext>
            </a:extLst>
          </a:blip>
          <a:srcRect l="34666" r="30058"/>
          <a:stretch>
            <a:fillRect/>
          </a:stretch>
        </p:blipFill>
        <p:spPr bwMode="auto">
          <a:xfrm>
            <a:off x="10086378" y="3048000"/>
            <a:ext cx="18557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234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2">
                                            <p:txEl>
                                              <p:pRg st="0" end="0"/>
                                            </p:txEl>
                                          </p:spTgt>
                                        </p:tgtEl>
                                        <p:attrNameLst>
                                          <p:attrName>style.visibility</p:attrName>
                                        </p:attrNameLst>
                                      </p:cBhvr>
                                      <p:to>
                                        <p:strVal val="visible"/>
                                      </p:to>
                                    </p:set>
                                    <p:animEffect transition="in" filter="wipe(left)">
                                      <p:cBhvr>
                                        <p:cTn id="12" dur="500"/>
                                        <p:tgtEl>
                                          <p:spTgt spid="92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2">
                                            <p:txEl>
                                              <p:pRg st="1" end="1"/>
                                            </p:txEl>
                                          </p:spTgt>
                                        </p:tgtEl>
                                        <p:attrNameLst>
                                          <p:attrName>style.visibility</p:attrName>
                                        </p:attrNameLst>
                                      </p:cBhvr>
                                      <p:to>
                                        <p:strVal val="visible"/>
                                      </p:to>
                                    </p:set>
                                    <p:animEffect transition="in" filter="wipe(left)">
                                      <p:cBhvr>
                                        <p:cTn id="17" dur="500"/>
                                        <p:tgtEl>
                                          <p:spTgt spid="922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2">
                                            <p:txEl>
                                              <p:pRg st="2" end="2"/>
                                            </p:txEl>
                                          </p:spTgt>
                                        </p:tgtEl>
                                        <p:attrNameLst>
                                          <p:attrName>style.visibility</p:attrName>
                                        </p:attrNameLst>
                                      </p:cBhvr>
                                      <p:to>
                                        <p:strVal val="visible"/>
                                      </p:to>
                                    </p:set>
                                    <p:animEffect transition="in" filter="wipe(left)">
                                      <p:cBhvr>
                                        <p:cTn id="22" dur="500"/>
                                        <p:tgtEl>
                                          <p:spTgt spid="922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22">
                                            <p:txEl>
                                              <p:pRg st="3" end="3"/>
                                            </p:txEl>
                                          </p:spTgt>
                                        </p:tgtEl>
                                        <p:attrNameLst>
                                          <p:attrName>style.visibility</p:attrName>
                                        </p:attrNameLst>
                                      </p:cBhvr>
                                      <p:to>
                                        <p:strVal val="visible"/>
                                      </p:to>
                                    </p:set>
                                    <p:animEffect transition="in" filter="wipe(left)">
                                      <p:cBhvr>
                                        <p:cTn id="27" dur="500"/>
                                        <p:tgtEl>
                                          <p:spTgt spid="922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22">
                                            <p:txEl>
                                              <p:pRg st="4" end="4"/>
                                            </p:txEl>
                                          </p:spTgt>
                                        </p:tgtEl>
                                        <p:attrNameLst>
                                          <p:attrName>style.visibility</p:attrName>
                                        </p:attrNameLst>
                                      </p:cBhvr>
                                      <p:to>
                                        <p:strVal val="visible"/>
                                      </p:to>
                                    </p:set>
                                    <p:animEffect transition="in" filter="wipe(left)">
                                      <p:cBhvr>
                                        <p:cTn id="32" dur="500"/>
                                        <p:tgtEl>
                                          <p:spTgt spid="922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22">
                                            <p:txEl>
                                              <p:pRg st="5" end="5"/>
                                            </p:txEl>
                                          </p:spTgt>
                                        </p:tgtEl>
                                        <p:attrNameLst>
                                          <p:attrName>style.visibility</p:attrName>
                                        </p:attrNameLst>
                                      </p:cBhvr>
                                      <p:to>
                                        <p:strVal val="visible"/>
                                      </p:to>
                                    </p:set>
                                    <p:animEffect transition="in" filter="wipe(left)">
                                      <p:cBhvr>
                                        <p:cTn id="37" dur="500"/>
                                        <p:tgtEl>
                                          <p:spTgt spid="92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14794" y="274637"/>
            <a:ext cx="6700604" cy="1838975"/>
          </a:xfrm>
        </p:spPr>
        <p:txBody>
          <a:bodyPr>
            <a:normAutofit/>
          </a:bodyPr>
          <a:lstStyle/>
          <a:p>
            <a:pPr algn="ctr"/>
            <a:r>
              <a:rPr lang="en-US" altLang="en-US" sz="4000" dirty="0"/>
              <a:t>Justice Anthony Kennedy Concurring</a:t>
            </a:r>
          </a:p>
        </p:txBody>
      </p:sp>
      <p:sp>
        <p:nvSpPr>
          <p:cNvPr id="32771" name="Rectangle 3"/>
          <p:cNvSpPr>
            <a:spLocks noGrp="1" noChangeArrowheads="1"/>
          </p:cNvSpPr>
          <p:nvPr>
            <p:ph type="body" idx="1"/>
          </p:nvPr>
        </p:nvSpPr>
        <p:spPr>
          <a:xfrm>
            <a:off x="179881" y="2692401"/>
            <a:ext cx="11792887" cy="4013199"/>
          </a:xfrm>
        </p:spPr>
        <p:txBody>
          <a:bodyPr>
            <a:normAutofit/>
          </a:bodyPr>
          <a:lstStyle/>
          <a:p>
            <a:pPr>
              <a:lnSpc>
                <a:spcPct val="80000"/>
              </a:lnSpc>
            </a:pPr>
            <a:r>
              <a:rPr lang="en-US" altLang="en-US" sz="2400" dirty="0"/>
              <a:t>In 5-4 decisions, Justice Kennedy more-often-than-not sides with his conservative colleagues. But on occasion, as in this case, he sides with the more liberal members of the Court.</a:t>
            </a:r>
          </a:p>
          <a:p>
            <a:pPr>
              <a:lnSpc>
                <a:spcPct val="80000"/>
              </a:lnSpc>
            </a:pPr>
            <a:r>
              <a:rPr lang="en-US" altLang="en-US" sz="2400" dirty="0"/>
              <a:t>He wrote separately to emphasize that point that transfers must chiefly benefit the public and  not the private entity that the land is transferred to.</a:t>
            </a:r>
          </a:p>
          <a:p>
            <a:pPr>
              <a:lnSpc>
                <a:spcPct val="80000"/>
              </a:lnSpc>
            </a:pPr>
            <a:r>
              <a:rPr lang="en-US" altLang="en-US" sz="2400" dirty="0"/>
              <a:t>“A court applying rational-basis review under the Public Use Clause should strike down a taking that, by a clear showing, is intended to favor a particular private party, with only incidental or pretextual public benefits.”</a:t>
            </a:r>
          </a:p>
          <a:p>
            <a:pPr>
              <a:lnSpc>
                <a:spcPct val="80000"/>
              </a:lnSpc>
            </a:pPr>
            <a:r>
              <a:rPr lang="en-US" altLang="en-US" sz="2400" dirty="0"/>
              <a:t>“While there may be categories of cases in which the transfers are so suspicious, or the procedures employed so prone to abuse, or the purported benefits are so trivial or implausible, that courts should presume an impermissible private purpose, no such circumstances are present in this case.”</a:t>
            </a:r>
          </a:p>
        </p:txBody>
      </p:sp>
      <p:pic>
        <p:nvPicPr>
          <p:cNvPr id="32773" name="Picture 5" descr="comm_kennedy"/>
          <p:cNvPicPr>
            <a:picLocks noChangeAspect="1" noChangeArrowheads="1"/>
          </p:cNvPicPr>
          <p:nvPr/>
        </p:nvPicPr>
        <p:blipFill>
          <a:blip r:embed="rId2">
            <a:extLst>
              <a:ext uri="{28A0092B-C50C-407E-A947-70E740481C1C}">
                <a14:useLocalDpi xmlns:a14="http://schemas.microsoft.com/office/drawing/2010/main" val="0"/>
              </a:ext>
            </a:extLst>
          </a:blip>
          <a:srcRect t="8441" b="22295"/>
          <a:stretch>
            <a:fillRect/>
          </a:stretch>
        </p:blipFill>
        <p:spPr bwMode="auto">
          <a:xfrm>
            <a:off x="7438869" y="274638"/>
            <a:ext cx="4533900" cy="241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95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wipe(left)">
                                      <p:cBhvr>
                                        <p:cTn id="12" dur="5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wipe(left)">
                                      <p:cBhvr>
                                        <p:cTn id="17" dur="500"/>
                                        <p:tgtEl>
                                          <p:spTgt spid="327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wipe(left)">
                                      <p:cBhvr>
                                        <p:cTn id="22" dur="500"/>
                                        <p:tgtEl>
                                          <p:spTgt spid="327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wipe(left)">
                                      <p:cBhvr>
                                        <p:cTn id="27"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76400" y="152400"/>
            <a:ext cx="10240780" cy="926892"/>
          </a:xfrm>
        </p:spPr>
        <p:txBody>
          <a:bodyPr/>
          <a:lstStyle/>
          <a:p>
            <a:pPr algn="ctr"/>
            <a:r>
              <a:rPr lang="en-US" altLang="en-US" sz="3600" dirty="0"/>
              <a:t>Justice Sandra Day O’Connor Dissenting</a:t>
            </a:r>
          </a:p>
        </p:txBody>
      </p:sp>
      <p:sp>
        <p:nvSpPr>
          <p:cNvPr id="33795" name="Rectangle 3"/>
          <p:cNvSpPr>
            <a:spLocks noGrp="1" noChangeArrowheads="1"/>
          </p:cNvSpPr>
          <p:nvPr>
            <p:ph type="body" idx="1"/>
          </p:nvPr>
        </p:nvSpPr>
        <p:spPr>
          <a:xfrm>
            <a:off x="2083633" y="1079292"/>
            <a:ext cx="9998439" cy="5591330"/>
          </a:xfrm>
        </p:spPr>
        <p:txBody>
          <a:bodyPr>
            <a:noAutofit/>
          </a:bodyPr>
          <a:lstStyle/>
          <a:p>
            <a:pPr>
              <a:lnSpc>
                <a:spcPct val="80000"/>
              </a:lnSpc>
            </a:pPr>
            <a:r>
              <a:rPr lang="en-US" altLang="en-US" sz="2000" dirty="0"/>
              <a:t>“Under the banner of economic development, all private property is now vulnerable to being taken and transferred to another private owner, so long as it might be upgraded—i.e., given to an owner who will use it in a way that the legislature deems more beneficial to the pubic—in the process.” Property could be transferred for “increased tax revenue, more jobs, maybe even aesthetic pleasure.”</a:t>
            </a:r>
          </a:p>
          <a:p>
            <a:pPr>
              <a:lnSpc>
                <a:spcPct val="80000"/>
              </a:lnSpc>
            </a:pPr>
            <a:r>
              <a:rPr lang="en-US" altLang="en-US" sz="2000" dirty="0"/>
              <a:t>She explained that </a:t>
            </a:r>
            <a:r>
              <a:rPr lang="en-US" altLang="en-US" sz="2000" i="1" dirty="0"/>
              <a:t>Berman </a:t>
            </a:r>
            <a:r>
              <a:rPr lang="en-US" altLang="en-US" sz="2000" dirty="0"/>
              <a:t>and </a:t>
            </a:r>
            <a:r>
              <a:rPr lang="en-US" altLang="en-US" sz="2000" i="1" dirty="0"/>
              <a:t>Midkiff </a:t>
            </a:r>
            <a:r>
              <a:rPr lang="en-US" altLang="en-US" sz="2000" dirty="0"/>
              <a:t>(in which she wrote the majority opinion allowing the taking) were different from this case: “In both those cases, the extraordinary, precondemnation use of the targeted property inflicted affirmative harm on society—in </a:t>
            </a:r>
            <a:r>
              <a:rPr lang="en-US" altLang="en-US" sz="2000" i="1" dirty="0"/>
              <a:t>Berman </a:t>
            </a:r>
            <a:r>
              <a:rPr lang="en-US" altLang="en-US" sz="2000" dirty="0"/>
              <a:t>through blight resulting from extreme poverty and in </a:t>
            </a:r>
            <a:r>
              <a:rPr lang="en-US" altLang="en-US" sz="2000" i="1" dirty="0"/>
              <a:t>Midkiff </a:t>
            </a:r>
            <a:r>
              <a:rPr lang="en-US" altLang="en-US" sz="2000" dirty="0"/>
              <a:t>through oligopoly resulting from extreme wealth. And in both cases, the relevant legislative body had found that eliminating the existing property use was necessary to remedy the harm. Thus a public purpose was realized when the harmful use was eliminated. Because each taking directly achieved a public benefit, it did not matter that the property was turned over to private use. Here, in contrast, New London does not claim that Susette Kelo’s and Wilhelmina Dery’s well-maintained homes are the source of any social harm.”</a:t>
            </a:r>
          </a:p>
          <a:p>
            <a:pPr>
              <a:lnSpc>
                <a:spcPct val="80000"/>
              </a:lnSpc>
            </a:pPr>
            <a:r>
              <a:rPr lang="en-US" altLang="en-US" sz="2000" dirty="0"/>
              <a:t>Finally, she explained that the majorities call for people to work through their state legislature to protect their property was unrealistic: “The beneficiaries are likely to be those citizens with disproportionate influence and power in the political process, including large corporations and development firms. As for the victims, the government now has license to transfer property from those with fewer resources to those with more. The Founders cannot have intended this perverse result.”</a:t>
            </a:r>
          </a:p>
        </p:txBody>
      </p:sp>
      <p:pic>
        <p:nvPicPr>
          <p:cNvPr id="33797" name="Picture 5" descr="Michael Chertoff Homeland Security Secretary Michael Chertoff (R) is sworn in by U.S. Supreme Court Justice Sandra Day O'Connor as his wife Meryl Chertoff (2nd R) holds a bible during a cermony at the Reagan building March 3, 2005 in Washington, DC. Chertoff replaced Tom Ridge who was the first Homeland Security Secretary."/>
          <p:cNvPicPr>
            <a:picLocks noChangeAspect="1" noChangeArrowheads="1"/>
          </p:cNvPicPr>
          <p:nvPr/>
        </p:nvPicPr>
        <p:blipFill>
          <a:blip r:embed="rId2">
            <a:extLst>
              <a:ext uri="{28A0092B-C50C-407E-A947-70E740481C1C}">
                <a14:useLocalDpi xmlns:a14="http://schemas.microsoft.com/office/drawing/2010/main" val="0"/>
              </a:ext>
            </a:extLst>
          </a:blip>
          <a:srcRect l="2863" t="10704" r="66161"/>
          <a:stretch>
            <a:fillRect/>
          </a:stretch>
        </p:blipFill>
        <p:spPr bwMode="auto">
          <a:xfrm>
            <a:off x="147404" y="1345367"/>
            <a:ext cx="1939148" cy="384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857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left)">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wipe(left)">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wipe(left)">
                                      <p:cBhvr>
                                        <p:cTn id="22"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5"/>
          <p:cNvSpPr>
            <a:spLocks noGrp="1" noChangeArrowheads="1"/>
          </p:cNvSpPr>
          <p:nvPr>
            <p:ph type="title" idx="4294967295"/>
          </p:nvPr>
        </p:nvSpPr>
        <p:spPr>
          <a:xfrm>
            <a:off x="1676400" y="274638"/>
            <a:ext cx="8839200" cy="487362"/>
          </a:xfrm>
        </p:spPr>
        <p:txBody>
          <a:bodyPr>
            <a:normAutofit fontScale="90000"/>
          </a:bodyPr>
          <a:lstStyle/>
          <a:p>
            <a:r>
              <a:rPr lang="en-US" altLang="en-US" sz="4000" dirty="0"/>
              <a:t>Justice Clarence Thomas Dissenting</a:t>
            </a:r>
          </a:p>
        </p:txBody>
      </p:sp>
      <p:sp>
        <p:nvSpPr>
          <p:cNvPr id="10246" name="Rectangle 6"/>
          <p:cNvSpPr>
            <a:spLocks noGrp="1" noChangeArrowheads="1"/>
          </p:cNvSpPr>
          <p:nvPr>
            <p:ph type="body" idx="4294967295"/>
          </p:nvPr>
        </p:nvSpPr>
        <p:spPr>
          <a:xfrm>
            <a:off x="104931" y="990600"/>
            <a:ext cx="8769246" cy="5715000"/>
          </a:xfrm>
        </p:spPr>
        <p:txBody>
          <a:bodyPr>
            <a:noAutofit/>
          </a:bodyPr>
          <a:lstStyle/>
          <a:p>
            <a:pPr>
              <a:lnSpc>
                <a:spcPct val="80000"/>
              </a:lnSpc>
            </a:pPr>
            <a:r>
              <a:rPr lang="en-US" altLang="en-US" sz="2500" dirty="0"/>
              <a:t>As he has done with many areas of the law, Justice Thomas expressed his dissatisfaction with the current debate and his preference for a new approach to this issue.</a:t>
            </a:r>
          </a:p>
          <a:p>
            <a:pPr>
              <a:lnSpc>
                <a:spcPct val="80000"/>
              </a:lnSpc>
            </a:pPr>
            <a:r>
              <a:rPr lang="en-US" altLang="en-US" sz="2500" dirty="0"/>
              <a:t>“I would revisit our Public Use Clause cases and consider returning to the original meaning of the Public Use Clause: that the government may take property only if it actually uses or gives the public a legal right to use the property.”</a:t>
            </a:r>
          </a:p>
          <a:p>
            <a:pPr>
              <a:lnSpc>
                <a:spcPct val="80000"/>
              </a:lnSpc>
            </a:pPr>
            <a:r>
              <a:rPr lang="en-US" altLang="en-US" sz="2500" dirty="0"/>
              <a:t>Echoing Justice O’Connor’s dissent, Thomas portrays the majority as protecting the powerful and uncaring about the poor.</a:t>
            </a:r>
          </a:p>
          <a:p>
            <a:pPr>
              <a:lnSpc>
                <a:spcPct val="80000"/>
              </a:lnSpc>
            </a:pPr>
            <a:r>
              <a:rPr lang="en-US" altLang="en-US" sz="2500" dirty="0"/>
              <a:t>“Allowing the government to take property solely for public purposes is bad enough, but extending the concept of public purpose to encompass any economically beneficial goal guarantees that these losses will fall disproportionately on poor communities. Those communities are not only systematically less likely to put their lands to the highest and best social use, but are also the least politically powerful.”</a:t>
            </a:r>
          </a:p>
        </p:txBody>
      </p:sp>
      <p:pic>
        <p:nvPicPr>
          <p:cNvPr id="10248" name="Picture 8" descr="200px-Th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962" y="1497767"/>
            <a:ext cx="28352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085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6">
                                            <p:txEl>
                                              <p:pRg st="0" end="0"/>
                                            </p:txEl>
                                          </p:spTgt>
                                        </p:tgtEl>
                                        <p:attrNameLst>
                                          <p:attrName>style.visibility</p:attrName>
                                        </p:attrNameLst>
                                      </p:cBhvr>
                                      <p:to>
                                        <p:strVal val="visible"/>
                                      </p:to>
                                    </p:set>
                                    <p:animEffect transition="in" filter="wipe(left)">
                                      <p:cBhvr>
                                        <p:cTn id="12" dur="500"/>
                                        <p:tgtEl>
                                          <p:spTgt spid="102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6">
                                            <p:txEl>
                                              <p:pRg st="1" end="1"/>
                                            </p:txEl>
                                          </p:spTgt>
                                        </p:tgtEl>
                                        <p:attrNameLst>
                                          <p:attrName>style.visibility</p:attrName>
                                        </p:attrNameLst>
                                      </p:cBhvr>
                                      <p:to>
                                        <p:strVal val="visible"/>
                                      </p:to>
                                    </p:set>
                                    <p:animEffect transition="in" filter="wipe(left)">
                                      <p:cBhvr>
                                        <p:cTn id="17" dur="500"/>
                                        <p:tgtEl>
                                          <p:spTgt spid="1024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6">
                                            <p:txEl>
                                              <p:pRg st="2" end="2"/>
                                            </p:txEl>
                                          </p:spTgt>
                                        </p:tgtEl>
                                        <p:attrNameLst>
                                          <p:attrName>style.visibility</p:attrName>
                                        </p:attrNameLst>
                                      </p:cBhvr>
                                      <p:to>
                                        <p:strVal val="visible"/>
                                      </p:to>
                                    </p:set>
                                    <p:animEffect transition="in" filter="wipe(left)">
                                      <p:cBhvr>
                                        <p:cTn id="22" dur="500"/>
                                        <p:tgtEl>
                                          <p:spTgt spid="1024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6">
                                            <p:txEl>
                                              <p:pRg st="3" end="3"/>
                                            </p:txEl>
                                          </p:spTgt>
                                        </p:tgtEl>
                                        <p:attrNameLst>
                                          <p:attrName>style.visibility</p:attrName>
                                        </p:attrNameLst>
                                      </p:cBhvr>
                                      <p:to>
                                        <p:strVal val="visible"/>
                                      </p:to>
                                    </p:set>
                                    <p:animEffect transition="in" filter="wipe(left)">
                                      <p:cBhvr>
                                        <p:cTn id="27" dur="500"/>
                                        <p:tgtEl>
                                          <p:spTgt spid="102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676400" y="6248401"/>
            <a:ext cx="8763000" cy="411163"/>
          </a:xfrm>
        </p:spPr>
        <p:txBody>
          <a:bodyPr/>
          <a:lstStyle/>
          <a:p>
            <a:pPr eaLnBrk="1" hangingPunct="1">
              <a:lnSpc>
                <a:spcPct val="80000"/>
              </a:lnSpc>
              <a:buFontTx/>
              <a:buNone/>
            </a:pPr>
            <a:r>
              <a:rPr lang="en-US" altLang="en-US" sz="2400" dirty="0"/>
              <a:t>There was considerable public criticism of the Court’s decision.</a:t>
            </a: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1"/>
            <a:ext cx="8534400"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413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left)">
                                      <p:cBhvr>
                                        <p:cTn id="7" dur="500"/>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274638"/>
            <a:ext cx="8229600" cy="487362"/>
          </a:xfrm>
        </p:spPr>
        <p:txBody>
          <a:bodyPr>
            <a:normAutofit fontScale="90000"/>
          </a:bodyPr>
          <a:lstStyle/>
          <a:p>
            <a:r>
              <a:rPr lang="en-US" altLang="en-US" sz="3800" dirty="0"/>
              <a:t>Aftermath: Condemning the Justices</a:t>
            </a:r>
          </a:p>
        </p:txBody>
      </p:sp>
      <p:sp>
        <p:nvSpPr>
          <p:cNvPr id="43011" name="Rectangle 3"/>
          <p:cNvSpPr>
            <a:spLocks noGrp="1" noChangeArrowheads="1"/>
          </p:cNvSpPr>
          <p:nvPr>
            <p:ph type="body" idx="1"/>
          </p:nvPr>
        </p:nvSpPr>
        <p:spPr>
          <a:xfrm>
            <a:off x="119921" y="762000"/>
            <a:ext cx="9206511" cy="5943600"/>
          </a:xfrm>
        </p:spPr>
        <p:txBody>
          <a:bodyPr>
            <a:noAutofit/>
          </a:bodyPr>
          <a:lstStyle/>
          <a:p>
            <a:pPr eaLnBrk="1" hangingPunct="1">
              <a:lnSpc>
                <a:spcPct val="90000"/>
              </a:lnSpc>
            </a:pPr>
            <a:r>
              <a:rPr lang="en-US" altLang="en-US" sz="2400" dirty="0"/>
              <a:t>In addition to protective legislation, the decision touched off a storm of protests including some targeted at the justices themselves.</a:t>
            </a:r>
          </a:p>
          <a:p>
            <a:pPr eaLnBrk="1" hangingPunct="1">
              <a:lnSpc>
                <a:spcPct val="90000"/>
              </a:lnSpc>
            </a:pPr>
            <a:r>
              <a:rPr lang="en-US" altLang="en-US" sz="2400" dirty="0"/>
              <a:t>In Weare, New Hampshire, activists secured enough signatures on a petition to place a proposal on the ballot to have the town seize the 200-year-old farmhouse home of Justice David Souter, who voted with the majority. Under the proposal the property would be turned over to private investors who would build an inn to be named the “Lost Liberty Hotel,” featuring the “Just Deserts” café. One supporter said, “It would be more like a bed and breakfast…. There would be nine suites, with a black robe in each of the closets.” The proposal was rejected 1167 to 493.</a:t>
            </a:r>
          </a:p>
          <a:p>
            <a:pPr eaLnBrk="1" hangingPunct="1">
              <a:lnSpc>
                <a:spcPct val="90000"/>
              </a:lnSpc>
            </a:pPr>
            <a:r>
              <a:rPr lang="en-US" altLang="en-US" sz="2400" dirty="0"/>
              <a:t>In a related but also unsuccessful effort, members of the state Libertarian Party urged the city of Plainfield, New Hampshire, to seize a 167-acre vacation retreat owned by Justice Stephen Breyer, also a member of the </a:t>
            </a:r>
            <a:r>
              <a:rPr lang="en-US" altLang="en-US" sz="2400" i="1" dirty="0"/>
              <a:t>Kelo </a:t>
            </a:r>
            <a:r>
              <a:rPr lang="en-US" altLang="en-US" sz="2400" dirty="0"/>
              <a:t>majority. In its place they planned to create a “Constitution Park” including monuments to the U.S. and New Hampshire constitutions.</a:t>
            </a:r>
            <a:endParaRPr lang="en-US" altLang="en-US" sz="3600" dirty="0" smtClean="0"/>
          </a:p>
        </p:txBody>
      </p:sp>
      <p:pic>
        <p:nvPicPr>
          <p:cNvPr id="43012" name="Picture 2" descr="http://t0.gstatic.com/images?q=tbn:ANd9GcSmpyskk4qMUzIEzGLHFOww4HDbBA_IRl8nCV-KSMMTtpN0qWE5zsU_wEeqUw"/>
          <p:cNvPicPr>
            <a:picLocks noChangeAspect="1" noChangeArrowheads="1"/>
          </p:cNvPicPr>
          <p:nvPr/>
        </p:nvPicPr>
        <p:blipFill>
          <a:blip r:embed="rId2">
            <a:extLst>
              <a:ext uri="{28A0092B-C50C-407E-A947-70E740481C1C}">
                <a14:useLocalDpi xmlns:a14="http://schemas.microsoft.com/office/drawing/2010/main" val="0"/>
              </a:ext>
            </a:extLst>
          </a:blip>
          <a:srcRect b="6050"/>
          <a:stretch>
            <a:fillRect/>
          </a:stretch>
        </p:blipFill>
        <p:spPr bwMode="auto">
          <a:xfrm>
            <a:off x="9742357" y="693738"/>
            <a:ext cx="228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http://1.bp.blogspot.com/_TYvlC8IxUPM/TRsnua_VhwI/AAAAAAAAGvw/H0mvonNeOtg/s1600/bre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6432" y="4682371"/>
            <a:ext cx="2701925"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153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left)">
                                      <p:cBhvr>
                                        <p:cTn id="12" dur="5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wipe(left)">
                                      <p:cBhvr>
                                        <p:cTn id="17" dur="500"/>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wipe(left)">
                                      <p:cBhvr>
                                        <p:cTn id="22"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3645" y="152399"/>
            <a:ext cx="2609535" cy="2440899"/>
          </a:xfrm>
        </p:spPr>
        <p:txBody>
          <a:bodyPr>
            <a:normAutofit/>
          </a:bodyPr>
          <a:lstStyle/>
          <a:p>
            <a:pPr algn="ctr" eaLnBrk="1" hangingPunct="1"/>
            <a:r>
              <a:rPr lang="en-US" altLang="en-US" sz="3200" dirty="0"/>
              <a:t>Aftermath: Justice Stevens Speaks</a:t>
            </a:r>
          </a:p>
        </p:txBody>
      </p:sp>
      <p:sp>
        <p:nvSpPr>
          <p:cNvPr id="14339" name="Rectangle 3"/>
          <p:cNvSpPr>
            <a:spLocks noGrp="1" noChangeArrowheads="1"/>
          </p:cNvSpPr>
          <p:nvPr>
            <p:ph type="body" idx="1"/>
          </p:nvPr>
        </p:nvSpPr>
        <p:spPr>
          <a:xfrm>
            <a:off x="2773180" y="524656"/>
            <a:ext cx="9278912" cy="6180944"/>
          </a:xfrm>
        </p:spPr>
        <p:txBody>
          <a:bodyPr>
            <a:noAutofit/>
          </a:bodyPr>
          <a:lstStyle/>
          <a:p>
            <a:pPr eaLnBrk="1" hangingPunct="1">
              <a:lnSpc>
                <a:spcPct val="80000"/>
              </a:lnSpc>
            </a:pPr>
            <a:r>
              <a:rPr lang="en-US" altLang="en-US" sz="2400" dirty="0"/>
              <a:t>In August 2005, Justice Stevens spoke at a meeting of the American Bar Association. He called his positions in both the medical marijuana case </a:t>
            </a:r>
            <a:r>
              <a:rPr lang="en-US" altLang="en-US" sz="2400" i="1" dirty="0"/>
              <a:t>Gonzales v. Raich </a:t>
            </a:r>
            <a:r>
              <a:rPr lang="en-US" altLang="en-US" sz="2400" dirty="0"/>
              <a:t>(2005) and </a:t>
            </a:r>
            <a:r>
              <a:rPr lang="en-US" altLang="en-US" sz="2400" i="1" dirty="0"/>
              <a:t>Kelo</a:t>
            </a:r>
            <a:r>
              <a:rPr lang="en-US" altLang="en-US" sz="2400" dirty="0"/>
              <a:t>, “unwise” but explained that “in each I was convinced that the law compelled a result that I would have opposed if I were a legislator.” </a:t>
            </a:r>
          </a:p>
          <a:p>
            <a:pPr eaLnBrk="1" hangingPunct="1">
              <a:lnSpc>
                <a:spcPct val="80000"/>
              </a:lnSpc>
            </a:pPr>
            <a:r>
              <a:rPr lang="en-US" altLang="en-US" sz="2400" dirty="0"/>
              <a:t>In </a:t>
            </a:r>
            <a:r>
              <a:rPr lang="en-US" altLang="en-US" sz="2400" i="1" dirty="0"/>
              <a:t>Kelo</a:t>
            </a:r>
            <a:r>
              <a:rPr lang="en-US" altLang="en-US" sz="2400" dirty="0"/>
              <a:t>, he explained that the result he reached as a judge was “entirely divorced from my judgment concerning the wisdom of the program.” He said that his own view on eminent domain was that “the free play of market forces is more likely to produce acceptable results in the long run than the best-intentioned plans of public officials.”</a:t>
            </a:r>
          </a:p>
          <a:p>
            <a:pPr eaLnBrk="1" hangingPunct="1">
              <a:lnSpc>
                <a:spcPct val="80000"/>
              </a:lnSpc>
            </a:pPr>
            <a:r>
              <a:rPr lang="en-US" altLang="en-US" sz="2400" dirty="0"/>
              <a:t>In 2007, Stevens said in an interview, “As you know there are pressure groups that have very strong feelings about property rights. I sympathize with all that, but I thought that was a clear case of what the law compelled. It’s part of the job to write unpopular decisions. No doubt about it.”</a:t>
            </a:r>
          </a:p>
          <a:p>
            <a:pPr eaLnBrk="1" hangingPunct="1">
              <a:lnSpc>
                <a:spcPct val="80000"/>
              </a:lnSpc>
            </a:pPr>
            <a:r>
              <a:rPr lang="en-US" altLang="en-US" sz="2400" dirty="0"/>
              <a:t>Taking a queue from Stevens’ </a:t>
            </a:r>
            <a:r>
              <a:rPr lang="en-US" altLang="en-US" sz="2400" i="1" dirty="0"/>
              <a:t>Kelo </a:t>
            </a:r>
            <a:r>
              <a:rPr lang="en-US" altLang="en-US" sz="2400" dirty="0"/>
              <a:t>opinion, 30 state legislatures immediately introduced bill and constitutional amendments to restrict local government’s use of eminent domain. Ten states already had laws baring government seizures of non-blighted private property for economic development purposes.</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44" y="3070484"/>
            <a:ext cx="24114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541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wipe(left)">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wipe(left)">
                                      <p:cBhvr>
                                        <p:cTn id="22" dur="500"/>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wipe(left)">
                                      <p:cBhvr>
                                        <p:cTn id="2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06018"/>
            <a:ext cx="6543261" cy="1099930"/>
          </a:xfrm>
        </p:spPr>
        <p:txBody>
          <a:bodyPr>
            <a:normAutofit/>
          </a:bodyPr>
          <a:lstStyle/>
          <a:p>
            <a:pPr algn="ctr"/>
            <a:r>
              <a:rPr lang="en-US" sz="4600" b="1" dirty="0" smtClean="0"/>
              <a:t>Double Jeopardy</a:t>
            </a:r>
            <a:endParaRPr lang="en-US" sz="4600" b="1" dirty="0"/>
          </a:p>
        </p:txBody>
      </p:sp>
      <p:sp>
        <p:nvSpPr>
          <p:cNvPr id="3" name="Content Placeholder 2"/>
          <p:cNvSpPr>
            <a:spLocks noGrp="1"/>
          </p:cNvSpPr>
          <p:nvPr>
            <p:ph idx="1"/>
          </p:nvPr>
        </p:nvSpPr>
        <p:spPr>
          <a:xfrm>
            <a:off x="106017" y="1205948"/>
            <a:ext cx="11953461" cy="5526155"/>
          </a:xfrm>
        </p:spPr>
        <p:txBody>
          <a:bodyPr>
            <a:normAutofit fontScale="85000" lnSpcReduction="20000"/>
          </a:bodyPr>
          <a:lstStyle/>
          <a:p>
            <a:r>
              <a:rPr lang="en-US" b="1" dirty="0" smtClean="0"/>
              <a:t>Double jeopardy </a:t>
            </a:r>
            <a:r>
              <a:rPr lang="en-US" dirty="0" smtClean="0"/>
              <a:t>is the </a:t>
            </a:r>
            <a:r>
              <a:rPr lang="en-US" dirty="0"/>
              <a:t>prosecution of a person for </a:t>
            </a:r>
            <a:r>
              <a:rPr lang="en-US" dirty="0" smtClean="0"/>
              <a:t>a criminal</a:t>
            </a:r>
          </a:p>
          <a:p>
            <a:pPr marL="0" indent="0">
              <a:buNone/>
            </a:pPr>
            <a:r>
              <a:rPr lang="en-US" dirty="0"/>
              <a:t> </a:t>
            </a:r>
            <a:r>
              <a:rPr lang="en-US" dirty="0" smtClean="0"/>
              <a:t>   offense </a:t>
            </a:r>
            <a:r>
              <a:rPr lang="en-US" dirty="0"/>
              <a:t>for which the person has already been prosecuted. </a:t>
            </a:r>
            <a:endParaRPr lang="en-US" dirty="0" smtClean="0"/>
          </a:p>
          <a:p>
            <a:r>
              <a:rPr lang="en-US" dirty="0" smtClean="0"/>
              <a:t>The </a:t>
            </a:r>
            <a:r>
              <a:rPr lang="en-US" dirty="0"/>
              <a:t>Fifth Amendment </a:t>
            </a:r>
            <a:r>
              <a:rPr lang="en-US" dirty="0" smtClean="0"/>
              <a:t>prohibits:</a:t>
            </a:r>
          </a:p>
          <a:p>
            <a:pPr lvl="1"/>
            <a:r>
              <a:rPr lang="en-US" sz="2600" dirty="0" smtClean="0"/>
              <a:t>a </a:t>
            </a:r>
            <a:r>
              <a:rPr lang="en-US" sz="2600" dirty="0"/>
              <a:t>second prosecution after </a:t>
            </a:r>
            <a:r>
              <a:rPr lang="en-US" sz="2600" i="1" dirty="0"/>
              <a:t>acquittal</a:t>
            </a:r>
            <a:r>
              <a:rPr lang="en-US" sz="2600" dirty="0"/>
              <a:t> of the same </a:t>
            </a:r>
            <a:r>
              <a:rPr lang="en-US" sz="2600" dirty="0" smtClean="0"/>
              <a:t>offense; </a:t>
            </a:r>
          </a:p>
          <a:p>
            <a:pPr lvl="1"/>
            <a:r>
              <a:rPr lang="en-US" sz="2600" dirty="0" smtClean="0"/>
              <a:t>a </a:t>
            </a:r>
            <a:r>
              <a:rPr lang="en-US" sz="2600" dirty="0"/>
              <a:t>second prosecution after </a:t>
            </a:r>
            <a:r>
              <a:rPr lang="en-US" sz="2600" i="1" dirty="0"/>
              <a:t>conviction</a:t>
            </a:r>
            <a:r>
              <a:rPr lang="en-US" sz="2600" dirty="0"/>
              <a:t> of the same </a:t>
            </a:r>
            <a:r>
              <a:rPr lang="en-US" sz="2600" dirty="0" smtClean="0"/>
              <a:t>offense; </a:t>
            </a:r>
          </a:p>
          <a:p>
            <a:pPr lvl="1"/>
            <a:r>
              <a:rPr lang="en-US" sz="2600" dirty="0"/>
              <a:t>p</a:t>
            </a:r>
            <a:r>
              <a:rPr lang="en-US" sz="2600" dirty="0" smtClean="0"/>
              <a:t>unishment more </a:t>
            </a:r>
            <a:r>
              <a:rPr lang="en-US" sz="2600" dirty="0"/>
              <a:t>than once for the same crime. </a:t>
            </a:r>
            <a:endParaRPr lang="en-US" sz="2600" dirty="0" smtClean="0"/>
          </a:p>
          <a:p>
            <a:r>
              <a:rPr lang="en-US" dirty="0" smtClean="0"/>
              <a:t>Although </a:t>
            </a:r>
            <a:r>
              <a:rPr lang="en-US" dirty="0"/>
              <a:t>this seems simple and clear, there are countless complications in determining what constitutes the same crime or offense. </a:t>
            </a:r>
            <a:r>
              <a:rPr lang="en-US" dirty="0" smtClean="0"/>
              <a:t>For example:</a:t>
            </a:r>
          </a:p>
          <a:p>
            <a:pPr lvl="1"/>
            <a:r>
              <a:rPr lang="en-US" dirty="0" smtClean="0"/>
              <a:t>A </a:t>
            </a:r>
            <a:r>
              <a:rPr lang="en-US" dirty="0"/>
              <a:t>single criminal act may violate multiple </a:t>
            </a:r>
            <a:r>
              <a:rPr lang="en-US" dirty="0" smtClean="0"/>
              <a:t>statutes potentially allowing for multiple prosecutions.</a:t>
            </a:r>
          </a:p>
          <a:p>
            <a:pPr lvl="1"/>
            <a:r>
              <a:rPr lang="en-US" dirty="0" smtClean="0"/>
              <a:t>Mistrials generally allow for another trial.</a:t>
            </a:r>
          </a:p>
          <a:p>
            <a:pPr lvl="1"/>
            <a:r>
              <a:rPr lang="en-US" dirty="0" smtClean="0"/>
              <a:t>First convictions that are reversed on appeal allow for another trial. </a:t>
            </a:r>
          </a:p>
          <a:p>
            <a:pPr lvl="1"/>
            <a:r>
              <a:rPr lang="en-US" dirty="0" smtClean="0"/>
              <a:t>Separate sovereignty prosecutions for the same offense are allowed, so </a:t>
            </a:r>
            <a:r>
              <a:rPr lang="en-US" dirty="0"/>
              <a:t>federal prosecution may proceed after state prosecution for the same crime. </a:t>
            </a:r>
            <a:endParaRPr lang="en-US" dirty="0" smtClean="0"/>
          </a:p>
          <a:p>
            <a:pPr lvl="1"/>
            <a:r>
              <a:rPr lang="en-US" dirty="0"/>
              <a:t>An acquittal in a criminal case does not provide immunity to civil action arising from the same crime, an example being the wrongful death civil liability judgment against O.J. Simpson after he was acquitted of the related murder charges. </a:t>
            </a:r>
            <a:endParaRPr lang="en-US" dirty="0" smtClean="0"/>
          </a:p>
          <a:p>
            <a:r>
              <a:rPr lang="en-US" dirty="0" smtClean="0"/>
              <a:t>Note: roughly 90% of criminal cases are plea bargained, which counts as a conviction. Therefore, double jeopardy rules apply just as they would for conviction by trial court.</a:t>
            </a:r>
          </a:p>
        </p:txBody>
      </p:sp>
      <p:pic>
        <p:nvPicPr>
          <p:cNvPr id="5" name="Picture 4"/>
          <p:cNvPicPr>
            <a:picLocks noChangeAspect="1"/>
          </p:cNvPicPr>
          <p:nvPr/>
        </p:nvPicPr>
        <p:blipFill>
          <a:blip r:embed="rId2"/>
          <a:stretch>
            <a:fillRect/>
          </a:stretch>
        </p:blipFill>
        <p:spPr>
          <a:xfrm>
            <a:off x="8176592" y="210413"/>
            <a:ext cx="3790122" cy="2842591"/>
          </a:xfrm>
          <a:prstGeom prst="rect">
            <a:avLst/>
          </a:prstGeom>
        </p:spPr>
      </p:pic>
    </p:spTree>
    <p:extLst>
      <p:ext uri="{BB962C8B-B14F-4D97-AF65-F5344CB8AC3E}">
        <p14:creationId xmlns:p14="http://schemas.microsoft.com/office/powerpoint/2010/main" val="2676270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152400"/>
            <a:ext cx="8229600" cy="685800"/>
          </a:xfrm>
        </p:spPr>
        <p:txBody>
          <a:bodyPr>
            <a:normAutofit fontScale="90000"/>
          </a:bodyPr>
          <a:lstStyle/>
          <a:p>
            <a:pPr eaLnBrk="1" hangingPunct="1"/>
            <a:r>
              <a:rPr lang="en-US" altLang="en-US" dirty="0" smtClean="0"/>
              <a:t>Aftermath: Dery and Kelo</a:t>
            </a:r>
          </a:p>
        </p:txBody>
      </p:sp>
      <p:sp>
        <p:nvSpPr>
          <p:cNvPr id="15363" name="Content Placeholder 2"/>
          <p:cNvSpPr>
            <a:spLocks noGrp="1"/>
          </p:cNvSpPr>
          <p:nvPr>
            <p:ph idx="1"/>
          </p:nvPr>
        </p:nvSpPr>
        <p:spPr>
          <a:xfrm>
            <a:off x="-1" y="838200"/>
            <a:ext cx="9043987" cy="5867400"/>
          </a:xfrm>
        </p:spPr>
        <p:txBody>
          <a:bodyPr>
            <a:noAutofit/>
          </a:bodyPr>
          <a:lstStyle/>
          <a:p>
            <a:pPr eaLnBrk="1" hangingPunct="1"/>
            <a:r>
              <a:rPr lang="en-US" altLang="en-US" sz="3200" dirty="0"/>
              <a:t>Wilhelmina Dery died in her home, which had yet to be seized by the government, one year after the Court’s decision.</a:t>
            </a:r>
          </a:p>
          <a:p>
            <a:pPr eaLnBrk="1" hangingPunct="1"/>
            <a:r>
              <a:rPr lang="en-US" altLang="en-US" sz="3200" dirty="0"/>
              <a:t>As for Susette Kelo, the New London nurse continued the fight to save her home from government seizure.</a:t>
            </a:r>
          </a:p>
          <a:p>
            <a:pPr eaLnBrk="1" hangingPunct="1"/>
            <a:r>
              <a:rPr lang="en-US" altLang="en-US" sz="3200" dirty="0"/>
              <a:t>During the summer of 2006, Kelo and the city reached a compromise solution.</a:t>
            </a:r>
          </a:p>
          <a:p>
            <a:pPr eaLnBrk="1" hangingPunct="1"/>
            <a:r>
              <a:rPr lang="en-US" altLang="en-US" sz="3200" dirty="0"/>
              <a:t>The city agreed to fund the physical relocation of the house to a nearby lot.</a:t>
            </a:r>
          </a:p>
          <a:p>
            <a:pPr eaLnBrk="1" hangingPunct="1"/>
            <a:r>
              <a:rPr lang="en-US" altLang="en-US" sz="3200" dirty="0"/>
              <a:t>Kelo lost her waterview location, but saved the 1893 home she had spent many years renovating.</a:t>
            </a:r>
          </a:p>
        </p:txBody>
      </p:sp>
      <p:pic>
        <p:nvPicPr>
          <p:cNvPr id="15364" name="Picture 2" descr="http://www.mackinac.org/media/images/2006/blight-ke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779427"/>
            <a:ext cx="3429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http://t2.gstatic.com/images?q=tbn:ANd9GcQxgSf7rzBpF3IwUaqbfnSoBGYMIqPyFV2EdNFHvr33mGgGqFRL7_U4sydjy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987" y="284813"/>
            <a:ext cx="2943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466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87115" y="1219018"/>
            <a:ext cx="5543862" cy="1704064"/>
          </a:xfrm>
        </p:spPr>
        <p:txBody>
          <a:bodyPr>
            <a:normAutofit/>
          </a:bodyPr>
          <a:lstStyle/>
          <a:p>
            <a:pPr algn="ctr" eaLnBrk="1" hangingPunct="1"/>
            <a:r>
              <a:rPr lang="en-US" altLang="en-US" sz="4000" dirty="0"/>
              <a:t>Aftermath: Pfizer </a:t>
            </a:r>
          </a:p>
        </p:txBody>
      </p:sp>
      <p:sp>
        <p:nvSpPr>
          <p:cNvPr id="16387" name="Rectangle 3"/>
          <p:cNvSpPr>
            <a:spLocks noGrp="1" noChangeArrowheads="1"/>
          </p:cNvSpPr>
          <p:nvPr>
            <p:ph type="body" idx="1"/>
          </p:nvPr>
        </p:nvSpPr>
        <p:spPr>
          <a:xfrm>
            <a:off x="194871" y="3762531"/>
            <a:ext cx="11782269" cy="2866869"/>
          </a:xfrm>
        </p:spPr>
        <p:txBody>
          <a:bodyPr>
            <a:noAutofit/>
          </a:bodyPr>
          <a:lstStyle/>
          <a:p>
            <a:pPr eaLnBrk="1" hangingPunct="1">
              <a:lnSpc>
                <a:spcPct val="80000"/>
              </a:lnSpc>
            </a:pPr>
            <a:r>
              <a:rPr lang="en-US" altLang="en-US" sz="2400" dirty="0"/>
              <a:t>In total, the state paid $78 million to purchase and bulldoze the land for the development project.</a:t>
            </a:r>
          </a:p>
          <a:p>
            <a:pPr eaLnBrk="1" hangingPunct="1">
              <a:lnSpc>
                <a:spcPct val="80000"/>
              </a:lnSpc>
            </a:pPr>
            <a:r>
              <a:rPr lang="en-US" altLang="en-US" sz="2400" dirty="0"/>
              <a:t>Yet in the end, nothing was ever built. </a:t>
            </a:r>
          </a:p>
          <a:p>
            <a:pPr eaLnBrk="1" hangingPunct="1">
              <a:lnSpc>
                <a:spcPct val="80000"/>
              </a:lnSpc>
            </a:pPr>
            <a:r>
              <a:rPr lang="en-US" altLang="en-US" sz="2400" dirty="0"/>
              <a:t>In 2009 Pfizer merged with Wyeth and because both had facilities in Connecticut, one was closed – the original Pfizer research and development campus in New London (above) – and most of the workers were transferred to the other Connecticut facility.</a:t>
            </a:r>
          </a:p>
          <a:p>
            <a:pPr eaLnBrk="1" hangingPunct="1">
              <a:lnSpc>
                <a:spcPct val="80000"/>
              </a:lnSpc>
            </a:pPr>
            <a:r>
              <a:rPr lang="en-US" altLang="en-US" sz="2400" dirty="0"/>
              <a:t>In the aftermath of 2011's Hurricane Irene, the New London development was turned into a dump for storm debris such as tree branches and other vegetation.</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r="1111"/>
          <a:stretch>
            <a:fillRect/>
          </a:stretch>
        </p:blipFill>
        <p:spPr bwMode="auto">
          <a:xfrm>
            <a:off x="6728085" y="274638"/>
            <a:ext cx="51054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801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left)">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wipe(left)">
                                      <p:cBhvr>
                                        <p:cTn id="17" dur="500"/>
                                        <p:tgtEl>
                                          <p:spTgt spid="16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wipe(left)">
                                      <p:cBhvr>
                                        <p:cTn id="22" dur="500"/>
                                        <p:tgtEl>
                                          <p:spTgt spid="163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wipe(left)">
                                      <p:cBhvr>
                                        <p:cTn id="2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7"/>
            <a:ext cx="5748130" cy="954157"/>
          </a:xfrm>
        </p:spPr>
        <p:txBody>
          <a:bodyPr/>
          <a:lstStyle/>
          <a:p>
            <a:pPr algn="ctr"/>
            <a:r>
              <a:rPr lang="en-US" b="1" dirty="0" smtClean="0"/>
              <a:t>Self-Incrimination</a:t>
            </a:r>
          </a:p>
        </p:txBody>
      </p:sp>
      <p:sp>
        <p:nvSpPr>
          <p:cNvPr id="3" name="Content Placeholder 2"/>
          <p:cNvSpPr>
            <a:spLocks noGrp="1"/>
          </p:cNvSpPr>
          <p:nvPr>
            <p:ph idx="1"/>
          </p:nvPr>
        </p:nvSpPr>
        <p:spPr>
          <a:xfrm>
            <a:off x="159026" y="1060174"/>
            <a:ext cx="11873948" cy="5698435"/>
          </a:xfrm>
        </p:spPr>
        <p:txBody>
          <a:bodyPr>
            <a:normAutofit fontScale="77500" lnSpcReduction="20000"/>
          </a:bodyPr>
          <a:lstStyle/>
          <a:p>
            <a:r>
              <a:rPr lang="en-US" dirty="0"/>
              <a:t>The self-incrimination clause guarantees individuals the </a:t>
            </a:r>
            <a:endParaRPr lang="en-US" dirty="0" smtClean="0"/>
          </a:p>
          <a:p>
            <a:pPr marL="0" indent="0">
              <a:buNone/>
            </a:pPr>
            <a:r>
              <a:rPr lang="en-US" dirty="0"/>
              <a:t> </a:t>
            </a:r>
            <a:r>
              <a:rPr lang="en-US" dirty="0" smtClean="0"/>
              <a:t>   right </a:t>
            </a:r>
            <a:r>
              <a:rPr lang="en-US" dirty="0"/>
              <a:t>not to be compelled to testify against themselves in </a:t>
            </a:r>
            <a:endParaRPr lang="en-US" dirty="0" smtClean="0"/>
          </a:p>
          <a:p>
            <a:pPr marL="0" indent="0">
              <a:buNone/>
            </a:pPr>
            <a:r>
              <a:rPr lang="en-US" dirty="0"/>
              <a:t> </a:t>
            </a:r>
            <a:r>
              <a:rPr lang="en-US" dirty="0" smtClean="0"/>
              <a:t>   criminal </a:t>
            </a:r>
            <a:r>
              <a:rPr lang="en-US" dirty="0"/>
              <a:t>proceedings. The right does not extend to </a:t>
            </a:r>
            <a:r>
              <a:rPr lang="en-US" dirty="0" smtClean="0"/>
              <a:t>persons </a:t>
            </a:r>
          </a:p>
          <a:p>
            <a:pPr marL="0" indent="0">
              <a:buNone/>
            </a:pPr>
            <a:r>
              <a:rPr lang="en-US" dirty="0"/>
              <a:t> </a:t>
            </a:r>
            <a:r>
              <a:rPr lang="en-US" dirty="0" smtClean="0"/>
              <a:t>   have </a:t>
            </a:r>
            <a:r>
              <a:rPr lang="en-US" dirty="0"/>
              <a:t>been granted immunity from prosecution. </a:t>
            </a:r>
          </a:p>
          <a:p>
            <a:r>
              <a:rPr lang="en-US" dirty="0" smtClean="0"/>
              <a:t>In </a:t>
            </a:r>
            <a:r>
              <a:rPr lang="en-US" i="1" dirty="0" smtClean="0"/>
              <a:t>Miranda v. Arizona </a:t>
            </a:r>
            <a:r>
              <a:rPr lang="en-US" dirty="0" smtClean="0"/>
              <a:t>(1966) the </a:t>
            </a:r>
            <a:r>
              <a:rPr lang="en-US" dirty="0"/>
              <a:t>Supreme Court ruled </a:t>
            </a:r>
            <a:r>
              <a:rPr lang="en-US" dirty="0" smtClean="0"/>
              <a:t>5-4 that a confession is </a:t>
            </a:r>
            <a:r>
              <a:rPr lang="en-US" dirty="0"/>
              <a:t>inadmissible as evidence unless the </a:t>
            </a:r>
            <a:r>
              <a:rPr lang="en-US" b="1" dirty="0"/>
              <a:t>accused</a:t>
            </a:r>
            <a:r>
              <a:rPr lang="en-US" dirty="0"/>
              <a:t> </a:t>
            </a:r>
            <a:r>
              <a:rPr lang="en-US" dirty="0" smtClean="0"/>
              <a:t>is verbally </a:t>
            </a:r>
            <a:r>
              <a:rPr lang="en-US" dirty="0"/>
              <a:t>apprised of </a:t>
            </a:r>
            <a:r>
              <a:rPr lang="en-US" dirty="0" smtClean="0"/>
              <a:t>his or her </a:t>
            </a:r>
            <a:r>
              <a:rPr lang="en-US" dirty="0"/>
              <a:t>constitutional</a:t>
            </a:r>
            <a:r>
              <a:rPr lang="en-US" b="1" dirty="0"/>
              <a:t> </a:t>
            </a:r>
            <a:r>
              <a:rPr lang="en-US" dirty="0"/>
              <a:t>rights. </a:t>
            </a:r>
            <a:endParaRPr lang="en-US" dirty="0" smtClean="0"/>
          </a:p>
          <a:p>
            <a:r>
              <a:rPr lang="en-US" dirty="0" smtClean="0"/>
              <a:t>Ernesto </a:t>
            </a:r>
            <a:r>
              <a:rPr lang="en-US" dirty="0"/>
              <a:t>Miranda was not informed of his rights prior to signing a confession which was later used in his conviction for kidnapping and rape. </a:t>
            </a:r>
            <a:endParaRPr lang="en-US" dirty="0" smtClean="0"/>
          </a:p>
          <a:p>
            <a:r>
              <a:rPr lang="en-US" dirty="0" smtClean="0"/>
              <a:t>Writing for the majority, Chief </a:t>
            </a:r>
            <a:r>
              <a:rPr lang="en-US" dirty="0"/>
              <a:t>Justice Earl Warren </a:t>
            </a:r>
            <a:r>
              <a:rPr lang="en-US" dirty="0" smtClean="0"/>
              <a:t>overturned his conviction explaining that the </a:t>
            </a:r>
            <a:r>
              <a:rPr lang="en-US" dirty="0"/>
              <a:t>police must verbally apprise a suspect of his or her rights: </a:t>
            </a:r>
            <a:endParaRPr lang="en-US" dirty="0" smtClean="0"/>
          </a:p>
          <a:p>
            <a:pPr lvl="1"/>
            <a:r>
              <a:rPr lang="en-US" sz="2600" dirty="0" smtClean="0"/>
              <a:t>“</a:t>
            </a:r>
            <a:r>
              <a:rPr lang="en-US" sz="2600" dirty="0"/>
              <a:t>The person in custody must, prior to interrogation, be clearly informed that he has the right to remain silent, and that anything he says will be used against him in court; he must be clearly informed that he has the right to consult with a lawyer and to have the lawyer with him during interrogation, and that, if he is indigent, a lawyer will be appointed to represent him.” </a:t>
            </a:r>
            <a:endParaRPr lang="en-US" sz="2600" dirty="0" smtClean="0"/>
          </a:p>
          <a:p>
            <a:r>
              <a:rPr lang="en-US" dirty="0" smtClean="0"/>
              <a:t>These </a:t>
            </a:r>
            <a:r>
              <a:rPr lang="en-US" dirty="0"/>
              <a:t>Fifth and Sixth Amendment rights became known as “</a:t>
            </a:r>
            <a:r>
              <a:rPr lang="en-US" b="1" dirty="0"/>
              <a:t>Miranda rights</a:t>
            </a:r>
            <a:r>
              <a:rPr lang="en-US" dirty="0"/>
              <a:t>” and the process of verbally stating them to the accuses was called “</a:t>
            </a:r>
            <a:r>
              <a:rPr lang="en-US" b="1" dirty="0"/>
              <a:t>Mirandizing</a:t>
            </a:r>
            <a:r>
              <a:rPr lang="en-US" dirty="0"/>
              <a:t>.” </a:t>
            </a:r>
            <a:endParaRPr lang="en-US" dirty="0" smtClean="0"/>
          </a:p>
          <a:p>
            <a:r>
              <a:rPr lang="en-US" dirty="0" smtClean="0"/>
              <a:t>The </a:t>
            </a:r>
            <a:r>
              <a:rPr lang="en-US" dirty="0"/>
              <a:t>ruling was controversial and had a marked impact on law enforcement </a:t>
            </a:r>
            <a:r>
              <a:rPr lang="en-US" dirty="0" smtClean="0"/>
              <a:t>procedures. Today, Americans routinely hear these warnings in popular culture portrayals of crime and policing. </a:t>
            </a:r>
          </a:p>
          <a:p>
            <a:r>
              <a:rPr lang="en-US" dirty="0" smtClean="0"/>
              <a:t>Despite </a:t>
            </a:r>
            <a:r>
              <a:rPr lang="en-US" dirty="0"/>
              <a:t>continuing criticism by conservatives, Miranda was upheld in </a:t>
            </a:r>
            <a:r>
              <a:rPr lang="en-US" b="1" dirty="0"/>
              <a:t>Dickerson v. U.S. </a:t>
            </a:r>
            <a:r>
              <a:rPr lang="en-US" dirty="0"/>
              <a:t>(2000</a:t>
            </a:r>
            <a:r>
              <a:rPr lang="en-US" dirty="0" smtClean="0"/>
              <a:t>).</a:t>
            </a:r>
            <a:endParaRPr lang="en-US" dirty="0"/>
          </a:p>
        </p:txBody>
      </p:sp>
      <p:pic>
        <p:nvPicPr>
          <p:cNvPr id="4" name="Picture 3"/>
          <p:cNvPicPr>
            <a:picLocks noChangeAspect="1"/>
          </p:cNvPicPr>
          <p:nvPr/>
        </p:nvPicPr>
        <p:blipFill rotWithShape="1">
          <a:blip r:embed="rId2"/>
          <a:srcRect t="12777" b="18339"/>
          <a:stretch/>
        </p:blipFill>
        <p:spPr>
          <a:xfrm>
            <a:off x="7265504" y="106017"/>
            <a:ext cx="4475922" cy="2319552"/>
          </a:xfrm>
          <a:prstGeom prst="rect">
            <a:avLst/>
          </a:prstGeom>
        </p:spPr>
      </p:pic>
    </p:spTree>
    <p:extLst>
      <p:ext uri="{BB962C8B-B14F-4D97-AF65-F5344CB8AC3E}">
        <p14:creationId xmlns:p14="http://schemas.microsoft.com/office/powerpoint/2010/main" val="309308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35" y="55287"/>
            <a:ext cx="4396409" cy="700087"/>
          </a:xfrm>
        </p:spPr>
        <p:txBody>
          <a:bodyPr/>
          <a:lstStyle/>
          <a:p>
            <a:pPr algn="ctr"/>
            <a:r>
              <a:rPr lang="en-US" b="1" dirty="0" smtClean="0"/>
              <a:t>Due Process</a:t>
            </a:r>
            <a:endParaRPr lang="en-US" b="1" dirty="0"/>
          </a:p>
        </p:txBody>
      </p:sp>
      <p:sp>
        <p:nvSpPr>
          <p:cNvPr id="3" name="Content Placeholder 2"/>
          <p:cNvSpPr>
            <a:spLocks noGrp="1"/>
          </p:cNvSpPr>
          <p:nvPr>
            <p:ph idx="1"/>
          </p:nvPr>
        </p:nvSpPr>
        <p:spPr>
          <a:xfrm>
            <a:off x="132520" y="848139"/>
            <a:ext cx="11908735" cy="5910471"/>
          </a:xfrm>
        </p:spPr>
        <p:txBody>
          <a:bodyPr>
            <a:normAutofit fontScale="70000" lnSpcReduction="20000"/>
          </a:bodyPr>
          <a:lstStyle/>
          <a:p>
            <a:r>
              <a:rPr lang="en-US" b="1" dirty="0"/>
              <a:t>DUE </a:t>
            </a:r>
            <a:r>
              <a:rPr lang="en-US" b="1" dirty="0" smtClean="0"/>
              <a:t>PROCESS</a:t>
            </a:r>
            <a:r>
              <a:rPr lang="en-US" dirty="0"/>
              <a:t> </a:t>
            </a:r>
            <a:r>
              <a:rPr lang="en-US" b="1" dirty="0" smtClean="0"/>
              <a:t>- </a:t>
            </a:r>
            <a:r>
              <a:rPr lang="en-US" dirty="0" smtClean="0"/>
              <a:t>The </a:t>
            </a:r>
            <a:r>
              <a:rPr lang="en-US" dirty="0"/>
              <a:t>administration of justice according to </a:t>
            </a:r>
            <a:endParaRPr lang="en-US" dirty="0" smtClean="0"/>
          </a:p>
          <a:p>
            <a:pPr marL="0" indent="0">
              <a:buNone/>
            </a:pPr>
            <a:r>
              <a:rPr lang="en-US" dirty="0"/>
              <a:t> </a:t>
            </a:r>
            <a:r>
              <a:rPr lang="en-US" dirty="0" smtClean="0"/>
              <a:t>   established </a:t>
            </a:r>
            <a:r>
              <a:rPr lang="en-US" dirty="0"/>
              <a:t>rules and principles. </a:t>
            </a:r>
            <a:endParaRPr lang="en-US" dirty="0" smtClean="0"/>
          </a:p>
          <a:p>
            <a:r>
              <a:rPr lang="en-US" dirty="0" smtClean="0"/>
              <a:t>The </a:t>
            </a:r>
            <a:r>
              <a:rPr lang="en-US" b="1" dirty="0"/>
              <a:t>Fifth Amendment</a:t>
            </a:r>
            <a:r>
              <a:rPr lang="en-US" dirty="0"/>
              <a:t> to the U.S. </a:t>
            </a:r>
            <a:r>
              <a:rPr lang="en-US" b="1" dirty="0"/>
              <a:t>Constitution</a:t>
            </a:r>
            <a:r>
              <a:rPr lang="en-US" dirty="0"/>
              <a:t> states that no </a:t>
            </a:r>
            <a:endParaRPr lang="en-US" dirty="0" smtClean="0"/>
          </a:p>
          <a:p>
            <a:pPr marL="0" indent="0">
              <a:buNone/>
            </a:pPr>
            <a:r>
              <a:rPr lang="en-US" dirty="0"/>
              <a:t> </a:t>
            </a:r>
            <a:r>
              <a:rPr lang="en-US" dirty="0" smtClean="0"/>
              <a:t>   person </a:t>
            </a:r>
            <a:r>
              <a:rPr lang="en-US" dirty="0"/>
              <a:t>shall be deprived of life, liberty or property without </a:t>
            </a:r>
            <a:r>
              <a:rPr lang="en-US" dirty="0" smtClean="0"/>
              <a:t>due </a:t>
            </a:r>
          </a:p>
          <a:p>
            <a:pPr marL="0" indent="0">
              <a:buNone/>
            </a:pPr>
            <a:r>
              <a:rPr lang="en-US" dirty="0"/>
              <a:t> </a:t>
            </a:r>
            <a:r>
              <a:rPr lang="en-US" dirty="0" smtClean="0"/>
              <a:t>   process </a:t>
            </a:r>
            <a:r>
              <a:rPr lang="en-US" dirty="0"/>
              <a:t>of law. </a:t>
            </a:r>
            <a:r>
              <a:rPr lang="en-US" dirty="0" smtClean="0"/>
              <a:t>The </a:t>
            </a:r>
            <a:r>
              <a:rPr lang="en-US" b="1" dirty="0"/>
              <a:t>Fourteenth Amendment</a:t>
            </a:r>
            <a:r>
              <a:rPr lang="en-US" dirty="0"/>
              <a:t> applies the same </a:t>
            </a:r>
            <a:endParaRPr lang="en-US" dirty="0" smtClean="0"/>
          </a:p>
          <a:p>
            <a:pPr marL="0" indent="0">
              <a:buNone/>
            </a:pPr>
            <a:r>
              <a:rPr lang="en-US" dirty="0"/>
              <a:t> </a:t>
            </a:r>
            <a:r>
              <a:rPr lang="en-US" dirty="0" smtClean="0"/>
              <a:t>   guarantee </a:t>
            </a:r>
            <a:r>
              <a:rPr lang="en-US" dirty="0"/>
              <a:t>to the states. </a:t>
            </a:r>
            <a:endParaRPr lang="en-US" dirty="0" smtClean="0"/>
          </a:p>
          <a:p>
            <a:r>
              <a:rPr lang="en-US" sz="3000" dirty="0" smtClean="0"/>
              <a:t>The </a:t>
            </a:r>
            <a:r>
              <a:rPr lang="en-US" sz="3000" dirty="0"/>
              <a:t>concept of due process is divided into two </a:t>
            </a:r>
            <a:r>
              <a:rPr lang="en-US" sz="3000" dirty="0" smtClean="0"/>
              <a:t>categories: </a:t>
            </a:r>
          </a:p>
          <a:p>
            <a:pPr marL="514350" indent="-514350">
              <a:buFont typeface="+mj-lt"/>
              <a:buAutoNum type="arabicPeriod"/>
            </a:pPr>
            <a:r>
              <a:rPr lang="en-US" sz="3000" dirty="0" smtClean="0"/>
              <a:t>Procedural </a:t>
            </a:r>
            <a:r>
              <a:rPr lang="en-US" sz="3000" dirty="0"/>
              <a:t>due process refers to the procedures of arresting and trying </a:t>
            </a:r>
            <a:r>
              <a:rPr lang="en-US" sz="3000" dirty="0" smtClean="0"/>
              <a:t>people </a:t>
            </a:r>
            <a:r>
              <a:rPr lang="en-US" sz="3000" dirty="0"/>
              <a:t>for </a:t>
            </a:r>
            <a:r>
              <a:rPr lang="en-US" sz="3000" dirty="0" smtClean="0"/>
              <a:t>crimes </a:t>
            </a:r>
            <a:r>
              <a:rPr lang="en-US" sz="3000" dirty="0"/>
              <a:t>and to any government action which may deprive people of life, liberty or property. Procedural due process limits the power of state and federal governments by adherence to specific procedures in civil and criminal matters</a:t>
            </a:r>
            <a:r>
              <a:rPr lang="en-US" sz="3000" dirty="0" smtClean="0"/>
              <a:t>. These procedures are familiar and are generally those listed in various provisions of the Bill of Rights: jury, attorney, silence, etc.</a:t>
            </a:r>
          </a:p>
          <a:p>
            <a:pPr marL="514350" indent="-514350">
              <a:buFont typeface="+mj-lt"/>
              <a:buAutoNum type="arabicPeriod"/>
            </a:pPr>
            <a:r>
              <a:rPr lang="en-US" sz="3000" dirty="0"/>
              <a:t>Substantive due process </a:t>
            </a:r>
            <a:r>
              <a:rPr lang="en-US" sz="3000" dirty="0" smtClean="0"/>
              <a:t>is a much more controversial concept and concerns </a:t>
            </a:r>
            <a:r>
              <a:rPr lang="en-US" sz="3000" dirty="0"/>
              <a:t>the rights and behaviors of individuals which are or should be beyond the authority of the government such as exercise of religion or political beliefs. Substantive due process has been used as the basis for the protection of </a:t>
            </a:r>
            <a:r>
              <a:rPr lang="en-US" sz="3000" dirty="0" smtClean="0"/>
              <a:t>the property </a:t>
            </a:r>
            <a:r>
              <a:rPr lang="en-US" sz="3000" dirty="0"/>
              <a:t>rights of business owners and the civil liberties of individuals</a:t>
            </a:r>
            <a:r>
              <a:rPr lang="en-US" sz="3000" dirty="0" smtClean="0"/>
              <a:t>. </a:t>
            </a:r>
          </a:p>
          <a:p>
            <a:r>
              <a:rPr lang="en-US" sz="3000" dirty="0" smtClean="0"/>
              <a:t>Critics charge that judges who invoke the substantive element of the due process clause are activists—whether conservative justices of the early 20</a:t>
            </a:r>
            <a:r>
              <a:rPr lang="en-US" sz="3000" baseline="30000" dirty="0" smtClean="0"/>
              <a:t>th</a:t>
            </a:r>
            <a:r>
              <a:rPr lang="en-US" sz="3000" dirty="0" smtClean="0"/>
              <a:t> Century who struck down government regulation of business, such as minimum wage and workplace safety laws, as a violation of “liberty of contract” between employer and employee, or liberal justices of the late 20</a:t>
            </a:r>
            <a:r>
              <a:rPr lang="en-US" sz="3000" baseline="30000" dirty="0" smtClean="0"/>
              <a:t>th</a:t>
            </a:r>
            <a:r>
              <a:rPr lang="en-US" sz="3000" dirty="0" smtClean="0"/>
              <a:t> and early 21</a:t>
            </a:r>
            <a:r>
              <a:rPr lang="en-US" sz="3000" baseline="30000" dirty="0" smtClean="0"/>
              <a:t>st</a:t>
            </a:r>
            <a:r>
              <a:rPr lang="en-US" sz="3000" dirty="0" smtClean="0"/>
              <a:t> Century who struck down restrictions on abortion or gays and lesbians as a violation of their “liberty interest.”  </a:t>
            </a:r>
            <a:endParaRPr lang="en-US" sz="3000" dirty="0"/>
          </a:p>
          <a:p>
            <a:endParaRPr lang="en-US" dirty="0"/>
          </a:p>
        </p:txBody>
      </p:sp>
      <p:pic>
        <p:nvPicPr>
          <p:cNvPr id="4" name="Picture 3"/>
          <p:cNvPicPr>
            <a:picLocks noChangeAspect="1"/>
          </p:cNvPicPr>
          <p:nvPr/>
        </p:nvPicPr>
        <p:blipFill>
          <a:blip r:embed="rId2"/>
          <a:stretch>
            <a:fillRect/>
          </a:stretch>
        </p:blipFill>
        <p:spPr>
          <a:xfrm>
            <a:off x="7248939" y="156284"/>
            <a:ext cx="4137033" cy="2957978"/>
          </a:xfrm>
          <a:prstGeom prst="rect">
            <a:avLst/>
          </a:prstGeom>
        </p:spPr>
      </p:pic>
    </p:spTree>
    <p:extLst>
      <p:ext uri="{BB962C8B-B14F-4D97-AF65-F5344CB8AC3E}">
        <p14:creationId xmlns:p14="http://schemas.microsoft.com/office/powerpoint/2010/main" val="349390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914" y="192846"/>
            <a:ext cx="7126356" cy="1609449"/>
          </a:xfrm>
        </p:spPr>
        <p:txBody>
          <a:bodyPr>
            <a:normAutofit/>
          </a:bodyPr>
          <a:lstStyle/>
          <a:p>
            <a:pPr algn="ctr"/>
            <a:r>
              <a:rPr lang="en-US" sz="4800" b="1" dirty="0" smtClean="0"/>
              <a:t>The Right to Privacy</a:t>
            </a:r>
            <a:endParaRPr lang="en-US" sz="4800" b="1" dirty="0"/>
          </a:p>
        </p:txBody>
      </p:sp>
      <p:sp>
        <p:nvSpPr>
          <p:cNvPr id="3" name="Content Placeholder 2"/>
          <p:cNvSpPr>
            <a:spLocks noGrp="1"/>
          </p:cNvSpPr>
          <p:nvPr>
            <p:ph idx="1"/>
          </p:nvPr>
        </p:nvSpPr>
        <p:spPr>
          <a:xfrm>
            <a:off x="212036" y="1908312"/>
            <a:ext cx="11847442" cy="4784035"/>
          </a:xfrm>
        </p:spPr>
        <p:txBody>
          <a:bodyPr>
            <a:normAutofit fontScale="77500" lnSpcReduction="20000"/>
          </a:bodyPr>
          <a:lstStyle/>
          <a:p>
            <a:r>
              <a:rPr lang="en-US" dirty="0" smtClean="0"/>
              <a:t>The </a:t>
            </a:r>
            <a:r>
              <a:rPr lang="en-US" dirty="0"/>
              <a:t>word privacy does not appear in the U.S. Constitution. A constitutional right to privacy, however, has been established by the Supreme Court through a series of cases broadly interpreting specific aspects of the Constitution that are suggestive of </a:t>
            </a:r>
            <a:r>
              <a:rPr lang="en-US" dirty="0" smtClean="0"/>
              <a:t>privacy, including parts of the Fifth Amendment. </a:t>
            </a:r>
          </a:p>
          <a:p>
            <a:r>
              <a:rPr lang="en-US" dirty="0" smtClean="0"/>
              <a:t>In </a:t>
            </a:r>
            <a:r>
              <a:rPr lang="en-US" i="1" dirty="0"/>
              <a:t>Olmstead v. U.S. </a:t>
            </a:r>
            <a:r>
              <a:rPr lang="en-US" dirty="0"/>
              <a:t>(1928) Justice Louis Brandeis argued that the framers of the Constitution conferred the “right to be let alone” by the government in the Self-incrimination Clause of the Fifth Amendment and the Fourth Amendment’s protection against unreasonable search and seizures. </a:t>
            </a:r>
            <a:endParaRPr lang="en-US" dirty="0" smtClean="0"/>
          </a:p>
          <a:p>
            <a:r>
              <a:rPr lang="en-US" dirty="0" smtClean="0"/>
              <a:t>In </a:t>
            </a:r>
            <a:r>
              <a:rPr lang="en-US" i="1" dirty="0"/>
              <a:t>Griswold v. Connecticut </a:t>
            </a:r>
            <a:r>
              <a:rPr lang="en-US" dirty="0"/>
              <a:t>(1965) the Court overturned a law criminalizing the use of contraception as a violation of the right to privacy</a:t>
            </a:r>
            <a:r>
              <a:rPr lang="en-US" dirty="0" smtClean="0"/>
              <a:t>. Controversially, the Court said that “specific </a:t>
            </a:r>
            <a:r>
              <a:rPr lang="en-US" dirty="0"/>
              <a:t>guarantees in the Bill of Rights have penumbras, formed by emanations from those guarantees that help give them life and </a:t>
            </a:r>
            <a:r>
              <a:rPr lang="en-US" dirty="0" smtClean="0"/>
              <a:t>substance.” One of those guarantees was protection from self-incrimination which suggests privacy of one’s own thoughts. Another was substantive liberty protected by the due process clause.</a:t>
            </a:r>
          </a:p>
          <a:p>
            <a:r>
              <a:rPr lang="en-US" dirty="0" smtClean="0"/>
              <a:t>In </a:t>
            </a:r>
            <a:r>
              <a:rPr lang="en-US" i="1" dirty="0"/>
              <a:t>Roe v. Wade </a:t>
            </a:r>
            <a:r>
              <a:rPr lang="en-US" dirty="0"/>
              <a:t>(1973) laws against abortion were invalidated under the right to privacy. The concept has proved controversial and over time the Court has moved away from a broad categorization of privacy rights to a more narrow interpretation of the word “liberty” that arguably allows justices to more easily sustain government regulation. </a:t>
            </a:r>
            <a:endParaRPr lang="en-US" dirty="0" smtClean="0"/>
          </a:p>
          <a:p>
            <a:r>
              <a:rPr lang="en-US" dirty="0" smtClean="0"/>
              <a:t>In </a:t>
            </a:r>
            <a:r>
              <a:rPr lang="en-US" i="1" dirty="0" smtClean="0"/>
              <a:t>Lawrence v. Texas </a:t>
            </a:r>
            <a:r>
              <a:rPr lang="en-US" dirty="0" smtClean="0"/>
              <a:t>(2003) the Court struck down criminal sodomy laws holding that same-sex couples had </a:t>
            </a:r>
            <a:r>
              <a:rPr lang="en-US" dirty="0"/>
              <a:t>a protected liberty interest to engage in </a:t>
            </a:r>
            <a:r>
              <a:rPr lang="en-US" dirty="0" smtClean="0"/>
              <a:t>private, intimate conduct.</a:t>
            </a:r>
            <a:endParaRPr lang="en-US" dirty="0"/>
          </a:p>
        </p:txBody>
      </p:sp>
      <p:pic>
        <p:nvPicPr>
          <p:cNvPr id="4" name="Picture 3"/>
          <p:cNvPicPr>
            <a:picLocks noChangeAspect="1"/>
          </p:cNvPicPr>
          <p:nvPr/>
        </p:nvPicPr>
        <p:blipFill>
          <a:blip r:embed="rId2"/>
          <a:stretch>
            <a:fillRect/>
          </a:stretch>
        </p:blipFill>
        <p:spPr>
          <a:xfrm>
            <a:off x="8070574" y="71030"/>
            <a:ext cx="2752517" cy="1731265"/>
          </a:xfrm>
          <a:prstGeom prst="rect">
            <a:avLst/>
          </a:prstGeom>
        </p:spPr>
      </p:pic>
    </p:spTree>
    <p:extLst>
      <p:ext uri="{BB962C8B-B14F-4D97-AF65-F5344CB8AC3E}">
        <p14:creationId xmlns:p14="http://schemas.microsoft.com/office/powerpoint/2010/main" val="369656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90"/>
            <a:ext cx="5774635" cy="751749"/>
          </a:xfrm>
        </p:spPr>
        <p:txBody>
          <a:bodyPr/>
          <a:lstStyle/>
          <a:p>
            <a:pPr algn="ctr"/>
            <a:r>
              <a:rPr lang="en-US" b="1" dirty="0" smtClean="0"/>
              <a:t>Takings Clause</a:t>
            </a:r>
            <a:endParaRPr lang="en-US" b="1" dirty="0"/>
          </a:p>
        </p:txBody>
      </p:sp>
      <p:sp>
        <p:nvSpPr>
          <p:cNvPr id="3" name="Content Placeholder 2"/>
          <p:cNvSpPr>
            <a:spLocks noGrp="1"/>
          </p:cNvSpPr>
          <p:nvPr>
            <p:ph idx="1"/>
          </p:nvPr>
        </p:nvSpPr>
        <p:spPr>
          <a:xfrm>
            <a:off x="145774" y="848139"/>
            <a:ext cx="11887200" cy="5910470"/>
          </a:xfrm>
        </p:spPr>
        <p:txBody>
          <a:bodyPr>
            <a:normAutofit fontScale="77500" lnSpcReduction="20000"/>
          </a:bodyPr>
          <a:lstStyle/>
          <a:p>
            <a:r>
              <a:rPr lang="en-US" dirty="0"/>
              <a:t>EMINENT </a:t>
            </a:r>
            <a:r>
              <a:rPr lang="en-US" dirty="0" smtClean="0"/>
              <a:t>DOMAIN - The </a:t>
            </a:r>
            <a:r>
              <a:rPr lang="en-US" dirty="0"/>
              <a:t>authority of the government to take </a:t>
            </a:r>
            <a:endParaRPr lang="en-US" dirty="0" smtClean="0"/>
          </a:p>
          <a:p>
            <a:pPr marL="0" indent="0">
              <a:buNone/>
            </a:pPr>
            <a:r>
              <a:rPr lang="en-US" dirty="0"/>
              <a:t> </a:t>
            </a:r>
            <a:r>
              <a:rPr lang="en-US" dirty="0" smtClean="0"/>
              <a:t>    private </a:t>
            </a:r>
            <a:r>
              <a:rPr lang="en-US" dirty="0"/>
              <a:t>property. </a:t>
            </a:r>
            <a:endParaRPr lang="en-US" dirty="0" smtClean="0"/>
          </a:p>
          <a:p>
            <a:r>
              <a:rPr lang="en-US" dirty="0" smtClean="0"/>
              <a:t>The </a:t>
            </a:r>
            <a:r>
              <a:rPr lang="en-US" dirty="0"/>
              <a:t>Fifth Amendment’s Takings Clause requires that private property </a:t>
            </a:r>
            <a:endParaRPr lang="en-US" dirty="0" smtClean="0"/>
          </a:p>
          <a:p>
            <a:pPr marL="0" indent="0">
              <a:buNone/>
            </a:pPr>
            <a:r>
              <a:rPr lang="en-US" dirty="0"/>
              <a:t> </a:t>
            </a:r>
            <a:r>
              <a:rPr lang="en-US" dirty="0" smtClean="0"/>
              <a:t>   not </a:t>
            </a:r>
            <a:r>
              <a:rPr lang="en-US" dirty="0"/>
              <a:t>be taken </a:t>
            </a:r>
            <a:r>
              <a:rPr lang="en-US" dirty="0" smtClean="0"/>
              <a:t>by the government unless: </a:t>
            </a:r>
          </a:p>
          <a:p>
            <a:pPr marL="914400" lvl="1" indent="-457200">
              <a:buFont typeface="+mj-lt"/>
              <a:buAutoNum type="arabicPeriod"/>
            </a:pPr>
            <a:r>
              <a:rPr lang="en-US" sz="2900" dirty="0" smtClean="0"/>
              <a:t>it is for </a:t>
            </a:r>
            <a:r>
              <a:rPr lang="en-US" sz="2900" b="1" dirty="0" smtClean="0"/>
              <a:t>public use </a:t>
            </a:r>
            <a:r>
              <a:rPr lang="en-US" sz="2900" dirty="0" smtClean="0"/>
              <a:t>and </a:t>
            </a:r>
          </a:p>
          <a:p>
            <a:pPr marL="914400" lvl="1" indent="-457200">
              <a:buFont typeface="+mj-lt"/>
              <a:buAutoNum type="arabicPeriod"/>
            </a:pPr>
            <a:r>
              <a:rPr lang="en-US" sz="2900" dirty="0" smtClean="0"/>
              <a:t>there is </a:t>
            </a:r>
            <a:r>
              <a:rPr lang="en-US" sz="2900" b="1" dirty="0" smtClean="0"/>
              <a:t>just </a:t>
            </a:r>
            <a:r>
              <a:rPr lang="en-US" sz="2900" b="1" dirty="0"/>
              <a:t>compensation</a:t>
            </a:r>
            <a:r>
              <a:rPr lang="en-US" sz="2900" dirty="0"/>
              <a:t>. </a:t>
            </a:r>
            <a:endParaRPr lang="en-US" sz="2900" dirty="0" smtClean="0"/>
          </a:p>
          <a:p>
            <a:r>
              <a:rPr lang="en-US" dirty="0" smtClean="0"/>
              <a:t>Most </a:t>
            </a:r>
            <a:r>
              <a:rPr lang="en-US" dirty="0"/>
              <a:t>state constitutions contain similar provisions and the states have extended </a:t>
            </a:r>
            <a:r>
              <a:rPr lang="en-US" dirty="0" smtClean="0"/>
              <a:t>these </a:t>
            </a:r>
            <a:r>
              <a:rPr lang="en-US" dirty="0"/>
              <a:t>protections to local governments. </a:t>
            </a:r>
            <a:endParaRPr lang="en-US" dirty="0" smtClean="0"/>
          </a:p>
          <a:p>
            <a:r>
              <a:rPr lang="en-US" dirty="0" smtClean="0"/>
              <a:t>The </a:t>
            </a:r>
            <a:r>
              <a:rPr lang="en-US" dirty="0"/>
              <a:t>procedure of acquisition </a:t>
            </a:r>
            <a:r>
              <a:rPr lang="en-US" dirty="0" smtClean="0"/>
              <a:t>of the property is </a:t>
            </a:r>
            <a:r>
              <a:rPr lang="en-US" dirty="0"/>
              <a:t>called condemnation and the transfer may be to the government or to another private entity that provides some public service, such as a railroad. </a:t>
            </a:r>
            <a:endParaRPr lang="en-US" dirty="0" smtClean="0"/>
          </a:p>
          <a:p>
            <a:r>
              <a:rPr lang="en-US" dirty="0" smtClean="0"/>
              <a:t>What constitutes “public use” has proved controversial</a:t>
            </a:r>
            <a:r>
              <a:rPr lang="en-US" dirty="0"/>
              <a:t>. Usually “public use” is obvious such as when a government wants to build a courthouse, road, school, or </a:t>
            </a:r>
            <a:r>
              <a:rPr lang="en-US" dirty="0" smtClean="0"/>
              <a:t>park</a:t>
            </a:r>
            <a:r>
              <a:rPr lang="en-US" dirty="0"/>
              <a:t>. </a:t>
            </a:r>
            <a:endParaRPr lang="en-US" dirty="0" smtClean="0"/>
          </a:p>
          <a:p>
            <a:r>
              <a:rPr lang="en-US" dirty="0" smtClean="0"/>
              <a:t>In </a:t>
            </a:r>
            <a:r>
              <a:rPr lang="en-US" b="1" i="1" dirty="0"/>
              <a:t>Berman v. Parker </a:t>
            </a:r>
            <a:r>
              <a:rPr lang="en-US" dirty="0"/>
              <a:t>(1954</a:t>
            </a:r>
            <a:r>
              <a:rPr lang="en-US" dirty="0" smtClean="0"/>
              <a:t>) the </a:t>
            </a:r>
            <a:r>
              <a:rPr lang="en-US" dirty="0"/>
              <a:t>Supreme Court held that aesthetics and beautification </a:t>
            </a:r>
            <a:r>
              <a:rPr lang="en-US" dirty="0" smtClean="0"/>
              <a:t>qualified</a:t>
            </a:r>
            <a:r>
              <a:rPr lang="en-US" dirty="0"/>
              <a:t>. </a:t>
            </a:r>
            <a:endParaRPr lang="en-US" dirty="0" smtClean="0"/>
          </a:p>
          <a:p>
            <a:r>
              <a:rPr lang="en-US" dirty="0" smtClean="0"/>
              <a:t>In </a:t>
            </a:r>
            <a:r>
              <a:rPr lang="en-US" b="1" i="1" dirty="0"/>
              <a:t>Hawaii Housing Authority v. Midkiff </a:t>
            </a:r>
            <a:r>
              <a:rPr lang="en-US" dirty="0"/>
              <a:t>(1984) the Court upheld a state plan to redistribute land by forcing large landowners to sell their properties to the people who leased them. </a:t>
            </a:r>
            <a:endParaRPr lang="en-US" dirty="0" smtClean="0"/>
          </a:p>
          <a:p>
            <a:r>
              <a:rPr lang="en-US" dirty="0" smtClean="0"/>
              <a:t>In </a:t>
            </a:r>
            <a:r>
              <a:rPr lang="en-US" b="1" i="1" dirty="0"/>
              <a:t>Kelo v. City of New London </a:t>
            </a:r>
            <a:r>
              <a:rPr lang="en-US" dirty="0"/>
              <a:t>(2005</a:t>
            </a:r>
            <a:r>
              <a:rPr lang="en-US" dirty="0" smtClean="0"/>
              <a:t>) the Court allowed long-standing, well-maintained private homes to be taken for a city redevelopment plan </a:t>
            </a:r>
            <a:r>
              <a:rPr lang="en-US" dirty="0"/>
              <a:t>that </a:t>
            </a:r>
            <a:r>
              <a:rPr lang="en-US" dirty="0" smtClean="0"/>
              <a:t>included a </a:t>
            </a:r>
            <a:r>
              <a:rPr lang="en-US" dirty="0"/>
              <a:t>proposed Pfizer </a:t>
            </a:r>
            <a:r>
              <a:rPr lang="en-US" dirty="0" smtClean="0"/>
              <a:t>research facility, a </a:t>
            </a:r>
            <a:r>
              <a:rPr lang="en-US" dirty="0"/>
              <a:t>hotel, conference center, museum, restaurants, shops, office space, marina, river walk, and new residential housing.</a:t>
            </a:r>
            <a:endParaRPr lang="en-US" dirty="0" smtClean="0"/>
          </a:p>
        </p:txBody>
      </p:sp>
      <p:pic>
        <p:nvPicPr>
          <p:cNvPr id="5" name="Picture 4"/>
          <p:cNvPicPr>
            <a:picLocks noChangeAspect="1"/>
          </p:cNvPicPr>
          <p:nvPr/>
        </p:nvPicPr>
        <p:blipFill>
          <a:blip r:embed="rId2"/>
          <a:stretch>
            <a:fillRect/>
          </a:stretch>
        </p:blipFill>
        <p:spPr>
          <a:xfrm>
            <a:off x="8350635" y="215660"/>
            <a:ext cx="3682339" cy="2474532"/>
          </a:xfrm>
          <a:prstGeom prst="rect">
            <a:avLst/>
          </a:prstGeom>
        </p:spPr>
      </p:pic>
    </p:spTree>
    <p:extLst>
      <p:ext uri="{BB962C8B-B14F-4D97-AF65-F5344CB8AC3E}">
        <p14:creationId xmlns:p14="http://schemas.microsoft.com/office/powerpoint/2010/main" val="2782958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12616&quot;&gt;&lt;object type=&quot;3&quot; unique_id=&quot;12617&quot;&gt;&lt;property id=&quot;20148&quot; value=&quot;5&quot;/&gt;&lt;property id=&quot;20300&quot; value=&quot;Slide 1&quot;/&gt;&lt;property id=&quot;20307&quot; value=&quot;256&quot;/&gt;&lt;/object&gt;&lt;object type=&quot;3&quot; unique_id=&quot;12618&quot;&gt;&lt;property id=&quot;20148&quot; value=&quot;5&quot;/&gt;&lt;property id=&quot;20300&quot; value=&quot;Slide 2&quot;/&gt;&lt;property id=&quot;20307&quot; value=&quot;257&quot;/&gt;&lt;/object&gt;&lt;object type=&quot;3&quot; unique_id=&quot;12619&quot;&gt;&lt;property id=&quot;20148&quot; value=&quot;5&quot;/&gt;&lt;property id=&quot;20300&quot; value=&quot;Slide 4 - &amp;quot;Grand Jury&amp;quot;&quot;/&gt;&lt;property id=&quot;20307&quot; value=&quot;258&quot;/&gt;&lt;/object&gt;&lt;object type=&quot;3&quot; unique_id=&quot;12620&quot;&gt;&lt;property id=&quot;20148&quot; value=&quot;5&quot;/&gt;&lt;property id=&quot;20300&quot; value=&quot;Slide 5 - &amp;quot;Double Jeopardy&amp;quot;&quot;/&gt;&lt;property id=&quot;20307&quot; value=&quot;259&quot;/&gt;&lt;/object&gt;&lt;object type=&quot;3&quot; unique_id=&quot;12622&quot;&gt;&lt;property id=&quot;20148&quot; value=&quot;5&quot;/&gt;&lt;property id=&quot;20300&quot; value=&quot;Slide 7 - &amp;quot;Due Process&amp;quot;&quot;/&gt;&lt;property id=&quot;20307&quot; value=&quot;261&quot;/&gt;&lt;/object&gt;&lt;object type=&quot;3&quot; unique_id=&quot;12623&quot;&gt;&lt;property id=&quot;20148&quot; value=&quot;5&quot;/&gt;&lt;property id=&quot;20300&quot; value=&quot;Slide 9 - &amp;quot;Takings Clause&amp;quot;&quot;/&gt;&lt;property id=&quot;20307&quot; value=&quot;262&quot;/&gt;&lt;/object&gt;&lt;object type=&quot;3&quot; unique_id=&quot;12983&quot;&gt;&lt;property id=&quot;20148&quot; value=&quot;5&quot;/&gt;&lt;property id=&quot;20300&quot; value=&quot;Slide 8 - &amp;quot;The Right to Privacy&amp;quot;&quot;/&gt;&lt;property id=&quot;20307&quot; value=&quot;271&quot;/&gt;&lt;/object&gt;&lt;object type=&quot;3&quot; unique_id=&quot;13650&quot;&gt;&lt;property id=&quot;20148&quot; value=&quot;5&quot;/&gt;&lt;property id=&quot;20300&quot; value=&quot;Slide 3&quot;/&gt;&lt;property id=&quot;20307&quot; value=&quot;277&quot;/&gt;&lt;/object&gt;&lt;object type=&quot;3&quot; unique_id=&quot;13651&quot;&gt;&lt;property id=&quot;20148&quot; value=&quot;5&quot;/&gt;&lt;property id=&quot;20300&quot; value=&quot;Slide 11 - &amp;quot;Bonus Slides: Key Cases&amp;quot;&quot;/&gt;&lt;property id=&quot;20307&quot; value=&quot;275&quot;/&gt;&lt;/object&gt;&lt;object type=&quot;3&quot; unique_id=&quot;13652&quot;&gt;&lt;property id=&quot;20148&quot; value=&quot;5&quot;/&gt;&lt;property id=&quot;20300&quot; value=&quot;Slide 12 - &amp;quot;Grand Jury: Hurtado v. California (1884)&amp;quot;&quot;/&gt;&lt;property id=&quot;20307&quot; value=&quot;273&quot;/&gt;&lt;/object&gt;&lt;object type=&quot;3&quot; unique_id=&quot;13653&quot;&gt;&lt;property id=&quot;20148&quot; value=&quot;5&quot;/&gt;&lt;property id=&quot;20300&quot; value=&quot;Slide 13 - &amp;quot;Grand Jury: Maxwell v. Dow (1900)&amp;quot;&quot;/&gt;&lt;property id=&quot;20307&quot; value=&quot;274&quot;/&gt;&lt;/object&gt;&lt;object type=&quot;3&quot; unique_id=&quot;13654&quot;&gt;&lt;property id=&quot;20148&quot; value=&quot;5&quot;/&gt;&lt;property id=&quot;20300&quot; value=&quot;Slide 14 - &amp;quot;Grand Jury:  Racial Discrimination&amp;quot;&quot;/&gt;&lt;property id=&quot;20307&quot; value=&quot;276&quot;/&gt;&lt;/object&gt;&lt;object type=&quot;3&quot; unique_id=&quot;13655&quot;&gt;&lt;property id=&quot;20148&quot; value=&quot;5&quot;/&gt;&lt;property id=&quot;20300&quot; value=&quot;Slide 15 - &amp;quot;Double Jeopardy: Palko v. Connecticut (1937)&amp;quot;&quot;/&gt;&lt;property id=&quot;20307&quot; value=&quot;278&quot;/&gt;&lt;/object&gt;&lt;object type=&quot;3&quot; unique_id=&quot;13656&quot;&gt;&lt;property id=&quot;20148&quot; value=&quot;5&quot;/&gt;&lt;property id=&quot;20300&quot; value=&quot;Slide 16 - &amp;quot;Double Jeopardy:  Louisiana ex rel. Francis v. Resweber (1947)&amp;quot;&quot;/&gt;&lt;property id=&quot;20307&quot; value=&quot;279&quot;/&gt;&lt;/object&gt;&lt;object type=&quot;3&quot; unique_id=&quot;13657&quot;&gt;&lt;property id=&quot;20148&quot; value=&quot;5&quot;/&gt;&lt;property id=&quot;20300&quot; value=&quot;Slide 17 - &amp;quot;Double Jeopardy:  Benton v. Maryland (1969)&amp;quot;&quot;/&gt;&lt;property id=&quot;20307&quot; value=&quot;280&quot;/&gt;&lt;/object&gt;&lt;object type=&quot;3&quot; unique_id=&quot;13658&quot;&gt;&lt;property id=&quot;20148&quot; value=&quot;5&quot;/&gt;&lt;property id=&quot;20300&quot; value=&quot;Slide 18 - &amp;quot;Double Jeopardy: U.S. v. Ursery (1996)&amp;quot;&quot;/&gt;&lt;property id=&quot;20307&quot; value=&quot;281&quot;/&gt;&lt;/object&gt;&lt;object type=&quot;3&quot; unique_id=&quot;13659&quot;&gt;&lt;property id=&quot;20148&quot; value=&quot;5&quot;/&gt;&lt;property id=&quot;20300&quot; value=&quot;Slide 19 - &amp;quot;Double Jeopardy:  Kansas v. Hendricks (1997)&amp;quot;&quot;/&gt;&lt;property id=&quot;20307&quot; value=&quot;282&quot;/&gt;&lt;/object&gt;&lt;object type=&quot;3&quot; unique_id=&quot;13975&quot;&gt;&lt;property id=&quot;20148&quot; value=&quot;5&quot;/&gt;&lt;property id=&quot;20300&quot; value=&quot;Slide 6 - &amp;quot;Self-Incrimination&amp;quot;&quot;/&gt;&lt;property id=&quot;20307&quot; value=&quot;288&quot;/&gt;&lt;/object&gt;&lt;object type=&quot;3&quot; unique_id=&quot;13976&quot;&gt;&lt;property id=&quot;20148&quot; value=&quot;5&quot;/&gt;&lt;property id=&quot;20300&quot; value=&quot;Slide 10 - &amp;quot;Conclusion&amp;quot;&quot;/&gt;&lt;property id=&quot;20307&quot; value=&quot;287&quot;/&gt;&lt;/object&gt;&lt;object type=&quot;3&quot; unique_id=&quot;13977&quot;&gt;&lt;property id=&quot;20148&quot; value=&quot;5&quot;/&gt;&lt;property id=&quot;20300&quot; value=&quot;Slide 20 - &amp;quot;Self Incrimination: Boyd, Counselman, Twining&amp;quot;&quot;/&gt;&lt;property id=&quot;20307&quot; value=&quot;283&quot;/&gt;&lt;/object&gt;&lt;object type=&quot;3&quot; unique_id=&quot;13978&quot;&gt;&lt;property id=&quot;20148&quot; value=&quot;5&quot;/&gt;&lt;property id=&quot;20300&quot; value=&quot;Slide 21 - &amp;quot;Self-Incrimination: Adamson, Rochin, Ullman &amp;quot;&quot;/&gt;&lt;property id=&quot;20307&quot; value=&quot;284&quot;/&gt;&lt;/object&gt;&lt;object type=&quot;3&quot; unique_id=&quot;13979&quot;&gt;&lt;property id=&quot;20148&quot; value=&quot;5&quot;/&gt;&lt;property id=&quot;20300&quot; value=&quot;Slide 22 - &amp;quot;Self Incrimination: Red Scare Cases&amp;quot;&quot;/&gt;&lt;property id=&quot;20307&quot; value=&quot;285&quot;/&gt;&lt;/object&gt;&lt;object type=&quot;3&quot; unique_id=&quot;13980&quot;&gt;&lt;property id=&quot;20148&quot; value=&quot;5&quot;/&gt;&lt;property id=&quot;20300&quot; value=&quot;Slide 23 - &amp;quot;Self Incrimination: Malloy and Griffin&amp;quot;&quot;/&gt;&lt;property id=&quot;20307&quot; value=&quot;286&quot;/&gt;&lt;/object&gt;&lt;object type=&quot;3&quot; unique_id=&quot;13981&quot;&gt;&lt;property id=&quot;20148&quot; value=&quot;5&quot;/&gt;&lt;property id=&quot;20300&quot; value=&quot;Slide 24 - &amp;quot;Self Incrimination: Limiting Miranda&amp;quot;&quot;/&gt;&lt;property id=&quot;20307&quot; value=&quot;289&quot;/&gt;&lt;/object&gt;&lt;object type=&quot;3&quot; unique_id=&quot;13982&quot;&gt;&lt;property id=&quot;20148&quot; value=&quot;5&quot;/&gt;&lt;property id=&quot;20300&quot; value=&quot;Slide 25 - &amp;quot;Self Incrimination: Limiting Miranda&amp;quot;&quot;/&gt;&lt;property id=&quot;20307&quot; value=&quot;290&quot;/&gt;&lt;/object&gt;&lt;object type=&quot;3&quot; unique_id=&quot;14455&quot;&gt;&lt;property id=&quot;20148&quot; value=&quot;5&quot;/&gt;&lt;property id=&quot;20300&quot; value=&quot;Slide 26 - &amp;quot;Privacy&amp;quot;&quot;/&gt;&lt;property id=&quot;20307&quot; value=&quot;291&quot;/&gt;&lt;/object&gt;&lt;object type=&quot;3&quot; unique_id=&quot;14456&quot;&gt;&lt;property id=&quot;20148&quot; value=&quot;5&quot;/&gt;&lt;property id=&quot;20300&quot; value=&quot;Slide 27 - &amp;quot;Olmstead v. United States (1928) Justice Louis Brandeis, Dissenting&amp;quot;&quot;/&gt;&lt;property id=&quot;20307&quot; value=&quot;292&quot;/&gt;&lt;/object&gt;&lt;object type=&quot;3&quot; unique_id=&quot;14457&quot;&gt;&lt;property id=&quot;20148&quot; value=&quot;5&quot;/&gt;&lt;property id=&quot;20300&quot; value=&quot;Slide 28 - &amp;quot;Poe v. Ullman (1961)&amp;quot;&quot;/&gt;&lt;property id=&quot;20307&quot; value=&quot;293&quot;/&gt;&lt;/object&gt;&lt;object type=&quot;3&quot; unique_id=&quot;14458&quot;&gt;&lt;property id=&quot;20148&quot; value=&quot;5&quot;/&gt;&lt;property id=&quot;20300&quot; value=&quot;Slide 29 - &amp;quot;Griswold v. Connecticut (1965)&amp;quot;&quot;/&gt;&lt;property id=&quot;20307&quot; value=&quot;294&quot;/&gt;&lt;/object&gt;&lt;object type=&quot;3&quot; unique_id=&quot;14459&quot;&gt;&lt;property id=&quot;20148&quot; value=&quot;5&quot;/&gt;&lt;property id=&quot;20300&quot; value=&quot;Slide 30 - &amp;quot;Griswold v. Connecticut (1965) The Other Justices Weigh In&amp;quot;&quot;/&gt;&lt;property id=&quot;20307&quot; value=&quot;296&quot;/&gt;&lt;/object&gt;&lt;object type=&quot;3&quot; unique_id=&quot;14460&quot;&gt;&lt;property id=&quot;20148&quot; value=&quot;5&quot;/&gt;&lt;property id=&quot;20300&quot; value=&quot;Slide 31 - &amp;quot;Roe v. Wade (1973)&amp;quot;&quot;/&gt;&lt;property id=&quot;20307&quot; value=&quot;297&quot;/&gt;&lt;/object&gt;&lt;object type=&quot;3&quot; unique_id=&quot;14461&quot;&gt;&lt;property id=&quot;20148&quot; value=&quot;5&quot;/&gt;&lt;property id=&quot;20300&quot; value=&quot;Slide 32 - &amp;quot;Roe v. Wade  (1973)&amp;quot;&quot;/&gt;&lt;property id=&quot;20307&quot; value=&quot;298&quot;/&gt;&lt;/object&gt;&lt;object type=&quot;3&quot; unique_id=&quot;14462&quot;&gt;&lt;property id=&quot;20148&quot; value=&quot;5&quot;/&gt;&lt;property id=&quot;20300&quot; value=&quot;Slide 33 - &amp;quot;Roe v. Wade (1973)&amp;quot;&quot;/&gt;&lt;property id=&quot;20307&quot; value=&quot;299&quot;/&gt;&lt;/object&gt;&lt;object type=&quot;3&quot; unique_id=&quot;14463&quot;&gt;&lt;property id=&quot;20148&quot; value=&quot;5&quot;/&gt;&lt;property id=&quot;20300&quot; value=&quot;Slide 34 - &amp;quot;Roe v. Wade (1973)&amp;quot;&quot;/&gt;&lt;property id=&quot;20307&quot; value=&quot;300&quot;/&gt;&lt;/object&gt;&lt;object type=&quot;3&quot; unique_id=&quot;14464&quot;&gt;&lt;property id=&quot;20148&quot; value=&quot;5&quot;/&gt;&lt;property id=&quot;20300&quot; value=&quot;Slide 35 - &amp;quot;Roe v. Wade  (1973)&amp;quot;&quot;/&gt;&lt;property id=&quot;20307&quot; value=&quot;302&quot;/&gt;&lt;/object&gt;&lt;object type=&quot;3&quot; unique_id=&quot;15668&quot;&gt;&lt;property id=&quot;20148&quot; value=&quot;5&quot;/&gt;&lt;property id=&quot;20300&quot; value=&quot;Slide 36 - &amp;quot;Eminent Domain&amp;quot;&quot;/&gt;&lt;property id=&quot;20307&quot; value=&quot;303&quot;/&gt;&lt;/object&gt;&lt;object type=&quot;3&quot; unique_id=&quot;15669&quot;&gt;&lt;property id=&quot;20148&quot; value=&quot;5&quot;/&gt;&lt;property id=&quot;20300&quot; value=&quot;Slide 37 - &amp;quot;The Takings Clause&amp;quot;&quot;/&gt;&lt;property id=&quot;20307&quot; value=&quot;304&quot;/&gt;&lt;/object&gt;&lt;object type=&quot;3&quot; unique_id=&quot;15670&quot;&gt;&lt;property id=&quot;20148&quot; value=&quot;5&quot;/&gt;&lt;property id=&quot;20300&quot; value=&quot;Slide 38 - &amp;quot;Incorporation&amp;quot;&quot;/&gt;&lt;property id=&quot;20307&quot; value=&quot;305&quot;/&gt;&lt;/object&gt;&lt;object type=&quot;3&quot; unique_id=&quot;15671&quot;&gt;&lt;property id=&quot;20148&quot; value=&quot;5&quot;/&gt;&lt;property id=&quot;20300&quot; value=&quot;Slide 39 - &amp;quot;What Constitutes a “Public Use” &amp;amp;#x09;&amp;amp;#x09; Early Limits&amp;quot;&quot;/&gt;&lt;property id=&quot;20307&quot; value=&quot;306&quot;/&gt;&lt;/object&gt;&lt;object type=&quot;3&quot; unique_id=&quot;15672&quot;&gt;&lt;property id=&quot;20148&quot; value=&quot;5&quot;/&gt;&lt;property id=&quot;20300&quot; value=&quot;Slide 40 - &amp;quot;What Constitutes a “Public Use”: Modern Expansion&amp;quot;&quot;/&gt;&lt;property id=&quot;20307&quot; value=&quot;307&quot;/&gt;&lt;/object&gt;&lt;object type=&quot;3&quot; unique_id=&quot;15673&quot;&gt;&lt;property id=&quot;20148&quot; value=&quot;5&quot;/&gt;&lt;property id=&quot;20300&quot; value=&quot;Slide 41 - &amp;quot;Kelo v. City of New London (2005)&amp;quot;&quot;/&gt;&lt;property id=&quot;20307&quot; value=&quot;308&quot;/&gt;&lt;/object&gt;&lt;object type=&quot;3&quot; unique_id=&quot;15674&quot;&gt;&lt;property id=&quot;20148&quot; value=&quot;5&quot;/&gt;&lt;property id=&quot;20300&quot; value=&quot;Slide 42 - &amp;quot;The court ruled 5-4 in favor of the government. The justices in the majority were (from right): John Paul Stevens,&quot;/&gt;&lt;property id=&quot;20307&quot; value=&quot;309&quot;/&gt;&lt;/object&gt;&lt;object type=&quot;3&quot; unique_id=&quot;15675&quot;&gt;&lt;property id=&quot;20148&quot; value=&quot;5&quot;/&gt;&lt;property id=&quot;20300&quot; value=&quot;Slide 43 - &amp;quot;Justice John Paul Stevens   Delivered the Opinion of the Court&amp;quot;&quot;/&gt;&lt;property id=&quot;20307&quot; value=&quot;310&quot;/&gt;&lt;/object&gt;&lt;object type=&quot;3&quot; unique_id=&quot;15676&quot;&gt;&lt;property id=&quot;20148&quot; value=&quot;5&quot;/&gt;&lt;property id=&quot;20300&quot; value=&quot;Slide 44 - &amp;quot;Justice Anthony Kennedy Concurring&amp;quot;&quot;/&gt;&lt;property id=&quot;20307&quot; value=&quot;311&quot;/&gt;&lt;/object&gt;&lt;object type=&quot;3&quot; unique_id=&quot;15677&quot;&gt;&lt;property id=&quot;20148&quot; value=&quot;5&quot;/&gt;&lt;property id=&quot;20300&quot; value=&quot;Slide 45 - &amp;quot;Justice Sandra Day O’Connor Dissenting&amp;quot;&quot;/&gt;&lt;property id=&quot;20307&quot; value=&quot;312&quot;/&gt;&lt;/object&gt;&lt;object type=&quot;3&quot; unique_id=&quot;15678&quot;&gt;&lt;property id=&quot;20148&quot; value=&quot;5&quot;/&gt;&lt;property id=&quot;20300&quot; value=&quot;Slide 46 - &amp;quot;Justice Clarence Thomas Dissenting&amp;quot;&quot;/&gt;&lt;property id=&quot;20307&quot; value=&quot;313&quot;/&gt;&lt;/object&gt;&lt;object type=&quot;3&quot; unique_id=&quot;15679&quot;&gt;&lt;property id=&quot;20148&quot; value=&quot;5&quot;/&gt;&lt;property id=&quot;20300&quot; value=&quot;Slide 47&quot;/&gt;&lt;property id=&quot;20307&quot; value=&quot;314&quot;/&gt;&lt;/object&gt;&lt;object type=&quot;3&quot; unique_id=&quot;15681&quot;&gt;&lt;property id=&quot;20148&quot; value=&quot;5&quot;/&gt;&lt;property id=&quot;20300&quot; value=&quot;Slide 48 - &amp;quot;Aftermath: Condemning the Justices&amp;quot;&quot;/&gt;&lt;property id=&quot;20307&quot; value=&quot;316&quot;/&gt;&lt;/object&gt;&lt;object type=&quot;3&quot; unique_id=&quot;15682&quot;&gt;&lt;property id=&quot;20148&quot; value=&quot;5&quot;/&gt;&lt;property id=&quot;20300&quot; value=&quot;Slide 49 - &amp;quot;Aftermath: Justice Stevens Speaks&amp;quot;&quot;/&gt;&lt;property id=&quot;20307&quot; value=&quot;317&quot;/&gt;&lt;/object&gt;&lt;object type=&quot;3&quot; unique_id=&quot;15683&quot;&gt;&lt;property id=&quot;20148&quot; value=&quot;5&quot;/&gt;&lt;property id=&quot;20300&quot; value=&quot;Slide 50 - &amp;quot;Aftermath: Dery and Kelo&amp;quot;&quot;/&gt;&lt;property id=&quot;20307&quot; value=&quot;318&quot;/&gt;&lt;/object&gt;&lt;object type=&quot;3&quot; unique_id=&quot;15684&quot;&gt;&lt;property id=&quot;20148&quot; value=&quot;5&quot;/&gt;&lt;property id=&quot;20300&quot; value=&quot;Slide 51 - &amp;quot;Aftermath: Pfizer &amp;quot;&quot;/&gt;&lt;property id=&quot;20307&quot; value=&quot;319&quot;/&gt;&lt;/object&gt;&lt;/object&gt;&lt;object type=&quot;8&quot; unique_id=&quot;1263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11932</Words>
  <Application>Microsoft Office PowerPoint</Application>
  <PresentationFormat>Widescreen</PresentationFormat>
  <Paragraphs>287</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Calibri Light</vt:lpstr>
      <vt:lpstr>Office Theme</vt:lpstr>
      <vt:lpstr>PowerPoint Presentation</vt:lpstr>
      <vt:lpstr>PowerPoint Presentation</vt:lpstr>
      <vt:lpstr>PowerPoint Presentation</vt:lpstr>
      <vt:lpstr>Grand Jury</vt:lpstr>
      <vt:lpstr>Double Jeopardy</vt:lpstr>
      <vt:lpstr>Self-Incrimination</vt:lpstr>
      <vt:lpstr>Due Process</vt:lpstr>
      <vt:lpstr>The Right to Privacy</vt:lpstr>
      <vt:lpstr>Takings Clause</vt:lpstr>
      <vt:lpstr>Conclusion</vt:lpstr>
      <vt:lpstr>Bonus Slides: Key Cases</vt:lpstr>
      <vt:lpstr>Grand Jury: Hurtado v. California (1884)</vt:lpstr>
      <vt:lpstr>Grand Jury: Maxwell v. Dow (1900)</vt:lpstr>
      <vt:lpstr>Grand Jury:  Racial Discrimination</vt:lpstr>
      <vt:lpstr>Double Jeopardy: Palko v. Connecticut (1937)</vt:lpstr>
      <vt:lpstr>Double Jeopardy:  Louisiana ex rel. Francis v. Resweber (1947)</vt:lpstr>
      <vt:lpstr>Double Jeopardy:  Benton v. Maryland (1969)</vt:lpstr>
      <vt:lpstr>Double Jeopardy: U.S. v. Ursery (1996)</vt:lpstr>
      <vt:lpstr>Double Jeopardy:  Kansas v. Hendricks (1997)</vt:lpstr>
      <vt:lpstr>Self Incrimination: Boyd, Counselman, Twining</vt:lpstr>
      <vt:lpstr>Self-Incrimination: Adamson, Rochin, Ullman </vt:lpstr>
      <vt:lpstr>Self Incrimination: Red Scare Cases</vt:lpstr>
      <vt:lpstr>Self Incrimination: Malloy and Griffin</vt:lpstr>
      <vt:lpstr>Self Incrimination: Limiting Miranda</vt:lpstr>
      <vt:lpstr>Self Incrimination: Limiting Miranda</vt:lpstr>
      <vt:lpstr>Privacy</vt:lpstr>
      <vt:lpstr>Olmstead v. United States (1928) Justice Louis Brandeis, Dissenting</vt:lpstr>
      <vt:lpstr>Poe v. Ullman (1961)</vt:lpstr>
      <vt:lpstr>Griswold v. Connecticut (1965)</vt:lpstr>
      <vt:lpstr>Griswold v. Connecticut (1965) The Other Justices Weigh In</vt:lpstr>
      <vt:lpstr>Roe v. Wade (1973)</vt:lpstr>
      <vt:lpstr>Roe v. Wade  (1973)</vt:lpstr>
      <vt:lpstr>Roe v. Wade (1973)</vt:lpstr>
      <vt:lpstr>Roe v. Wade (1973)</vt:lpstr>
      <vt:lpstr>Roe v. Wade  (1973)</vt:lpstr>
      <vt:lpstr>Eminent Domain</vt:lpstr>
      <vt:lpstr>The Takings Clause</vt:lpstr>
      <vt:lpstr>Incorporation</vt:lpstr>
      <vt:lpstr>What Constitutes a “Public Use”    Early Limits</vt:lpstr>
      <vt:lpstr>What Constitutes a “Public Use”: Modern Expansion</vt:lpstr>
      <vt:lpstr>Kelo v. City of New London (2005)</vt:lpstr>
      <vt:lpstr>The court ruled 5-4 in favor of the government. The justices in the majority were (from right): John Paul Stevens, Anthony Kennedy, Ruth Bader Ginsburg, Stephen Breyer, and David Souter—the Court’s most liberal members.</vt:lpstr>
      <vt:lpstr>Justice John Paul Stevens   Delivered the Opinion of the Court</vt:lpstr>
      <vt:lpstr>Justice Anthony Kennedy Concurring</vt:lpstr>
      <vt:lpstr>Justice Sandra Day O’Connor Dissenting</vt:lpstr>
      <vt:lpstr>Justice Clarence Thomas Dissenting</vt:lpstr>
      <vt:lpstr>PowerPoint Presentation</vt:lpstr>
      <vt:lpstr>Aftermath: Condemning the Justices</vt:lpstr>
      <vt:lpstr>Aftermath: Justice Stevens Speaks</vt:lpstr>
      <vt:lpstr>Aftermath: Dery and Kelo</vt:lpstr>
      <vt:lpstr>Aftermath: Pfizer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Fifth Amendment</dc:title>
  <dc:creator>Artemus Ward</dc:creator>
  <cp:lastModifiedBy>Artemus Ward</cp:lastModifiedBy>
  <cp:revision>63</cp:revision>
  <dcterms:created xsi:type="dcterms:W3CDTF">2017-04-13T04:20:20Z</dcterms:created>
  <dcterms:modified xsi:type="dcterms:W3CDTF">2017-04-19T12:39:00Z</dcterms:modified>
</cp:coreProperties>
</file>