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18" r:id="rId5"/>
    <p:sldId id="261" r:id="rId6"/>
    <p:sldId id="319" r:id="rId7"/>
    <p:sldId id="264" r:id="rId8"/>
    <p:sldId id="265" r:id="rId9"/>
    <p:sldId id="266" r:id="rId10"/>
    <p:sldId id="267" r:id="rId11"/>
    <p:sldId id="268" r:id="rId12"/>
    <p:sldId id="320" r:id="rId13"/>
    <p:sldId id="269" r:id="rId14"/>
    <p:sldId id="270" r:id="rId15"/>
    <p:sldId id="321" r:id="rId16"/>
    <p:sldId id="271" r:id="rId17"/>
    <p:sldId id="272" r:id="rId18"/>
    <p:sldId id="273" r:id="rId19"/>
    <p:sldId id="274" r:id="rId20"/>
    <p:sldId id="275" r:id="rId21"/>
    <p:sldId id="276" r:id="rId22"/>
    <p:sldId id="277" r:id="rId23"/>
    <p:sldId id="278" r:id="rId24"/>
    <p:sldId id="279" r:id="rId25"/>
    <p:sldId id="283" r:id="rId26"/>
    <p:sldId id="284" r:id="rId27"/>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72" d="100"/>
          <a:sy n="72" d="100"/>
        </p:scale>
        <p:origin x="3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16872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933382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180438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328765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246461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230905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375846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178243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240693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97726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8F8B-F58A-4219-8E28-A4FB4A78E6F6}" type="datetimeFigureOut">
              <a:rPr lang="en-US" smtClean="0"/>
              <a:t>6/2/2017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69E5A3-2DB0-4A5C-BC16-53C59570E002}" type="slidenum">
              <a:rPr lang="en-US" smtClean="0"/>
              <a:t>‹#›</a:t>
            </a:fld>
            <a:endParaRPr lang="en-US" dirty="0"/>
          </a:p>
        </p:txBody>
      </p:sp>
    </p:spTree>
    <p:extLst>
      <p:ext uri="{BB962C8B-B14F-4D97-AF65-F5344CB8AC3E}">
        <p14:creationId xmlns:p14="http://schemas.microsoft.com/office/powerpoint/2010/main" val="9134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8F8B-F58A-4219-8E28-A4FB4A78E6F6}" type="datetimeFigureOut">
              <a:rPr lang="en-US" smtClean="0"/>
              <a:t>6/2/2017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9E5A3-2DB0-4A5C-BC16-53C59570E002}" type="slidenum">
              <a:rPr lang="en-US" smtClean="0"/>
              <a:t>‹#›</a:t>
            </a:fld>
            <a:endParaRPr lang="en-US" dirty="0"/>
          </a:p>
        </p:txBody>
      </p:sp>
    </p:spTree>
    <p:extLst>
      <p:ext uri="{BB962C8B-B14F-4D97-AF65-F5344CB8AC3E}">
        <p14:creationId xmlns:p14="http://schemas.microsoft.com/office/powerpoint/2010/main" val="2595996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youtu.be/ALTam2L9NhE" TargetMode="External"/><Relationship Id="rId2" Type="http://schemas.openxmlformats.org/officeDocument/2006/relationships/hyperlink" Target="http://youtu.be/T5FpKAxQNKU"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washingtonpost.com/opinions/in-america-black-children-dont-get-to-be-children/2014/11/26/a9e24756-74ee-11e4-a755-e32227229e7b_story.html" TargetMode="External"/><Relationship Id="rId3" Type="http://schemas.openxmlformats.org/officeDocument/2006/relationships/hyperlink" Target="http://www.amazon.com/dp/0345467833/ref=as_li_ss_til?tag=root04c-20&amp;camp=0&amp;creative=0&amp;linkCode=as4&amp;creativeASIN=0345467833&amp;adid=0NC328ZNPYNVT7J1HTC5" TargetMode="External"/><Relationship Id="rId7" Type="http://schemas.openxmlformats.org/officeDocument/2006/relationships/hyperlink" Target="https://www.washingtonpost.com/opinions/to-resist-a-trump-presidency-ask-what-would-the-abolitionists-do/2016/11/18/2615a136-a767-11e6-8fc0-7be8f848c492_story.html" TargetMode="External"/><Relationship Id="rId2" Type="http://schemas.openxmlformats.org/officeDocument/2006/relationships/hyperlink" Target="http://www.washingtonpost.com/opinions/ferguson-wasnt-black-rage-against-copsit-was-white-rage-against-progress/2014/08/29/3055e3f4-2d75-11e4-bb9b-997ae96fad33_story.html" TargetMode="External"/><Relationship Id="rId1" Type="http://schemas.openxmlformats.org/officeDocument/2006/relationships/slideLayout" Target="../slideLayouts/slideLayout2.xml"/><Relationship Id="rId6" Type="http://schemas.openxmlformats.org/officeDocument/2006/relationships/hyperlink" Target="http://www.theroot.com/articles/culture/2013/02/slavery_in_new_york_wall_street_was_built_with_african_help.html" TargetMode="External"/><Relationship Id="rId5" Type="http://schemas.openxmlformats.org/officeDocument/2006/relationships/hyperlink" Target="http://www.nytimes.com/2013/01/29/opinion/when-jim-crow-drank-coke.html" TargetMode="External"/><Relationship Id="rId4" Type="http://schemas.openxmlformats.org/officeDocument/2006/relationships/hyperlink" Target="file:///\\Las\polspangoldenvs\TI0AEW1\Teaching\Con%20Law%20-%20Civil%20Rights\Lectures\Race%20Discrimination\Foundations%20of%20Racial%20Discrimination%20-%20Dred%20Scott%20&amp;%20Plessy.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522" y="92766"/>
            <a:ext cx="11926956" cy="927651"/>
          </a:xfrm>
        </p:spPr>
        <p:txBody>
          <a:bodyPr>
            <a:noAutofit/>
          </a:bodyPr>
          <a:lstStyle/>
          <a:p>
            <a:r>
              <a:rPr lang="en-US" b="1" dirty="0" smtClean="0"/>
              <a:t>African Americans </a:t>
            </a:r>
            <a:r>
              <a:rPr lang="en-US" b="1" dirty="0"/>
              <a:t>in the Gilded </a:t>
            </a:r>
            <a:r>
              <a:rPr lang="en-US" b="1" dirty="0" smtClean="0"/>
              <a:t>Age</a:t>
            </a:r>
            <a:endParaRPr lang="en-US" b="1" dirty="0"/>
          </a:p>
        </p:txBody>
      </p:sp>
      <p:sp>
        <p:nvSpPr>
          <p:cNvPr id="3" name="Subtitle 2"/>
          <p:cNvSpPr>
            <a:spLocks noGrp="1"/>
          </p:cNvSpPr>
          <p:nvPr>
            <p:ph type="subTitle" idx="1"/>
          </p:nvPr>
        </p:nvSpPr>
        <p:spPr>
          <a:xfrm>
            <a:off x="7133389" y="5496719"/>
            <a:ext cx="4793567" cy="1268515"/>
          </a:xfrm>
        </p:spPr>
        <p:txBody>
          <a:bodyPr>
            <a:noAutofit/>
          </a:bodyPr>
          <a:lstStyle/>
          <a:p>
            <a:r>
              <a:rPr lang="en-US" sz="1600" dirty="0" smtClean="0"/>
              <a:t>Artemus Ward</a:t>
            </a:r>
          </a:p>
          <a:p>
            <a:r>
              <a:rPr lang="en-US" sz="1600" dirty="0" smtClean="0"/>
              <a:t>Dept. of Political Science   Northern Illinois University  aeward@niu.edu</a:t>
            </a:r>
          </a:p>
          <a:p>
            <a:r>
              <a:rPr lang="en-US" sz="1600" dirty="0" smtClean="0"/>
              <a:t>Bill of Rights Institute    Kansas City, KS   </a:t>
            </a:r>
            <a:r>
              <a:rPr lang="en-US" sz="1600" dirty="0" smtClean="0"/>
              <a:t>June 5-6</a:t>
            </a:r>
            <a:r>
              <a:rPr lang="en-US" sz="1600" dirty="0" smtClean="0"/>
              <a:t>, 2017 </a:t>
            </a:r>
            <a:endParaRPr lang="en-US" sz="1600" dirty="0"/>
          </a:p>
        </p:txBody>
      </p:sp>
      <p:pic>
        <p:nvPicPr>
          <p:cNvPr id="4" name="Picture 3"/>
          <p:cNvPicPr>
            <a:picLocks noChangeAspect="1"/>
          </p:cNvPicPr>
          <p:nvPr/>
        </p:nvPicPr>
        <p:blipFill rotWithShape="1">
          <a:blip r:embed="rId2"/>
          <a:srcRect l="2771" t="10508" r="1616"/>
          <a:stretch/>
        </p:blipFill>
        <p:spPr>
          <a:xfrm>
            <a:off x="7133389" y="885948"/>
            <a:ext cx="4926089" cy="4610771"/>
          </a:xfrm>
          <a:prstGeom prst="rect">
            <a:avLst/>
          </a:prstGeom>
        </p:spPr>
      </p:pic>
      <p:sp>
        <p:nvSpPr>
          <p:cNvPr id="5" name="TextBox 4"/>
          <p:cNvSpPr txBox="1"/>
          <p:nvPr/>
        </p:nvSpPr>
        <p:spPr>
          <a:xfrm>
            <a:off x="4101700" y="4774312"/>
            <a:ext cx="2943945" cy="1938992"/>
          </a:xfrm>
          <a:prstGeom prst="rect">
            <a:avLst/>
          </a:prstGeom>
          <a:noFill/>
        </p:spPr>
        <p:txBody>
          <a:bodyPr wrap="square" rtlCol="0">
            <a:spAutoFit/>
          </a:bodyPr>
          <a:lstStyle/>
          <a:p>
            <a:r>
              <a:rPr lang="en-US" sz="1200" dirty="0" smtClean="0"/>
              <a:t>(Left) Valentine’s card ca. 1900-1930; (Center</a:t>
            </a:r>
            <a:r>
              <a:rPr lang="en-US" sz="1200" dirty="0"/>
              <a:t>) nursery </a:t>
            </a:r>
            <a:r>
              <a:rPr lang="en-US" sz="1200" dirty="0" smtClean="0"/>
              <a:t>book </a:t>
            </a:r>
            <a:r>
              <a:rPr lang="en-US" sz="1200" dirty="0"/>
              <a:t>that taught white children to </a:t>
            </a:r>
            <a:r>
              <a:rPr lang="en-US" sz="1200" dirty="0" smtClean="0"/>
              <a:t>count via caricatures </a:t>
            </a:r>
            <a:r>
              <a:rPr lang="en-US" sz="1200" dirty="0"/>
              <a:t>of Black boys </a:t>
            </a:r>
            <a:r>
              <a:rPr lang="en-US" sz="1200" dirty="0" smtClean="0"/>
              <a:t>who are </a:t>
            </a:r>
            <a:r>
              <a:rPr lang="en-US" sz="1200" dirty="0"/>
              <a:t>eliminated by a series of </a:t>
            </a:r>
            <a:r>
              <a:rPr lang="en-US" sz="1200" dirty="0" smtClean="0"/>
              <a:t>events. For </a:t>
            </a:r>
            <a:r>
              <a:rPr lang="en-US" sz="1200" dirty="0"/>
              <a:t>example</a:t>
            </a:r>
            <a:r>
              <a:rPr lang="en-US" sz="1200" dirty="0" smtClean="0"/>
              <a:t>: “</a:t>
            </a:r>
            <a:r>
              <a:rPr lang="en-US" sz="1200" dirty="0"/>
              <a:t>Five little nigger boys made a lion roar</a:t>
            </a:r>
            <a:r>
              <a:rPr lang="en-US" sz="1200" dirty="0" smtClean="0"/>
              <a:t>;</a:t>
            </a:r>
            <a:r>
              <a:rPr lang="en-US" sz="1200" dirty="0"/>
              <a:t> one got swallowed up, and then there were four</a:t>
            </a:r>
            <a:r>
              <a:rPr lang="en-US" sz="1200" dirty="0" smtClean="0"/>
              <a:t>.” (Right) 1876 cartoon: “IN SELF-DEFENSE.” Southern Cry, “Ef I hadn’t-er killed you, you would hev growed up to rule me.”</a:t>
            </a:r>
            <a:endParaRPr lang="en-US" sz="1200" dirty="0"/>
          </a:p>
        </p:txBody>
      </p:sp>
      <p:pic>
        <p:nvPicPr>
          <p:cNvPr id="7" name="Picture 6"/>
          <p:cNvPicPr>
            <a:picLocks noChangeAspect="1"/>
          </p:cNvPicPr>
          <p:nvPr/>
        </p:nvPicPr>
        <p:blipFill>
          <a:blip r:embed="rId3"/>
          <a:stretch>
            <a:fillRect/>
          </a:stretch>
        </p:blipFill>
        <p:spPr>
          <a:xfrm>
            <a:off x="132522" y="956888"/>
            <a:ext cx="3829878" cy="5808346"/>
          </a:xfrm>
          <a:prstGeom prst="rect">
            <a:avLst/>
          </a:prstGeom>
        </p:spPr>
      </p:pic>
      <p:pic>
        <p:nvPicPr>
          <p:cNvPr id="8" name="Picture 7"/>
          <p:cNvPicPr>
            <a:picLocks noChangeAspect="1"/>
          </p:cNvPicPr>
          <p:nvPr/>
        </p:nvPicPr>
        <p:blipFill>
          <a:blip r:embed="rId4"/>
          <a:stretch>
            <a:fillRect/>
          </a:stretch>
        </p:blipFill>
        <p:spPr>
          <a:xfrm>
            <a:off x="4101699" y="956888"/>
            <a:ext cx="2943946" cy="3817424"/>
          </a:xfrm>
          <a:prstGeom prst="rect">
            <a:avLst/>
          </a:prstGeom>
        </p:spPr>
      </p:pic>
    </p:spTree>
    <p:extLst>
      <p:ext uri="{BB962C8B-B14F-4D97-AF65-F5344CB8AC3E}">
        <p14:creationId xmlns:p14="http://schemas.microsoft.com/office/powerpoint/2010/main" val="921026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916558" y="192156"/>
            <a:ext cx="7169424" cy="1066800"/>
          </a:xfrm>
        </p:spPr>
        <p:txBody>
          <a:bodyPr>
            <a:normAutofit/>
          </a:bodyPr>
          <a:lstStyle/>
          <a:p>
            <a:pPr algn="ctr" eaLnBrk="1" hangingPunct="1"/>
            <a:r>
              <a:rPr lang="en-US" sz="5400" b="1" dirty="0" smtClean="0"/>
              <a:t>“Jim Crow” </a:t>
            </a:r>
            <a:r>
              <a:rPr lang="en-US" sz="5400" b="1" dirty="0"/>
              <a:t>Origin</a:t>
            </a:r>
          </a:p>
        </p:txBody>
      </p:sp>
      <p:sp>
        <p:nvSpPr>
          <p:cNvPr id="11267" name="Rectangle 3"/>
          <p:cNvSpPr>
            <a:spLocks noGrp="1" noChangeArrowheads="1"/>
          </p:cNvSpPr>
          <p:nvPr>
            <p:ph type="body" idx="1"/>
          </p:nvPr>
        </p:nvSpPr>
        <p:spPr>
          <a:xfrm>
            <a:off x="4916557" y="1060174"/>
            <a:ext cx="7169425" cy="5701747"/>
          </a:xfrm>
        </p:spPr>
        <p:txBody>
          <a:bodyPr>
            <a:normAutofit fontScale="92500" lnSpcReduction="20000"/>
          </a:bodyPr>
          <a:lstStyle/>
          <a:p>
            <a:pPr eaLnBrk="1" hangingPunct="1">
              <a:lnSpc>
                <a:spcPct val="80000"/>
              </a:lnSpc>
            </a:pPr>
            <a:r>
              <a:rPr lang="en-US" sz="2400" dirty="0"/>
              <a:t>The term Jim Crow is believed to have originated around 1830 when a white, minstrel show performer, Thomas “Daddy” Rice, blackened his face with charcoal paste or burnt cork and danced a ridiculous jig while singing the lyrics to the song, “Jump Jim Crow.”</a:t>
            </a:r>
          </a:p>
          <a:p>
            <a:pPr eaLnBrk="1" hangingPunct="1">
              <a:lnSpc>
                <a:spcPct val="80000"/>
              </a:lnSpc>
            </a:pPr>
            <a:r>
              <a:rPr lang="en-US" sz="2400" dirty="0"/>
              <a:t>While traveling in the south, Rice created this character after seeing either a disabled, elderly back man or young black boy dancing and singing a song ending with these chorus words:</a:t>
            </a:r>
          </a:p>
          <a:p>
            <a:pPr lvl="1" eaLnBrk="1" hangingPunct="1">
              <a:lnSpc>
                <a:spcPct val="80000"/>
              </a:lnSpc>
            </a:pPr>
            <a:r>
              <a:rPr lang="en-US" i="1" dirty="0"/>
              <a:t>“Weel about and turn about and do jis so,</a:t>
            </a:r>
          </a:p>
          <a:p>
            <a:pPr lvl="2" eaLnBrk="1" hangingPunct="1">
              <a:lnSpc>
                <a:spcPct val="80000"/>
              </a:lnSpc>
              <a:buFontTx/>
              <a:buNone/>
            </a:pPr>
            <a:r>
              <a:rPr lang="en-US" sz="2400" i="1" dirty="0"/>
              <a:t>Eb’ry time I weel about I jump Jim Crow.”</a:t>
            </a:r>
          </a:p>
          <a:p>
            <a:pPr eaLnBrk="1" hangingPunct="1">
              <a:lnSpc>
                <a:spcPct val="80000"/>
              </a:lnSpc>
            </a:pPr>
            <a:r>
              <a:rPr lang="en-US" sz="2400" dirty="0"/>
              <a:t>Some historians believe that a Mr. Crow owned a slave who inspired Rice’s act—thus the reason for the Jim Crow term in the lyrics.</a:t>
            </a:r>
          </a:p>
          <a:p>
            <a:pPr eaLnBrk="1" hangingPunct="1">
              <a:lnSpc>
                <a:spcPct val="80000"/>
              </a:lnSpc>
            </a:pPr>
            <a:r>
              <a:rPr lang="en-US" sz="2400" dirty="0"/>
              <a:t>In any case, Rice incorporated the skit into his minstrel act, and by the 1850s the “Jim Crow” character had become a standard part of the minstrel show scene in America</a:t>
            </a:r>
            <a:r>
              <a:rPr lang="en-US" sz="2400" dirty="0" smtClean="0"/>
              <a:t>.</a:t>
            </a:r>
          </a:p>
          <a:p>
            <a:pPr eaLnBrk="1" hangingPunct="1">
              <a:lnSpc>
                <a:spcPct val="80000"/>
              </a:lnSpc>
            </a:pPr>
            <a:r>
              <a:rPr lang="en-US" sz="2400" dirty="0" smtClean="0"/>
              <a:t>The phrase is now commonly used to describe the American system of legalized racial apartheid that replaced slavery.</a:t>
            </a:r>
            <a:endParaRPr lang="en-US" sz="2400" dirty="0"/>
          </a:p>
          <a:p>
            <a:pPr eaLnBrk="1" hangingPunct="1">
              <a:lnSpc>
                <a:spcPct val="80000"/>
              </a:lnSpc>
            </a:pPr>
            <a:r>
              <a:rPr lang="en-US" sz="1900" dirty="0"/>
              <a:t>Youtube: </a:t>
            </a:r>
            <a:r>
              <a:rPr lang="en-US" sz="1900" dirty="0">
                <a:hlinkClick r:id="rId2"/>
              </a:rPr>
              <a:t>http://youtu.be/T5FpKAxQNKU</a:t>
            </a:r>
            <a:endParaRPr lang="en-US" sz="1900" dirty="0"/>
          </a:p>
          <a:p>
            <a:pPr eaLnBrk="1" hangingPunct="1">
              <a:lnSpc>
                <a:spcPct val="80000"/>
              </a:lnSpc>
            </a:pPr>
            <a:r>
              <a:rPr lang="en-US" sz="1900" dirty="0"/>
              <a:t>Youtube: </a:t>
            </a:r>
            <a:r>
              <a:rPr lang="en-US" sz="1900" dirty="0">
                <a:hlinkClick r:id="rId3"/>
              </a:rPr>
              <a:t>http://</a:t>
            </a:r>
            <a:r>
              <a:rPr lang="en-US" sz="1900" dirty="0" smtClean="0">
                <a:hlinkClick r:id="rId3"/>
              </a:rPr>
              <a:t>youtu.be/ALTam2L9NhE</a:t>
            </a:r>
            <a:endParaRPr lang="en-US" sz="1900" dirty="0" smtClean="0"/>
          </a:p>
          <a:p>
            <a:pPr eaLnBrk="1" hangingPunct="1">
              <a:lnSpc>
                <a:spcPct val="80000"/>
              </a:lnSpc>
            </a:pPr>
            <a:endParaRPr lang="en-US" sz="1900" dirty="0"/>
          </a:p>
        </p:txBody>
      </p: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7967" t="1285" r="5254"/>
          <a:stretch>
            <a:fillRect/>
          </a:stretch>
        </p:blipFill>
        <p:spPr bwMode="auto">
          <a:xfrm>
            <a:off x="98367" y="86663"/>
            <a:ext cx="4685667" cy="667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514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718852" y="274638"/>
            <a:ext cx="5367130" cy="1706562"/>
          </a:xfrm>
        </p:spPr>
        <p:txBody>
          <a:bodyPr>
            <a:normAutofit/>
          </a:bodyPr>
          <a:lstStyle/>
          <a:p>
            <a:pPr algn="ctr" eaLnBrk="1" hangingPunct="1"/>
            <a:r>
              <a:rPr lang="en-US" sz="5100" b="1" dirty="0" smtClean="0"/>
              <a:t>Disenfranchisement</a:t>
            </a:r>
          </a:p>
        </p:txBody>
      </p:sp>
      <p:sp>
        <p:nvSpPr>
          <p:cNvPr id="12291" name="Rectangle 3"/>
          <p:cNvSpPr>
            <a:spLocks noGrp="1" noChangeArrowheads="1"/>
          </p:cNvSpPr>
          <p:nvPr>
            <p:ph type="body" idx="1"/>
          </p:nvPr>
        </p:nvSpPr>
        <p:spPr>
          <a:xfrm>
            <a:off x="119269" y="3644348"/>
            <a:ext cx="11966713" cy="3114260"/>
          </a:xfrm>
        </p:spPr>
        <p:txBody>
          <a:bodyPr>
            <a:noAutofit/>
          </a:bodyPr>
          <a:lstStyle/>
          <a:p>
            <a:pPr eaLnBrk="1" hangingPunct="1">
              <a:lnSpc>
                <a:spcPct val="80000"/>
              </a:lnSpc>
            </a:pPr>
            <a:r>
              <a:rPr lang="en-US" dirty="0"/>
              <a:t>Denying black men the right to vote through intimidation and violence was a first step in taking away their civil rights</a:t>
            </a:r>
            <a:r>
              <a:rPr lang="en-US" dirty="0" smtClean="0"/>
              <a:t>. </a:t>
            </a:r>
            <a:endParaRPr lang="en-US" dirty="0"/>
          </a:p>
          <a:p>
            <a:pPr eaLnBrk="1" hangingPunct="1">
              <a:lnSpc>
                <a:spcPct val="80000"/>
              </a:lnSpc>
            </a:pPr>
            <a:r>
              <a:rPr lang="en-US" dirty="0"/>
              <a:t>Beginning in the 1890s southern states enacted literacy tests, poll taxes, elaborate registration systems, and eventually white only democratic party primaries to exclude black voters.</a:t>
            </a:r>
          </a:p>
          <a:p>
            <a:pPr eaLnBrk="1" hangingPunct="1">
              <a:lnSpc>
                <a:spcPct val="80000"/>
              </a:lnSpc>
            </a:pPr>
            <a:r>
              <a:rPr lang="en-US" dirty="0"/>
              <a:t>In Mississippi, fewer than 9,000 of 147,000 voting age African-Americans were registered after 1890. In Louisiana, where more than 130,000 black voters had been registered  in 1896, the number plummeted to 1,342 by 1904</a:t>
            </a:r>
            <a:r>
              <a:rPr lang="en-US" dirty="0" smtClean="0"/>
              <a:t>.</a:t>
            </a:r>
            <a:endParaRPr lang="en-US" dirty="0"/>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924" y="155368"/>
            <a:ext cx="6495928" cy="33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328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119270"/>
            <a:ext cx="11476382" cy="1007165"/>
          </a:xfrm>
        </p:spPr>
        <p:txBody>
          <a:bodyPr>
            <a:normAutofit/>
          </a:bodyPr>
          <a:lstStyle/>
          <a:p>
            <a:pPr algn="ctr"/>
            <a:r>
              <a:rPr lang="en-US" sz="5400" b="1" dirty="0" smtClean="0"/>
              <a:t>Expansion of Black Codes</a:t>
            </a:r>
            <a:endParaRPr lang="en-US" sz="5400" b="1" dirty="0"/>
          </a:p>
        </p:txBody>
      </p:sp>
      <p:sp>
        <p:nvSpPr>
          <p:cNvPr id="3" name="Content Placeholder 2"/>
          <p:cNvSpPr>
            <a:spLocks noGrp="1"/>
          </p:cNvSpPr>
          <p:nvPr>
            <p:ph idx="1"/>
          </p:nvPr>
        </p:nvSpPr>
        <p:spPr>
          <a:xfrm>
            <a:off x="5221356" y="1126434"/>
            <a:ext cx="6838121" cy="5605669"/>
          </a:xfrm>
        </p:spPr>
        <p:txBody>
          <a:bodyPr>
            <a:normAutofit/>
          </a:bodyPr>
          <a:lstStyle/>
          <a:p>
            <a:pPr>
              <a:lnSpc>
                <a:spcPct val="80000"/>
              </a:lnSpc>
            </a:pPr>
            <a:r>
              <a:rPr lang="en-US" sz="2000" dirty="0"/>
              <a:t>On the local level, most southern towns and municipalities dramatically expanded their vagrancy laws to control the influx of black migrants and homeless people who poured into these urban communities in the years after the Civil War. </a:t>
            </a:r>
          </a:p>
          <a:p>
            <a:pPr>
              <a:lnSpc>
                <a:spcPct val="80000"/>
              </a:lnSpc>
            </a:pPr>
            <a:r>
              <a:rPr lang="en-US" sz="2000" dirty="0"/>
              <a:t>In Mississippi, for example, whites passed the notorious “Pig Law” of 1876, designed to control vagrant blacks at loose in the community. This law made stealing a pig an act of grand larceny subject to punishment of up to five years in prison. Within two years, the number of convicts in the state penitentiary increased from under three hundred people to over one thousand. It was this law in Mississippi that turned the convict lease system into a profitable business, whereby convicts were leased to contractors who sub-leased them to planters, railroads, levee contractors, and timber jobbers.</a:t>
            </a:r>
          </a:p>
          <a:p>
            <a:pPr>
              <a:lnSpc>
                <a:spcPct val="80000"/>
              </a:lnSpc>
            </a:pPr>
            <a:r>
              <a:rPr lang="en-US" sz="2000" dirty="0"/>
              <a:t>Jim Crow laws only spread… Consider some examples:</a:t>
            </a:r>
          </a:p>
          <a:p>
            <a:pPr lvl="1">
              <a:lnSpc>
                <a:spcPct val="80000"/>
              </a:lnSpc>
            </a:pPr>
            <a:r>
              <a:rPr lang="en-US" sz="1800" dirty="0"/>
              <a:t>“Any white woman who shall suffer or permit herself to be got with child by a negro or mulatto…shall be sentenced to the penitentiary for not less than eighteen months.” Maryland 1924</a:t>
            </a:r>
          </a:p>
          <a:p>
            <a:pPr lvl="1">
              <a:lnSpc>
                <a:spcPct val="80000"/>
              </a:lnSpc>
            </a:pPr>
            <a:r>
              <a:rPr lang="en-US" sz="1800" dirty="0"/>
              <a:t>“No colored barber shall serve as a barber to white women or girls.” Atlanta, Georgia, </a:t>
            </a:r>
            <a:r>
              <a:rPr lang="en-US" sz="1800" dirty="0" smtClean="0"/>
              <a:t>1926</a:t>
            </a:r>
          </a:p>
          <a:p>
            <a:pPr>
              <a:lnSpc>
                <a:spcPct val="80000"/>
              </a:lnSpc>
            </a:pPr>
            <a:r>
              <a:rPr lang="en-US" sz="1400" dirty="0" smtClean="0"/>
              <a:t>The photograph (left) depicts convicts </a:t>
            </a:r>
            <a:r>
              <a:rPr lang="en-US" sz="1400" dirty="0"/>
              <a:t>leased to harvest timber circa 1915, in </a:t>
            </a:r>
            <a:r>
              <a:rPr lang="en-US" sz="1400" dirty="0" smtClean="0"/>
              <a:t>Florida.</a:t>
            </a:r>
            <a:endParaRPr lang="en-US" sz="1400" dirty="0"/>
          </a:p>
        </p:txBody>
      </p:sp>
      <p:pic>
        <p:nvPicPr>
          <p:cNvPr id="6" name="Picture 5"/>
          <p:cNvPicPr>
            <a:picLocks noChangeAspect="1"/>
          </p:cNvPicPr>
          <p:nvPr/>
        </p:nvPicPr>
        <p:blipFill rotWithShape="1">
          <a:blip r:embed="rId2"/>
          <a:srcRect l="13131" t="5509" r="8087" b="2289"/>
          <a:stretch/>
        </p:blipFill>
        <p:spPr>
          <a:xfrm>
            <a:off x="132523" y="1245703"/>
            <a:ext cx="4960756" cy="5486399"/>
          </a:xfrm>
          <a:prstGeom prst="rect">
            <a:avLst/>
          </a:prstGeom>
        </p:spPr>
      </p:pic>
    </p:spTree>
    <p:extLst>
      <p:ext uri="{BB962C8B-B14F-4D97-AF65-F5344CB8AC3E}">
        <p14:creationId xmlns:p14="http://schemas.microsoft.com/office/powerpoint/2010/main" val="535278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904" y="152399"/>
            <a:ext cx="7619999" cy="1307911"/>
          </a:xfrm>
        </p:spPr>
        <p:txBody>
          <a:bodyPr>
            <a:noAutofit/>
          </a:bodyPr>
          <a:lstStyle/>
          <a:p>
            <a:pPr algn="ctr"/>
            <a:r>
              <a:rPr lang="en-US" sz="5400" b="1" dirty="0" smtClean="0"/>
              <a:t>Jim Crow’s Children</a:t>
            </a:r>
            <a:endParaRPr lang="en-US" sz="5400" b="1" dirty="0"/>
          </a:p>
        </p:txBody>
      </p:sp>
      <p:sp>
        <p:nvSpPr>
          <p:cNvPr id="3" name="Content Placeholder 2"/>
          <p:cNvSpPr>
            <a:spLocks noGrp="1"/>
          </p:cNvSpPr>
          <p:nvPr>
            <p:ph idx="1"/>
          </p:nvPr>
        </p:nvSpPr>
        <p:spPr>
          <a:xfrm>
            <a:off x="106017" y="2358887"/>
            <a:ext cx="11993218" cy="4399722"/>
          </a:xfrm>
        </p:spPr>
        <p:txBody>
          <a:bodyPr>
            <a:noAutofit/>
          </a:bodyPr>
          <a:lstStyle/>
          <a:p>
            <a:r>
              <a:rPr lang="en-US" sz="2400" dirty="0"/>
              <a:t>After the Civil War, the establishment of political equality for millions of newly freed black people — through the 13th, 14th and 15th Amendments — meant that a new generation of black children would become adults with equal rights. </a:t>
            </a:r>
            <a:endParaRPr lang="en-US" sz="2400" dirty="0" smtClean="0"/>
          </a:p>
          <a:p>
            <a:r>
              <a:rPr lang="en-US" sz="2400" dirty="0" smtClean="0"/>
              <a:t>And </a:t>
            </a:r>
            <a:r>
              <a:rPr lang="en-US" sz="2400" dirty="0"/>
              <a:t>so devaluing black children became central to maintaining racism and inequality in American life.</a:t>
            </a:r>
          </a:p>
          <a:p>
            <a:r>
              <a:rPr lang="en-US" sz="2400" dirty="0"/>
              <a:t>In the Jim Crow era, black children grew up free citizens and free laborers. Unlike their parents and grandparents, they had no memory of slavery. And so new strategies emerged to contain them, to cast doubt on their rights and intellect, and to demean the value of their labor and their very beings.</a:t>
            </a:r>
          </a:p>
          <a:p>
            <a:r>
              <a:rPr lang="en-US" sz="2400" dirty="0"/>
              <a:t>Turn-of-the-century pediatric literature features doctors describing how black children’s bodies developed differently from those of white children. According to white researchers, the black fetus had a smaller brain, a wider nose, thicker lips, and “simian” hands and feet. </a:t>
            </a:r>
          </a:p>
        </p:txBody>
      </p:sp>
      <p:pic>
        <p:nvPicPr>
          <p:cNvPr id="5" name="Picture 4"/>
          <p:cNvPicPr>
            <a:picLocks noChangeAspect="1"/>
          </p:cNvPicPr>
          <p:nvPr/>
        </p:nvPicPr>
        <p:blipFill rotWithShape="1">
          <a:blip r:embed="rId2"/>
          <a:srcRect t="10715" b="3235"/>
          <a:stretch/>
        </p:blipFill>
        <p:spPr>
          <a:xfrm>
            <a:off x="468381" y="152399"/>
            <a:ext cx="3334993" cy="2201886"/>
          </a:xfrm>
          <a:prstGeom prst="rect">
            <a:avLst/>
          </a:prstGeom>
        </p:spPr>
      </p:pic>
      <p:sp>
        <p:nvSpPr>
          <p:cNvPr id="7" name="Text Box 6"/>
          <p:cNvSpPr txBox="1">
            <a:spLocks noChangeArrowheads="1"/>
          </p:cNvSpPr>
          <p:nvPr/>
        </p:nvSpPr>
        <p:spPr bwMode="auto">
          <a:xfrm>
            <a:off x="3803374" y="1815292"/>
            <a:ext cx="5588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smtClean="0"/>
              <a:t>Postcard with caption: “God made the little niggers. He made them in the night. </a:t>
            </a:r>
          </a:p>
          <a:p>
            <a:pPr eaLnBrk="1" hangingPunct="1"/>
            <a:r>
              <a:rPr lang="en-US" sz="1200" dirty="0" smtClean="0"/>
              <a:t>He made them in a hurry, and he forgot to make them white.”</a:t>
            </a:r>
            <a:endParaRPr lang="en-US" sz="1200" dirty="0"/>
          </a:p>
        </p:txBody>
      </p:sp>
    </p:spTree>
    <p:extLst>
      <p:ext uri="{BB962C8B-B14F-4D97-AF65-F5344CB8AC3E}">
        <p14:creationId xmlns:p14="http://schemas.microsoft.com/office/powerpoint/2010/main" val="383426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1572" y="76201"/>
            <a:ext cx="7407089" cy="1434548"/>
          </a:xfrm>
        </p:spPr>
        <p:txBody>
          <a:bodyPr>
            <a:normAutofit/>
          </a:bodyPr>
          <a:lstStyle/>
          <a:p>
            <a:pPr algn="ctr"/>
            <a:r>
              <a:rPr lang="en-US" sz="5400" b="1" dirty="0" smtClean="0"/>
              <a:t>Jim Crow’s Children</a:t>
            </a:r>
            <a:endParaRPr lang="en-US" sz="5400" b="1" dirty="0"/>
          </a:p>
        </p:txBody>
      </p:sp>
      <p:sp>
        <p:nvSpPr>
          <p:cNvPr id="3" name="Content Placeholder 2"/>
          <p:cNvSpPr>
            <a:spLocks noGrp="1"/>
          </p:cNvSpPr>
          <p:nvPr>
            <p:ph idx="1"/>
          </p:nvPr>
        </p:nvSpPr>
        <p:spPr>
          <a:xfrm>
            <a:off x="119270" y="2332382"/>
            <a:ext cx="11953460" cy="4426227"/>
          </a:xfrm>
        </p:spPr>
        <p:txBody>
          <a:bodyPr>
            <a:noAutofit/>
          </a:bodyPr>
          <a:lstStyle/>
          <a:p>
            <a:r>
              <a:rPr lang="en-US" sz="2000" dirty="0"/>
              <a:t>Psychologists tested and compared the behaviors of white and black infants and concluded that black babies were born innately inferior and </a:t>
            </a:r>
            <a:r>
              <a:rPr lang="en-US" sz="2000" dirty="0" smtClean="0"/>
              <a:t>animalistic. </a:t>
            </a:r>
          </a:p>
          <a:p>
            <a:r>
              <a:rPr lang="en-US" sz="2000" dirty="0" smtClean="0"/>
              <a:t>Through </a:t>
            </a:r>
            <a:r>
              <a:rPr lang="en-US" sz="2000" dirty="0"/>
              <a:t>brain measurements, doctors and anthropologists set out to prove that black children’s frontal lobes closed up during adolescence. And when that happened, their brains stopped learning and their genitals became over-developed and a sexual threat to whites. </a:t>
            </a:r>
          </a:p>
          <a:p>
            <a:r>
              <a:rPr lang="en-US" sz="2000" dirty="0"/>
              <a:t>Some politicians openly advocated for the castration of black boys, and in North Carolina, thousands of black girls were forcibly sterilized.</a:t>
            </a:r>
          </a:p>
          <a:p>
            <a:r>
              <a:rPr lang="en-US" sz="2000" dirty="0" smtClean="0"/>
              <a:t>Thus, Jim </a:t>
            </a:r>
            <a:r>
              <a:rPr lang="en-US" sz="2000" dirty="0"/>
              <a:t>Crow was far more extensive and damaging for black children than everyday encounters at segregated schools and lunch counters would suggest. </a:t>
            </a:r>
            <a:endParaRPr lang="en-US" sz="2000" dirty="0" smtClean="0"/>
          </a:p>
          <a:p>
            <a:r>
              <a:rPr lang="en-US" sz="2000" dirty="0" smtClean="0"/>
              <a:t>As </a:t>
            </a:r>
            <a:r>
              <a:rPr lang="en-US" sz="2000" dirty="0"/>
              <a:t>objects of experimentation by doctors or abuse by the state, babies and other children were exposed to the dehumanizing and violent logic of racial classification and domination. </a:t>
            </a:r>
            <a:r>
              <a:rPr lang="en-US" sz="2000" dirty="0" smtClean="0"/>
              <a:t>Black </a:t>
            </a:r>
            <a:r>
              <a:rPr lang="en-US" sz="2000" dirty="0"/>
              <a:t>parents and educators tried to mitigate these harms and protect their young. Unfortunately, they experienced more setbacks and challenges than successes, but their efforts reveal how even parenting came under assault in the Jim Crow era — and became an important area of resistance.</a:t>
            </a:r>
          </a:p>
        </p:txBody>
      </p:sp>
      <p:pic>
        <p:nvPicPr>
          <p:cNvPr id="5" name="Picture 4"/>
          <p:cNvPicPr>
            <a:picLocks noChangeAspect="1"/>
          </p:cNvPicPr>
          <p:nvPr/>
        </p:nvPicPr>
        <p:blipFill>
          <a:blip r:embed="rId2"/>
          <a:stretch>
            <a:fillRect/>
          </a:stretch>
        </p:blipFill>
        <p:spPr>
          <a:xfrm>
            <a:off x="627821" y="76200"/>
            <a:ext cx="3613751" cy="2282687"/>
          </a:xfrm>
          <a:prstGeom prst="rect">
            <a:avLst/>
          </a:prstGeom>
        </p:spPr>
      </p:pic>
      <p:sp>
        <p:nvSpPr>
          <p:cNvPr id="6" name="Text Box 6"/>
          <p:cNvSpPr txBox="1">
            <a:spLocks noChangeArrowheads="1"/>
          </p:cNvSpPr>
          <p:nvPr/>
        </p:nvSpPr>
        <p:spPr bwMode="auto">
          <a:xfrm>
            <a:off x="4241572" y="1764699"/>
            <a:ext cx="3819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smtClean="0"/>
              <a:t>Postcard from 1904 illustrating how African American </a:t>
            </a:r>
          </a:p>
          <a:p>
            <a:pPr eaLnBrk="1" hangingPunct="1"/>
            <a:r>
              <a:rPr lang="en-US" sz="1200" dirty="0" smtClean="0"/>
              <a:t>children have violent tendencies.</a:t>
            </a:r>
            <a:endParaRPr lang="en-US" sz="1200" dirty="0"/>
          </a:p>
        </p:txBody>
      </p:sp>
    </p:spTree>
    <p:extLst>
      <p:ext uri="{BB962C8B-B14F-4D97-AF65-F5344CB8AC3E}">
        <p14:creationId xmlns:p14="http://schemas.microsoft.com/office/powerpoint/2010/main" val="1568008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53" y="126586"/>
            <a:ext cx="8507892" cy="1257369"/>
          </a:xfrm>
        </p:spPr>
        <p:txBody>
          <a:bodyPr>
            <a:normAutofit/>
          </a:bodyPr>
          <a:lstStyle/>
          <a:p>
            <a:pPr algn="ctr"/>
            <a:r>
              <a:rPr lang="en-US" sz="6000" b="1" dirty="0" smtClean="0"/>
              <a:t>Lynching</a:t>
            </a:r>
            <a:endParaRPr lang="en-US" sz="6000" b="1" dirty="0"/>
          </a:p>
        </p:txBody>
      </p:sp>
      <p:sp>
        <p:nvSpPr>
          <p:cNvPr id="3" name="Content Placeholder 2"/>
          <p:cNvSpPr>
            <a:spLocks noGrp="1"/>
          </p:cNvSpPr>
          <p:nvPr>
            <p:ph idx="1"/>
          </p:nvPr>
        </p:nvSpPr>
        <p:spPr>
          <a:xfrm>
            <a:off x="92766" y="1457739"/>
            <a:ext cx="9037979" cy="5262563"/>
          </a:xfrm>
        </p:spPr>
        <p:txBody>
          <a:bodyPr>
            <a:normAutofit lnSpcReduction="10000"/>
          </a:bodyPr>
          <a:lstStyle/>
          <a:p>
            <a:r>
              <a:rPr lang="en-US" dirty="0" smtClean="0"/>
              <a:t>As we have discussed, white rage manifested itself in the form slavery, incarceration, and segregation. But it also was regularly on exhibition in the murder of thousands of African Americans.</a:t>
            </a:r>
          </a:p>
          <a:p>
            <a:r>
              <a:rPr lang="en-US" dirty="0" smtClean="0"/>
              <a:t>According to five-year study published in 2015 by the Equal Justice Initiative, 3,959 black men, women, and children were lynched in the 12 southern states between 1877 and 1950.</a:t>
            </a:r>
          </a:p>
          <a:p>
            <a:r>
              <a:rPr lang="en-US" dirty="0" smtClean="0"/>
              <a:t>A Tuskegee Institute study put the number at 3,446 blacks and 1,297 whites lynched between 1882 and 1968.</a:t>
            </a:r>
          </a:p>
          <a:p>
            <a:r>
              <a:rPr lang="en-US" dirty="0" smtClean="0"/>
              <a:t>Extra-judicial murders were a regular feature of early 20</a:t>
            </a:r>
            <a:r>
              <a:rPr lang="en-US" baseline="30000" dirty="0" smtClean="0"/>
              <a:t>th</a:t>
            </a:r>
            <a:r>
              <a:rPr lang="en-US" dirty="0" smtClean="0"/>
              <a:t> Century life throughout the U.S. It was part of an organized system of terrorism deployed to maintain America’s system of racial apartheid.</a:t>
            </a:r>
            <a:endParaRPr lang="en-US" dirty="0"/>
          </a:p>
        </p:txBody>
      </p:sp>
      <p:pic>
        <p:nvPicPr>
          <p:cNvPr id="5" name="Picture 4"/>
          <p:cNvPicPr>
            <a:picLocks noChangeAspect="1"/>
          </p:cNvPicPr>
          <p:nvPr/>
        </p:nvPicPr>
        <p:blipFill rotWithShape="1">
          <a:blip r:embed="rId2"/>
          <a:srcRect l="3300" r="23682"/>
          <a:stretch/>
        </p:blipFill>
        <p:spPr>
          <a:xfrm>
            <a:off x="9130745" y="126586"/>
            <a:ext cx="2941983" cy="6667500"/>
          </a:xfrm>
          <a:prstGeom prst="rect">
            <a:avLst/>
          </a:prstGeom>
        </p:spPr>
      </p:pic>
    </p:spTree>
    <p:extLst>
      <p:ext uri="{BB962C8B-B14F-4D97-AF65-F5344CB8AC3E}">
        <p14:creationId xmlns:p14="http://schemas.microsoft.com/office/powerpoint/2010/main" val="4071106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815706" y="39755"/>
            <a:ext cx="2294307" cy="3882888"/>
          </a:xfrm>
        </p:spPr>
        <p:txBody>
          <a:bodyPr>
            <a:normAutofit/>
          </a:bodyPr>
          <a:lstStyle/>
          <a:p>
            <a:pPr algn="ctr" eaLnBrk="1" hangingPunct="1"/>
            <a:r>
              <a:rPr lang="en-US" sz="5400" b="1" dirty="0"/>
              <a:t>The Fuller Court</a:t>
            </a:r>
          </a:p>
        </p:txBody>
      </p:sp>
      <p:sp>
        <p:nvSpPr>
          <p:cNvPr id="13315" name="Rectangle 3"/>
          <p:cNvSpPr>
            <a:spLocks noGrp="1" noChangeArrowheads="1"/>
          </p:cNvSpPr>
          <p:nvPr>
            <p:ph type="body" idx="1"/>
          </p:nvPr>
        </p:nvSpPr>
        <p:spPr>
          <a:xfrm>
            <a:off x="9992138" y="4426226"/>
            <a:ext cx="1941443" cy="2305878"/>
          </a:xfrm>
        </p:spPr>
        <p:txBody>
          <a:bodyPr>
            <a:normAutofit/>
          </a:bodyPr>
          <a:lstStyle/>
          <a:p>
            <a:pPr marL="0" indent="0">
              <a:lnSpc>
                <a:spcPct val="80000"/>
              </a:lnSpc>
              <a:buNone/>
            </a:pPr>
            <a:r>
              <a:rPr lang="en-US" sz="1600" dirty="0"/>
              <a:t>1899. (L-R) Top: Rufus Peckham, George Shiras, Edward White, Joseph McKenna; Bottom: David Brewer, John Marshall Harlan, Chief Justice Melville Fuller, Horace Gray, Henry Brown.</a:t>
            </a:r>
          </a:p>
        </p:txBody>
      </p:sp>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20354"/>
          <a:stretch>
            <a:fillRect/>
          </a:stretch>
        </p:blipFill>
        <p:spPr bwMode="auto">
          <a:xfrm>
            <a:off x="135834" y="68992"/>
            <a:ext cx="9679872" cy="667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89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3"/>
          <p:cNvSpPr>
            <a:spLocks noGrp="1"/>
          </p:cNvSpPr>
          <p:nvPr>
            <p:ph type="title"/>
          </p:nvPr>
        </p:nvSpPr>
        <p:spPr>
          <a:xfrm>
            <a:off x="437321" y="152400"/>
            <a:ext cx="11396869" cy="894522"/>
          </a:xfrm>
        </p:spPr>
        <p:txBody>
          <a:bodyPr>
            <a:noAutofit/>
          </a:bodyPr>
          <a:lstStyle/>
          <a:p>
            <a:pPr algn="ctr" eaLnBrk="1" hangingPunct="1"/>
            <a:r>
              <a:rPr lang="en-US" sz="4800" b="1" dirty="0"/>
              <a:t>Plessy v. Ferguson (1896)</a:t>
            </a:r>
            <a:endParaRPr lang="en-US" sz="6600" b="1" dirty="0" smtClean="0"/>
          </a:p>
        </p:txBody>
      </p:sp>
      <p:sp>
        <p:nvSpPr>
          <p:cNvPr id="14340" name="Content Placeholder 4"/>
          <p:cNvSpPr>
            <a:spLocks noGrp="1"/>
          </p:cNvSpPr>
          <p:nvPr>
            <p:ph idx="1"/>
          </p:nvPr>
        </p:nvSpPr>
        <p:spPr>
          <a:xfrm>
            <a:off x="132522" y="1046923"/>
            <a:ext cx="7924800" cy="5718312"/>
          </a:xfrm>
        </p:spPr>
        <p:txBody>
          <a:bodyPr>
            <a:noAutofit/>
          </a:bodyPr>
          <a:lstStyle/>
          <a:p>
            <a:r>
              <a:rPr lang="en-US" sz="2000" dirty="0" smtClean="0"/>
              <a:t>Homer Plessy’s French-speaking Creole family came to America free from Haiti and France and he was born in New Orleans in 1862 during Northern occupation. </a:t>
            </a:r>
          </a:p>
          <a:p>
            <a:r>
              <a:rPr lang="en-US" sz="2000" dirty="0" smtClean="0"/>
              <a:t>For a time during Reconstruction, Creole </a:t>
            </a:r>
            <a:r>
              <a:rPr lang="en-US" sz="2000" dirty="0"/>
              <a:t>and Blacks </a:t>
            </a:r>
            <a:r>
              <a:rPr lang="en-US" sz="2000" dirty="0" smtClean="0"/>
              <a:t>could marry </a:t>
            </a:r>
            <a:r>
              <a:rPr lang="en-US" sz="2000" dirty="0"/>
              <a:t>whomever they chose, sit in any streetcar seat and, briefly, attend integrated </a:t>
            </a:r>
            <a:r>
              <a:rPr lang="en-US" sz="2000" dirty="0" smtClean="0"/>
              <a:t>schools.</a:t>
            </a:r>
          </a:p>
          <a:p>
            <a:r>
              <a:rPr lang="en-US" sz="2000" dirty="0" smtClean="0"/>
              <a:t>But in 1890 Louisiana </a:t>
            </a:r>
            <a:r>
              <a:rPr lang="en-US" sz="2000" dirty="0"/>
              <a:t>passed </a:t>
            </a:r>
            <a:r>
              <a:rPr lang="en-US" sz="2000" dirty="0" smtClean="0"/>
              <a:t>a </a:t>
            </a:r>
            <a:r>
              <a:rPr lang="en-US" sz="2000" dirty="0"/>
              <a:t>law segregating the races on all railroads.</a:t>
            </a:r>
          </a:p>
          <a:p>
            <a:r>
              <a:rPr lang="en-US" sz="2000" dirty="0"/>
              <a:t>A group of New Orleans residents of African and mixed-race heritage challenged the law. </a:t>
            </a:r>
          </a:p>
          <a:p>
            <a:r>
              <a:rPr lang="en-US" sz="2000" dirty="0"/>
              <a:t>Their suit was supported by the railroads who found the law too costly to </a:t>
            </a:r>
            <a:r>
              <a:rPr lang="en-US" sz="2000" dirty="0" smtClean="0"/>
              <a:t>administer as they would have to add additional rail cars to their trains.</a:t>
            </a:r>
            <a:endParaRPr lang="en-US" sz="2000" dirty="0"/>
          </a:p>
          <a:p>
            <a:r>
              <a:rPr lang="en-US" sz="2000" dirty="0"/>
              <a:t>The group’s lawyer Albion Tourgee selected Homer Plessy to test the law. Plessy was 7/8 white and 1/8 </a:t>
            </a:r>
            <a:r>
              <a:rPr lang="en-US" sz="2000" dirty="0" smtClean="0"/>
              <a:t>black—an “octoroon” classified as “black” for the purposes of the law.</a:t>
            </a:r>
            <a:endParaRPr lang="en-US" sz="2000" dirty="0"/>
          </a:p>
          <a:p>
            <a:pPr eaLnBrk="1" hangingPunct="1"/>
            <a:r>
              <a:rPr lang="en-US" sz="2000" dirty="0" smtClean="0"/>
              <a:t>Plessy, who appeared to be white, </a:t>
            </a:r>
            <a:r>
              <a:rPr lang="en-US" sz="2000" dirty="0"/>
              <a:t>bought a first class </a:t>
            </a:r>
            <a:r>
              <a:rPr lang="en-US" sz="2000" dirty="0" smtClean="0"/>
              <a:t>ticket, rode the train, and was only arrested when a private detective hired by the group turned him in to authorities.</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7322" y="1239079"/>
            <a:ext cx="4007179" cy="5334000"/>
          </a:xfrm>
          <a:prstGeom prst="rect">
            <a:avLst/>
          </a:prstGeom>
        </p:spPr>
      </p:pic>
    </p:spTree>
    <p:extLst>
      <p:ext uri="{BB962C8B-B14F-4D97-AF65-F5344CB8AC3E}">
        <p14:creationId xmlns:p14="http://schemas.microsoft.com/office/powerpoint/2010/main" val="1879376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5714" t="7843" r="8571" b="5882"/>
          <a:stretch>
            <a:fillRect/>
          </a:stretch>
        </p:blipFill>
        <p:spPr bwMode="auto">
          <a:xfrm>
            <a:off x="125895" y="108753"/>
            <a:ext cx="9071113" cy="665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289773" y="3578087"/>
            <a:ext cx="2809461" cy="3169946"/>
          </a:xfrm>
        </p:spPr>
        <p:txBody>
          <a:bodyPr>
            <a:normAutofit/>
          </a:bodyPr>
          <a:lstStyle/>
          <a:p>
            <a:r>
              <a:rPr lang="en-US" sz="2000" dirty="0"/>
              <a:t>The Fuller Court hears oral argument in the </a:t>
            </a:r>
            <a:r>
              <a:rPr lang="en-US" sz="2000" i="1" dirty="0"/>
              <a:t>Income Tax Cases</a:t>
            </a:r>
            <a:r>
              <a:rPr lang="en-US" sz="2000" dirty="0"/>
              <a:t>, 1895</a:t>
            </a:r>
            <a:r>
              <a:rPr lang="en-US" sz="2000" dirty="0" smtClean="0"/>
              <a:t>.</a:t>
            </a:r>
          </a:p>
          <a:p>
            <a:r>
              <a:rPr lang="en-US" sz="2000" dirty="0" smtClean="0"/>
              <a:t>The </a:t>
            </a:r>
            <a:r>
              <a:rPr lang="en-US" sz="2000" dirty="0"/>
              <a:t>justices would decide </a:t>
            </a:r>
            <a:r>
              <a:rPr lang="en-US" sz="2000" i="1" dirty="0"/>
              <a:t>Plessy </a:t>
            </a:r>
            <a:r>
              <a:rPr lang="en-US" sz="2000" dirty="0" smtClean="0"/>
              <a:t>in the same room two </a:t>
            </a:r>
            <a:r>
              <a:rPr lang="en-US" sz="2000" dirty="0"/>
              <a:t>years </a:t>
            </a:r>
            <a:r>
              <a:rPr lang="en-US" sz="2000" dirty="0" smtClean="0"/>
              <a:t>later.</a:t>
            </a:r>
          </a:p>
          <a:p>
            <a:r>
              <a:rPr lang="en-US" sz="2000" dirty="0" smtClean="0"/>
              <a:t>Old </a:t>
            </a:r>
            <a:r>
              <a:rPr lang="en-US" sz="2000" dirty="0"/>
              <a:t>Senate Chamber, U.S. Capitol.</a:t>
            </a:r>
          </a:p>
        </p:txBody>
      </p:sp>
    </p:spTree>
    <p:extLst>
      <p:ext uri="{BB962C8B-B14F-4D97-AF65-F5344CB8AC3E}">
        <p14:creationId xmlns:p14="http://schemas.microsoft.com/office/powerpoint/2010/main" val="269725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8722" y="106016"/>
            <a:ext cx="11602948" cy="1152939"/>
          </a:xfrm>
        </p:spPr>
        <p:txBody>
          <a:bodyPr>
            <a:normAutofit/>
          </a:bodyPr>
          <a:lstStyle/>
          <a:p>
            <a:pPr algn="ctr"/>
            <a:r>
              <a:rPr lang="en-US" sz="5400" b="1" dirty="0"/>
              <a:t>Plessy v. Ferguson </a:t>
            </a:r>
            <a:r>
              <a:rPr lang="en-US" b="1" dirty="0"/>
              <a:t>(1896</a:t>
            </a:r>
            <a:r>
              <a:rPr lang="en-US" b="1" dirty="0" smtClean="0"/>
              <a:t>)</a:t>
            </a:r>
            <a:endParaRPr lang="en-US" sz="3200" b="1" dirty="0"/>
          </a:p>
        </p:txBody>
      </p:sp>
      <p:sp>
        <p:nvSpPr>
          <p:cNvPr id="16387" name="Rectangle 3"/>
          <p:cNvSpPr>
            <a:spLocks noGrp="1" noChangeArrowheads="1"/>
          </p:cNvSpPr>
          <p:nvPr>
            <p:ph type="body" idx="1"/>
          </p:nvPr>
        </p:nvSpPr>
        <p:spPr>
          <a:xfrm>
            <a:off x="3737112" y="1258957"/>
            <a:ext cx="8282609" cy="5446642"/>
          </a:xfrm>
        </p:spPr>
        <p:txBody>
          <a:bodyPr>
            <a:normAutofit lnSpcReduction="10000"/>
          </a:bodyPr>
          <a:lstStyle/>
          <a:p>
            <a:pPr eaLnBrk="1" hangingPunct="1">
              <a:lnSpc>
                <a:spcPct val="80000"/>
              </a:lnSpc>
            </a:pPr>
            <a:r>
              <a:rPr lang="en-US" dirty="0"/>
              <a:t>Writing for the 7-1 majority, Justice Henry Brown (a Lincoln Republican and New Englander who supported the abolitionist movement) </a:t>
            </a:r>
            <a:r>
              <a:rPr lang="en-US" dirty="0" smtClean="0"/>
              <a:t>said:</a:t>
            </a:r>
          </a:p>
          <a:p>
            <a:pPr eaLnBrk="1" hangingPunct="1">
              <a:lnSpc>
                <a:spcPct val="80000"/>
              </a:lnSpc>
            </a:pPr>
            <a:r>
              <a:rPr lang="en-US" dirty="0" smtClean="0"/>
              <a:t>“The </a:t>
            </a:r>
            <a:r>
              <a:rPr lang="en-US" dirty="0"/>
              <a:t>object of the [14</a:t>
            </a:r>
            <a:r>
              <a:rPr lang="en-US" baseline="30000" dirty="0"/>
              <a:t>th</a:t>
            </a:r>
            <a:r>
              <a:rPr lang="en-US" dirty="0"/>
              <a:t>] amendment was undoubtedly to enforce the absolute equality of the two races before the law, but in the nature of things it could not have been intended to abolish distinctions based upon color, or to enforce social, as distinguished from political equality, or a commingling of the two races upon terms unsatisfactory to either.”</a:t>
            </a:r>
          </a:p>
          <a:p>
            <a:pPr eaLnBrk="1" hangingPunct="1">
              <a:lnSpc>
                <a:spcPct val="80000"/>
              </a:lnSpc>
            </a:pPr>
            <a:r>
              <a:rPr lang="en-US" dirty="0"/>
              <a:t>“We consider the underlying fallacy of the plaintiff’s argument to consist in the assumption that the enforced separation of the two races stamps the colored race with a badge of inferiority. If this be so, it is not by reason of anything found in the act, but solely because the colored race chooses to put that construction upon it.”</a:t>
            </a:r>
          </a:p>
        </p:txBody>
      </p:sp>
      <p:pic>
        <p:nvPicPr>
          <p:cNvPr id="1638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6" t="11908" r="849"/>
          <a:stretch/>
        </p:blipFill>
        <p:spPr bwMode="auto">
          <a:xfrm>
            <a:off x="98722" y="1457739"/>
            <a:ext cx="3656141" cy="474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21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270"/>
            <a:ext cx="6172200" cy="2292625"/>
          </a:xfrm>
        </p:spPr>
        <p:txBody>
          <a:bodyPr>
            <a:normAutofit/>
          </a:bodyPr>
          <a:lstStyle/>
          <a:p>
            <a:pPr algn="ctr"/>
            <a:r>
              <a:rPr lang="en-US" sz="6000" b="1" dirty="0" smtClean="0"/>
              <a:t>Introduction</a:t>
            </a:r>
            <a:endParaRPr lang="en-US" sz="6000" b="1" dirty="0"/>
          </a:p>
        </p:txBody>
      </p:sp>
      <p:sp>
        <p:nvSpPr>
          <p:cNvPr id="3" name="Content Placeholder 2"/>
          <p:cNvSpPr>
            <a:spLocks noGrp="1"/>
          </p:cNvSpPr>
          <p:nvPr>
            <p:ph idx="1"/>
          </p:nvPr>
        </p:nvSpPr>
        <p:spPr>
          <a:xfrm>
            <a:off x="92765" y="2915478"/>
            <a:ext cx="11979965" cy="3816625"/>
          </a:xfrm>
        </p:spPr>
        <p:txBody>
          <a:bodyPr>
            <a:normAutofit fontScale="92500" lnSpcReduction="20000"/>
          </a:bodyPr>
          <a:lstStyle/>
          <a:p>
            <a:r>
              <a:rPr lang="en-US" dirty="0" smtClean="0"/>
              <a:t>The end of the Civil War, the abolition of slavery, and the guarantees of the post-Civil War Amendments (13</a:t>
            </a:r>
            <a:r>
              <a:rPr lang="en-US" baseline="30000" dirty="0" smtClean="0"/>
              <a:t>th</a:t>
            </a:r>
            <a:r>
              <a:rPr lang="en-US" dirty="0" smtClean="0"/>
              <a:t>, 14</a:t>
            </a:r>
            <a:r>
              <a:rPr lang="en-US" baseline="30000" dirty="0" smtClean="0"/>
              <a:t>th</a:t>
            </a:r>
            <a:r>
              <a:rPr lang="en-US" dirty="0" smtClean="0"/>
              <a:t>, 15</a:t>
            </a:r>
            <a:r>
              <a:rPr lang="en-US" baseline="30000" dirty="0" smtClean="0"/>
              <a:t>th</a:t>
            </a:r>
            <a:r>
              <a:rPr lang="en-US" dirty="0" smtClean="0"/>
              <a:t>) created the conditions for women, African Americans, and others to press rights claims.</a:t>
            </a:r>
          </a:p>
          <a:p>
            <a:r>
              <a:rPr lang="en-US" dirty="0" smtClean="0"/>
              <a:t>The U.S. Supreme Court responded by deciding an unprecedented number of constitutional </a:t>
            </a:r>
            <a:r>
              <a:rPr lang="en-US" dirty="0"/>
              <a:t>cases. </a:t>
            </a:r>
            <a:r>
              <a:rPr lang="en-US" dirty="0" smtClean="0"/>
              <a:t>Before </a:t>
            </a:r>
            <a:r>
              <a:rPr lang="en-US" dirty="0"/>
              <a:t>the Civil War, the justices had only twice struck down acts of congress as unconstitutional. By the end of the </a:t>
            </a:r>
            <a:r>
              <a:rPr lang="en-US" dirty="0" smtClean="0"/>
              <a:t>19th </a:t>
            </a:r>
            <a:r>
              <a:rPr lang="en-US" dirty="0"/>
              <a:t>century, they had </a:t>
            </a:r>
            <a:r>
              <a:rPr lang="en-US" dirty="0" smtClean="0"/>
              <a:t>invalidated 30 </a:t>
            </a:r>
            <a:r>
              <a:rPr lang="en-US" dirty="0"/>
              <a:t>acts. </a:t>
            </a:r>
            <a:endParaRPr lang="en-US" dirty="0" smtClean="0"/>
          </a:p>
          <a:p>
            <a:r>
              <a:rPr lang="en-US" dirty="0" smtClean="0"/>
              <a:t>The </a:t>
            </a:r>
            <a:r>
              <a:rPr lang="en-US" dirty="0"/>
              <a:t>Court was becoming increasingly self-assured </a:t>
            </a:r>
            <a:r>
              <a:rPr lang="en-US" dirty="0" smtClean="0"/>
              <a:t>and, </a:t>
            </a:r>
            <a:r>
              <a:rPr lang="en-US" dirty="0"/>
              <a:t>as a </a:t>
            </a:r>
            <a:r>
              <a:rPr lang="en-US" dirty="0" smtClean="0"/>
              <a:t>result, increasingly </a:t>
            </a:r>
            <a:r>
              <a:rPr lang="en-US" dirty="0"/>
              <a:t>enmeshed in national controversies</a:t>
            </a:r>
            <a:r>
              <a:rPr lang="en-US" dirty="0" smtClean="0"/>
              <a:t>.</a:t>
            </a:r>
          </a:p>
          <a:p>
            <a:r>
              <a:rPr lang="en-US" dirty="0" smtClean="0"/>
              <a:t>Yet the Court’s narrow reading of the post-Civil War Amendments and resultant legislation, simply shifted white rage against African Americans from the tyranny of slavery to the oppression of racial segregation.</a:t>
            </a:r>
            <a:endParaRPr lang="en-US" dirty="0"/>
          </a:p>
          <a:p>
            <a:endParaRPr lang="en-US" dirty="0"/>
          </a:p>
        </p:txBody>
      </p:sp>
      <p:pic>
        <p:nvPicPr>
          <p:cNvPr id="4" name="Picture 3"/>
          <p:cNvPicPr>
            <a:picLocks noChangeAspect="1"/>
          </p:cNvPicPr>
          <p:nvPr/>
        </p:nvPicPr>
        <p:blipFill rotWithShape="1">
          <a:blip r:embed="rId2"/>
          <a:srcRect t="11995" b="4527"/>
          <a:stretch/>
        </p:blipFill>
        <p:spPr>
          <a:xfrm>
            <a:off x="7195930" y="119270"/>
            <a:ext cx="4133023" cy="2731389"/>
          </a:xfrm>
          <a:prstGeom prst="rect">
            <a:avLst/>
          </a:prstGeom>
        </p:spPr>
      </p:pic>
    </p:spTree>
    <p:extLst>
      <p:ext uri="{BB962C8B-B14F-4D97-AF65-F5344CB8AC3E}">
        <p14:creationId xmlns:p14="http://schemas.microsoft.com/office/powerpoint/2010/main" val="157743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152400"/>
            <a:ext cx="8229600" cy="629478"/>
          </a:xfrm>
        </p:spPr>
        <p:txBody>
          <a:bodyPr>
            <a:noAutofit/>
          </a:bodyPr>
          <a:lstStyle/>
          <a:p>
            <a:pPr algn="ctr"/>
            <a:r>
              <a:rPr lang="en-US" sz="5400" b="1" dirty="0"/>
              <a:t>Plessy v. Ferguson </a:t>
            </a:r>
            <a:r>
              <a:rPr lang="en-US" b="1" dirty="0"/>
              <a:t>(1896)</a:t>
            </a:r>
          </a:p>
        </p:txBody>
      </p:sp>
      <p:sp>
        <p:nvSpPr>
          <p:cNvPr id="17411" name="Rectangle 3"/>
          <p:cNvSpPr>
            <a:spLocks noGrp="1" noChangeArrowheads="1"/>
          </p:cNvSpPr>
          <p:nvPr>
            <p:ph type="body" idx="1"/>
          </p:nvPr>
        </p:nvSpPr>
        <p:spPr>
          <a:xfrm>
            <a:off x="3790122" y="887896"/>
            <a:ext cx="8282608" cy="5893904"/>
          </a:xfrm>
        </p:spPr>
        <p:txBody>
          <a:bodyPr>
            <a:normAutofit fontScale="92500" lnSpcReduction="10000"/>
          </a:bodyPr>
          <a:lstStyle/>
          <a:p>
            <a:pPr eaLnBrk="1" hangingPunct="1"/>
            <a:r>
              <a:rPr lang="en-US" sz="2300" dirty="0"/>
              <a:t>In dissent was Justice John Marshall Harlan (an aristocratic Kentuckian whose family had owned slaves).</a:t>
            </a:r>
          </a:p>
          <a:p>
            <a:pPr eaLnBrk="1" hangingPunct="1"/>
            <a:r>
              <a:rPr lang="en-US" sz="2300" dirty="0" smtClean="0"/>
              <a:t>“</a:t>
            </a:r>
            <a:r>
              <a:rPr lang="en-US" sz="2300" dirty="0"/>
              <a:t>The Thirteenth Amendment….not only struck down the institution of slavery…but it prevents the imposition of any burdens or disabilities that constitute badges of slavery or servitude….It was followed by the Fourteenth Amendment, which added greatly to the dignity and glory of American citizenship, and to the security of personal liberty.”</a:t>
            </a:r>
          </a:p>
          <a:p>
            <a:pPr eaLnBrk="1" hangingPunct="1"/>
            <a:r>
              <a:rPr lang="en-US" sz="2300" dirty="0" smtClean="0"/>
              <a:t>“</a:t>
            </a:r>
            <a:r>
              <a:rPr lang="en-US" sz="2300" dirty="0"/>
              <a:t>If a State can prescribe…that whites and blacks shall not travel as passengers in the same railroad coach, why may it not so regulate the use of the streets…to compel white citizens to keep on one side of the street and blacks on the other? Sheriffs to assign whites to one side of a courtroom and blacks to the other? Prohibit the commingling of the two races in the galleries of legislative halls or in public assemblages?”</a:t>
            </a:r>
          </a:p>
          <a:p>
            <a:pPr eaLnBrk="1" hangingPunct="1"/>
            <a:r>
              <a:rPr lang="en-US" sz="2300" dirty="0" smtClean="0"/>
              <a:t>“</a:t>
            </a:r>
            <a:r>
              <a:rPr lang="en-US" sz="2300" dirty="0"/>
              <a:t>The white race deems itself to be the dominant race in the country. And so it is, in prestige, in achievements, in education, in wealth, and power. So, I doubt not, it will continue to be for all time, if it remains true to its great heritage….But in view of the Constitution, in the eye of the law, there is in this country no superior, dominant, ruling class of citizens. There is no caste here. Our Constitution is colorblind, and neither knows nor tolerates classes among citizens. In respect of civil rights, all citizens are equal before the law.”</a:t>
            </a:r>
          </a:p>
          <a:p>
            <a:pPr eaLnBrk="1" hangingPunct="1"/>
            <a:endParaRPr lang="en-US" sz="1600" dirty="0"/>
          </a:p>
        </p:txBody>
      </p:sp>
      <p:pic>
        <p:nvPicPr>
          <p:cNvPr id="174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9756" r="10245"/>
          <a:stretch>
            <a:fillRect/>
          </a:stretch>
        </p:blipFill>
        <p:spPr bwMode="auto">
          <a:xfrm>
            <a:off x="116245" y="662609"/>
            <a:ext cx="3565807" cy="61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9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92765"/>
            <a:ext cx="8229600" cy="669235"/>
          </a:xfrm>
        </p:spPr>
        <p:txBody>
          <a:bodyPr>
            <a:noAutofit/>
          </a:bodyPr>
          <a:lstStyle/>
          <a:p>
            <a:pPr algn="ctr" eaLnBrk="1" hangingPunct="1"/>
            <a:r>
              <a:rPr lang="en-US" b="1" dirty="0"/>
              <a:t>Segregation Bolstered</a:t>
            </a:r>
          </a:p>
        </p:txBody>
      </p:sp>
      <p:sp>
        <p:nvSpPr>
          <p:cNvPr id="18435" name="Rectangle 3"/>
          <p:cNvSpPr>
            <a:spLocks noGrp="1" noChangeArrowheads="1"/>
          </p:cNvSpPr>
          <p:nvPr>
            <p:ph type="body" idx="1"/>
          </p:nvPr>
        </p:nvSpPr>
        <p:spPr>
          <a:xfrm>
            <a:off x="4479235" y="838200"/>
            <a:ext cx="7593495" cy="5880652"/>
          </a:xfrm>
        </p:spPr>
        <p:txBody>
          <a:bodyPr>
            <a:noAutofit/>
          </a:bodyPr>
          <a:lstStyle/>
          <a:p>
            <a:pPr eaLnBrk="1" hangingPunct="1">
              <a:lnSpc>
                <a:spcPct val="80000"/>
              </a:lnSpc>
            </a:pPr>
            <a:r>
              <a:rPr lang="en-US" sz="3200" dirty="0"/>
              <a:t>In response, the legislatures of the South passed segregation laws </a:t>
            </a:r>
            <a:r>
              <a:rPr lang="en-US" sz="3200" dirty="0" smtClean="0"/>
              <a:t>affecting:</a:t>
            </a:r>
          </a:p>
          <a:p>
            <a:pPr lvl="1">
              <a:lnSpc>
                <a:spcPct val="80000"/>
              </a:lnSpc>
            </a:pPr>
            <a:r>
              <a:rPr lang="en-US" sz="3000" dirty="0" smtClean="0"/>
              <a:t>court-rooms</a:t>
            </a:r>
            <a:r>
              <a:rPr lang="en-US" sz="3000" dirty="0"/>
              <a:t>, jails and prisons, restaurants, hotels, bars, trains and train stations, buses, streetcars, elevators, lunch counters, swimming pools, beaches, baseball fields, fishing holes, telephone booths, prizefights, pool halls, factories, public toilets, hospitals, cemeteries, schools, parks, water fountains, libraries, recreational facilities, and almost every other public and commercial facility. </a:t>
            </a:r>
          </a:p>
          <a:p>
            <a:pPr eaLnBrk="1" hangingPunct="1">
              <a:lnSpc>
                <a:spcPct val="80000"/>
              </a:lnSpc>
            </a:pPr>
            <a:r>
              <a:rPr lang="en-US" sz="3200" dirty="0"/>
              <a:t>These laws, coupled with segregated private lives, inevitably resulted in two </a:t>
            </a:r>
            <a:r>
              <a:rPr lang="en-US" sz="3200" dirty="0" smtClean="0"/>
              <a:t>separate, and decidedly unequal, societies</a:t>
            </a:r>
            <a:r>
              <a:rPr lang="en-US" sz="3200" dirty="0"/>
              <a:t>.</a:t>
            </a:r>
          </a:p>
        </p:txBody>
      </p:sp>
      <p:pic>
        <p:nvPicPr>
          <p:cNvPr id="184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4099" r="5722"/>
          <a:stretch>
            <a:fillRect/>
          </a:stretch>
        </p:blipFill>
        <p:spPr bwMode="auto">
          <a:xfrm>
            <a:off x="135835" y="838200"/>
            <a:ext cx="4241782" cy="588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35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991" y="92566"/>
            <a:ext cx="8825948" cy="1378426"/>
          </a:xfrm>
        </p:spPr>
        <p:txBody>
          <a:bodyPr>
            <a:normAutofit/>
          </a:bodyPr>
          <a:lstStyle/>
          <a:p>
            <a:pPr algn="ctr"/>
            <a:r>
              <a:rPr lang="en-US" sz="5400" b="1" dirty="0"/>
              <a:t>When Jim Crow Drank Coke</a:t>
            </a:r>
          </a:p>
        </p:txBody>
      </p:sp>
      <p:sp>
        <p:nvSpPr>
          <p:cNvPr id="3" name="Content Placeholder 2"/>
          <p:cNvSpPr>
            <a:spLocks noGrp="1"/>
          </p:cNvSpPr>
          <p:nvPr>
            <p:ph idx="1"/>
          </p:nvPr>
        </p:nvSpPr>
        <p:spPr>
          <a:xfrm>
            <a:off x="119270" y="1470991"/>
            <a:ext cx="11940208" cy="5234609"/>
          </a:xfrm>
        </p:spPr>
        <p:txBody>
          <a:bodyPr>
            <a:noAutofit/>
          </a:bodyPr>
          <a:lstStyle/>
          <a:p>
            <a:r>
              <a:rPr lang="en-US" sz="2400" dirty="0"/>
              <a:t>There has been a long and often fractious history of soft drinks, prohibition laws and race.</a:t>
            </a:r>
          </a:p>
          <a:p>
            <a:r>
              <a:rPr lang="en-US" sz="2400" dirty="0"/>
              <a:t>Before Atlanta pharmacist John Pemberton invented Coca Cola, in 1884 he invented “French Wine Coca” – which contained cocaine. It was wildly popular and Atlanta banned alcohol sales the following year. That is why Pemberton invented Coke – which, of course, also contained cocaine.</a:t>
            </a:r>
          </a:p>
          <a:p>
            <a:r>
              <a:rPr lang="en-US" sz="2400" dirty="0"/>
              <a:t>Across the U.S. support for prohibition was often tied to the desire of native whites to control minorities, and particularly African Americans in the South. Prohibition gave police officers an excuse to arrest African Americans and others on the pretext of intoxication.</a:t>
            </a:r>
          </a:p>
          <a:p>
            <a:r>
              <a:rPr lang="en-US" sz="2400" dirty="0"/>
              <a:t>At the same time, the soda fountains of Atlanta pharmacies had become fashionable gathering places for middle-class whites as an alternative to bars. Mixed with soda water, Coke quickly caught on as an “intellectual beverage” among well-off whites. In 1891, an Atlanta paper revealed, what everybody already knew, that Coke contained cocaine.</a:t>
            </a:r>
          </a:p>
          <a:p>
            <a:r>
              <a:rPr lang="en-US" sz="2400" dirty="0"/>
              <a:t>In 1899, Coke began selling its product in bottles (rather than the segregated soda fountains that restricted the market to well-off whites).</a:t>
            </a:r>
          </a:p>
        </p:txBody>
      </p:sp>
      <p:pic>
        <p:nvPicPr>
          <p:cNvPr id="1028" name="Picture 4" descr="http://cdn.theatlanticwire.com/img/upload/2013/01/28/1417450235_6fc9e7e6ea_b/large.jpg"/>
          <p:cNvPicPr>
            <a:picLocks noChangeAspect="1" noChangeArrowheads="1"/>
          </p:cNvPicPr>
          <p:nvPr/>
        </p:nvPicPr>
        <p:blipFill>
          <a:blip r:embed="rId2" cstate="print"/>
          <a:srcRect/>
          <a:stretch>
            <a:fillRect/>
          </a:stretch>
        </p:blipFill>
        <p:spPr bwMode="auto">
          <a:xfrm>
            <a:off x="573156" y="92565"/>
            <a:ext cx="2209800" cy="1378426"/>
          </a:xfrm>
          <a:prstGeom prst="rect">
            <a:avLst/>
          </a:prstGeom>
          <a:noFill/>
        </p:spPr>
      </p:pic>
    </p:spTree>
    <p:extLst>
      <p:ext uri="{BB962C8B-B14F-4D97-AF65-F5344CB8AC3E}">
        <p14:creationId xmlns:p14="http://schemas.microsoft.com/office/powerpoint/2010/main" val="330589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799" y="152400"/>
            <a:ext cx="6589643" cy="1212574"/>
          </a:xfrm>
        </p:spPr>
        <p:txBody>
          <a:bodyPr>
            <a:normAutofit/>
          </a:bodyPr>
          <a:lstStyle/>
          <a:p>
            <a:pPr algn="ctr"/>
            <a:r>
              <a:rPr lang="en-US" sz="5400" b="1" dirty="0"/>
              <a:t>The Pepsi Challenge</a:t>
            </a:r>
          </a:p>
        </p:txBody>
      </p:sp>
      <p:sp>
        <p:nvSpPr>
          <p:cNvPr id="3" name="Content Placeholder 2"/>
          <p:cNvSpPr>
            <a:spLocks noGrp="1"/>
          </p:cNvSpPr>
          <p:nvPr>
            <p:ph idx="1"/>
          </p:nvPr>
        </p:nvSpPr>
        <p:spPr>
          <a:xfrm>
            <a:off x="92765" y="1510748"/>
            <a:ext cx="11993218" cy="5221356"/>
          </a:xfrm>
        </p:spPr>
        <p:txBody>
          <a:bodyPr>
            <a:normAutofit/>
          </a:bodyPr>
          <a:lstStyle/>
          <a:p>
            <a:r>
              <a:rPr lang="en-US" sz="2400" dirty="0"/>
              <a:t>Anyone with a nickel, black or white, could now drink the cocaine-infused beverage. </a:t>
            </a:r>
          </a:p>
          <a:p>
            <a:r>
              <a:rPr lang="en-US" sz="2400" dirty="0"/>
              <a:t>Middle-class whites worried that soft drinks were contributing to what they saw as exploding cocaine use among African-Americans. Southern newspapers reported that “negro cocaine fiends” were raping white women, the police powerless to stop them. By 1903, Coke had bowed to white fears (and a wave of anti-narcotics legislation), removing the cocaine and adding more sugar and caffeine.</a:t>
            </a:r>
          </a:p>
          <a:p>
            <a:r>
              <a:rPr lang="en-US" sz="2400" dirty="0"/>
              <a:t>Coke did not market to African Americans in the 1920s and 30s and Pepsi filled the vacuum, creating a cheaper, sweeter cola and marketing directly to African Americans. The campaign was so successful that many Americans began using a racial epithet to describe Pepsi. </a:t>
            </a:r>
          </a:p>
          <a:p>
            <a:r>
              <a:rPr lang="en-US" sz="2400" dirty="0"/>
              <a:t>By 1950, fearing a backlash by white consumers, Pepsi had killed the program, but the image of Coke and Pepsi as “white” and “black” drinks lingered.</a:t>
            </a:r>
          </a:p>
          <a:p>
            <a:r>
              <a:rPr lang="en-US" sz="2400" dirty="0"/>
              <a:t>Coke quietly began marketing to African Americans and supporting African American organizations. Today, both companies aggressively target African Americans – one of the soft drink industry’s largest demographic markets (nonwhites drink more soda than whites).</a:t>
            </a:r>
          </a:p>
        </p:txBody>
      </p:sp>
      <p:pic>
        <p:nvPicPr>
          <p:cNvPr id="4" name="Picture 2" descr="http://graphics8.nytimes.com/images/2013/01/28/opinion/0129OPEDnegley/0129OPEDnegley-articleLarge.jpg"/>
          <p:cNvPicPr>
            <a:picLocks noChangeAspect="1" noChangeArrowheads="1"/>
          </p:cNvPicPr>
          <p:nvPr/>
        </p:nvPicPr>
        <p:blipFill>
          <a:blip r:embed="rId2" cstate="print"/>
          <a:srcRect t="24000" b="26000"/>
          <a:stretch>
            <a:fillRect/>
          </a:stretch>
        </p:blipFill>
        <p:spPr bwMode="auto">
          <a:xfrm>
            <a:off x="636104" y="106017"/>
            <a:ext cx="4214192" cy="1404731"/>
          </a:xfrm>
          <a:prstGeom prst="rect">
            <a:avLst/>
          </a:prstGeom>
          <a:noFill/>
        </p:spPr>
      </p:pic>
    </p:spTree>
    <p:extLst>
      <p:ext uri="{BB962C8B-B14F-4D97-AF65-F5344CB8AC3E}">
        <p14:creationId xmlns:p14="http://schemas.microsoft.com/office/powerpoint/2010/main" val="100705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37323" y="152400"/>
            <a:ext cx="6785112" cy="1848678"/>
          </a:xfrm>
        </p:spPr>
        <p:txBody>
          <a:bodyPr>
            <a:noAutofit/>
          </a:bodyPr>
          <a:lstStyle/>
          <a:p>
            <a:pPr algn="ctr" eaLnBrk="1" hangingPunct="1"/>
            <a:r>
              <a:rPr lang="en-US" b="1" dirty="0"/>
              <a:t>Supreme Court After </a:t>
            </a:r>
            <a:r>
              <a:rPr lang="en-US" b="1" i="1" dirty="0"/>
              <a:t>Plessy</a:t>
            </a:r>
            <a:endParaRPr lang="en-US" b="1" dirty="0"/>
          </a:p>
        </p:txBody>
      </p:sp>
      <p:sp>
        <p:nvSpPr>
          <p:cNvPr id="19459" name="Rectangle 3"/>
          <p:cNvSpPr>
            <a:spLocks noGrp="1" noChangeArrowheads="1"/>
          </p:cNvSpPr>
          <p:nvPr>
            <p:ph type="body" idx="1"/>
          </p:nvPr>
        </p:nvSpPr>
        <p:spPr>
          <a:xfrm>
            <a:off x="119269" y="2266121"/>
            <a:ext cx="11966713" cy="4479235"/>
          </a:xfrm>
        </p:spPr>
        <p:txBody>
          <a:bodyPr/>
          <a:lstStyle/>
          <a:p>
            <a:pPr eaLnBrk="1" hangingPunct="1">
              <a:lnSpc>
                <a:spcPct val="80000"/>
              </a:lnSpc>
            </a:pPr>
            <a:r>
              <a:rPr lang="en-US" sz="2400" dirty="0"/>
              <a:t>In the years after </a:t>
            </a:r>
            <a:r>
              <a:rPr lang="en-US" sz="2400" i="1" dirty="0"/>
              <a:t>Plessy</a:t>
            </a:r>
            <a:r>
              <a:rPr lang="en-US" sz="2400" dirty="0"/>
              <a:t>, the Court applied the precedent</a:t>
            </a:r>
            <a:r>
              <a:rPr lang="en-US" sz="2400" i="1" dirty="0"/>
              <a:t> </a:t>
            </a:r>
            <a:r>
              <a:rPr lang="en-US" sz="2400" dirty="0"/>
              <a:t>to sustain segregation that did not purport to be “separate but equal” as well as a number of other instances of racial discrimination:</a:t>
            </a:r>
          </a:p>
          <a:p>
            <a:pPr eaLnBrk="1" hangingPunct="1">
              <a:lnSpc>
                <a:spcPct val="80000"/>
              </a:lnSpc>
            </a:pPr>
            <a:r>
              <a:rPr lang="en-US" sz="2400" i="1" dirty="0"/>
              <a:t>Cumming v. Richmond County Board of Education </a:t>
            </a:r>
            <a:r>
              <a:rPr lang="en-US" sz="2400" dirty="0"/>
              <a:t>(1899)—the Court refused to interfere with a county school system that provided high school education for whites but not African-Americans.</a:t>
            </a:r>
          </a:p>
          <a:p>
            <a:pPr eaLnBrk="1" hangingPunct="1">
              <a:lnSpc>
                <a:spcPct val="80000"/>
              </a:lnSpc>
            </a:pPr>
            <a:r>
              <a:rPr lang="en-US" sz="2400" i="1" dirty="0"/>
              <a:t>Berea College v. Kentucky </a:t>
            </a:r>
            <a:r>
              <a:rPr lang="en-US" sz="2400" dirty="0"/>
              <a:t>(1908)—the Court sustained a statute requiring private colleges to exclude African-Americans.</a:t>
            </a:r>
          </a:p>
          <a:p>
            <a:pPr eaLnBrk="1" hangingPunct="1">
              <a:lnSpc>
                <a:spcPct val="80000"/>
              </a:lnSpc>
            </a:pPr>
            <a:r>
              <a:rPr lang="en-US" sz="2400" i="1" dirty="0"/>
              <a:t>Newberry v. United States </a:t>
            </a:r>
            <a:r>
              <a:rPr lang="en-US" sz="2400" dirty="0"/>
              <a:t>(1921)—the Court concluded that party primary elections were private affairs, unknown to the framers and therefore beyond the reach of the Constitution. The decision constitutionalized the “white primary” in the one-party Democratic South.</a:t>
            </a:r>
          </a:p>
          <a:p>
            <a:pPr eaLnBrk="1" hangingPunct="1">
              <a:lnSpc>
                <a:spcPct val="80000"/>
              </a:lnSpc>
            </a:pPr>
            <a:r>
              <a:rPr lang="en-US" sz="2400" i="1" dirty="0"/>
              <a:t>Gong Lum v. Rice </a:t>
            </a:r>
            <a:r>
              <a:rPr lang="en-US" sz="2400" dirty="0"/>
              <a:t>(1927)—the Court affirmed the right of Mississippi to segregate Chinese-Americans from public schools set up for whites.</a:t>
            </a:r>
          </a:p>
        </p:txBody>
      </p:sp>
      <p:pic>
        <p:nvPicPr>
          <p:cNvPr id="2" name="Picture 1"/>
          <p:cNvPicPr>
            <a:picLocks noChangeAspect="1"/>
          </p:cNvPicPr>
          <p:nvPr/>
        </p:nvPicPr>
        <p:blipFill rotWithShape="1">
          <a:blip r:embed="rId2"/>
          <a:srcRect l="7041" t="10138" r="3379" b="18919"/>
          <a:stretch/>
        </p:blipFill>
        <p:spPr>
          <a:xfrm>
            <a:off x="7394713" y="53009"/>
            <a:ext cx="3942779" cy="2213113"/>
          </a:xfrm>
          <a:prstGeom prst="rect">
            <a:avLst/>
          </a:prstGeom>
        </p:spPr>
      </p:pic>
    </p:spTree>
    <p:extLst>
      <p:ext uri="{BB962C8B-B14F-4D97-AF65-F5344CB8AC3E}">
        <p14:creationId xmlns:p14="http://schemas.microsoft.com/office/powerpoint/2010/main" val="3940443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526156" y="152400"/>
            <a:ext cx="6387548" cy="881270"/>
          </a:xfrm>
        </p:spPr>
        <p:txBody>
          <a:bodyPr>
            <a:noAutofit/>
          </a:bodyPr>
          <a:lstStyle/>
          <a:p>
            <a:pPr algn="ctr" eaLnBrk="1" hangingPunct="1"/>
            <a:r>
              <a:rPr lang="en-US" sz="5400" b="1" dirty="0" smtClean="0"/>
              <a:t>Conclusion</a:t>
            </a:r>
          </a:p>
        </p:txBody>
      </p:sp>
      <p:sp>
        <p:nvSpPr>
          <p:cNvPr id="20483" name="Rectangle 3"/>
          <p:cNvSpPr>
            <a:spLocks noGrp="1" noChangeArrowheads="1"/>
          </p:cNvSpPr>
          <p:nvPr>
            <p:ph type="body" idx="1"/>
          </p:nvPr>
        </p:nvSpPr>
        <p:spPr>
          <a:xfrm>
            <a:off x="5208103" y="1033670"/>
            <a:ext cx="6877879" cy="5748129"/>
          </a:xfrm>
        </p:spPr>
        <p:txBody>
          <a:bodyPr>
            <a:normAutofit lnSpcReduction="10000"/>
          </a:bodyPr>
          <a:lstStyle/>
          <a:p>
            <a:r>
              <a:rPr lang="en-US" sz="2200" dirty="0" smtClean="0"/>
              <a:t>While the Gilded Age was a prosperous era for American capitalists, African Americans suffered as their hopes for equality born from emancipation and reconstruction failed to materialize.</a:t>
            </a:r>
          </a:p>
          <a:p>
            <a:r>
              <a:rPr lang="en-US" sz="2200" dirty="0" smtClean="0"/>
              <a:t>Despite </a:t>
            </a:r>
            <a:r>
              <a:rPr lang="en-US" sz="2200" dirty="0"/>
              <a:t>the passage of the post-Civil War Amendments, the </a:t>
            </a:r>
            <a:r>
              <a:rPr lang="en-US" sz="2200" dirty="0" smtClean="0"/>
              <a:t>Supreme Court </a:t>
            </a:r>
            <a:r>
              <a:rPr lang="en-US" sz="2200" dirty="0"/>
              <a:t>constitutionalized racial discrimination and oppression through </a:t>
            </a:r>
            <a:r>
              <a:rPr lang="en-US" sz="2200" i="1" dirty="0"/>
              <a:t>Plessy </a:t>
            </a:r>
            <a:r>
              <a:rPr lang="en-US" sz="2200" dirty="0"/>
              <a:t>and similar </a:t>
            </a:r>
            <a:r>
              <a:rPr lang="en-US" sz="2200" dirty="0" smtClean="0"/>
              <a:t>cases.</a:t>
            </a:r>
            <a:endParaRPr lang="en-US" sz="2200" dirty="0"/>
          </a:p>
          <a:p>
            <a:pPr eaLnBrk="1" hangingPunct="1"/>
            <a:r>
              <a:rPr lang="en-US" sz="2200" dirty="0" smtClean="0"/>
              <a:t>The </a:t>
            </a:r>
            <a:r>
              <a:rPr lang="en-US" sz="2200" dirty="0"/>
              <a:t>Civil Rights movement of the 20</a:t>
            </a:r>
            <a:r>
              <a:rPr lang="en-US" sz="2200" baseline="30000" dirty="0"/>
              <a:t>th</a:t>
            </a:r>
            <a:r>
              <a:rPr lang="en-US" sz="2200" dirty="0"/>
              <a:t> c</a:t>
            </a:r>
            <a:r>
              <a:rPr lang="en-US" sz="2200" dirty="0" smtClean="0"/>
              <a:t>entury waged </a:t>
            </a:r>
            <a:r>
              <a:rPr lang="en-US" sz="2200" dirty="0"/>
              <a:t>a campaign to realize the promise of the post-Civil War Amendments and the backlash of white rage that was the inevitable result</a:t>
            </a:r>
            <a:r>
              <a:rPr lang="en-US" sz="2200" dirty="0" smtClean="0"/>
              <a:t>.</a:t>
            </a:r>
          </a:p>
          <a:p>
            <a:pPr eaLnBrk="1" hangingPunct="1"/>
            <a:r>
              <a:rPr lang="en-US" sz="2200" dirty="0" smtClean="0"/>
              <a:t>While legal segregation was outlawed in 1954, racial segregation and racial inequality persisted as white rage moved to its third stage of development: modern-day black codes in the form of criminal justice policy and practice that has resulted in </a:t>
            </a:r>
            <a:r>
              <a:rPr lang="en-US" sz="2200" b="1" dirty="0" smtClean="0"/>
              <a:t>mass incarceration </a:t>
            </a:r>
            <a:r>
              <a:rPr lang="en-US" sz="2200" dirty="0" smtClean="0"/>
              <a:t>for African Americans. One in three African American males born today can expect to go to prison in his lifetime.</a:t>
            </a:r>
            <a:endParaRPr lang="en-US" sz="2200" dirty="0"/>
          </a:p>
        </p:txBody>
      </p:sp>
      <p:pic>
        <p:nvPicPr>
          <p:cNvPr id="2" name="Picture 1"/>
          <p:cNvPicPr>
            <a:picLocks noChangeAspect="1"/>
          </p:cNvPicPr>
          <p:nvPr/>
        </p:nvPicPr>
        <p:blipFill>
          <a:blip r:embed="rId2"/>
          <a:stretch>
            <a:fillRect/>
          </a:stretch>
        </p:blipFill>
        <p:spPr>
          <a:xfrm>
            <a:off x="120512" y="120288"/>
            <a:ext cx="5087591" cy="6661512"/>
          </a:xfrm>
          <a:prstGeom prst="rect">
            <a:avLst/>
          </a:prstGeom>
        </p:spPr>
      </p:pic>
    </p:spTree>
    <p:extLst>
      <p:ext uri="{BB962C8B-B14F-4D97-AF65-F5344CB8AC3E}">
        <p14:creationId xmlns:p14="http://schemas.microsoft.com/office/powerpoint/2010/main" val="811358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399"/>
            <a:ext cx="8229600" cy="960783"/>
          </a:xfrm>
        </p:spPr>
        <p:txBody>
          <a:bodyPr>
            <a:normAutofit/>
          </a:bodyPr>
          <a:lstStyle/>
          <a:p>
            <a:pPr algn="ctr"/>
            <a:r>
              <a:rPr lang="en-US" b="1" dirty="0" smtClean="0"/>
              <a:t>Bibliography</a:t>
            </a:r>
            <a:endParaRPr lang="en-US" b="1" dirty="0"/>
          </a:p>
        </p:txBody>
      </p:sp>
      <p:sp>
        <p:nvSpPr>
          <p:cNvPr id="3" name="Content Placeholder 2"/>
          <p:cNvSpPr>
            <a:spLocks noGrp="1"/>
          </p:cNvSpPr>
          <p:nvPr>
            <p:ph idx="1"/>
          </p:nvPr>
        </p:nvSpPr>
        <p:spPr>
          <a:xfrm>
            <a:off x="106017" y="1325217"/>
            <a:ext cx="11953461" cy="5380383"/>
          </a:xfrm>
        </p:spPr>
        <p:txBody>
          <a:bodyPr>
            <a:normAutofit fontScale="55000" lnSpcReduction="20000"/>
          </a:bodyPr>
          <a:lstStyle/>
          <a:p>
            <a:r>
              <a:rPr lang="en-US" dirty="0"/>
              <a:t>Amar, Akhil, </a:t>
            </a:r>
            <a:r>
              <a:rPr lang="en-US" i="1" dirty="0"/>
              <a:t>America’s Constitution: A Biography </a:t>
            </a:r>
            <a:r>
              <a:rPr lang="en-US" dirty="0"/>
              <a:t>(Random House, 2005).</a:t>
            </a:r>
          </a:p>
          <a:p>
            <a:r>
              <a:rPr lang="en-US" dirty="0"/>
              <a:t>Anderson, Carol. 2014. “</a:t>
            </a:r>
            <a:r>
              <a:rPr lang="en-US" dirty="0">
                <a:hlinkClick r:id="rId2"/>
              </a:rPr>
              <a:t>Ferguson Isn’t About Black Rage Against Cops. It’s White Rage Against Progress</a:t>
            </a:r>
            <a:r>
              <a:rPr lang="en-US" dirty="0"/>
              <a:t>.” </a:t>
            </a:r>
            <a:r>
              <a:rPr lang="en-US" i="1" dirty="0"/>
              <a:t>Washington Post</a:t>
            </a:r>
            <a:r>
              <a:rPr lang="en-US" dirty="0"/>
              <a:t>, August 29.</a:t>
            </a:r>
          </a:p>
          <a:p>
            <a:r>
              <a:rPr lang="en-US" sz="2900" dirty="0"/>
              <a:t>Christian, Garna L. 1995. </a:t>
            </a:r>
            <a:r>
              <a:rPr lang="en-US" sz="2900" i="1" dirty="0"/>
              <a:t>Black Soldiers in Jim Crow Texas, 1899-1917.</a:t>
            </a:r>
            <a:r>
              <a:rPr lang="en-US" sz="2900" dirty="0"/>
              <a:t> College Station: Texas A&amp;M University Press. </a:t>
            </a:r>
            <a:endParaRPr lang="en-US" sz="5100" dirty="0"/>
          </a:p>
          <a:p>
            <a:r>
              <a:rPr lang="en-US" dirty="0"/>
              <a:t>Einhorn, Robin L., </a:t>
            </a:r>
            <a:r>
              <a:rPr lang="en-US" i="1" dirty="0"/>
              <a:t>American Taxation, American Slavery </a:t>
            </a:r>
            <a:r>
              <a:rPr lang="en-US" dirty="0"/>
              <a:t>(University of Chicago Press, 2008).</a:t>
            </a:r>
          </a:p>
          <a:p>
            <a:r>
              <a:rPr lang="en-US" dirty="0"/>
              <a:t>Farrow, Anne, Joel Lang, and Jenifer Frank. 2005. </a:t>
            </a:r>
            <a:r>
              <a:rPr lang="en-US" i="1" dirty="0">
                <a:hlinkClick r:id="rId3"/>
              </a:rPr>
              <a:t>Complicity</a:t>
            </a:r>
            <a:r>
              <a:rPr lang="en-US" i="1" dirty="0"/>
              <a:t>: How the North Promoted, Prolonged, and Profited From Slavery </a:t>
            </a:r>
            <a:r>
              <a:rPr lang="en-US" dirty="0"/>
              <a:t>. New York: Ballantine Books. </a:t>
            </a:r>
          </a:p>
          <a:p>
            <a:r>
              <a:rPr lang="en-US" dirty="0"/>
              <a:t>Finkelman, Paul, </a:t>
            </a:r>
            <a:r>
              <a:rPr lang="en-US" i="1" dirty="0"/>
              <a:t>Slavery and the Founders: Race and Liberty in the Age of Jefferson </a:t>
            </a:r>
            <a:r>
              <a:rPr lang="en-US" dirty="0"/>
              <a:t>(M.E. Sharpe, 1996).</a:t>
            </a:r>
          </a:p>
          <a:p>
            <a:r>
              <a:rPr lang="en-US" dirty="0"/>
              <a:t>Foner, Eric. 2015. “</a:t>
            </a:r>
            <a:r>
              <a:rPr lang="en-US" dirty="0">
                <a:hlinkClick r:id="rId4" action="ppaction://hlinkpres?slideindex=1&amp;slidetitle="/>
              </a:rPr>
              <a:t>When the South Wasn’t a Fan of States’ Rights: The strange, often forgotten, history of the Fugitive Slave Law of 1850</a:t>
            </a:r>
            <a:r>
              <a:rPr lang="en-US" dirty="0"/>
              <a:t>.” </a:t>
            </a:r>
            <a:r>
              <a:rPr lang="en-US" i="1" dirty="0"/>
              <a:t>Politico</a:t>
            </a:r>
            <a:r>
              <a:rPr lang="en-US" dirty="0"/>
              <a:t>, January 23.</a:t>
            </a:r>
          </a:p>
          <a:p>
            <a:r>
              <a:rPr lang="en-US" dirty="0"/>
              <a:t>Graber, Mark, </a:t>
            </a:r>
            <a:r>
              <a:rPr lang="en-US" i="1" dirty="0"/>
              <a:t>Dred Scott and the Problem of Constitutional Evil </a:t>
            </a:r>
            <a:r>
              <a:rPr lang="en-US" dirty="0"/>
              <a:t>(Cambridge University Press, 2008).</a:t>
            </a:r>
          </a:p>
          <a:p>
            <a:r>
              <a:rPr lang="en-US" dirty="0"/>
              <a:t>Hale, Grace Elizabeth. 2013. “</a:t>
            </a:r>
            <a:r>
              <a:rPr lang="en-US" dirty="0">
                <a:hlinkClick r:id="rId5"/>
              </a:rPr>
              <a:t>When Jim Crow Drank Coke</a:t>
            </a:r>
            <a:r>
              <a:rPr lang="en-US" dirty="0"/>
              <a:t>.” </a:t>
            </a:r>
            <a:r>
              <a:rPr lang="en-US" i="1" dirty="0"/>
              <a:t>New York Times</a:t>
            </a:r>
            <a:r>
              <a:rPr lang="en-US" dirty="0"/>
              <a:t>, January 28.</a:t>
            </a:r>
          </a:p>
          <a:p>
            <a:r>
              <a:rPr lang="en-US" dirty="0"/>
              <a:t>Harper, Peter Allan. 2013. “</a:t>
            </a:r>
            <a:r>
              <a:rPr lang="en-US" dirty="0">
                <a:hlinkClick r:id="rId6"/>
              </a:rPr>
              <a:t>How Slave Labor Made New York</a:t>
            </a:r>
            <a:r>
              <a:rPr lang="en-US" dirty="0"/>
              <a:t>,” </a:t>
            </a:r>
            <a:r>
              <a:rPr lang="en-US" i="1" dirty="0"/>
              <a:t>The Root</a:t>
            </a:r>
            <a:r>
              <a:rPr lang="en-US" dirty="0"/>
              <a:t>, February 5.</a:t>
            </a:r>
          </a:p>
          <a:p>
            <a:r>
              <a:rPr lang="en-US" dirty="0"/>
              <a:t>Hirshman, Linda. 2015. “</a:t>
            </a:r>
            <a:r>
              <a:rPr lang="en-US" dirty="0">
                <a:hlinkClick r:id="rId7"/>
              </a:rPr>
              <a:t>To resist a Trump presidency, ask: ‘What would the abolitionists do</a:t>
            </a:r>
            <a:r>
              <a:rPr lang="en-US" dirty="0"/>
              <a:t>?’” </a:t>
            </a:r>
            <a:r>
              <a:rPr lang="en-US" i="1" dirty="0"/>
              <a:t>Washington Post</a:t>
            </a:r>
            <a:r>
              <a:rPr lang="en-US" dirty="0"/>
              <a:t>, November 18.</a:t>
            </a:r>
          </a:p>
          <a:p>
            <a:r>
              <a:rPr lang="en-US" dirty="0"/>
              <a:t>James, Rawn, Jr. 2014. </a:t>
            </a:r>
            <a:r>
              <a:rPr lang="en-US" i="1" dirty="0"/>
              <a:t>The Double V: How Wars, Protest, and Harry Truman Desegregated America’s Military</a:t>
            </a:r>
            <a:r>
              <a:rPr lang="en-US" dirty="0"/>
              <a:t>. New York: Bloomsbury Press.</a:t>
            </a:r>
          </a:p>
          <a:p>
            <a:r>
              <a:rPr lang="en-US" dirty="0"/>
              <a:t>Patton, Stacey. 2014. “</a:t>
            </a:r>
            <a:r>
              <a:rPr lang="en-US" dirty="0">
                <a:hlinkClick r:id="rId8"/>
              </a:rPr>
              <a:t>In America, Black Children Don’t Get to Be Children</a:t>
            </a:r>
            <a:r>
              <a:rPr lang="en-US" dirty="0"/>
              <a:t>.” </a:t>
            </a:r>
            <a:r>
              <a:rPr lang="en-US" i="1" dirty="0"/>
              <a:t>Washington Post</a:t>
            </a:r>
            <a:r>
              <a:rPr lang="en-US" dirty="0"/>
              <a:t>, November 26.</a:t>
            </a:r>
          </a:p>
          <a:p>
            <a:r>
              <a:rPr lang="en-US" dirty="0"/>
              <a:t>Richards, Leonard, L., </a:t>
            </a:r>
            <a:r>
              <a:rPr lang="en-US" i="1" dirty="0"/>
              <a:t>The Slave Power: The Free North and Southern Domination, 1780-1860</a:t>
            </a:r>
            <a:r>
              <a:rPr lang="en-US" dirty="0"/>
              <a:t> (Louisiana State University Press, 2000). </a:t>
            </a:r>
          </a:p>
          <a:p>
            <a:r>
              <a:rPr lang="en-US" dirty="0"/>
              <a:t>Smith, Gene Allen. 2013. </a:t>
            </a:r>
            <a:r>
              <a:rPr lang="en-US" i="1" dirty="0"/>
              <a:t>The Slaves’ Gamble: Choosing Sides in the War of 1812</a:t>
            </a:r>
            <a:r>
              <a:rPr lang="en-US" dirty="0"/>
              <a:t>. New York: Palgrave Macmillan.</a:t>
            </a:r>
          </a:p>
          <a:p>
            <a:r>
              <a:rPr lang="en-US" dirty="0"/>
              <a:t>Van Cleve, George William, </a:t>
            </a:r>
            <a:r>
              <a:rPr lang="en-US" i="1" dirty="0"/>
              <a:t>A Slaveholders’ Union:</a:t>
            </a:r>
            <a:r>
              <a:rPr lang="en-US" b="1" i="1" dirty="0"/>
              <a:t> </a:t>
            </a:r>
            <a:r>
              <a:rPr lang="en-US" i="1" dirty="0"/>
              <a:t>Slavery, Politics, and the Constitution in the Early American Republic </a:t>
            </a:r>
            <a:r>
              <a:rPr lang="en-US" dirty="0"/>
              <a:t>(University of Chicago Press, 2010).</a:t>
            </a:r>
          </a:p>
          <a:p>
            <a:r>
              <a:rPr lang="en-US" dirty="0"/>
              <a:t>Waldstreicher, David, </a:t>
            </a:r>
            <a:r>
              <a:rPr lang="en-US" i="1" dirty="0"/>
              <a:t>Slavery’s Constitution: From Revolution to Ratification</a:t>
            </a:r>
            <a:r>
              <a:rPr lang="en-US" dirty="0"/>
              <a:t> (Hill and Wang, 2009).</a:t>
            </a:r>
          </a:p>
          <a:p>
            <a:endParaRPr lang="en-US" dirty="0"/>
          </a:p>
        </p:txBody>
      </p:sp>
    </p:spTree>
    <p:extLst>
      <p:ext uri="{BB962C8B-B14F-4D97-AF65-F5344CB8AC3E}">
        <p14:creationId xmlns:p14="http://schemas.microsoft.com/office/powerpoint/2010/main" val="127076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25010" y="126382"/>
            <a:ext cx="7421216" cy="1304853"/>
          </a:xfrm>
        </p:spPr>
        <p:txBody>
          <a:bodyPr>
            <a:normAutofit fontScale="90000"/>
          </a:bodyPr>
          <a:lstStyle/>
          <a:p>
            <a:pPr algn="ctr" eaLnBrk="1" hangingPunct="1"/>
            <a:r>
              <a:rPr lang="en-US" sz="5300" b="1" dirty="0" smtClean="0"/>
              <a:t>Post-Civil War Amendments </a:t>
            </a:r>
            <a:r>
              <a:rPr lang="en-US" sz="4000" b="1" dirty="0" smtClean="0"/>
              <a:t/>
            </a:r>
            <a:br>
              <a:rPr lang="en-US" sz="4000" b="1" dirty="0" smtClean="0"/>
            </a:br>
            <a:r>
              <a:rPr lang="en-US" sz="4000" b="1" dirty="0" smtClean="0"/>
              <a:t>(1865-1870)</a:t>
            </a:r>
            <a:endParaRPr lang="en-US" sz="4000" b="1" dirty="0"/>
          </a:p>
        </p:txBody>
      </p:sp>
      <p:sp>
        <p:nvSpPr>
          <p:cNvPr id="8195" name="Rectangle 3"/>
          <p:cNvSpPr>
            <a:spLocks noGrp="1" noChangeArrowheads="1"/>
          </p:cNvSpPr>
          <p:nvPr>
            <p:ph type="body" idx="1"/>
          </p:nvPr>
        </p:nvSpPr>
        <p:spPr>
          <a:xfrm>
            <a:off x="4625010" y="1524000"/>
            <a:ext cx="7421216" cy="5221357"/>
          </a:xfrm>
        </p:spPr>
        <p:txBody>
          <a:bodyPr>
            <a:normAutofit fontScale="85000" lnSpcReduction="20000"/>
          </a:bodyPr>
          <a:lstStyle/>
          <a:p>
            <a:pPr>
              <a:lnSpc>
                <a:spcPct val="80000"/>
              </a:lnSpc>
            </a:pPr>
            <a:r>
              <a:rPr lang="en-US" dirty="0"/>
              <a:t>After the union victory in the Civil War, the Constitution was amended to end </a:t>
            </a:r>
            <a:r>
              <a:rPr lang="en-US" dirty="0" smtClean="0"/>
              <a:t>slavery via the </a:t>
            </a:r>
            <a:r>
              <a:rPr lang="en-US" b="1" dirty="0" smtClean="0"/>
              <a:t>13</a:t>
            </a:r>
            <a:r>
              <a:rPr lang="en-US" b="1" baseline="30000" dirty="0" smtClean="0"/>
              <a:t>th</a:t>
            </a:r>
            <a:r>
              <a:rPr lang="en-US" b="1" dirty="0" smtClean="0"/>
              <a:t> </a:t>
            </a:r>
            <a:r>
              <a:rPr lang="en-US" b="1" dirty="0"/>
              <a:t>Amendment </a:t>
            </a:r>
            <a:r>
              <a:rPr lang="en-US" dirty="0" smtClean="0"/>
              <a:t>(1865), confer full </a:t>
            </a:r>
            <a:r>
              <a:rPr lang="en-US" dirty="0"/>
              <a:t>national citizenship on </a:t>
            </a:r>
            <a:r>
              <a:rPr lang="en-US" dirty="0" smtClean="0"/>
              <a:t>African </a:t>
            </a:r>
            <a:r>
              <a:rPr lang="en-US" dirty="0"/>
              <a:t>Americans </a:t>
            </a:r>
            <a:r>
              <a:rPr lang="en-US" dirty="0" smtClean="0"/>
              <a:t>through the </a:t>
            </a:r>
            <a:r>
              <a:rPr lang="en-US" b="1" dirty="0" smtClean="0"/>
              <a:t>14</a:t>
            </a:r>
            <a:r>
              <a:rPr lang="en-US" b="1" baseline="30000" dirty="0" smtClean="0"/>
              <a:t>th</a:t>
            </a:r>
            <a:r>
              <a:rPr lang="en-US" b="1" dirty="0" smtClean="0"/>
              <a:t> Amendment</a:t>
            </a:r>
            <a:r>
              <a:rPr lang="en-US" dirty="0" smtClean="0"/>
              <a:t> (1868), and voting rights as specified in the </a:t>
            </a:r>
            <a:r>
              <a:rPr lang="en-US" b="1" dirty="0" smtClean="0"/>
              <a:t>15</a:t>
            </a:r>
            <a:r>
              <a:rPr lang="en-US" b="1" baseline="30000" dirty="0" smtClean="0"/>
              <a:t>th</a:t>
            </a:r>
            <a:r>
              <a:rPr lang="en-US" b="1" dirty="0" smtClean="0"/>
              <a:t> Amendment </a:t>
            </a:r>
            <a:r>
              <a:rPr lang="en-US" dirty="0" smtClean="0"/>
              <a:t>(1870). </a:t>
            </a:r>
            <a:endParaRPr lang="en-US" dirty="0"/>
          </a:p>
          <a:p>
            <a:pPr>
              <a:lnSpc>
                <a:spcPct val="80000"/>
              </a:lnSpc>
            </a:pPr>
            <a:r>
              <a:rPr lang="en-US" dirty="0"/>
              <a:t>Specifically, the 14</a:t>
            </a:r>
            <a:r>
              <a:rPr lang="en-US" baseline="30000" dirty="0"/>
              <a:t>th</a:t>
            </a:r>
            <a:r>
              <a:rPr lang="en-US" dirty="0"/>
              <a:t> </a:t>
            </a:r>
            <a:r>
              <a:rPr lang="en-US" dirty="0" smtClean="0"/>
              <a:t>said:</a:t>
            </a:r>
            <a:endParaRPr lang="en-US" dirty="0"/>
          </a:p>
          <a:p>
            <a:pPr lvl="1">
              <a:lnSpc>
                <a:spcPct val="80000"/>
              </a:lnSpc>
            </a:pPr>
            <a:r>
              <a:rPr lang="en-US" sz="2800" dirty="0"/>
              <a:t>“No state shall make or enforce any law which shall abridge the privileges or immunities of citizens of the United States;</a:t>
            </a:r>
          </a:p>
          <a:p>
            <a:pPr lvl="1">
              <a:lnSpc>
                <a:spcPct val="80000"/>
              </a:lnSpc>
            </a:pPr>
            <a:r>
              <a:rPr lang="en-US" sz="2800" dirty="0"/>
              <a:t>nor shall any state deprive any person of life, liberty, or property, without due process of law;</a:t>
            </a:r>
          </a:p>
          <a:p>
            <a:pPr lvl="1">
              <a:lnSpc>
                <a:spcPct val="80000"/>
              </a:lnSpc>
            </a:pPr>
            <a:r>
              <a:rPr lang="en-US" sz="2800" dirty="0"/>
              <a:t>Nor deny to any person within its jurisdiction the equal protection of the laws</a:t>
            </a:r>
            <a:r>
              <a:rPr lang="en-US" sz="2800" dirty="0" smtClean="0"/>
              <a:t>.”</a:t>
            </a:r>
          </a:p>
          <a:p>
            <a:pPr>
              <a:lnSpc>
                <a:spcPct val="80000"/>
              </a:lnSpc>
            </a:pPr>
            <a:r>
              <a:rPr lang="en-US" dirty="0" smtClean="0"/>
              <a:t>Congress </a:t>
            </a:r>
            <a:r>
              <a:rPr lang="en-US" dirty="0"/>
              <a:t>moved with dispatch to give force to the new </a:t>
            </a:r>
            <a:r>
              <a:rPr lang="en-US" dirty="0" smtClean="0"/>
              <a:t>amendments, for example passing the </a:t>
            </a:r>
            <a:r>
              <a:rPr lang="en-US" b="1" dirty="0" smtClean="0"/>
              <a:t>Civil Rights Act</a:t>
            </a:r>
            <a:r>
              <a:rPr lang="en-US" dirty="0" smtClean="0"/>
              <a:t> (1866) and the second </a:t>
            </a:r>
            <a:r>
              <a:rPr lang="en-US" b="1" dirty="0" smtClean="0"/>
              <a:t>Freedman’s </a:t>
            </a:r>
            <a:r>
              <a:rPr lang="en-US" b="1" dirty="0"/>
              <a:t>Bureau Act</a:t>
            </a:r>
            <a:r>
              <a:rPr lang="en-US" dirty="0"/>
              <a:t> </a:t>
            </a:r>
            <a:r>
              <a:rPr lang="en-US" dirty="0" smtClean="0"/>
              <a:t>(1866) based on the 13</a:t>
            </a:r>
            <a:r>
              <a:rPr lang="en-US" baseline="30000" dirty="0" smtClean="0"/>
              <a:t>th</a:t>
            </a:r>
            <a:r>
              <a:rPr lang="en-US" dirty="0" smtClean="0"/>
              <a:t> Amendment.</a:t>
            </a:r>
          </a:p>
          <a:p>
            <a:pPr>
              <a:lnSpc>
                <a:spcPct val="80000"/>
              </a:lnSpc>
            </a:pPr>
            <a:r>
              <a:rPr lang="en-US" dirty="0" smtClean="0"/>
              <a:t>Still, the nationalists in congress faced stiff opposition from southern racists who sought to perpetuate the racial caste system they felt was a natural way of life.</a:t>
            </a:r>
            <a:endParaRPr lang="en-US" dirty="0"/>
          </a:p>
        </p:txBody>
      </p:sp>
      <p:pic>
        <p:nvPicPr>
          <p:cNvPr id="3" name="Picture 2"/>
          <p:cNvPicPr>
            <a:picLocks noChangeAspect="1"/>
          </p:cNvPicPr>
          <p:nvPr/>
        </p:nvPicPr>
        <p:blipFill rotWithShape="1">
          <a:blip r:embed="rId2"/>
          <a:srcRect l="15298" t="8556" r="9326" b="9426"/>
          <a:stretch/>
        </p:blipFill>
        <p:spPr>
          <a:xfrm>
            <a:off x="159028" y="126382"/>
            <a:ext cx="4365906" cy="6618975"/>
          </a:xfrm>
          <a:prstGeom prst="rect">
            <a:avLst/>
          </a:prstGeom>
        </p:spPr>
      </p:pic>
    </p:spTree>
    <p:extLst>
      <p:ext uri="{BB962C8B-B14F-4D97-AF65-F5344CB8AC3E}">
        <p14:creationId xmlns:p14="http://schemas.microsoft.com/office/powerpoint/2010/main" val="357928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540" y="152399"/>
            <a:ext cx="6877878" cy="1371601"/>
          </a:xfrm>
        </p:spPr>
        <p:txBody>
          <a:bodyPr>
            <a:normAutofit/>
          </a:bodyPr>
          <a:lstStyle/>
          <a:p>
            <a:pPr algn="ctr"/>
            <a:r>
              <a:rPr lang="en-US" sz="5400" b="1" dirty="0" smtClean="0"/>
              <a:t>Black Codes </a:t>
            </a:r>
            <a:r>
              <a:rPr lang="en-US" sz="4800" b="1" dirty="0" smtClean="0"/>
              <a:t>(1865-1866)</a:t>
            </a:r>
            <a:endParaRPr lang="en-US" sz="4800" dirty="0"/>
          </a:p>
        </p:txBody>
      </p:sp>
      <p:sp>
        <p:nvSpPr>
          <p:cNvPr id="3" name="Content Placeholder 2"/>
          <p:cNvSpPr>
            <a:spLocks noGrp="1"/>
          </p:cNvSpPr>
          <p:nvPr>
            <p:ph idx="1"/>
          </p:nvPr>
        </p:nvSpPr>
        <p:spPr>
          <a:xfrm>
            <a:off x="119270" y="1842052"/>
            <a:ext cx="11940208" cy="4903305"/>
          </a:xfrm>
        </p:spPr>
        <p:txBody>
          <a:bodyPr>
            <a:noAutofit/>
          </a:bodyPr>
          <a:lstStyle/>
          <a:p>
            <a:r>
              <a:rPr lang="en-US" sz="2000" dirty="0"/>
              <a:t>The North’s victory in the Civil War did not bring peace. Instead, emancipation and Reconstruction </a:t>
            </a:r>
            <a:r>
              <a:rPr lang="en-US" sz="2000" dirty="0" smtClean="0"/>
              <a:t>brought on the beginning stages of the second phase of </a:t>
            </a:r>
            <a:r>
              <a:rPr lang="en-US" sz="2000" b="1" dirty="0" smtClean="0"/>
              <a:t>white rage </a:t>
            </a:r>
            <a:r>
              <a:rPr lang="en-US" sz="2000" dirty="0" smtClean="0"/>
              <a:t>against African Americans: Jim Crow – legalized segregation.</a:t>
            </a:r>
          </a:p>
          <a:p>
            <a:r>
              <a:rPr lang="en-US" sz="2000" dirty="0" smtClean="0"/>
              <a:t>The Jim Crow era began when legislatures </a:t>
            </a:r>
            <a:r>
              <a:rPr lang="en-US" sz="2000" dirty="0"/>
              <a:t>throughout the South scrambled to reinscribe white supremacy and restore the aura of legitimacy that the anti-slavery campaign had tarnished. </a:t>
            </a:r>
            <a:r>
              <a:rPr lang="en-US" sz="2000" dirty="0" smtClean="0"/>
              <a:t>The resulting legislation was known as the </a:t>
            </a:r>
            <a:r>
              <a:rPr lang="en-US" sz="2000" b="1" dirty="0" smtClean="0"/>
              <a:t>Black Codes</a:t>
            </a:r>
            <a:r>
              <a:rPr lang="en-US" sz="2000" dirty="0"/>
              <a:t> </a:t>
            </a:r>
            <a:r>
              <a:rPr lang="en-US" sz="2000" dirty="0" smtClean="0"/>
              <a:t>and effectively criminalized blackness, sanctioned forced labor, and undermined democracy.</a:t>
            </a:r>
          </a:p>
          <a:p>
            <a:r>
              <a:rPr lang="en-US" sz="2000" dirty="0"/>
              <a:t>Mississippi was the first state to pass </a:t>
            </a:r>
            <a:r>
              <a:rPr lang="en-US" sz="2000" dirty="0" smtClean="0"/>
              <a:t>these laws, with </a:t>
            </a:r>
            <a:r>
              <a:rPr lang="en-US" sz="2000" dirty="0"/>
              <a:t>an 1865 </a:t>
            </a:r>
            <a:r>
              <a:rPr lang="en-US" sz="2000" dirty="0" smtClean="0"/>
              <a:t>statute </a:t>
            </a:r>
            <a:r>
              <a:rPr lang="en-US" sz="2000" dirty="0"/>
              <a:t>titled </a:t>
            </a:r>
            <a:r>
              <a:rPr lang="en-US" sz="2000" dirty="0" smtClean="0"/>
              <a:t>“An </a:t>
            </a:r>
            <a:r>
              <a:rPr lang="en-US" sz="2000" dirty="0"/>
              <a:t>Act to confer Civil Rights on </a:t>
            </a:r>
            <a:r>
              <a:rPr lang="en-US" sz="2000" dirty="0" smtClean="0"/>
              <a:t>Freedmen.” It required </a:t>
            </a:r>
            <a:r>
              <a:rPr lang="en-US" sz="2000" dirty="0"/>
              <a:t>black workers to contract with white farmers by January 1 of each year or face punishment for </a:t>
            </a:r>
            <a:r>
              <a:rPr lang="en-US" sz="2000" b="1" dirty="0" smtClean="0"/>
              <a:t>vagrancy</a:t>
            </a:r>
            <a:r>
              <a:rPr lang="en-US" sz="2000" dirty="0" smtClean="0"/>
              <a:t>. </a:t>
            </a:r>
          </a:p>
          <a:p>
            <a:r>
              <a:rPr lang="en-US" sz="2000" dirty="0" smtClean="0"/>
              <a:t>Following </a:t>
            </a:r>
            <a:r>
              <a:rPr lang="en-US" sz="2000" dirty="0"/>
              <a:t>Mississippi’s lead, </a:t>
            </a:r>
            <a:r>
              <a:rPr lang="en-US" sz="2000" dirty="0" smtClean="0"/>
              <a:t>lawmakers </a:t>
            </a:r>
            <a:r>
              <a:rPr lang="en-US" sz="2000" dirty="0"/>
              <a:t>in several states created </a:t>
            </a:r>
            <a:r>
              <a:rPr lang="en-US" sz="2000" dirty="0" smtClean="0"/>
              <a:t>their own </a:t>
            </a:r>
            <a:r>
              <a:rPr lang="en-US" sz="2000" dirty="0"/>
              <a:t>Black </a:t>
            </a:r>
            <a:r>
              <a:rPr lang="en-US" sz="2000" dirty="0" smtClean="0"/>
              <a:t>Codes. For example, African Americans </a:t>
            </a:r>
            <a:r>
              <a:rPr lang="en-US" sz="2000" dirty="0"/>
              <a:t>could be sentenced to forced labor for crimes including petty theft, using obscene language, or selling cotton after sunset. </a:t>
            </a:r>
            <a:endParaRPr lang="en-US" sz="2000" dirty="0" smtClean="0"/>
          </a:p>
          <a:p>
            <a:r>
              <a:rPr lang="en-US" sz="2000" dirty="0" smtClean="0"/>
              <a:t>States </a:t>
            </a:r>
            <a:r>
              <a:rPr lang="en-US" sz="2000" dirty="0"/>
              <a:t>passed new, strict vagrancy laws that were selectively enforced against blacks without white </a:t>
            </a:r>
            <a:r>
              <a:rPr lang="en-US" sz="2000" dirty="0" smtClean="0"/>
              <a:t>protectors. The </a:t>
            </a:r>
            <a:r>
              <a:rPr lang="en-US" sz="2000" dirty="0"/>
              <a:t>labor of these convicts was then sold to farms, factories, lumber camps, quarries, and </a:t>
            </a:r>
            <a:r>
              <a:rPr lang="en-US" sz="2000" dirty="0" smtClean="0"/>
              <a:t>mines. This </a:t>
            </a:r>
            <a:r>
              <a:rPr lang="en-US" sz="2000" dirty="0"/>
              <a:t>had the double effect of keeping African Americans away from public spaces and creating a cheap/free labor pool—which of course was the status quo under slavery.</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08"/>
          <a:stretch/>
        </p:blipFill>
        <p:spPr bwMode="auto">
          <a:xfrm>
            <a:off x="569843" y="90201"/>
            <a:ext cx="4121427" cy="175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90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05878" y="112715"/>
            <a:ext cx="9157252" cy="649285"/>
          </a:xfrm>
        </p:spPr>
        <p:txBody>
          <a:bodyPr>
            <a:noAutofit/>
          </a:bodyPr>
          <a:lstStyle/>
          <a:p>
            <a:pPr algn="ctr" eaLnBrk="1" hangingPunct="1"/>
            <a:r>
              <a:rPr lang="en-US" sz="5400" b="1" dirty="0"/>
              <a:t>Reconstruction</a:t>
            </a:r>
            <a:r>
              <a:rPr lang="en-US" sz="4000" b="1" dirty="0"/>
              <a:t> (1866-1877)</a:t>
            </a:r>
          </a:p>
        </p:txBody>
      </p:sp>
      <p:sp>
        <p:nvSpPr>
          <p:cNvPr id="9219" name="Rectangle 3"/>
          <p:cNvSpPr>
            <a:spLocks noGrp="1" noChangeArrowheads="1"/>
          </p:cNvSpPr>
          <p:nvPr>
            <p:ph type="body" idx="1"/>
          </p:nvPr>
        </p:nvSpPr>
        <p:spPr>
          <a:xfrm>
            <a:off x="2134154" y="861392"/>
            <a:ext cx="9938576" cy="5842378"/>
          </a:xfrm>
        </p:spPr>
        <p:txBody>
          <a:bodyPr>
            <a:noAutofit/>
          </a:bodyPr>
          <a:lstStyle/>
          <a:p>
            <a:pPr eaLnBrk="1" hangingPunct="1">
              <a:lnSpc>
                <a:spcPct val="80000"/>
              </a:lnSpc>
            </a:pPr>
            <a:r>
              <a:rPr lang="en-US" sz="3000" dirty="0"/>
              <a:t>For much of the Reconstruction </a:t>
            </a:r>
            <a:r>
              <a:rPr lang="en-US" sz="3000" dirty="0" smtClean="0"/>
              <a:t>era the </a:t>
            </a:r>
            <a:r>
              <a:rPr lang="en-US" sz="3000" dirty="0"/>
              <a:t>federal government assumed political control of the former states of the confederacy.</a:t>
            </a:r>
          </a:p>
          <a:p>
            <a:pPr eaLnBrk="1" hangingPunct="1">
              <a:lnSpc>
                <a:spcPct val="80000"/>
              </a:lnSpc>
            </a:pPr>
            <a:r>
              <a:rPr lang="en-US" sz="3000" dirty="0"/>
              <a:t>Voters in the south elected more than 600 African-American state legislators and 16 members of Congress including the first two (and only two) African </a:t>
            </a:r>
            <a:r>
              <a:rPr lang="en-US" sz="3000" dirty="0" smtClean="0"/>
              <a:t>Americans </a:t>
            </a:r>
            <a:r>
              <a:rPr lang="en-US" sz="3000" dirty="0"/>
              <a:t>to serve as United States Senators: Blanche K. Bruce and Hiram Revels, both of Mississippi.</a:t>
            </a:r>
          </a:p>
          <a:p>
            <a:pPr eaLnBrk="1" hangingPunct="1">
              <a:lnSpc>
                <a:spcPct val="80000"/>
              </a:lnSpc>
            </a:pPr>
            <a:r>
              <a:rPr lang="en-US" sz="3000" dirty="0"/>
              <a:t>Because blacks in South Carolina vastly outnumbered whites, the newly-enfranchised voters were able to send so many African American representatives to the state assembly that they outnumbered white representatives. </a:t>
            </a:r>
            <a:endParaRPr lang="en-US" sz="3000" dirty="0" smtClean="0"/>
          </a:p>
          <a:p>
            <a:pPr eaLnBrk="1" hangingPunct="1">
              <a:lnSpc>
                <a:spcPct val="80000"/>
              </a:lnSpc>
            </a:pPr>
            <a:r>
              <a:rPr lang="en-US" sz="3000" dirty="0" smtClean="0"/>
              <a:t>Many were able legislators who worked to rewrite the state constitution and pass laws ensuring aid to public education, universal male franchise, and civil rights for all. </a:t>
            </a:r>
          </a:p>
        </p:txBody>
      </p:sp>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7465" t="4591" r="12372"/>
          <a:stretch>
            <a:fillRect/>
          </a:stretch>
        </p:blipFill>
        <p:spPr bwMode="auto">
          <a:xfrm>
            <a:off x="109815" y="112715"/>
            <a:ext cx="19843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9184" t="4839" r="17346" b="11290"/>
          <a:stretch>
            <a:fillRect/>
          </a:stretch>
        </p:blipFill>
        <p:spPr bwMode="auto">
          <a:xfrm>
            <a:off x="130729" y="3512740"/>
            <a:ext cx="20034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228877" y="3169443"/>
            <a:ext cx="1746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a:t>Senator Blanche Bruce</a:t>
            </a:r>
          </a:p>
        </p:txBody>
      </p:sp>
      <p:sp>
        <p:nvSpPr>
          <p:cNvPr id="9223" name="Text Box 7"/>
          <p:cNvSpPr txBox="1">
            <a:spLocks noChangeArrowheads="1"/>
          </p:cNvSpPr>
          <p:nvPr/>
        </p:nvSpPr>
        <p:spPr bwMode="auto">
          <a:xfrm>
            <a:off x="228877" y="6429132"/>
            <a:ext cx="1746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a:t>Senator Hiram Revels</a:t>
            </a:r>
          </a:p>
        </p:txBody>
      </p:sp>
    </p:spTree>
    <p:extLst>
      <p:ext uri="{BB962C8B-B14F-4D97-AF65-F5344CB8AC3E}">
        <p14:creationId xmlns:p14="http://schemas.microsoft.com/office/powerpoint/2010/main" val="2889822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10" y="261386"/>
            <a:ext cx="5271916" cy="2392362"/>
          </a:xfrm>
        </p:spPr>
        <p:txBody>
          <a:bodyPr>
            <a:normAutofit/>
          </a:bodyPr>
          <a:lstStyle/>
          <a:p>
            <a:pPr algn="ctr"/>
            <a:r>
              <a:rPr lang="en-US" sz="6000" b="1" dirty="0" smtClean="0"/>
              <a:t>Backlash: </a:t>
            </a:r>
            <a:br>
              <a:rPr lang="en-US" sz="6000" b="1" dirty="0" smtClean="0"/>
            </a:br>
            <a:r>
              <a:rPr lang="en-US" sz="6000" b="1" dirty="0" smtClean="0"/>
              <a:t>White Rage</a:t>
            </a:r>
            <a:endParaRPr lang="en-US" sz="6000" b="1" dirty="0"/>
          </a:p>
        </p:txBody>
      </p:sp>
      <p:sp>
        <p:nvSpPr>
          <p:cNvPr id="3" name="Content Placeholder 2"/>
          <p:cNvSpPr>
            <a:spLocks noGrp="1"/>
          </p:cNvSpPr>
          <p:nvPr>
            <p:ph idx="1"/>
          </p:nvPr>
        </p:nvSpPr>
        <p:spPr>
          <a:xfrm>
            <a:off x="92765" y="3233530"/>
            <a:ext cx="11993218" cy="3502234"/>
          </a:xfrm>
        </p:spPr>
        <p:txBody>
          <a:bodyPr>
            <a:normAutofit fontScale="92500" lnSpcReduction="10000"/>
          </a:bodyPr>
          <a:lstStyle/>
          <a:p>
            <a:pPr>
              <a:lnSpc>
                <a:spcPct val="80000"/>
              </a:lnSpc>
            </a:pPr>
            <a:r>
              <a:rPr lang="en-US" dirty="0" smtClean="0"/>
              <a:t>Despite gains made during Reconstruction, white’s redoubled their efforts to undermine and reverse progress for former slaves.</a:t>
            </a:r>
          </a:p>
          <a:p>
            <a:pPr>
              <a:lnSpc>
                <a:spcPct val="80000"/>
              </a:lnSpc>
            </a:pPr>
            <a:r>
              <a:rPr lang="en-US" dirty="0" smtClean="0"/>
              <a:t>Influential </a:t>
            </a:r>
            <a:r>
              <a:rPr lang="en-US" dirty="0"/>
              <a:t>white legislators such as Rep. Thaddeus Stevens (R-PA) and Sen. Charles Sumner (R-MA) tried to make the nation live its creed, but they were ultimately no match for the swelling resentment that gave rise to the Black Codes, created a white terrorist organization (the Ku Klux Klan), and neutralized the 13th, 14th and 15th amendments and resulting legislation through narrow Supreme Court interpretation.</a:t>
            </a:r>
          </a:p>
          <a:p>
            <a:pPr>
              <a:lnSpc>
                <a:spcPct val="80000"/>
              </a:lnSpc>
            </a:pPr>
            <a:r>
              <a:rPr lang="en-US" dirty="0"/>
              <a:t>Even the federal authorities’ promise of “40 acres and a mule” — a slogan for land and property seized from traitors who had tried to destroy the U.S</a:t>
            </a:r>
            <a:r>
              <a:rPr lang="en-US" dirty="0" smtClean="0"/>
              <a:t>. (famously depicted in the 1939 film </a:t>
            </a:r>
            <a:r>
              <a:rPr lang="en-US" i="1" dirty="0" smtClean="0"/>
              <a:t>Gone with the Wind</a:t>
            </a:r>
            <a:r>
              <a:rPr lang="en-US" dirty="0" smtClean="0"/>
              <a:t>) </a:t>
            </a:r>
            <a:r>
              <a:rPr lang="en-US" dirty="0"/>
              <a:t>— crumbled like dust when white southerners ultimately returned land to their original white owners.</a:t>
            </a:r>
          </a:p>
          <a:p>
            <a:endParaRPr lang="en-US" sz="2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097" y="114301"/>
            <a:ext cx="4017616" cy="301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697" y="114301"/>
            <a:ext cx="2049428" cy="301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98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7078" y="155713"/>
            <a:ext cx="7169426" cy="758687"/>
          </a:xfrm>
        </p:spPr>
        <p:txBody>
          <a:bodyPr>
            <a:noAutofit/>
          </a:bodyPr>
          <a:lstStyle/>
          <a:p>
            <a:pPr algn="ctr" eaLnBrk="1" hangingPunct="1"/>
            <a:r>
              <a:rPr lang="en-US" b="1" dirty="0"/>
              <a:t>The Supreme Court Weighs In</a:t>
            </a:r>
          </a:p>
        </p:txBody>
      </p:sp>
      <p:sp>
        <p:nvSpPr>
          <p:cNvPr id="10243" name="Rectangle 3"/>
          <p:cNvSpPr>
            <a:spLocks noGrp="1" noChangeArrowheads="1"/>
          </p:cNvSpPr>
          <p:nvPr>
            <p:ph type="body" idx="1"/>
          </p:nvPr>
        </p:nvSpPr>
        <p:spPr>
          <a:xfrm>
            <a:off x="119270" y="914399"/>
            <a:ext cx="7663868" cy="5844209"/>
          </a:xfrm>
        </p:spPr>
        <p:txBody>
          <a:bodyPr>
            <a:noAutofit/>
          </a:bodyPr>
          <a:lstStyle/>
          <a:p>
            <a:pPr eaLnBrk="1" hangingPunct="1">
              <a:lnSpc>
                <a:spcPct val="80000"/>
              </a:lnSpc>
            </a:pPr>
            <a:r>
              <a:rPr lang="en-US" sz="2400" dirty="0"/>
              <a:t>Although the justices supported the claims of the newly emancipated </a:t>
            </a:r>
            <a:r>
              <a:rPr lang="en-US" sz="2400" dirty="0" smtClean="0"/>
              <a:t>slaves </a:t>
            </a:r>
            <a:r>
              <a:rPr lang="en-US" sz="2400" dirty="0"/>
              <a:t>in some cases, they did not construe the new amendments broadly, nor did they enthusiastically support new legislation designed to enforce them.</a:t>
            </a:r>
          </a:p>
          <a:p>
            <a:pPr eaLnBrk="1" hangingPunct="1">
              <a:lnSpc>
                <a:spcPct val="80000"/>
              </a:lnSpc>
            </a:pPr>
            <a:r>
              <a:rPr lang="en-US" sz="2400" dirty="0"/>
              <a:t>In the </a:t>
            </a:r>
            <a:r>
              <a:rPr lang="en-US" sz="2400" b="1" i="1" dirty="0"/>
              <a:t>Slaughterhouse Cases </a:t>
            </a:r>
            <a:r>
              <a:rPr lang="en-US" sz="2400" dirty="0"/>
              <a:t>(1873) the Court interpreted the </a:t>
            </a:r>
            <a:r>
              <a:rPr lang="en-US" sz="2400" b="1" dirty="0"/>
              <a:t>14</a:t>
            </a:r>
            <a:r>
              <a:rPr lang="en-US" sz="2400" b="1" baseline="30000" dirty="0"/>
              <a:t>th</a:t>
            </a:r>
            <a:r>
              <a:rPr lang="en-US" sz="2400" b="1" dirty="0"/>
              <a:t> Amendment’s privileges and immunities clause</a:t>
            </a:r>
            <a:r>
              <a:rPr lang="en-US" sz="2400" dirty="0"/>
              <a:t> </a:t>
            </a:r>
            <a:r>
              <a:rPr lang="en-US" sz="2400" dirty="0" smtClean="0"/>
              <a:t>narrowly</a:t>
            </a:r>
            <a:r>
              <a:rPr lang="en-US" sz="2400" dirty="0"/>
              <a:t>. A broader view might have provided opportunities for </a:t>
            </a:r>
            <a:r>
              <a:rPr lang="en-US" sz="2400" dirty="0" smtClean="0"/>
              <a:t>African Americans, women, and other minorities to </a:t>
            </a:r>
            <a:r>
              <a:rPr lang="en-US" sz="2400" dirty="0"/>
              <a:t>bring cases based on this clause to the Court.</a:t>
            </a:r>
          </a:p>
          <a:p>
            <a:pPr eaLnBrk="1" hangingPunct="1">
              <a:lnSpc>
                <a:spcPct val="80000"/>
              </a:lnSpc>
            </a:pPr>
            <a:r>
              <a:rPr lang="en-US" sz="2400" dirty="0"/>
              <a:t>The </a:t>
            </a:r>
            <a:r>
              <a:rPr lang="en-US" sz="2400" b="1" dirty="0"/>
              <a:t>disputed Hayes-Tilden presidential election of 1876</a:t>
            </a:r>
            <a:r>
              <a:rPr lang="en-US" sz="2400" dirty="0"/>
              <a:t>, in which an electoral commission composed of members of the Court and Congress decided the outcome, resulted in the end of Reconstruction. </a:t>
            </a:r>
          </a:p>
          <a:p>
            <a:pPr eaLnBrk="1" hangingPunct="1">
              <a:lnSpc>
                <a:spcPct val="80000"/>
              </a:lnSpc>
            </a:pPr>
            <a:r>
              <a:rPr lang="en-US" sz="2400" dirty="0" smtClean="0"/>
              <a:t>The </a:t>
            </a:r>
            <a:r>
              <a:rPr lang="en-US" sz="2400" dirty="0"/>
              <a:t>Union Army withdrew from southern states and the old South regained power. </a:t>
            </a:r>
            <a:r>
              <a:rPr lang="en-US" sz="2400" dirty="0" smtClean="0"/>
              <a:t>Now essentially free to enact and implement </a:t>
            </a:r>
            <a:r>
              <a:rPr lang="en-US" sz="2400" dirty="0"/>
              <a:t>discriminatory policies to segregate their </a:t>
            </a:r>
            <a:r>
              <a:rPr lang="en-US" sz="2400" dirty="0" smtClean="0"/>
              <a:t>societies, the Jim Crow era could truly begin.</a:t>
            </a:r>
            <a:endParaRPr lang="en-US" sz="2400" dirty="0"/>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3138" y="155713"/>
            <a:ext cx="4303674" cy="660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6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392" y="99392"/>
            <a:ext cx="5817785" cy="6553200"/>
          </a:xfrm>
          <a:prstGeom prst="rect">
            <a:avLst/>
          </a:prstGeom>
        </p:spPr>
      </p:pic>
      <p:pic>
        <p:nvPicPr>
          <p:cNvPr id="6" name="Picture 5"/>
          <p:cNvPicPr>
            <a:picLocks noChangeAspect="1"/>
          </p:cNvPicPr>
          <p:nvPr/>
        </p:nvPicPr>
        <p:blipFill>
          <a:blip r:embed="rId3"/>
          <a:stretch>
            <a:fillRect/>
          </a:stretch>
        </p:blipFill>
        <p:spPr>
          <a:xfrm>
            <a:off x="6563249" y="99392"/>
            <a:ext cx="5395988" cy="6553200"/>
          </a:xfrm>
          <a:prstGeom prst="rect">
            <a:avLst/>
          </a:prstGeom>
        </p:spPr>
      </p:pic>
      <p:pic>
        <p:nvPicPr>
          <p:cNvPr id="7" name="Picture 6"/>
          <p:cNvPicPr>
            <a:picLocks noChangeAspect="1"/>
          </p:cNvPicPr>
          <p:nvPr/>
        </p:nvPicPr>
        <p:blipFill rotWithShape="1">
          <a:blip r:embed="rId4"/>
          <a:srcRect l="4163" r="12403"/>
          <a:stretch/>
        </p:blipFill>
        <p:spPr>
          <a:xfrm>
            <a:off x="5137038" y="327558"/>
            <a:ext cx="2852421" cy="1973615"/>
          </a:xfrm>
          <a:prstGeom prst="rect">
            <a:avLst/>
          </a:prstGeom>
        </p:spPr>
      </p:pic>
    </p:spTree>
    <p:extLst>
      <p:ext uri="{BB962C8B-B14F-4D97-AF65-F5344CB8AC3E}">
        <p14:creationId xmlns:p14="http://schemas.microsoft.com/office/powerpoint/2010/main" val="205719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10817" y="92765"/>
            <a:ext cx="7792279" cy="669235"/>
          </a:xfrm>
        </p:spPr>
        <p:txBody>
          <a:bodyPr>
            <a:noAutofit/>
          </a:bodyPr>
          <a:lstStyle/>
          <a:p>
            <a:pPr algn="ctr" eaLnBrk="1" hangingPunct="1"/>
            <a:r>
              <a:rPr lang="en-US" b="1" dirty="0"/>
              <a:t>The Supreme Court Weighs In</a:t>
            </a:r>
          </a:p>
        </p:txBody>
      </p:sp>
      <p:sp>
        <p:nvSpPr>
          <p:cNvPr id="10243" name="Rectangle 3"/>
          <p:cNvSpPr>
            <a:spLocks noGrp="1" noChangeArrowheads="1"/>
          </p:cNvSpPr>
          <p:nvPr>
            <p:ph type="body" idx="1"/>
          </p:nvPr>
        </p:nvSpPr>
        <p:spPr>
          <a:xfrm>
            <a:off x="106018" y="762000"/>
            <a:ext cx="8268392" cy="5983357"/>
          </a:xfrm>
        </p:spPr>
        <p:txBody>
          <a:bodyPr>
            <a:noAutofit/>
          </a:bodyPr>
          <a:lstStyle/>
          <a:p>
            <a:pPr eaLnBrk="1" hangingPunct="1">
              <a:lnSpc>
                <a:spcPct val="80000"/>
              </a:lnSpc>
            </a:pPr>
            <a:r>
              <a:rPr lang="en-US" sz="2000" dirty="0" smtClean="0"/>
              <a:t>In </a:t>
            </a:r>
            <a:r>
              <a:rPr lang="en-US" sz="2000" b="1" i="1" dirty="0"/>
              <a:t>United States v. Cruikshank </a:t>
            </a:r>
            <a:r>
              <a:rPr lang="en-US" sz="2000" dirty="0"/>
              <a:t>(1876) the Court overturned the convictions of whites who had murdered hundreds of African Americans who had organized for political and civil rights. </a:t>
            </a:r>
            <a:r>
              <a:rPr lang="en-US" sz="2000" dirty="0" smtClean="0"/>
              <a:t>The Court </a:t>
            </a:r>
            <a:r>
              <a:rPr lang="en-US" sz="2000" dirty="0"/>
              <a:t>said that the law the whites were convicted under—the Enforcement Act of 1870 (also known as the First Ku Klux Klan Act or Force Act)—applied only to state action and not private individuals. </a:t>
            </a:r>
          </a:p>
          <a:p>
            <a:pPr eaLnBrk="1" hangingPunct="1">
              <a:lnSpc>
                <a:spcPct val="80000"/>
              </a:lnSpc>
            </a:pPr>
            <a:r>
              <a:rPr lang="en-US" sz="2000" dirty="0"/>
              <a:t>Similarly, </a:t>
            </a:r>
            <a:r>
              <a:rPr lang="en-US" sz="2000" dirty="0" smtClean="0"/>
              <a:t>in </a:t>
            </a:r>
            <a:r>
              <a:rPr lang="en-US" sz="2000" b="1" i="1" dirty="0"/>
              <a:t>United States v. Harris </a:t>
            </a:r>
            <a:r>
              <a:rPr lang="en-US" sz="2000" dirty="0"/>
              <a:t>(1883) and the </a:t>
            </a:r>
            <a:r>
              <a:rPr lang="en-US" sz="2000" b="1" i="1" dirty="0"/>
              <a:t>Civil Rights Cases </a:t>
            </a:r>
            <a:r>
              <a:rPr lang="en-US" sz="2000" dirty="0"/>
              <a:t>(1883) the Court nullified major provisions of the Ku Klux Klan Act of 1871 and the Civil Rights Act of 1875 for attempting to prevent discriminatory actions by private individuals and institutions. The Court ruled that only public discrimination could be reached by the 13</a:t>
            </a:r>
            <a:r>
              <a:rPr lang="en-US" sz="2000" baseline="30000" dirty="0"/>
              <a:t>th</a:t>
            </a:r>
            <a:r>
              <a:rPr lang="en-US" sz="2000" dirty="0"/>
              <a:t>, 14</a:t>
            </a:r>
            <a:r>
              <a:rPr lang="en-US" sz="2000" baseline="30000" dirty="0"/>
              <a:t>th</a:t>
            </a:r>
            <a:r>
              <a:rPr lang="en-US" sz="2000" dirty="0"/>
              <a:t>, and 15</a:t>
            </a:r>
            <a:r>
              <a:rPr lang="en-US" sz="2000" baseline="30000" dirty="0"/>
              <a:t>th</a:t>
            </a:r>
            <a:r>
              <a:rPr lang="en-US" sz="2000" dirty="0"/>
              <a:t> Amendments.</a:t>
            </a:r>
          </a:p>
          <a:p>
            <a:pPr>
              <a:lnSpc>
                <a:spcPct val="80000"/>
              </a:lnSpc>
            </a:pPr>
            <a:r>
              <a:rPr lang="en-US" sz="2000" dirty="0" smtClean="0"/>
              <a:t>Still, in </a:t>
            </a:r>
            <a:r>
              <a:rPr lang="en-US" sz="2000" b="1" i="1" dirty="0"/>
              <a:t>Ex parte Yarbrough</a:t>
            </a:r>
            <a:r>
              <a:rPr lang="en-US" sz="2000" i="1" dirty="0"/>
              <a:t> </a:t>
            </a:r>
            <a:r>
              <a:rPr lang="en-US" sz="2000" dirty="0"/>
              <a:t>(1884), the justices held that congress can pass legislation to enforce the voting rights of African-Americans—in this case against intimidation and violence by the </a:t>
            </a:r>
            <a:r>
              <a:rPr lang="en-US" sz="2000" dirty="0" smtClean="0"/>
              <a:t>Klan</a:t>
            </a:r>
            <a:r>
              <a:rPr lang="en-US" sz="2000" dirty="0"/>
              <a:t>. </a:t>
            </a:r>
            <a:endParaRPr lang="en-US" sz="2000" dirty="0" smtClean="0"/>
          </a:p>
          <a:p>
            <a:pPr>
              <a:lnSpc>
                <a:spcPct val="80000"/>
              </a:lnSpc>
            </a:pPr>
            <a:r>
              <a:rPr lang="en-US" sz="2000" dirty="0" smtClean="0"/>
              <a:t>In </a:t>
            </a:r>
            <a:r>
              <a:rPr lang="en-US" sz="2000" b="1" i="1" dirty="0"/>
              <a:t>Yick Wo v. Hopkins</a:t>
            </a:r>
            <a:r>
              <a:rPr lang="en-US" sz="2000" i="1" dirty="0"/>
              <a:t> </a:t>
            </a:r>
            <a:r>
              <a:rPr lang="en-US" sz="2000" dirty="0"/>
              <a:t>(1886), the Court invalidated a race-neutral law that was administered in a prejudicial manner—in this case an ordinance that prohibited Chinese immigrants from running laundry businesses without a license.</a:t>
            </a:r>
          </a:p>
          <a:p>
            <a:pPr eaLnBrk="1" hangingPunct="1">
              <a:lnSpc>
                <a:spcPct val="80000"/>
              </a:lnSpc>
            </a:pPr>
            <a:r>
              <a:rPr lang="en-US" sz="2000" dirty="0" smtClean="0"/>
              <a:t>As </a:t>
            </a:r>
            <a:r>
              <a:rPr lang="en-US" sz="2000" dirty="0"/>
              <a:t>a </a:t>
            </a:r>
            <a:r>
              <a:rPr lang="en-US" sz="2000" dirty="0" smtClean="0"/>
              <a:t>result of the losses in </a:t>
            </a:r>
            <a:r>
              <a:rPr lang="en-US" sz="2000" i="1" dirty="0" smtClean="0"/>
              <a:t>Cruikshank</a:t>
            </a:r>
            <a:r>
              <a:rPr lang="en-US" sz="2000" dirty="0" smtClean="0"/>
              <a:t>, </a:t>
            </a:r>
            <a:r>
              <a:rPr lang="en-US" sz="2000" i="1" dirty="0" smtClean="0"/>
              <a:t>Harris</a:t>
            </a:r>
            <a:r>
              <a:rPr lang="en-US" sz="2000" dirty="0" smtClean="0"/>
              <a:t>, and the </a:t>
            </a:r>
            <a:r>
              <a:rPr lang="en-US" sz="2000" i="1" dirty="0" smtClean="0"/>
              <a:t>Civil Rights Cases</a:t>
            </a:r>
            <a:r>
              <a:rPr lang="en-US" sz="2000" dirty="0" smtClean="0"/>
              <a:t>, the </a:t>
            </a:r>
            <a:r>
              <a:rPr lang="en-US" sz="2000" dirty="0"/>
              <a:t>federal government </a:t>
            </a:r>
            <a:r>
              <a:rPr lang="en-US" sz="2000" dirty="0" smtClean="0"/>
              <a:t>effectively withdrew </a:t>
            </a:r>
            <a:r>
              <a:rPr lang="en-US" sz="2000" dirty="0"/>
              <a:t>from civil rights enforcement. </a:t>
            </a:r>
            <a:r>
              <a:rPr lang="en-US" sz="2000" dirty="0" smtClean="0"/>
              <a:t>Indeed, the </a:t>
            </a:r>
            <a:r>
              <a:rPr lang="en-US" sz="2000" dirty="0"/>
              <a:t>federal government did not pass another civil rights bill until 1957.</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05" r="11349"/>
          <a:stretch/>
        </p:blipFill>
        <p:spPr bwMode="auto">
          <a:xfrm>
            <a:off x="8374410" y="427382"/>
            <a:ext cx="3699011" cy="6122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59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3027&quot;&gt;&lt;/object&gt;&lt;object type=&quot;2&quot; unique_id=&quot;13028&quot;&gt;&lt;object type=&quot;3&quot; unique_id=&quot;13029&quot;&gt;&lt;property id=&quot;20148&quot; value=&quot;5&quot;/&gt;&lt;property id=&quot;20300&quot; value=&quot;Slide 1 - &amp;quot;African Americans in the Gilded Age&amp;quot;&quot;/&gt;&lt;property id=&quot;20307&quot; value=&quot;256&quot;/&gt;&lt;/object&gt;&lt;object type=&quot;3&quot; unique_id=&quot;13030&quot;&gt;&lt;property id=&quot;20148&quot; value=&quot;5&quot;/&gt;&lt;property id=&quot;20300&quot; value=&quot;Slide 2 - &amp;quot;Introduction&amp;quot;&quot;/&gt;&lt;property id=&quot;20307&quot; value=&quot;257&quot;/&gt;&lt;/object&gt;&lt;object type=&quot;3&quot; unique_id=&quot;13031&quot;&gt;&lt;property id=&quot;20148&quot; value=&quot;5&quot;/&gt;&lt;property id=&quot;20300&quot; value=&quot;Slide 3 - &amp;quot;Post-Civil War Amendments  (1865-1870)&amp;quot;&quot;/&gt;&lt;property id=&quot;20307&quot; value=&quot;259&quot;/&gt;&lt;/object&gt;&lt;object type=&quot;3&quot; unique_id=&quot;13033&quot;&gt;&lt;property id=&quot;20148&quot; value=&quot;5&quot;/&gt;&lt;property id=&quot;20300&quot; value=&quot;Slide 5 - &amp;quot;Reconstruction (1866-1877)&amp;quot;&quot;/&gt;&lt;property id=&quot;20307&quot; value=&quot;261&quot;/&gt;&lt;/object&gt;&lt;object type=&quot;3&quot; unique_id=&quot;13036&quot;&gt;&lt;property id=&quot;20148&quot; value=&quot;5&quot;/&gt;&lt;property id=&quot;20300&quot; value=&quot;Slide 7 - &amp;quot;The Supreme Court Weighs In&amp;quot;&quot;/&gt;&lt;property id=&quot;20307&quot; value=&quot;264&quot;/&gt;&lt;/object&gt;&lt;object type=&quot;3&quot; unique_id=&quot;13037&quot;&gt;&lt;property id=&quot;20148&quot; value=&quot;5&quot;/&gt;&lt;property id=&quot;20300&quot; value=&quot;Slide 8&quot;/&gt;&lt;property id=&quot;20307&quot; value=&quot;265&quot;/&gt;&lt;/object&gt;&lt;object type=&quot;3&quot; unique_id=&quot;13038&quot;&gt;&lt;property id=&quot;20148&quot; value=&quot;5&quot;/&gt;&lt;property id=&quot;20300&quot; value=&quot;Slide 9 - &amp;quot;The Supreme Court Weighs In&amp;quot;&quot;/&gt;&lt;property id=&quot;20307&quot; value=&quot;266&quot;/&gt;&lt;/object&gt;&lt;object type=&quot;3&quot; unique_id=&quot;13039&quot;&gt;&lt;property id=&quot;20148&quot; value=&quot;5&quot;/&gt;&lt;property id=&quot;20300&quot; value=&quot;Slide 10 - &amp;quot;“Jim Crow” Origin&amp;quot;&quot;/&gt;&lt;property id=&quot;20307&quot; value=&quot;267&quot;/&gt;&lt;/object&gt;&lt;object type=&quot;3&quot; unique_id=&quot;13040&quot;&gt;&lt;property id=&quot;20148&quot; value=&quot;5&quot;/&gt;&lt;property id=&quot;20300&quot; value=&quot;Slide 11 - &amp;quot;Disenfranchisement&amp;quot;&quot;/&gt;&lt;property id=&quot;20307&quot; value=&quot;268&quot;/&gt;&lt;/object&gt;&lt;object type=&quot;3&quot; unique_id=&quot;13041&quot;&gt;&lt;property id=&quot;20148&quot; value=&quot;5&quot;/&gt;&lt;property id=&quot;20300&quot; value=&quot;Slide 13 - &amp;quot;Jim Crow’s Children&amp;quot;&quot;/&gt;&lt;property id=&quot;20307&quot; value=&quot;269&quot;/&gt;&lt;/object&gt;&lt;object type=&quot;3&quot; unique_id=&quot;13042&quot;&gt;&lt;property id=&quot;20148&quot; value=&quot;5&quot;/&gt;&lt;property id=&quot;20300&quot; value=&quot;Slide 14 - &amp;quot;Jim Crow’s Children&amp;quot;&quot;/&gt;&lt;property id=&quot;20307&quot; value=&quot;270&quot;/&gt;&lt;/object&gt;&lt;object type=&quot;3&quot; unique_id=&quot;13043&quot;&gt;&lt;property id=&quot;20148&quot; value=&quot;5&quot;/&gt;&lt;property id=&quot;20300&quot; value=&quot;Slide 16 - &amp;quot;The Fuller Court&amp;quot;&quot;/&gt;&lt;property id=&quot;20307&quot; value=&quot;271&quot;/&gt;&lt;/object&gt;&lt;object type=&quot;3&quot; unique_id=&quot;13044&quot;&gt;&lt;property id=&quot;20148&quot; value=&quot;5&quot;/&gt;&lt;property id=&quot;20300&quot; value=&quot;Slide 17 - &amp;quot;Plessy v. Ferguson (1896)&amp;quot;&quot;/&gt;&lt;property id=&quot;20307&quot; value=&quot;272&quot;/&gt;&lt;/object&gt;&lt;object type=&quot;3&quot; unique_id=&quot;13045&quot;&gt;&lt;property id=&quot;20148&quot; value=&quot;5&quot;/&gt;&lt;property id=&quot;20300&quot; value=&quot;Slide 18&quot;/&gt;&lt;property id=&quot;20307&quot; value=&quot;273&quot;/&gt;&lt;/object&gt;&lt;object type=&quot;3&quot; unique_id=&quot;13046&quot;&gt;&lt;property id=&quot;20148&quot; value=&quot;5&quot;/&gt;&lt;property id=&quot;20300&quot; value=&quot;Slide 19 - &amp;quot;Plessy v. Ferguson (1896)&amp;quot;&quot;/&gt;&lt;property id=&quot;20307&quot; value=&quot;274&quot;/&gt;&lt;/object&gt;&lt;object type=&quot;3&quot; unique_id=&quot;13047&quot;&gt;&lt;property id=&quot;20148&quot; value=&quot;5&quot;/&gt;&lt;property id=&quot;20300&quot; value=&quot;Slide 20 - &amp;quot;Plessy v. Ferguson (1896)&amp;quot;&quot;/&gt;&lt;property id=&quot;20307&quot; value=&quot;275&quot;/&gt;&lt;/object&gt;&lt;object type=&quot;3&quot; unique_id=&quot;13048&quot;&gt;&lt;property id=&quot;20148&quot; value=&quot;5&quot;/&gt;&lt;property id=&quot;20300&quot; value=&quot;Slide 21 - &amp;quot;Segregation Bolstered&amp;quot;&quot;/&gt;&lt;property id=&quot;20307&quot; value=&quot;276&quot;/&gt;&lt;/object&gt;&lt;object type=&quot;3&quot; unique_id=&quot;13049&quot;&gt;&lt;property id=&quot;20148&quot; value=&quot;5&quot;/&gt;&lt;property id=&quot;20300&quot; value=&quot;Slide 22 - &amp;quot;When Jim Crow Drank Coke&amp;quot;&quot;/&gt;&lt;property id=&quot;20307&quot; value=&quot;277&quot;/&gt;&lt;/object&gt;&lt;object type=&quot;3&quot; unique_id=&quot;13050&quot;&gt;&lt;property id=&quot;20148&quot; value=&quot;5&quot;/&gt;&lt;property id=&quot;20300&quot; value=&quot;Slide 23 - &amp;quot;The Pepsi Challenge&amp;quot;&quot;/&gt;&lt;property id=&quot;20307&quot; value=&quot;278&quot;/&gt;&lt;/object&gt;&lt;object type=&quot;3&quot; unique_id=&quot;13051&quot;&gt;&lt;property id=&quot;20148&quot; value=&quot;5&quot;/&gt;&lt;property id=&quot;20300&quot; value=&quot;Slide 24 - &amp;quot;Supreme Court After Plessy&amp;quot;&quot;/&gt;&lt;property id=&quot;20307&quot; value=&quot;279&quot;/&gt;&lt;/object&gt;&lt;object type=&quot;3&quot; unique_id=&quot;13085&quot;&gt;&lt;property id=&quot;20148&quot; value=&quot;5&quot;/&gt;&lt;property id=&quot;20300&quot; value=&quot;Slide 25 - &amp;quot;Conclusion&amp;quot;&quot;/&gt;&lt;property id=&quot;20307&quot; value=&quot;283&quot;/&gt;&lt;/object&gt;&lt;object type=&quot;3&quot; unique_id=&quot;13086&quot;&gt;&lt;property id=&quot;20148&quot; value=&quot;5&quot;/&gt;&lt;property id=&quot;20300&quot; value=&quot;Slide 26 - &amp;quot;Bibliography&amp;quot;&quot;/&gt;&lt;property id=&quot;20307&quot; value=&quot;284&quot;/&gt;&lt;/object&gt;&lt;object type=&quot;3&quot; unique_id=&quot;13844&quot;&gt;&lt;property id=&quot;20148&quot; value=&quot;5&quot;/&gt;&lt;property id=&quot;20300&quot; value=&quot;Slide 4 - &amp;quot;Black Codes (1865-1866)&amp;quot;&quot;/&gt;&lt;property id=&quot;20307&quot; value=&quot;318&quot;/&gt;&lt;/object&gt;&lt;object type=&quot;3&quot; unique_id=&quot;13845&quot;&gt;&lt;property id=&quot;20148&quot; value=&quot;5&quot;/&gt;&lt;property id=&quot;20300&quot; value=&quot;Slide 6 - &amp;quot;Backlash:  White Rage&amp;quot;&quot;/&gt;&lt;property id=&quot;20307&quot; value=&quot;319&quot;/&gt;&lt;/object&gt;&lt;object type=&quot;3&quot; unique_id=&quot;14447&quot;&gt;&lt;property id=&quot;20148&quot; value=&quot;5&quot;/&gt;&lt;property id=&quot;20300&quot; value=&quot;Slide 12 - &amp;quot;Expansion of Black Codes&amp;quot;&quot;/&gt;&lt;property id=&quot;20307&quot; value=&quot;320&quot;/&gt;&lt;/object&gt;&lt;object type=&quot;3&quot; unique_id=&quot;17049&quot;&gt;&lt;property id=&quot;20148&quot; value=&quot;5&quot;/&gt;&lt;property id=&quot;20300&quot; value=&quot;Slide 15 - &amp;quot;Lynching&amp;quot;&quot;/&gt;&lt;property id=&quot;20307&quot; value=&quot;32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2103</TotalTime>
  <Words>4021</Words>
  <Application>Microsoft Office PowerPoint</Application>
  <PresentationFormat>Widescreen</PresentationFormat>
  <Paragraphs>154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African Americans in the Gilded Age</vt:lpstr>
      <vt:lpstr>Introduction</vt:lpstr>
      <vt:lpstr>Post-Civil War Amendments  (1865-1870)</vt:lpstr>
      <vt:lpstr>Black Codes (1865-1866)</vt:lpstr>
      <vt:lpstr>Reconstruction (1866-1877)</vt:lpstr>
      <vt:lpstr>Backlash:  White Rage</vt:lpstr>
      <vt:lpstr>The Supreme Court Weighs In</vt:lpstr>
      <vt:lpstr>PowerPoint Presentation</vt:lpstr>
      <vt:lpstr>The Supreme Court Weighs In</vt:lpstr>
      <vt:lpstr>“Jim Crow” Origin</vt:lpstr>
      <vt:lpstr>Disenfranchisement</vt:lpstr>
      <vt:lpstr>Expansion of Black Codes</vt:lpstr>
      <vt:lpstr>Jim Crow’s Children</vt:lpstr>
      <vt:lpstr>Jim Crow’s Children</vt:lpstr>
      <vt:lpstr>Lynching</vt:lpstr>
      <vt:lpstr>The Fuller Court</vt:lpstr>
      <vt:lpstr>Plessy v. Ferguson (1896)</vt:lpstr>
      <vt:lpstr>PowerPoint Presentation</vt:lpstr>
      <vt:lpstr>Plessy v. Ferguson (1896)</vt:lpstr>
      <vt:lpstr>Plessy v. Ferguson (1896)</vt:lpstr>
      <vt:lpstr>Segregation Bolstered</vt:lpstr>
      <vt:lpstr>When Jim Crow Drank Coke</vt:lpstr>
      <vt:lpstr>The Pepsi Challenge</vt:lpstr>
      <vt:lpstr>Supreme Court After Plessy</vt:lpstr>
      <vt:lpstr>Conclusion</vt:lpstr>
      <vt:lpstr>Bibliography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in the Gilded Age: Immigrants, African Americans, and Women</dc:title>
  <dc:creator>Artemus Ward</dc:creator>
  <cp:lastModifiedBy>Artemus Ward</cp:lastModifiedBy>
  <cp:revision>72</cp:revision>
  <dcterms:created xsi:type="dcterms:W3CDTF">2017-02-23T14:04:25Z</dcterms:created>
  <dcterms:modified xsi:type="dcterms:W3CDTF">2017-06-02T14:43:18Z</dcterms:modified>
</cp:coreProperties>
</file>