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685" r:id="rId2"/>
    <p:sldMasterId id="2147483694" r:id="rId3"/>
    <p:sldMasterId id="2147483703" r:id="rId4"/>
    <p:sldMasterId id="2147483712" r:id="rId5"/>
  </p:sldMasterIdLst>
  <p:sldIdLst>
    <p:sldId id="273" r:id="rId6"/>
    <p:sldId id="274" r:id="rId7"/>
    <p:sldId id="290" r:id="rId8"/>
    <p:sldId id="289" r:id="rId9"/>
    <p:sldId id="28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E3F9"/>
    <a:srgbClr val="34DDFD"/>
    <a:srgbClr val="AE1E2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31"/>
    <p:restoredTop sz="92204" autoAdjust="0"/>
  </p:normalViewPr>
  <p:slideViewPr>
    <p:cSldViewPr snapToGrid="0" snapToObjects="1">
      <p:cViewPr varScale="1">
        <p:scale>
          <a:sx n="104" d="100"/>
          <a:sy n="104" d="100"/>
        </p:scale>
        <p:origin x="136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2057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381000"/>
            <a:ext cx="6477000" cy="160020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Sanchez" panose="02000000000000000000" pitchFamily="2" charset="0"/>
                <a:ea typeface="Roboto Slab" pitchFamily="2" charset="0"/>
              </a:defRPr>
            </a:lvl1pPr>
          </a:lstStyle>
          <a:p>
            <a:r>
              <a:rPr lang="en-US" dirty="0" smtClean="0"/>
              <a:t>Click here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5991224"/>
            <a:ext cx="9144000" cy="86677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6019800"/>
            <a:ext cx="65532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2057400"/>
            <a:ext cx="9144000" cy="3933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686997"/>
            <a:ext cx="914400" cy="15990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8893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69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03597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295400"/>
            <a:ext cx="7620000" cy="533400"/>
          </a:xfrm>
        </p:spPr>
        <p:txBody>
          <a:bodyPr/>
          <a:lstStyle>
            <a:lvl1pPr marL="0" indent="0">
              <a:buNone/>
              <a:defRPr b="1" baseline="0">
                <a:solidFill>
                  <a:srgbClr val="AF0000"/>
                </a:solidFill>
              </a:defRPr>
            </a:lvl1pPr>
          </a:lstStyle>
          <a:p>
            <a:pPr lvl="0"/>
            <a:r>
              <a:rPr lang="en-US" dirty="0" smtClean="0"/>
              <a:t>Sub-Header Text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371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54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70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384548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3845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6425" y="1219200"/>
            <a:ext cx="38131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425" y="1858962"/>
            <a:ext cx="38131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178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897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966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2057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381000"/>
            <a:ext cx="6477000" cy="160020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Sanchez" panose="02000000000000000000" pitchFamily="2" charset="0"/>
                <a:ea typeface="Roboto Slab" pitchFamily="2" charset="0"/>
              </a:defRPr>
            </a:lvl1pPr>
          </a:lstStyle>
          <a:p>
            <a:r>
              <a:rPr lang="en-US" dirty="0" smtClean="0"/>
              <a:t>Click here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5991224"/>
            <a:ext cx="9144000" cy="86677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6019800"/>
            <a:ext cx="65532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2057400"/>
            <a:ext cx="9144000" cy="3933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686997"/>
            <a:ext cx="914400" cy="15990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1375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030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03597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295400"/>
            <a:ext cx="7620000" cy="533400"/>
          </a:xfrm>
        </p:spPr>
        <p:txBody>
          <a:bodyPr/>
          <a:lstStyle>
            <a:lvl1pPr marL="0" indent="0">
              <a:buNone/>
              <a:defRPr b="1" baseline="0">
                <a:solidFill>
                  <a:srgbClr val="AF0000"/>
                </a:solidFill>
              </a:defRPr>
            </a:lvl1pPr>
          </a:lstStyle>
          <a:p>
            <a:pPr lvl="0"/>
            <a:r>
              <a:rPr lang="en-US" dirty="0" smtClean="0"/>
              <a:t>Sub-Header Text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818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56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55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23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384548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3845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6425" y="1219200"/>
            <a:ext cx="38131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425" y="1858962"/>
            <a:ext cx="38131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0242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5948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6308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2057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381000"/>
            <a:ext cx="6477000" cy="160020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Sanchez" panose="02000000000000000000" pitchFamily="2" charset="0"/>
                <a:ea typeface="Roboto Slab" pitchFamily="2" charset="0"/>
              </a:defRPr>
            </a:lvl1pPr>
          </a:lstStyle>
          <a:p>
            <a:r>
              <a:rPr lang="en-US" dirty="0" smtClean="0"/>
              <a:t>Click here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5991224"/>
            <a:ext cx="9144000" cy="86677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6019800"/>
            <a:ext cx="65532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2057400"/>
            <a:ext cx="9144000" cy="3933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686997"/>
            <a:ext cx="914400" cy="15990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1381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31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03597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295400"/>
            <a:ext cx="7620000" cy="533400"/>
          </a:xfrm>
        </p:spPr>
        <p:txBody>
          <a:bodyPr/>
          <a:lstStyle>
            <a:lvl1pPr marL="0" indent="0">
              <a:buNone/>
              <a:defRPr b="1" baseline="0">
                <a:solidFill>
                  <a:srgbClr val="AF0000"/>
                </a:solidFill>
              </a:defRPr>
            </a:lvl1pPr>
          </a:lstStyle>
          <a:p>
            <a:pPr lvl="0"/>
            <a:r>
              <a:rPr lang="en-US" dirty="0" smtClean="0"/>
              <a:t>Sub-Header Text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41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954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339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03597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295400"/>
            <a:ext cx="7620000" cy="533400"/>
          </a:xfrm>
        </p:spPr>
        <p:txBody>
          <a:bodyPr/>
          <a:lstStyle>
            <a:lvl1pPr marL="0" indent="0">
              <a:buNone/>
              <a:defRPr b="1" baseline="0">
                <a:solidFill>
                  <a:srgbClr val="AF0000"/>
                </a:solidFill>
              </a:defRPr>
            </a:lvl1pPr>
          </a:lstStyle>
          <a:p>
            <a:pPr lvl="0"/>
            <a:r>
              <a:rPr lang="en-US" dirty="0" smtClean="0"/>
              <a:t>Sub-Header Text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275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384548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3845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6425" y="1219200"/>
            <a:ext cx="38131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425" y="1858962"/>
            <a:ext cx="38131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1050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7800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5688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2057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381000"/>
            <a:ext cx="6477000" cy="160020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Sanchez" panose="02000000000000000000" pitchFamily="2" charset="0"/>
                <a:ea typeface="Roboto Slab" pitchFamily="2" charset="0"/>
              </a:defRPr>
            </a:lvl1pPr>
          </a:lstStyle>
          <a:p>
            <a:r>
              <a:rPr lang="en-US" dirty="0" smtClean="0"/>
              <a:t>Click here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5991224"/>
            <a:ext cx="9144000" cy="86677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6019800"/>
            <a:ext cx="65532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2057400"/>
            <a:ext cx="9144000" cy="3933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686997"/>
            <a:ext cx="914400" cy="15990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6034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73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03597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295400"/>
            <a:ext cx="7620000" cy="533400"/>
          </a:xfrm>
        </p:spPr>
        <p:txBody>
          <a:bodyPr/>
          <a:lstStyle>
            <a:lvl1pPr marL="0" indent="0">
              <a:buNone/>
              <a:defRPr b="1" baseline="0">
                <a:solidFill>
                  <a:srgbClr val="AF0000"/>
                </a:solidFill>
              </a:defRPr>
            </a:lvl1pPr>
          </a:lstStyle>
          <a:p>
            <a:pPr lvl="0"/>
            <a:r>
              <a:rPr lang="en-US" dirty="0" smtClean="0"/>
              <a:t>Sub-Header Text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39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53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732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384548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3845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6425" y="1219200"/>
            <a:ext cx="38131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425" y="1858962"/>
            <a:ext cx="38131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1430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790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02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21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72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384548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3845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6425" y="1219200"/>
            <a:ext cx="38131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425" y="1858962"/>
            <a:ext cx="38131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26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88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5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2057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381000"/>
            <a:ext cx="6477000" cy="160020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Sanchez" panose="02000000000000000000" pitchFamily="2" charset="0"/>
                <a:ea typeface="Roboto Slab" pitchFamily="2" charset="0"/>
              </a:defRPr>
            </a:lvl1pPr>
          </a:lstStyle>
          <a:p>
            <a:r>
              <a:rPr lang="en-US" dirty="0" smtClean="0"/>
              <a:t>Click here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5991224"/>
            <a:ext cx="9144000" cy="86677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6019800"/>
            <a:ext cx="65532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2057400"/>
            <a:ext cx="9144000" cy="3933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686997"/>
            <a:ext cx="914400" cy="15990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1845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0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8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36.xml"/><Relationship Id="rId9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72201"/>
            <a:ext cx="9144000" cy="685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-9526"/>
            <a:ext cx="9144000" cy="13207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818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799"/>
            <a:ext cx="8229600" cy="457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635635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70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4390" y="5410200"/>
            <a:ext cx="678610" cy="1186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30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Sanchez" panose="02000000000000000000" pitchFamily="2" charset="0"/>
          <a:ea typeface="Roboto Slab" pitchFamily="2" charset="0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b="1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72201"/>
            <a:ext cx="9144000" cy="685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-9526"/>
            <a:ext cx="9144000" cy="13207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818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799"/>
            <a:ext cx="8229600" cy="457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635635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70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4390" y="5410200"/>
            <a:ext cx="678610" cy="1186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78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Sanchez" panose="02000000000000000000" pitchFamily="2" charset="0"/>
          <a:ea typeface="Roboto Slab" pitchFamily="2" charset="0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b="1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72201"/>
            <a:ext cx="9144000" cy="685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-9526"/>
            <a:ext cx="9144000" cy="13207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818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799"/>
            <a:ext cx="8229600" cy="457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635635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70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4390" y="5410200"/>
            <a:ext cx="678610" cy="1186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42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Sanchez" panose="02000000000000000000" pitchFamily="2" charset="0"/>
          <a:ea typeface="Roboto Slab" pitchFamily="2" charset="0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b="1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72201"/>
            <a:ext cx="9144000" cy="685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-9526"/>
            <a:ext cx="9144000" cy="13207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818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799"/>
            <a:ext cx="8229600" cy="457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635635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70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4390" y="5410200"/>
            <a:ext cx="678610" cy="1186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35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Sanchez" panose="02000000000000000000" pitchFamily="2" charset="0"/>
          <a:ea typeface="Roboto Slab" pitchFamily="2" charset="0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b="1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72201"/>
            <a:ext cx="9144000" cy="685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-9526"/>
            <a:ext cx="9144000" cy="13207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818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799"/>
            <a:ext cx="8229600" cy="457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635635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A6A54-2A6B-4242-B691-C4DE4231F3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70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ED1A7-FB98-43FD-AA3D-E7C3EC56B2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4390" y="5410200"/>
            <a:ext cx="678610" cy="1186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868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Sanchez" panose="02000000000000000000" pitchFamily="2" charset="0"/>
          <a:ea typeface="Roboto Slab" pitchFamily="2" charset="0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b="1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u.edu/elss" TargetMode="External"/><Relationship Id="rId2" Type="http://schemas.openxmlformats.org/officeDocument/2006/relationships/hyperlink" Target="mailto:pfix@niu.edu" TargetMode="External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8043" y="202836"/>
            <a:ext cx="6477000" cy="1600200"/>
          </a:xfrm>
        </p:spPr>
        <p:txBody>
          <a:bodyPr anchor="ctr"/>
          <a:lstStyle/>
          <a:p>
            <a:pPr algn="ctr"/>
            <a:r>
              <a:rPr lang="en-US" dirty="0" smtClean="0"/>
              <a:t>Science Teacher Licensure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7650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Paul Fix, Assistant Director, </a:t>
            </a:r>
          </a:p>
          <a:p>
            <a:r>
              <a:rPr lang="en-US" dirty="0" smtClean="0"/>
              <a:t>Secondary </a:t>
            </a:r>
            <a:r>
              <a:rPr lang="en-US" dirty="0"/>
              <a:t>Science </a:t>
            </a:r>
            <a:r>
              <a:rPr lang="en-US" dirty="0" smtClean="0"/>
              <a:t>Educator Licensure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686997"/>
            <a:ext cx="914400" cy="15990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082" y="2405212"/>
            <a:ext cx="5789836" cy="338167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677082" y="5551777"/>
            <a:ext cx="495604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http://www.educationnews.org/wp-content/uploads/2014/01/science_teacher.jpg</a:t>
            </a:r>
          </a:p>
        </p:txBody>
      </p:sp>
    </p:spTree>
    <p:extLst>
      <p:ext uri="{BB962C8B-B14F-4D97-AF65-F5344CB8AC3E}">
        <p14:creationId xmlns:p14="http://schemas.microsoft.com/office/powerpoint/2010/main" val="179378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30187" y="181711"/>
            <a:ext cx="8913813" cy="914400"/>
          </a:xfrm>
        </p:spPr>
        <p:txBody>
          <a:bodyPr/>
          <a:lstStyle/>
          <a:p>
            <a:r>
              <a:rPr lang="en-US" dirty="0" smtClean="0"/>
              <a:t>Why Teach </a:t>
            </a:r>
            <a:r>
              <a:rPr lang="en-US" dirty="0"/>
              <a:t>H</a:t>
            </a:r>
            <a:r>
              <a:rPr lang="en-US" dirty="0" smtClean="0"/>
              <a:t>igh </a:t>
            </a:r>
            <a:r>
              <a:rPr lang="en-US" dirty="0"/>
              <a:t>S</a:t>
            </a:r>
            <a:r>
              <a:rPr lang="en-US" dirty="0" smtClean="0"/>
              <a:t>chool </a:t>
            </a:r>
            <a:r>
              <a:rPr lang="en-US" dirty="0"/>
              <a:t>S</a:t>
            </a:r>
            <a:r>
              <a:rPr lang="en-US" dirty="0" smtClean="0"/>
              <a:t>cience?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30187" y="1681162"/>
            <a:ext cx="5808663" cy="39290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Highly rewarding career </a:t>
            </a:r>
          </a:p>
          <a:p>
            <a:r>
              <a:rPr lang="en-US" dirty="0" smtClean="0"/>
              <a:t>Share your love and knowledge of science</a:t>
            </a:r>
          </a:p>
          <a:p>
            <a:r>
              <a:rPr lang="en-US" dirty="0" smtClean="0"/>
              <a:t>Creative and innovative career</a:t>
            </a:r>
          </a:p>
          <a:p>
            <a:r>
              <a:rPr lang="en-US" dirty="0" smtClean="0"/>
              <a:t>Pay and benefits</a:t>
            </a:r>
          </a:p>
          <a:p>
            <a:r>
              <a:rPr lang="en-US" dirty="0" smtClean="0"/>
              <a:t>Remember that amazing teacher you had? That could be YOU!</a:t>
            </a:r>
          </a:p>
          <a:p>
            <a:r>
              <a:rPr lang="en-US" dirty="0" smtClean="0"/>
              <a:t>Nationwide teacher shortages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5182" y="1681162"/>
            <a:ext cx="3059627" cy="34753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6612" t="41034" r="34816" b="18695"/>
          <a:stretch/>
        </p:blipFill>
        <p:spPr>
          <a:xfrm>
            <a:off x="1045648" y="638666"/>
            <a:ext cx="7282889" cy="556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97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30187" y="181711"/>
            <a:ext cx="8913813" cy="914400"/>
          </a:xfrm>
        </p:spPr>
        <p:txBody>
          <a:bodyPr/>
          <a:lstStyle/>
          <a:p>
            <a:r>
              <a:rPr lang="en-US" dirty="0" smtClean="0"/>
              <a:t>Would I make a great teacher?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15092" y="1407785"/>
            <a:ext cx="8199674" cy="4766772"/>
          </a:xfrm>
        </p:spPr>
        <p:txBody>
          <a:bodyPr>
            <a:normAutofit/>
          </a:bodyPr>
          <a:lstStyle/>
          <a:p>
            <a:r>
              <a:rPr lang="en-US" dirty="0" smtClean="0"/>
              <a:t>Passionate and knowledgeable about subject</a:t>
            </a:r>
          </a:p>
          <a:p>
            <a:r>
              <a:rPr lang="en-US" dirty="0" smtClean="0"/>
              <a:t>Energized by working with other people/kids</a:t>
            </a:r>
          </a:p>
          <a:p>
            <a:r>
              <a:rPr lang="en-US" dirty="0" smtClean="0"/>
              <a:t>Creative and innovative</a:t>
            </a:r>
          </a:p>
          <a:p>
            <a:r>
              <a:rPr lang="en-US" dirty="0" smtClean="0"/>
              <a:t>Articulate and strong communicators</a:t>
            </a:r>
          </a:p>
          <a:p>
            <a:r>
              <a:rPr lang="en-US" dirty="0" smtClean="0"/>
              <a:t>Patient and understanding</a:t>
            </a:r>
          </a:p>
          <a:p>
            <a:r>
              <a:rPr lang="en-US" dirty="0" smtClean="0"/>
              <a:t>Great at multitasking</a:t>
            </a:r>
          </a:p>
          <a:p>
            <a:r>
              <a:rPr lang="en-US" dirty="0" smtClean="0"/>
              <a:t>Diverse background/experiences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0153" y="2728581"/>
            <a:ext cx="2184738" cy="254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18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324354"/>
            <a:ext cx="8913813" cy="914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What is the program like?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0575" y="1522114"/>
            <a:ext cx="8284325" cy="445473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4 semester program of 8-12 credits/sem.</a:t>
            </a:r>
          </a:p>
          <a:p>
            <a:r>
              <a:rPr lang="en-US" dirty="0" smtClean="0"/>
              <a:t>Cohorts start fall semester start only</a:t>
            </a:r>
          </a:p>
          <a:p>
            <a:r>
              <a:rPr lang="en-US" dirty="0" smtClean="0"/>
              <a:t>Clinical experience every semester</a:t>
            </a:r>
          </a:p>
          <a:p>
            <a:r>
              <a:rPr lang="en-US" dirty="0" smtClean="0"/>
              <a:t>Min. GPA 2.5 in science/math courses</a:t>
            </a:r>
          </a:p>
          <a:p>
            <a:r>
              <a:rPr lang="en-US" dirty="0" smtClean="0"/>
              <a:t>Licensure areas:</a:t>
            </a:r>
          </a:p>
          <a:p>
            <a:pPr lvl="1"/>
            <a:r>
              <a:rPr lang="en-US" dirty="0" smtClean="0"/>
              <a:t>Biology</a:t>
            </a:r>
          </a:p>
          <a:p>
            <a:pPr lvl="1"/>
            <a:r>
              <a:rPr lang="en-US" dirty="0" smtClean="0"/>
              <a:t>Chemistry</a:t>
            </a:r>
          </a:p>
          <a:p>
            <a:pPr lvl="1"/>
            <a:r>
              <a:rPr lang="en-US" dirty="0" smtClean="0"/>
              <a:t>Earth and Space Science</a:t>
            </a:r>
          </a:p>
          <a:p>
            <a:pPr lvl="1"/>
            <a:r>
              <a:rPr lang="en-US" dirty="0" smtClean="0"/>
              <a:t>Environmental Science</a:t>
            </a:r>
          </a:p>
          <a:p>
            <a:pPr lvl="1"/>
            <a:r>
              <a:rPr lang="en-US" dirty="0" smtClean="0"/>
              <a:t>Physics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759777" y="3358142"/>
            <a:ext cx="2870855" cy="150608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b="1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Earn IL secondary teaching license concurrently with your B.S. degree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03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7633" y="195213"/>
            <a:ext cx="8913813" cy="914400"/>
          </a:xfrm>
        </p:spPr>
        <p:txBody>
          <a:bodyPr/>
          <a:lstStyle/>
          <a:p>
            <a:pPr algn="ctr"/>
            <a:r>
              <a:rPr lang="en-US" dirty="0" smtClean="0"/>
              <a:t>For More </a:t>
            </a:r>
            <a:r>
              <a:rPr lang="en-US" dirty="0"/>
              <a:t>I</a:t>
            </a:r>
            <a:r>
              <a:rPr lang="en-US" dirty="0" smtClean="0"/>
              <a:t>nformation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5671" y="1720204"/>
            <a:ext cx="622289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Paul Fix</a:t>
            </a:r>
          </a:p>
          <a:p>
            <a:r>
              <a:rPr lang="en-US" sz="2500" dirty="0" smtClean="0"/>
              <a:t>Assist. Director</a:t>
            </a:r>
          </a:p>
          <a:p>
            <a:r>
              <a:rPr lang="en-US" sz="2500" dirty="0" smtClean="0"/>
              <a:t>Secondary Science Educator Licensure</a:t>
            </a:r>
          </a:p>
          <a:p>
            <a:endParaRPr lang="en-US" sz="2500" dirty="0" smtClean="0"/>
          </a:p>
          <a:p>
            <a:r>
              <a:rPr lang="en-US" sz="2500" dirty="0" smtClean="0"/>
              <a:t>Faraday 326</a:t>
            </a:r>
          </a:p>
          <a:p>
            <a:r>
              <a:rPr lang="en-US" sz="2500" dirty="0" smtClean="0"/>
              <a:t>Office hours: </a:t>
            </a:r>
            <a:r>
              <a:rPr lang="en-US" sz="2500" dirty="0" err="1" smtClean="0"/>
              <a:t>Tu</a:t>
            </a:r>
            <a:r>
              <a:rPr lang="en-US" sz="2500" dirty="0" smtClean="0"/>
              <a:t> 1-3, </a:t>
            </a:r>
            <a:r>
              <a:rPr lang="en-US" sz="2500" dirty="0" err="1" smtClean="0"/>
              <a:t>Th</a:t>
            </a:r>
            <a:r>
              <a:rPr lang="en-US" sz="2500" dirty="0" smtClean="0"/>
              <a:t> 8:30-11</a:t>
            </a:r>
          </a:p>
          <a:p>
            <a:r>
              <a:rPr lang="en-US" sz="2500" dirty="0" smtClean="0"/>
              <a:t>753-6819</a:t>
            </a:r>
          </a:p>
          <a:p>
            <a:r>
              <a:rPr lang="en-US" sz="2500" dirty="0" smtClean="0">
                <a:hlinkClick r:id="rId2"/>
              </a:rPr>
              <a:t>pfix@niu.edu</a:t>
            </a:r>
            <a:r>
              <a:rPr lang="en-US" sz="2500" dirty="0" smtClean="0"/>
              <a:t> </a:t>
            </a:r>
          </a:p>
          <a:p>
            <a:r>
              <a:rPr lang="en-US" sz="2500" dirty="0" smtClean="0">
                <a:hlinkClick r:id="rId3"/>
              </a:rPr>
              <a:t>www.niu.edu/elss</a:t>
            </a:r>
            <a:r>
              <a:rPr lang="en-US" sz="2500" dirty="0" smtClean="0"/>
              <a:t> 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 rot="1057749">
            <a:off x="5791883" y="2298764"/>
            <a:ext cx="2918340" cy="214374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b="1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lnSpc>
                <a:spcPct val="12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Application period is Jan 1</a:t>
            </a:r>
            <a:r>
              <a:rPr lang="en-US" baseline="30000" dirty="0" smtClean="0">
                <a:solidFill>
                  <a:srgbClr val="FF0000"/>
                </a:solidFill>
              </a:rPr>
              <a:t>st</a:t>
            </a:r>
            <a:r>
              <a:rPr lang="en-US" dirty="0" smtClean="0">
                <a:solidFill>
                  <a:srgbClr val="FF0000"/>
                </a:solidFill>
              </a:rPr>
              <a:t> to March 1</a:t>
            </a:r>
            <a:r>
              <a:rPr lang="en-US" baseline="30000" dirty="0" smtClean="0">
                <a:solidFill>
                  <a:srgbClr val="FF0000"/>
                </a:solidFill>
              </a:rPr>
              <a:t>st</a:t>
            </a:r>
            <a:r>
              <a:rPr lang="en-US" dirty="0" smtClean="0">
                <a:solidFill>
                  <a:srgbClr val="FF0000"/>
                </a:solidFill>
              </a:rPr>
              <a:t> 2018.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9026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1435</TotalTime>
  <Words>175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</vt:lpstr>
      <vt:lpstr>Calibri</vt:lpstr>
      <vt:lpstr>Myriad Pro</vt:lpstr>
      <vt:lpstr>Roboto Slab</vt:lpstr>
      <vt:lpstr>Sanchez</vt:lpstr>
      <vt:lpstr>1_Office Theme</vt:lpstr>
      <vt:lpstr>2_Office Theme</vt:lpstr>
      <vt:lpstr>3_Office Theme</vt:lpstr>
      <vt:lpstr>4_Office Theme</vt:lpstr>
      <vt:lpstr>5_Office Theme</vt:lpstr>
      <vt:lpstr>Science Teacher Licensure</vt:lpstr>
      <vt:lpstr>Why Teach High School Science?</vt:lpstr>
      <vt:lpstr>Would I make a great teacher?</vt:lpstr>
      <vt:lpstr>What is the program like?</vt:lpstr>
      <vt:lpstr>For More Information</vt:lpstr>
    </vt:vector>
  </TitlesOfParts>
  <Company>Northern Illinois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 Science!</dc:title>
  <dc:creator>Michael Eads</dc:creator>
  <cp:lastModifiedBy>Paul Fix</cp:lastModifiedBy>
  <cp:revision>115</cp:revision>
  <dcterms:created xsi:type="dcterms:W3CDTF">2014-03-26T13:15:50Z</dcterms:created>
  <dcterms:modified xsi:type="dcterms:W3CDTF">2018-01-22T19:32:30Z</dcterms:modified>
</cp:coreProperties>
</file>