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xls" ContentType="application/vnd.ms-exce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Default Extension="docx" ContentType="application/vnd.openxmlformats-officedocument.wordprocessingml.document"/>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31" r:id="rId1"/>
  </p:sldMasterIdLst>
  <p:notesMasterIdLst>
    <p:notesMasterId r:id="rId158"/>
  </p:notesMasterIdLst>
  <p:sldIdLst>
    <p:sldId id="376" r:id="rId2"/>
    <p:sldId id="459" r:id="rId3"/>
    <p:sldId id="460" r:id="rId4"/>
    <p:sldId id="461" r:id="rId5"/>
    <p:sldId id="462" r:id="rId6"/>
    <p:sldId id="463" r:id="rId7"/>
    <p:sldId id="464" r:id="rId8"/>
    <p:sldId id="465" r:id="rId9"/>
    <p:sldId id="466" r:id="rId10"/>
    <p:sldId id="467" r:id="rId11"/>
    <p:sldId id="468" r:id="rId12"/>
    <p:sldId id="473" r:id="rId13"/>
    <p:sldId id="470" r:id="rId14"/>
    <p:sldId id="471" r:id="rId15"/>
    <p:sldId id="472" r:id="rId16"/>
    <p:sldId id="576" r:id="rId17"/>
    <p:sldId id="577" r:id="rId18"/>
    <p:sldId id="578" r:id="rId19"/>
    <p:sldId id="579" r:id="rId20"/>
    <p:sldId id="580" r:id="rId21"/>
    <p:sldId id="581" r:id="rId22"/>
    <p:sldId id="582" r:id="rId23"/>
    <p:sldId id="583" r:id="rId24"/>
    <p:sldId id="584" r:id="rId25"/>
    <p:sldId id="585" r:id="rId26"/>
    <p:sldId id="586" r:id="rId27"/>
    <p:sldId id="587" r:id="rId28"/>
    <p:sldId id="588" r:id="rId29"/>
    <p:sldId id="589" r:id="rId30"/>
    <p:sldId id="590" r:id="rId31"/>
    <p:sldId id="591" r:id="rId32"/>
    <p:sldId id="632" r:id="rId33"/>
    <p:sldId id="633" r:id="rId34"/>
    <p:sldId id="634" r:id="rId35"/>
    <p:sldId id="635" r:id="rId36"/>
    <p:sldId id="636" r:id="rId37"/>
    <p:sldId id="637" r:id="rId38"/>
    <p:sldId id="638" r:id="rId39"/>
    <p:sldId id="639" r:id="rId40"/>
    <p:sldId id="640" r:id="rId41"/>
    <p:sldId id="641" r:id="rId42"/>
    <p:sldId id="642" r:id="rId43"/>
    <p:sldId id="643" r:id="rId44"/>
    <p:sldId id="644" r:id="rId45"/>
    <p:sldId id="645" r:id="rId46"/>
    <p:sldId id="646" r:id="rId47"/>
    <p:sldId id="647" r:id="rId48"/>
    <p:sldId id="490" r:id="rId49"/>
    <p:sldId id="491" r:id="rId50"/>
    <p:sldId id="492" r:id="rId51"/>
    <p:sldId id="493" r:id="rId52"/>
    <p:sldId id="494" r:id="rId53"/>
    <p:sldId id="495" r:id="rId54"/>
    <p:sldId id="496" r:id="rId55"/>
    <p:sldId id="497" r:id="rId56"/>
    <p:sldId id="498" r:id="rId57"/>
    <p:sldId id="499" r:id="rId58"/>
    <p:sldId id="501" r:id="rId59"/>
    <p:sldId id="502" r:id="rId60"/>
    <p:sldId id="503" r:id="rId61"/>
    <p:sldId id="504" r:id="rId62"/>
    <p:sldId id="505" r:id="rId63"/>
    <p:sldId id="624" r:id="rId64"/>
    <p:sldId id="625" r:id="rId65"/>
    <p:sldId id="626" r:id="rId66"/>
    <p:sldId id="627" r:id="rId67"/>
    <p:sldId id="628" r:id="rId68"/>
    <p:sldId id="629" r:id="rId69"/>
    <p:sldId id="630" r:id="rId70"/>
    <p:sldId id="631" r:id="rId71"/>
    <p:sldId id="608" r:id="rId72"/>
    <p:sldId id="609" r:id="rId73"/>
    <p:sldId id="610" r:id="rId74"/>
    <p:sldId id="611" r:id="rId75"/>
    <p:sldId id="612" r:id="rId76"/>
    <p:sldId id="613" r:id="rId77"/>
    <p:sldId id="614" r:id="rId78"/>
    <p:sldId id="615" r:id="rId79"/>
    <p:sldId id="616" r:id="rId80"/>
    <p:sldId id="617" r:id="rId81"/>
    <p:sldId id="618" r:id="rId82"/>
    <p:sldId id="619" r:id="rId83"/>
    <p:sldId id="620" r:id="rId84"/>
    <p:sldId id="621" r:id="rId85"/>
    <p:sldId id="622" r:id="rId86"/>
    <p:sldId id="623" r:id="rId87"/>
    <p:sldId id="506" r:id="rId88"/>
    <p:sldId id="507" r:id="rId89"/>
    <p:sldId id="508" r:id="rId90"/>
    <p:sldId id="509" r:id="rId91"/>
    <p:sldId id="510" r:id="rId92"/>
    <p:sldId id="511" r:id="rId93"/>
    <p:sldId id="512" r:id="rId94"/>
    <p:sldId id="513" r:id="rId95"/>
    <p:sldId id="514" r:id="rId96"/>
    <p:sldId id="515" r:id="rId97"/>
    <p:sldId id="516" r:id="rId98"/>
    <p:sldId id="517" r:id="rId99"/>
    <p:sldId id="518" r:id="rId100"/>
    <p:sldId id="519" r:id="rId101"/>
    <p:sldId id="520" r:id="rId102"/>
    <p:sldId id="521" r:id="rId103"/>
    <p:sldId id="522" r:id="rId104"/>
    <p:sldId id="523" r:id="rId105"/>
    <p:sldId id="524" r:id="rId106"/>
    <p:sldId id="525" r:id="rId107"/>
    <p:sldId id="526" r:id="rId108"/>
    <p:sldId id="527" r:id="rId109"/>
    <p:sldId id="528" r:id="rId110"/>
    <p:sldId id="529" r:id="rId111"/>
    <p:sldId id="530" r:id="rId112"/>
    <p:sldId id="531" r:id="rId113"/>
    <p:sldId id="532" r:id="rId114"/>
    <p:sldId id="533" r:id="rId115"/>
    <p:sldId id="534" r:id="rId116"/>
    <p:sldId id="535" r:id="rId117"/>
    <p:sldId id="536" r:id="rId118"/>
    <p:sldId id="537" r:id="rId119"/>
    <p:sldId id="538" r:id="rId120"/>
    <p:sldId id="539" r:id="rId121"/>
    <p:sldId id="540" r:id="rId122"/>
    <p:sldId id="541" r:id="rId123"/>
    <p:sldId id="542" r:id="rId124"/>
    <p:sldId id="543" r:id="rId125"/>
    <p:sldId id="544" r:id="rId126"/>
    <p:sldId id="545" r:id="rId127"/>
    <p:sldId id="546" r:id="rId128"/>
    <p:sldId id="547" r:id="rId129"/>
    <p:sldId id="548" r:id="rId130"/>
    <p:sldId id="549" r:id="rId131"/>
    <p:sldId id="550" r:id="rId132"/>
    <p:sldId id="551" r:id="rId133"/>
    <p:sldId id="552" r:id="rId134"/>
    <p:sldId id="553" r:id="rId135"/>
    <p:sldId id="554" r:id="rId136"/>
    <p:sldId id="555" r:id="rId137"/>
    <p:sldId id="556" r:id="rId138"/>
    <p:sldId id="557" r:id="rId139"/>
    <p:sldId id="558" r:id="rId140"/>
    <p:sldId id="559" r:id="rId141"/>
    <p:sldId id="560" r:id="rId142"/>
    <p:sldId id="561" r:id="rId143"/>
    <p:sldId id="562" r:id="rId144"/>
    <p:sldId id="563" r:id="rId145"/>
    <p:sldId id="564" r:id="rId146"/>
    <p:sldId id="565" r:id="rId147"/>
    <p:sldId id="566" r:id="rId148"/>
    <p:sldId id="567" r:id="rId149"/>
    <p:sldId id="568" r:id="rId150"/>
    <p:sldId id="569" r:id="rId151"/>
    <p:sldId id="570" r:id="rId152"/>
    <p:sldId id="571" r:id="rId153"/>
    <p:sldId id="572" r:id="rId154"/>
    <p:sldId id="573" r:id="rId155"/>
    <p:sldId id="574" r:id="rId156"/>
    <p:sldId id="575" r:id="rId157"/>
  </p:sldIdLst>
  <p:sldSz cx="9144000" cy="6858000" type="screen4x3"/>
  <p:notesSz cx="7086600" cy="9372600"/>
  <p:defaultTextStyle>
    <a:defPPr>
      <a:defRPr lang="en-US"/>
    </a:defPPr>
    <a:lvl1pPr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5pPr>
    <a:lvl6pPr marL="2286000" algn="l" defTabSz="914400" rtl="0" eaLnBrk="1" latinLnBrk="0" hangingPunct="1">
      <a:defRPr sz="2400" kern="1200">
        <a:solidFill>
          <a:schemeClr val="tx1"/>
        </a:solidFill>
        <a:latin typeface="Calibri" pitchFamily="34" charset="0"/>
        <a:ea typeface="MS PGothic" pitchFamily="34" charset="-128"/>
        <a:cs typeface="+mn-cs"/>
      </a:defRPr>
    </a:lvl6pPr>
    <a:lvl7pPr marL="2743200" algn="l" defTabSz="914400" rtl="0" eaLnBrk="1" latinLnBrk="0" hangingPunct="1">
      <a:defRPr sz="2400" kern="1200">
        <a:solidFill>
          <a:schemeClr val="tx1"/>
        </a:solidFill>
        <a:latin typeface="Calibri" pitchFamily="34" charset="0"/>
        <a:ea typeface="MS PGothic" pitchFamily="34" charset="-128"/>
        <a:cs typeface="+mn-cs"/>
      </a:defRPr>
    </a:lvl7pPr>
    <a:lvl8pPr marL="3200400" algn="l" defTabSz="914400" rtl="0" eaLnBrk="1" latinLnBrk="0" hangingPunct="1">
      <a:defRPr sz="2400" kern="1200">
        <a:solidFill>
          <a:schemeClr val="tx1"/>
        </a:solidFill>
        <a:latin typeface="Calibri" pitchFamily="34" charset="0"/>
        <a:ea typeface="MS PGothic" pitchFamily="34" charset="-128"/>
        <a:cs typeface="+mn-cs"/>
      </a:defRPr>
    </a:lvl8pPr>
    <a:lvl9pPr marL="3657600" algn="l" defTabSz="914400" rtl="0" eaLnBrk="1" latinLnBrk="0" hangingPunct="1">
      <a:defRPr sz="2400" kern="1200">
        <a:solidFill>
          <a:schemeClr val="tx1"/>
        </a:solidFill>
        <a:latin typeface="Calibri"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2" d="100"/>
          <a:sy n="72" d="100"/>
        </p:scale>
        <p:origin x="-131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title>
      <c:tx>
        <c:rich>
          <a:bodyPr/>
          <a:lstStyle/>
          <a:p>
            <a:pPr>
              <a:defRPr/>
            </a:pPr>
            <a:r>
              <a:rPr lang="en-US"/>
              <a:t>Wilbur's BASC 2- Progress</a:t>
            </a:r>
            <a:r>
              <a:rPr lang="en-US" baseline="0"/>
              <a:t> Monitor with Parent and Teacher on the Externalizing and ADHD Form</a:t>
            </a:r>
            <a:endParaRPr lang="en-US"/>
          </a:p>
        </c:rich>
      </c:tx>
    </c:title>
    <c:plotArea>
      <c:layout/>
      <c:lineChart>
        <c:grouping val="standard"/>
        <c:ser>
          <c:idx val="0"/>
          <c:order val="0"/>
          <c:tx>
            <c:strRef>
              <c:f>Sheet1!$B$1</c:f>
              <c:strCache>
                <c:ptCount val="1"/>
                <c:pt idx="0">
                  <c:v>P-Aggression</c:v>
                </c:pt>
              </c:strCache>
            </c:strRef>
          </c:tx>
          <c:spPr>
            <a:ln w="9525" cmpd="sng">
              <a:solidFill>
                <a:srgbClr val="0000FF"/>
              </a:solidFill>
            </a:ln>
          </c:spPr>
          <c:marker>
            <c:symbol val="none"/>
          </c:marker>
          <c:cat>
            <c:numRef>
              <c:f>Sheet1!$A$2:$A$9</c:f>
              <c:numCache>
                <c:formatCode>d\-mmm</c:formatCode>
                <c:ptCount val="8"/>
                <c:pt idx="0">
                  <c:v>41522</c:v>
                </c:pt>
                <c:pt idx="1">
                  <c:v>41536</c:v>
                </c:pt>
                <c:pt idx="2">
                  <c:v>41550</c:v>
                </c:pt>
                <c:pt idx="3">
                  <c:v>41564</c:v>
                </c:pt>
                <c:pt idx="4">
                  <c:v>41578</c:v>
                </c:pt>
                <c:pt idx="5">
                  <c:v>41593</c:v>
                </c:pt>
                <c:pt idx="6">
                  <c:v>41607</c:v>
                </c:pt>
                <c:pt idx="7">
                  <c:v>41621</c:v>
                </c:pt>
              </c:numCache>
            </c:numRef>
          </c:cat>
          <c:val>
            <c:numRef>
              <c:f>Sheet1!$B$2:$B$9</c:f>
              <c:numCache>
                <c:formatCode>General</c:formatCode>
                <c:ptCount val="8"/>
                <c:pt idx="0">
                  <c:v>64</c:v>
                </c:pt>
                <c:pt idx="1">
                  <c:v>62</c:v>
                </c:pt>
                <c:pt idx="2">
                  <c:v>61</c:v>
                </c:pt>
                <c:pt idx="3">
                  <c:v>58</c:v>
                </c:pt>
                <c:pt idx="4">
                  <c:v>60</c:v>
                </c:pt>
                <c:pt idx="5">
                  <c:v>58</c:v>
                </c:pt>
                <c:pt idx="6">
                  <c:v>59</c:v>
                </c:pt>
                <c:pt idx="7">
                  <c:v>54</c:v>
                </c:pt>
              </c:numCache>
            </c:numRef>
          </c:val>
        </c:ser>
        <c:ser>
          <c:idx val="1"/>
          <c:order val="1"/>
          <c:tx>
            <c:strRef>
              <c:f>Sheet1!$C$1</c:f>
              <c:strCache>
                <c:ptCount val="1"/>
                <c:pt idx="0">
                  <c:v>P-Attention Problems</c:v>
                </c:pt>
              </c:strCache>
            </c:strRef>
          </c:tx>
          <c:spPr>
            <a:ln w="9525" cmpd="sng">
              <a:solidFill>
                <a:srgbClr val="FF0000"/>
              </a:solidFill>
            </a:ln>
          </c:spPr>
          <c:marker>
            <c:symbol val="none"/>
          </c:marker>
          <c:cat>
            <c:numRef>
              <c:f>Sheet1!$A$2:$A$9</c:f>
              <c:numCache>
                <c:formatCode>d\-mmm</c:formatCode>
                <c:ptCount val="8"/>
                <c:pt idx="0">
                  <c:v>41522</c:v>
                </c:pt>
                <c:pt idx="1">
                  <c:v>41536</c:v>
                </c:pt>
                <c:pt idx="2">
                  <c:v>41550</c:v>
                </c:pt>
                <c:pt idx="3">
                  <c:v>41564</c:v>
                </c:pt>
                <c:pt idx="4">
                  <c:v>41578</c:v>
                </c:pt>
                <c:pt idx="5">
                  <c:v>41593</c:v>
                </c:pt>
                <c:pt idx="6">
                  <c:v>41607</c:v>
                </c:pt>
                <c:pt idx="7">
                  <c:v>41621</c:v>
                </c:pt>
              </c:numCache>
            </c:numRef>
          </c:cat>
          <c:val>
            <c:numRef>
              <c:f>Sheet1!$C$2:$C$9</c:f>
              <c:numCache>
                <c:formatCode>General</c:formatCode>
                <c:ptCount val="8"/>
                <c:pt idx="0">
                  <c:v>71</c:v>
                </c:pt>
                <c:pt idx="1">
                  <c:v>63</c:v>
                </c:pt>
                <c:pt idx="2">
                  <c:v>60</c:v>
                </c:pt>
                <c:pt idx="3">
                  <c:v>59</c:v>
                </c:pt>
                <c:pt idx="4">
                  <c:v>52</c:v>
                </c:pt>
                <c:pt idx="5">
                  <c:v>53</c:v>
                </c:pt>
                <c:pt idx="6">
                  <c:v>51</c:v>
                </c:pt>
                <c:pt idx="7">
                  <c:v>50</c:v>
                </c:pt>
              </c:numCache>
            </c:numRef>
          </c:val>
        </c:ser>
        <c:ser>
          <c:idx val="2"/>
          <c:order val="2"/>
          <c:tx>
            <c:strRef>
              <c:f>Sheet1!$D$1</c:f>
              <c:strCache>
                <c:ptCount val="1"/>
                <c:pt idx="0">
                  <c:v>P-Conduct Problems</c:v>
                </c:pt>
              </c:strCache>
            </c:strRef>
          </c:tx>
          <c:spPr>
            <a:ln w="9525" cmpd="sng">
              <a:solidFill>
                <a:srgbClr val="008000"/>
              </a:solidFill>
            </a:ln>
          </c:spPr>
          <c:marker>
            <c:symbol val="none"/>
          </c:marker>
          <c:cat>
            <c:numRef>
              <c:f>Sheet1!$A$2:$A$9</c:f>
              <c:numCache>
                <c:formatCode>d\-mmm</c:formatCode>
                <c:ptCount val="8"/>
                <c:pt idx="0">
                  <c:v>41522</c:v>
                </c:pt>
                <c:pt idx="1">
                  <c:v>41536</c:v>
                </c:pt>
                <c:pt idx="2">
                  <c:v>41550</c:v>
                </c:pt>
                <c:pt idx="3">
                  <c:v>41564</c:v>
                </c:pt>
                <c:pt idx="4">
                  <c:v>41578</c:v>
                </c:pt>
                <c:pt idx="5">
                  <c:v>41593</c:v>
                </c:pt>
                <c:pt idx="6">
                  <c:v>41607</c:v>
                </c:pt>
                <c:pt idx="7">
                  <c:v>41621</c:v>
                </c:pt>
              </c:numCache>
            </c:numRef>
          </c:cat>
          <c:val>
            <c:numRef>
              <c:f>Sheet1!$D$2:$D$9</c:f>
              <c:numCache>
                <c:formatCode>General</c:formatCode>
                <c:ptCount val="8"/>
                <c:pt idx="0">
                  <c:v>60</c:v>
                </c:pt>
                <c:pt idx="1">
                  <c:v>54</c:v>
                </c:pt>
                <c:pt idx="2">
                  <c:v>55</c:v>
                </c:pt>
                <c:pt idx="3">
                  <c:v>53</c:v>
                </c:pt>
                <c:pt idx="4">
                  <c:v>60</c:v>
                </c:pt>
                <c:pt idx="5">
                  <c:v>56</c:v>
                </c:pt>
                <c:pt idx="6">
                  <c:v>50</c:v>
                </c:pt>
                <c:pt idx="7">
                  <c:v>49</c:v>
                </c:pt>
              </c:numCache>
            </c:numRef>
          </c:val>
        </c:ser>
        <c:ser>
          <c:idx val="3"/>
          <c:order val="3"/>
          <c:tx>
            <c:strRef>
              <c:f>Sheet1!$E$1</c:f>
              <c:strCache>
                <c:ptCount val="1"/>
                <c:pt idx="0">
                  <c:v>P-Hyperactivity</c:v>
                </c:pt>
              </c:strCache>
            </c:strRef>
          </c:tx>
          <c:spPr>
            <a:ln w="9525" cmpd="sng">
              <a:solidFill>
                <a:schemeClr val="tx1">
                  <a:lumMod val="75000"/>
                  <a:lumOff val="25000"/>
                </a:schemeClr>
              </a:solidFill>
            </a:ln>
          </c:spPr>
          <c:marker>
            <c:symbol val="none"/>
          </c:marker>
          <c:cat>
            <c:numRef>
              <c:f>Sheet1!$A$2:$A$9</c:f>
              <c:numCache>
                <c:formatCode>d\-mmm</c:formatCode>
                <c:ptCount val="8"/>
                <c:pt idx="0">
                  <c:v>41522</c:v>
                </c:pt>
                <c:pt idx="1">
                  <c:v>41536</c:v>
                </c:pt>
                <c:pt idx="2">
                  <c:v>41550</c:v>
                </c:pt>
                <c:pt idx="3">
                  <c:v>41564</c:v>
                </c:pt>
                <c:pt idx="4">
                  <c:v>41578</c:v>
                </c:pt>
                <c:pt idx="5">
                  <c:v>41593</c:v>
                </c:pt>
                <c:pt idx="6">
                  <c:v>41607</c:v>
                </c:pt>
                <c:pt idx="7">
                  <c:v>41621</c:v>
                </c:pt>
              </c:numCache>
            </c:numRef>
          </c:cat>
          <c:val>
            <c:numRef>
              <c:f>Sheet1!$E$2:$E$9</c:f>
              <c:numCache>
                <c:formatCode>General</c:formatCode>
                <c:ptCount val="8"/>
                <c:pt idx="0">
                  <c:v>71</c:v>
                </c:pt>
                <c:pt idx="1">
                  <c:v>63</c:v>
                </c:pt>
                <c:pt idx="2">
                  <c:v>60</c:v>
                </c:pt>
                <c:pt idx="3">
                  <c:v>62</c:v>
                </c:pt>
                <c:pt idx="4">
                  <c:v>59</c:v>
                </c:pt>
                <c:pt idx="5">
                  <c:v>59</c:v>
                </c:pt>
                <c:pt idx="6">
                  <c:v>60</c:v>
                </c:pt>
                <c:pt idx="7">
                  <c:v>59</c:v>
                </c:pt>
              </c:numCache>
            </c:numRef>
          </c:val>
        </c:ser>
        <c:ser>
          <c:idx val="4"/>
          <c:order val="4"/>
          <c:tx>
            <c:strRef>
              <c:f>Sheet1!$F$1</c:f>
              <c:strCache>
                <c:ptCount val="1"/>
                <c:pt idx="0">
                  <c:v>T-Aggression</c:v>
                </c:pt>
              </c:strCache>
            </c:strRef>
          </c:tx>
          <c:spPr>
            <a:ln w="9525" cmpd="sng">
              <a:solidFill>
                <a:srgbClr val="0000FF"/>
              </a:solidFill>
              <a:prstDash val="sysDash"/>
            </a:ln>
          </c:spPr>
          <c:marker>
            <c:symbol val="none"/>
          </c:marker>
          <c:cat>
            <c:numRef>
              <c:f>Sheet1!$A$2:$A$9</c:f>
              <c:numCache>
                <c:formatCode>d\-mmm</c:formatCode>
                <c:ptCount val="8"/>
                <c:pt idx="0">
                  <c:v>41522</c:v>
                </c:pt>
                <c:pt idx="1">
                  <c:v>41536</c:v>
                </c:pt>
                <c:pt idx="2">
                  <c:v>41550</c:v>
                </c:pt>
                <c:pt idx="3">
                  <c:v>41564</c:v>
                </c:pt>
                <c:pt idx="4">
                  <c:v>41578</c:v>
                </c:pt>
                <c:pt idx="5">
                  <c:v>41593</c:v>
                </c:pt>
                <c:pt idx="6">
                  <c:v>41607</c:v>
                </c:pt>
                <c:pt idx="7">
                  <c:v>41621</c:v>
                </c:pt>
              </c:numCache>
            </c:numRef>
          </c:cat>
          <c:val>
            <c:numRef>
              <c:f>Sheet1!$F$2:$F$9</c:f>
              <c:numCache>
                <c:formatCode>General</c:formatCode>
                <c:ptCount val="8"/>
                <c:pt idx="0">
                  <c:v>66</c:v>
                </c:pt>
                <c:pt idx="1">
                  <c:v>65</c:v>
                </c:pt>
                <c:pt idx="2">
                  <c:v>63</c:v>
                </c:pt>
                <c:pt idx="3">
                  <c:v>60</c:v>
                </c:pt>
                <c:pt idx="4">
                  <c:v>64</c:v>
                </c:pt>
                <c:pt idx="5">
                  <c:v>59</c:v>
                </c:pt>
                <c:pt idx="6">
                  <c:v>54</c:v>
                </c:pt>
                <c:pt idx="7">
                  <c:v>51</c:v>
                </c:pt>
              </c:numCache>
            </c:numRef>
          </c:val>
        </c:ser>
        <c:ser>
          <c:idx val="5"/>
          <c:order val="5"/>
          <c:tx>
            <c:strRef>
              <c:f>Sheet1!$G$1</c:f>
              <c:strCache>
                <c:ptCount val="1"/>
                <c:pt idx="0">
                  <c:v>T-Attention Problems</c:v>
                </c:pt>
              </c:strCache>
            </c:strRef>
          </c:tx>
          <c:spPr>
            <a:ln w="9525" cmpd="sng">
              <a:solidFill>
                <a:srgbClr val="FF0000"/>
              </a:solidFill>
              <a:prstDash val="sysDash"/>
            </a:ln>
          </c:spPr>
          <c:marker>
            <c:symbol val="none"/>
          </c:marker>
          <c:cat>
            <c:numRef>
              <c:f>Sheet1!$A$2:$A$9</c:f>
              <c:numCache>
                <c:formatCode>d\-mmm</c:formatCode>
                <c:ptCount val="8"/>
                <c:pt idx="0">
                  <c:v>41522</c:v>
                </c:pt>
                <c:pt idx="1">
                  <c:v>41536</c:v>
                </c:pt>
                <c:pt idx="2">
                  <c:v>41550</c:v>
                </c:pt>
                <c:pt idx="3">
                  <c:v>41564</c:v>
                </c:pt>
                <c:pt idx="4">
                  <c:v>41578</c:v>
                </c:pt>
                <c:pt idx="5">
                  <c:v>41593</c:v>
                </c:pt>
                <c:pt idx="6">
                  <c:v>41607</c:v>
                </c:pt>
                <c:pt idx="7">
                  <c:v>41621</c:v>
                </c:pt>
              </c:numCache>
            </c:numRef>
          </c:cat>
          <c:val>
            <c:numRef>
              <c:f>Sheet1!$G$2:$G$9</c:f>
              <c:numCache>
                <c:formatCode>General</c:formatCode>
                <c:ptCount val="8"/>
                <c:pt idx="0">
                  <c:v>74</c:v>
                </c:pt>
                <c:pt idx="1">
                  <c:v>64</c:v>
                </c:pt>
                <c:pt idx="2">
                  <c:v>65</c:v>
                </c:pt>
                <c:pt idx="3">
                  <c:v>60</c:v>
                </c:pt>
                <c:pt idx="4">
                  <c:v>65</c:v>
                </c:pt>
                <c:pt idx="5">
                  <c:v>55</c:v>
                </c:pt>
                <c:pt idx="6">
                  <c:v>57</c:v>
                </c:pt>
                <c:pt idx="7">
                  <c:v>55</c:v>
                </c:pt>
              </c:numCache>
            </c:numRef>
          </c:val>
        </c:ser>
        <c:ser>
          <c:idx val="6"/>
          <c:order val="6"/>
          <c:tx>
            <c:strRef>
              <c:f>Sheet1!$H$1</c:f>
              <c:strCache>
                <c:ptCount val="1"/>
                <c:pt idx="0">
                  <c:v>T-Conduct Problems</c:v>
                </c:pt>
              </c:strCache>
            </c:strRef>
          </c:tx>
          <c:spPr>
            <a:ln w="9525" cmpd="sng">
              <a:solidFill>
                <a:srgbClr val="008000"/>
              </a:solidFill>
              <a:prstDash val="sysDash"/>
            </a:ln>
          </c:spPr>
          <c:marker>
            <c:symbol val="none"/>
          </c:marker>
          <c:cat>
            <c:numRef>
              <c:f>Sheet1!$A$2:$A$9</c:f>
              <c:numCache>
                <c:formatCode>d\-mmm</c:formatCode>
                <c:ptCount val="8"/>
                <c:pt idx="0">
                  <c:v>41522</c:v>
                </c:pt>
                <c:pt idx="1">
                  <c:v>41536</c:v>
                </c:pt>
                <c:pt idx="2">
                  <c:v>41550</c:v>
                </c:pt>
                <c:pt idx="3">
                  <c:v>41564</c:v>
                </c:pt>
                <c:pt idx="4">
                  <c:v>41578</c:v>
                </c:pt>
                <c:pt idx="5">
                  <c:v>41593</c:v>
                </c:pt>
                <c:pt idx="6">
                  <c:v>41607</c:v>
                </c:pt>
                <c:pt idx="7">
                  <c:v>41621</c:v>
                </c:pt>
              </c:numCache>
            </c:numRef>
          </c:cat>
          <c:val>
            <c:numRef>
              <c:f>Sheet1!$H$2:$H$9</c:f>
              <c:numCache>
                <c:formatCode>General</c:formatCode>
                <c:ptCount val="8"/>
                <c:pt idx="0">
                  <c:v>61</c:v>
                </c:pt>
                <c:pt idx="1">
                  <c:v>59</c:v>
                </c:pt>
                <c:pt idx="2">
                  <c:v>50</c:v>
                </c:pt>
                <c:pt idx="3">
                  <c:v>53</c:v>
                </c:pt>
                <c:pt idx="4">
                  <c:v>60</c:v>
                </c:pt>
                <c:pt idx="5">
                  <c:v>58</c:v>
                </c:pt>
                <c:pt idx="6">
                  <c:v>53</c:v>
                </c:pt>
                <c:pt idx="7">
                  <c:v>50</c:v>
                </c:pt>
              </c:numCache>
            </c:numRef>
          </c:val>
        </c:ser>
        <c:ser>
          <c:idx val="7"/>
          <c:order val="7"/>
          <c:tx>
            <c:strRef>
              <c:f>Sheet1!$I$1</c:f>
              <c:strCache>
                <c:ptCount val="1"/>
                <c:pt idx="0">
                  <c:v>T-Hyperactivity</c:v>
                </c:pt>
              </c:strCache>
            </c:strRef>
          </c:tx>
          <c:spPr>
            <a:ln w="9525" cmpd="sng">
              <a:solidFill>
                <a:schemeClr val="tx1">
                  <a:lumMod val="65000"/>
                  <a:lumOff val="35000"/>
                </a:schemeClr>
              </a:solidFill>
              <a:prstDash val="sysDash"/>
            </a:ln>
          </c:spPr>
          <c:marker>
            <c:symbol val="none"/>
          </c:marker>
          <c:cat>
            <c:numRef>
              <c:f>Sheet1!$A$2:$A$9</c:f>
              <c:numCache>
                <c:formatCode>d\-mmm</c:formatCode>
                <c:ptCount val="8"/>
                <c:pt idx="0">
                  <c:v>41522</c:v>
                </c:pt>
                <c:pt idx="1">
                  <c:v>41536</c:v>
                </c:pt>
                <c:pt idx="2">
                  <c:v>41550</c:v>
                </c:pt>
                <c:pt idx="3">
                  <c:v>41564</c:v>
                </c:pt>
                <c:pt idx="4">
                  <c:v>41578</c:v>
                </c:pt>
                <c:pt idx="5">
                  <c:v>41593</c:v>
                </c:pt>
                <c:pt idx="6">
                  <c:v>41607</c:v>
                </c:pt>
                <c:pt idx="7">
                  <c:v>41621</c:v>
                </c:pt>
              </c:numCache>
            </c:numRef>
          </c:cat>
          <c:val>
            <c:numRef>
              <c:f>Sheet1!$I$2:$I$9</c:f>
              <c:numCache>
                <c:formatCode>General</c:formatCode>
                <c:ptCount val="8"/>
                <c:pt idx="0">
                  <c:v>79</c:v>
                </c:pt>
                <c:pt idx="1">
                  <c:v>70</c:v>
                </c:pt>
                <c:pt idx="2">
                  <c:v>68</c:v>
                </c:pt>
                <c:pt idx="3">
                  <c:v>63</c:v>
                </c:pt>
                <c:pt idx="4">
                  <c:v>66</c:v>
                </c:pt>
                <c:pt idx="5">
                  <c:v>60</c:v>
                </c:pt>
                <c:pt idx="6">
                  <c:v>59</c:v>
                </c:pt>
                <c:pt idx="7">
                  <c:v>59</c:v>
                </c:pt>
              </c:numCache>
            </c:numRef>
          </c:val>
        </c:ser>
        <c:marker val="1"/>
        <c:axId val="64110976"/>
        <c:axId val="64112512"/>
      </c:lineChart>
      <c:dateAx>
        <c:axId val="64110976"/>
        <c:scaling>
          <c:orientation val="minMax"/>
        </c:scaling>
        <c:axPos val="b"/>
        <c:numFmt formatCode="d\-mmm" sourceLinked="1"/>
        <c:tickLblPos val="nextTo"/>
        <c:crossAx val="64112512"/>
        <c:crosses val="autoZero"/>
        <c:auto val="1"/>
        <c:lblOffset val="100"/>
        <c:baseTimeUnit val="days"/>
      </c:dateAx>
      <c:valAx>
        <c:axId val="64112512"/>
        <c:scaling>
          <c:orientation val="minMax"/>
          <c:min val="40"/>
        </c:scaling>
        <c:axPos val="l"/>
        <c:majorGridlines/>
        <c:title>
          <c:tx>
            <c:rich>
              <a:bodyPr rot="-5400000" vert="horz"/>
              <a:lstStyle/>
              <a:p>
                <a:pPr>
                  <a:defRPr/>
                </a:pPr>
                <a:r>
                  <a:rPr lang="en-US" i="1"/>
                  <a:t>T</a:t>
                </a:r>
                <a:r>
                  <a:rPr lang="en-US" i="1" baseline="0"/>
                  <a:t> </a:t>
                </a:r>
                <a:r>
                  <a:rPr lang="en-US" i="0" baseline="0"/>
                  <a:t>Score</a:t>
                </a:r>
                <a:endParaRPr lang="en-US" i="1"/>
              </a:p>
            </c:rich>
          </c:tx>
        </c:title>
        <c:numFmt formatCode="General" sourceLinked="1"/>
        <c:tickLblPos val="nextTo"/>
        <c:crossAx val="64110976"/>
        <c:crosses val="autoZero"/>
        <c:crossBetween val="between"/>
      </c:valAx>
    </c:plotArea>
    <c:legend>
      <c:legendPos val="r"/>
    </c:legend>
    <c:plotVisOnly val="1"/>
    <c:dispBlanksAs val="gap"/>
  </c:chart>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image" Target="../media/image4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225" cy="468313"/>
          </a:xfrm>
          <a:prstGeom prst="rect">
            <a:avLst/>
          </a:prstGeom>
        </p:spPr>
        <p:txBody>
          <a:bodyPr vert="horz" lIns="94046" tIns="47023" rIns="94046" bIns="47023" rtlCol="0"/>
          <a:lstStyle>
            <a:lvl1pPr algn="l">
              <a:defRPr sz="1200">
                <a:latin typeface="Calibri" pitchFamily="34" charset="0"/>
                <a:ea typeface="MS PGothic" pitchFamily="34" charset="-128"/>
                <a:cs typeface="+mn-cs"/>
              </a:defRPr>
            </a:lvl1pPr>
          </a:lstStyle>
          <a:p>
            <a:pPr>
              <a:defRPr/>
            </a:pPr>
            <a:endParaRPr lang="en-US"/>
          </a:p>
        </p:txBody>
      </p:sp>
      <p:sp>
        <p:nvSpPr>
          <p:cNvPr id="3" name="Date Placeholder 2"/>
          <p:cNvSpPr>
            <a:spLocks noGrp="1"/>
          </p:cNvSpPr>
          <p:nvPr>
            <p:ph type="dt" idx="1"/>
          </p:nvPr>
        </p:nvSpPr>
        <p:spPr>
          <a:xfrm>
            <a:off x="4014788" y="0"/>
            <a:ext cx="3070225" cy="468313"/>
          </a:xfrm>
          <a:prstGeom prst="rect">
            <a:avLst/>
          </a:prstGeom>
        </p:spPr>
        <p:txBody>
          <a:bodyPr vert="horz" wrap="square" lIns="94046" tIns="47023" rIns="94046" bIns="47023" numCol="1" anchor="t" anchorCtr="0" compatLnSpc="1">
            <a:prstTxWarp prst="textNoShape">
              <a:avLst/>
            </a:prstTxWarp>
          </a:bodyPr>
          <a:lstStyle>
            <a:lvl1pPr algn="r">
              <a:defRPr sz="1200"/>
            </a:lvl1pPr>
          </a:lstStyle>
          <a:p>
            <a:fld id="{3A7886A6-0CD2-4A62-9773-0E11886CD1F3}" type="datetimeFigureOut">
              <a:rPr lang="en-US"/>
              <a:pPr/>
              <a:t>5/12/2013</a:t>
            </a:fld>
            <a:endParaRPr lang="en-US"/>
          </a:p>
        </p:txBody>
      </p:sp>
      <p:sp>
        <p:nvSpPr>
          <p:cNvPr id="4" name="Slide Image Placeholder 3"/>
          <p:cNvSpPr>
            <a:spLocks noGrp="1" noRot="1" noChangeAspect="1"/>
          </p:cNvSpPr>
          <p:nvPr>
            <p:ph type="sldImg" idx="2"/>
          </p:nvPr>
        </p:nvSpPr>
        <p:spPr>
          <a:xfrm>
            <a:off x="1200150" y="703263"/>
            <a:ext cx="4686300" cy="3514725"/>
          </a:xfrm>
          <a:prstGeom prst="rect">
            <a:avLst/>
          </a:prstGeom>
          <a:noFill/>
          <a:ln w="12700">
            <a:solidFill>
              <a:prstClr val="black"/>
            </a:solidFill>
          </a:ln>
        </p:spPr>
        <p:txBody>
          <a:bodyPr vert="horz" lIns="94046" tIns="47023" rIns="94046" bIns="47023" rtlCol="0" anchor="ctr"/>
          <a:lstStyle/>
          <a:p>
            <a:pPr lvl="0"/>
            <a:endParaRPr lang="en-US" noProof="0"/>
          </a:p>
        </p:txBody>
      </p:sp>
      <p:sp>
        <p:nvSpPr>
          <p:cNvPr id="5" name="Notes Placeholder 4"/>
          <p:cNvSpPr>
            <a:spLocks noGrp="1"/>
          </p:cNvSpPr>
          <p:nvPr>
            <p:ph type="body" sz="quarter" idx="3"/>
          </p:nvPr>
        </p:nvSpPr>
        <p:spPr>
          <a:xfrm>
            <a:off x="708025" y="4451350"/>
            <a:ext cx="5670550" cy="4217988"/>
          </a:xfrm>
          <a:prstGeom prst="rect">
            <a:avLst/>
          </a:prstGeom>
        </p:spPr>
        <p:txBody>
          <a:bodyPr vert="horz" lIns="94046" tIns="47023" rIns="94046" bIns="47023"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902700"/>
            <a:ext cx="3070225" cy="468313"/>
          </a:xfrm>
          <a:prstGeom prst="rect">
            <a:avLst/>
          </a:prstGeom>
        </p:spPr>
        <p:txBody>
          <a:bodyPr vert="horz" lIns="94046" tIns="47023" rIns="94046" bIns="47023" rtlCol="0" anchor="b"/>
          <a:lstStyle>
            <a:lvl1pPr algn="l">
              <a:defRPr sz="1200">
                <a:latin typeface="Calibri" pitchFamily="34" charset="0"/>
                <a:ea typeface="MS PGothic" pitchFamily="34" charset="-128"/>
                <a:cs typeface="+mn-cs"/>
              </a:defRPr>
            </a:lvl1pPr>
          </a:lstStyle>
          <a:p>
            <a:pPr>
              <a:defRPr/>
            </a:pPr>
            <a:endParaRPr lang="en-US"/>
          </a:p>
        </p:txBody>
      </p:sp>
      <p:sp>
        <p:nvSpPr>
          <p:cNvPr id="7" name="Slide Number Placeholder 6"/>
          <p:cNvSpPr>
            <a:spLocks noGrp="1"/>
          </p:cNvSpPr>
          <p:nvPr>
            <p:ph type="sldNum" sz="quarter" idx="5"/>
          </p:nvPr>
        </p:nvSpPr>
        <p:spPr>
          <a:xfrm>
            <a:off x="4014788" y="8902700"/>
            <a:ext cx="3070225" cy="468313"/>
          </a:xfrm>
          <a:prstGeom prst="rect">
            <a:avLst/>
          </a:prstGeom>
        </p:spPr>
        <p:txBody>
          <a:bodyPr vert="horz" wrap="square" lIns="94046" tIns="47023" rIns="94046" bIns="47023" numCol="1" anchor="b" anchorCtr="0" compatLnSpc="1">
            <a:prstTxWarp prst="textNoShape">
              <a:avLst/>
            </a:prstTxWarp>
          </a:bodyPr>
          <a:lstStyle>
            <a:lvl1pPr algn="r">
              <a:defRPr sz="1200"/>
            </a:lvl1pPr>
          </a:lstStyle>
          <a:p>
            <a:fld id="{E6FBD4F9-3501-4C19-8195-DD893509E53A}" type="slidenum">
              <a:rPr lang="en-US"/>
              <a:pPr/>
              <a:t>‹#›</a:t>
            </a:fld>
            <a:endParaRPr lang="en-US"/>
          </a:p>
        </p:txBody>
      </p:sp>
    </p:spTree>
    <p:extLst>
      <p:ext uri="{BB962C8B-B14F-4D97-AF65-F5344CB8AC3E}">
        <p14:creationId xmlns="" xmlns:p14="http://schemas.microsoft.com/office/powerpoint/2010/main" val="41489034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www.kaplanco.com/store/trans/productDetailForm.asp?CatID=17|EA1000|0&amp;PID=19312" TargetMode="External"/><Relationship Id="rId3" Type="http://schemas.openxmlformats.org/officeDocument/2006/relationships/hyperlink" Target="http://www.kaplanco.com/store/trans/productDetailForm.asp?CatID=17|EA1000|0&amp;PID=19305" TargetMode="External"/><Relationship Id="rId7" Type="http://schemas.openxmlformats.org/officeDocument/2006/relationships/hyperlink" Target="http://www.kaplanco.com/store/trans/productDetailForm.asp?CatID=17|EA1000|0&amp;PID=19311" TargetMode="External"/><Relationship Id="rId2" Type="http://schemas.openxmlformats.org/officeDocument/2006/relationships/slide" Target="../slides/slide57.xml"/><Relationship Id="rId1" Type="http://schemas.openxmlformats.org/officeDocument/2006/relationships/notesMaster" Target="../notesMasters/notesMaster1.xml"/><Relationship Id="rId6" Type="http://schemas.openxmlformats.org/officeDocument/2006/relationships/hyperlink" Target="http://www.kaplanco.com/store/trans/productDetailForm.asp?CatID=17|EA1000|0&amp;PID=19309" TargetMode="External"/><Relationship Id="rId5" Type="http://schemas.openxmlformats.org/officeDocument/2006/relationships/hyperlink" Target="http://www.kaplanco.com/store/trans/productDetailForm.asp?CatID=17|EA1000|0&amp;PID=19308" TargetMode="External"/><Relationship Id="rId4" Type="http://schemas.openxmlformats.org/officeDocument/2006/relationships/hyperlink" Target="http://www.kaplanco.com/store/trans/productDetailForm.asp?CatID=17|EA1000|0&amp;PID=19306" TargetMode="External"/><Relationship Id="rId9" Type="http://schemas.openxmlformats.org/officeDocument/2006/relationships/hyperlink" Target="http://www.kaplanco.com/store/trans/productDetailForm.asp?CatID=17|EA1000|0&amp;PID=19313"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022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Why are you here today?</a:t>
            </a:r>
          </a:p>
        </p:txBody>
      </p:sp>
      <p:sp>
        <p:nvSpPr>
          <p:cNvPr id="1802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813C1E84-9BFA-4598-900C-5CB81D7BF49D}" type="slidenum">
              <a:rPr lang="en-US" sz="1200"/>
              <a:pPr eaLnBrk="1" hangingPunct="1"/>
              <a:t>2</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r>
              <a:rPr lang="en-US" smtClean="0"/>
              <a:t>There are two different methods of Daily Behavior Ratings which will be discussed in this section. The first is Daily Behavior Report Cards in which the teacher rates the students behavior after a specified time period. This is best for externalizing behaviors because you can see these behaviors and they can be operationally defined. Examples: Time on task, hyperactive behaviors, homework completion, aggressive, social, or verbal behaviors. Harder for internalizing behaviors because the teacher would then have to speculate about the inner feelings of the student. </a:t>
            </a:r>
          </a:p>
          <a:p>
            <a:pPr eaLnBrk="1" hangingPunct="1">
              <a:lnSpc>
                <a:spcPct val="90000"/>
              </a:lnSpc>
              <a:spcBef>
                <a:spcPct val="0"/>
              </a:spcBef>
            </a:pPr>
            <a:endParaRPr lang="en-US" smtClean="0"/>
          </a:p>
          <a:p>
            <a:pPr eaLnBrk="1" hangingPunct="1">
              <a:lnSpc>
                <a:spcPct val="90000"/>
              </a:lnSpc>
              <a:spcBef>
                <a:spcPct val="0"/>
              </a:spcBef>
            </a:pPr>
            <a:r>
              <a:rPr lang="en-US" smtClean="0"/>
              <a:t>The other method for a Daily Behavior Rating is Self-monitoring in which the student rates their own behavior, also at specified time periods throughout the day. The student can report on their own inner feelings this way, with no other judgm ents made by others. These can include feelings of depression or anxiety. Students are also capable of reporting on their external behaviors as well. When reporting external behaviors, it is common for </a:t>
            </a:r>
            <a:r>
              <a:rPr lang="en-US" i="1" smtClean="0"/>
              <a:t>both</a:t>
            </a:r>
            <a:r>
              <a:rPr lang="en-US" smtClean="0"/>
              <a:t> the teacher and the student to monitor the student</a:t>
            </a:r>
            <a:r>
              <a:rPr lang="en-US" altLang="en-US" smtClean="0"/>
              <a:t>’</a:t>
            </a:r>
            <a:r>
              <a:rPr lang="en-US" altLang="ja-JP" smtClean="0"/>
              <a:t>s external behaviors to ensure consistency when first beginning as a sort of training for the student to learn to accurately monitor their own behaviors. To provide motivation for the student to be an accurate rater, the student can be rewarded for having their rating match  the teacher</a:t>
            </a:r>
            <a:r>
              <a:rPr lang="en-US" altLang="en-US" smtClean="0"/>
              <a:t>’</a:t>
            </a:r>
            <a:r>
              <a:rPr lang="en-US" altLang="ja-JP" smtClean="0"/>
              <a:t>s rating of their behavior, either exactly or within 1 point of the teacher</a:t>
            </a:r>
            <a:r>
              <a:rPr lang="en-US" altLang="en-US" smtClean="0"/>
              <a:t>’</a:t>
            </a:r>
            <a:r>
              <a:rPr lang="en-US" altLang="ja-JP" smtClean="0"/>
              <a:t>s rating. Once consistency has been achieved, the student can monitor their own behavior alone with random consistency checks made by the teacher. </a:t>
            </a:r>
          </a:p>
          <a:p>
            <a:pPr eaLnBrk="1" hangingPunct="1">
              <a:lnSpc>
                <a:spcPct val="90000"/>
              </a:lnSpc>
              <a:spcBef>
                <a:spcPct val="0"/>
              </a:spcBef>
            </a:pPr>
            <a:endParaRPr lang="en-US" smtClean="0"/>
          </a:p>
          <a:p>
            <a:pPr eaLnBrk="1" hangingPunct="1">
              <a:lnSpc>
                <a:spcPct val="90000"/>
              </a:lnSpc>
              <a:spcBef>
                <a:spcPct val="0"/>
              </a:spcBef>
            </a:pPr>
            <a:endParaRPr lang="en-US" smtClean="0"/>
          </a:p>
        </p:txBody>
      </p:sp>
      <p:sp>
        <p:nvSpPr>
          <p:cNvPr id="31748" name="Slide Number Placeholder 3"/>
          <p:cNvSpPr>
            <a:spLocks noGrp="1"/>
          </p:cNvSpPr>
          <p:nvPr>
            <p:ph type="sldNum" sz="quarter" idx="5"/>
          </p:nvPr>
        </p:nvSpPr>
        <p:spPr bwMode="auto">
          <a:noFill/>
          <a:ln>
            <a:miter lim="800000"/>
            <a:headEnd/>
            <a:tailEnd/>
          </a:ln>
        </p:spPr>
        <p:txBody>
          <a:bodyPr/>
          <a:lstStyle/>
          <a:p>
            <a:fld id="{D53E60BB-BB14-441C-BC41-28DDD1CF8323}" type="slidenum">
              <a:rPr lang="en-US"/>
              <a:pPr/>
              <a:t>34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DBRC: Teachers can rate externalizing behaviors for students of any age.</a:t>
            </a:r>
          </a:p>
          <a:p>
            <a:pPr eaLnBrk="1" hangingPunct="1">
              <a:spcBef>
                <a:spcPct val="0"/>
              </a:spcBef>
            </a:pPr>
            <a:endParaRPr lang="en-US" smtClean="0"/>
          </a:p>
          <a:p>
            <a:pPr eaLnBrk="1" hangingPunct="1">
              <a:spcBef>
                <a:spcPct val="0"/>
              </a:spcBef>
            </a:pPr>
            <a:r>
              <a:rPr lang="en-US" smtClean="0"/>
              <a:t>Self-monitoring: Students of any age can also be trained to self-monitor, as has been suggested previously. It seems intuitive that older children would be more likely to suited to self-monitoring; however the evidence suggests that self-monitoring can be effective with a range of students in elementary and secondary school programs: students with intellectual disabilities, learning disorders, behavior disorders, hyperactivity, psychiatric impairment, and juvenile offenders </a:t>
            </a:r>
          </a:p>
        </p:txBody>
      </p:sp>
      <p:sp>
        <p:nvSpPr>
          <p:cNvPr id="33796" name="Slide Number Placeholder 3"/>
          <p:cNvSpPr>
            <a:spLocks noGrp="1"/>
          </p:cNvSpPr>
          <p:nvPr>
            <p:ph type="sldNum" sz="quarter" idx="5"/>
          </p:nvPr>
        </p:nvSpPr>
        <p:spPr bwMode="auto">
          <a:noFill/>
          <a:ln>
            <a:miter lim="800000"/>
            <a:headEnd/>
            <a:tailEnd/>
          </a:ln>
        </p:spPr>
        <p:txBody>
          <a:bodyPr/>
          <a:lstStyle/>
          <a:p>
            <a:fld id="{26A57300-7E2D-448D-8FDF-8A697CCE1AD0}" type="slidenum">
              <a:rPr lang="en-US"/>
              <a:pPr/>
              <a:t>35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There are three components that must be present for a DBRC to be effective: 1) the rating must occur in close proximity to the observation period, 2) the rater must have first-hand experience in observing the student</a:t>
            </a:r>
            <a:r>
              <a:rPr lang="en-US" altLang="en-US" smtClean="0"/>
              <a:t>’</a:t>
            </a:r>
            <a:r>
              <a:rPr lang="en-US" altLang="ja-JP" smtClean="0"/>
              <a:t>s behavior(s), and 3) the rater should not interfere with the student</a:t>
            </a:r>
            <a:r>
              <a:rPr lang="en-US" altLang="en-US" smtClean="0"/>
              <a:t>’</a:t>
            </a:r>
            <a:r>
              <a:rPr lang="en-US" altLang="ja-JP" smtClean="0"/>
              <a:t>s behavior during the observation period in order to collect data about the students functioning (Chafouleas, et al., 2009)</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r>
              <a:rPr lang="en-US" smtClean="0"/>
              <a:t>The meat- what it is</a:t>
            </a:r>
          </a:p>
          <a:p>
            <a:pPr eaLnBrk="1" hangingPunct="1">
              <a:spcBef>
                <a:spcPct val="0"/>
              </a:spcBef>
            </a:pPr>
            <a:r>
              <a:rPr lang="en-US" smtClean="0"/>
              <a:t>Format of what it is</a:t>
            </a:r>
          </a:p>
          <a:p>
            <a:pPr eaLnBrk="1" hangingPunct="1">
              <a:spcBef>
                <a:spcPct val="0"/>
              </a:spcBef>
            </a:pPr>
            <a:r>
              <a:rPr lang="en-US" altLang="en-US" smtClean="0"/>
              <a:t>“</a:t>
            </a:r>
            <a:r>
              <a:rPr lang="en-US" altLang="ja-JP" smtClean="0"/>
              <a:t>web based questionnaire</a:t>
            </a:r>
            <a:r>
              <a:rPr lang="en-US" altLang="en-US" smtClean="0"/>
              <a:t>”</a:t>
            </a:r>
            <a:r>
              <a:rPr lang="en-US" altLang="ja-JP" smtClean="0"/>
              <a:t> </a:t>
            </a:r>
          </a:p>
          <a:p>
            <a:pPr eaLnBrk="1" hangingPunct="1">
              <a:spcBef>
                <a:spcPct val="0"/>
              </a:spcBef>
            </a:pPr>
            <a:r>
              <a:rPr lang="en-US" smtClean="0"/>
              <a:t>What do we receive from this?</a:t>
            </a:r>
          </a:p>
          <a:p>
            <a:pPr eaLnBrk="1" hangingPunct="1">
              <a:spcBef>
                <a:spcPct val="0"/>
              </a:spcBef>
            </a:pPr>
            <a:r>
              <a:rPr lang="en-US" smtClean="0"/>
              <a:t>What does this show us?</a:t>
            </a:r>
          </a:p>
          <a:p>
            <a:pPr eaLnBrk="1" hangingPunct="1">
              <a:spcBef>
                <a:spcPct val="0"/>
              </a:spcBef>
            </a:pPr>
            <a:r>
              <a:rPr lang="en-US" smtClean="0"/>
              <a:t>What do we get out of it?</a:t>
            </a:r>
          </a:p>
        </p:txBody>
      </p:sp>
      <p:sp>
        <p:nvSpPr>
          <p:cNvPr id="35844" name="Slide Number Placeholder 3"/>
          <p:cNvSpPr>
            <a:spLocks noGrp="1"/>
          </p:cNvSpPr>
          <p:nvPr>
            <p:ph type="sldNum" sz="quarter" idx="5"/>
          </p:nvPr>
        </p:nvSpPr>
        <p:spPr bwMode="auto">
          <a:noFill/>
          <a:ln>
            <a:miter lim="800000"/>
            <a:headEnd/>
            <a:tailEnd/>
          </a:ln>
        </p:spPr>
        <p:txBody>
          <a:bodyPr/>
          <a:lstStyle/>
          <a:p>
            <a:fld id="{16EC303D-DF03-48BE-AE2A-9523C0906DCB}" type="slidenum">
              <a:rPr lang="en-US"/>
              <a:pPr/>
              <a:t>36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marL="234950" indent="-234950" eaLnBrk="1" hangingPunct="1">
              <a:lnSpc>
                <a:spcPct val="90000"/>
              </a:lnSpc>
              <a:spcBef>
                <a:spcPct val="0"/>
              </a:spcBef>
            </a:pPr>
            <a:r>
              <a:rPr lang="en-US" smtClean="0"/>
              <a:t>I am going to go over the procedures for creating a Direct Behavior Rating and then the recommendations for what has been found to yield the most accurate ratings.</a:t>
            </a:r>
          </a:p>
          <a:p>
            <a:pPr marL="234950" indent="-234950" eaLnBrk="1" hangingPunct="1">
              <a:lnSpc>
                <a:spcPct val="90000"/>
              </a:lnSpc>
              <a:spcBef>
                <a:spcPct val="0"/>
              </a:spcBef>
              <a:buFontTx/>
              <a:buAutoNum type="arabicPeriod"/>
            </a:pPr>
            <a:endParaRPr lang="en-US" smtClean="0"/>
          </a:p>
          <a:p>
            <a:pPr marL="234950" indent="-234950" eaLnBrk="1" hangingPunct="1">
              <a:lnSpc>
                <a:spcPct val="90000"/>
              </a:lnSpc>
              <a:spcBef>
                <a:spcPct val="0"/>
              </a:spcBef>
              <a:buFontTx/>
              <a:buAutoNum type="arabicPeriod"/>
            </a:pPr>
            <a:endParaRPr lang="en-US" smtClean="0"/>
          </a:p>
          <a:p>
            <a:pPr marL="234950" indent="-234950" eaLnBrk="1" hangingPunct="1">
              <a:lnSpc>
                <a:spcPct val="90000"/>
              </a:lnSpc>
              <a:spcBef>
                <a:spcPct val="0"/>
              </a:spcBef>
              <a:buFontTx/>
              <a:buAutoNum type="arabicPeriod"/>
            </a:pPr>
            <a:r>
              <a:rPr lang="en-US" smtClean="0"/>
              <a:t>It is best to choose only between 1-3 behaviors to monitor because the ratings will be more accurate for the teacher and/or the student to record. </a:t>
            </a:r>
          </a:p>
          <a:p>
            <a:pPr marL="234950" indent="-234950" eaLnBrk="1" hangingPunct="1">
              <a:lnSpc>
                <a:spcPct val="90000"/>
              </a:lnSpc>
              <a:spcBef>
                <a:spcPct val="0"/>
              </a:spcBef>
              <a:buFontTx/>
              <a:buAutoNum type="arabicPeriod"/>
            </a:pPr>
            <a:r>
              <a:rPr lang="en-US" smtClean="0"/>
              <a:t>What is the student</a:t>
            </a:r>
            <a:r>
              <a:rPr lang="en-US" altLang="en-US" smtClean="0"/>
              <a:t>’</a:t>
            </a:r>
            <a:r>
              <a:rPr lang="en-US" altLang="ja-JP" smtClean="0"/>
              <a:t>s goal?</a:t>
            </a:r>
          </a:p>
          <a:p>
            <a:pPr marL="234950" indent="-234950" eaLnBrk="1" hangingPunct="1">
              <a:lnSpc>
                <a:spcPct val="90000"/>
              </a:lnSpc>
              <a:spcBef>
                <a:spcPct val="0"/>
              </a:spcBef>
              <a:buFontTx/>
              <a:buAutoNum type="arabicPeriod"/>
            </a:pPr>
            <a:r>
              <a:rPr lang="en-US" smtClean="0"/>
              <a:t>How do you want to collect the data? Likert scale, Frequency counts, graded smiley faces can be adapted for children.</a:t>
            </a:r>
          </a:p>
          <a:p>
            <a:pPr marL="704850" lvl="1" indent="-234950" eaLnBrk="1" hangingPunct="1">
              <a:lnSpc>
                <a:spcPct val="90000"/>
              </a:lnSpc>
              <a:spcBef>
                <a:spcPct val="0"/>
              </a:spcBef>
              <a:buFontTx/>
              <a:buAutoNum type="arabicPeriod"/>
            </a:pPr>
            <a:r>
              <a:rPr lang="en-US" smtClean="0"/>
              <a:t>Recommendations:</a:t>
            </a:r>
          </a:p>
          <a:p>
            <a:pPr marL="1174750" lvl="2" indent="-234950" eaLnBrk="1" hangingPunct="1">
              <a:lnSpc>
                <a:spcPct val="90000"/>
              </a:lnSpc>
              <a:spcBef>
                <a:spcPct val="0"/>
              </a:spcBef>
              <a:buFontTx/>
              <a:buAutoNum type="arabicPeriod"/>
            </a:pPr>
            <a:r>
              <a:rPr lang="en-US" smtClean="0"/>
              <a:t>A literature review supported that the scales should have at least 6 gradients and that 10 gradients was optimal when analyzing data and assessing growth.</a:t>
            </a:r>
          </a:p>
          <a:p>
            <a:pPr marL="1174750" lvl="2" indent="-234950" eaLnBrk="1" hangingPunct="1">
              <a:lnSpc>
                <a:spcPct val="90000"/>
              </a:lnSpc>
              <a:spcBef>
                <a:spcPct val="0"/>
              </a:spcBef>
              <a:buFontTx/>
              <a:buAutoNum type="arabicPeriod"/>
            </a:pPr>
            <a:r>
              <a:rPr lang="en-US" smtClean="0"/>
              <a:t>More scales are not necessarily more reliable or accurate than a single rating. In other words, more scales might not give more information.</a:t>
            </a:r>
          </a:p>
          <a:p>
            <a:pPr marL="1174750" lvl="2" indent="-234950" eaLnBrk="1" hangingPunct="1">
              <a:lnSpc>
                <a:spcPct val="90000"/>
              </a:lnSpc>
              <a:spcBef>
                <a:spcPct val="0"/>
              </a:spcBef>
              <a:buFontTx/>
              <a:buAutoNum type="arabicPeriod"/>
            </a:pPr>
            <a:r>
              <a:rPr lang="en-US" smtClean="0"/>
              <a:t>There are mixed findings as to whether more or less anchors are recommended. One study found that anchors at each or most regions on the scale are best (Christ, Tillman, Chaouflas, 2009), however, another study recommended few anchors (Chafouleas, 2011).</a:t>
            </a:r>
          </a:p>
          <a:p>
            <a:pPr marL="1174750" lvl="2" indent="-234950" eaLnBrk="1" hangingPunct="1">
              <a:lnSpc>
                <a:spcPct val="90000"/>
              </a:lnSpc>
              <a:spcBef>
                <a:spcPct val="0"/>
              </a:spcBef>
              <a:buFontTx/>
              <a:buAutoNum type="arabicPeriod"/>
            </a:pPr>
            <a:r>
              <a:rPr lang="en-US" smtClean="0"/>
              <a:t>The observation period can be flexibly determined (single period, half day, the end of the day).</a:t>
            </a:r>
          </a:p>
          <a:p>
            <a:pPr marL="1174750" lvl="2" indent="-234950" eaLnBrk="1" hangingPunct="1">
              <a:lnSpc>
                <a:spcPct val="90000"/>
              </a:lnSpc>
              <a:spcBef>
                <a:spcPct val="0"/>
              </a:spcBef>
              <a:buFontTx/>
              <a:buAutoNum type="arabicPeriod"/>
            </a:pPr>
            <a:r>
              <a:rPr lang="en-US" smtClean="0"/>
              <a:t>If possible, the wording of the statements should be positive in nature.</a:t>
            </a:r>
          </a:p>
          <a:p>
            <a:pPr marL="234950" indent="-234950" eaLnBrk="1" hangingPunct="1">
              <a:lnSpc>
                <a:spcPct val="90000"/>
              </a:lnSpc>
              <a:spcBef>
                <a:spcPct val="0"/>
              </a:spcBef>
              <a:buFontTx/>
              <a:buAutoNum type="arabicPeriod"/>
            </a:pPr>
            <a:endParaRPr lang="en-US" smtClean="0"/>
          </a:p>
          <a:p>
            <a:pPr marL="234950" indent="-234950" eaLnBrk="1" hangingPunct="1">
              <a:lnSpc>
                <a:spcPct val="90000"/>
              </a:lnSpc>
              <a:spcBef>
                <a:spcPct val="0"/>
              </a:spcBef>
              <a:buFontTx/>
              <a:buAutoNum type="arabicPeriod"/>
            </a:pPr>
            <a:endParaRPr lang="en-US" smtClean="0"/>
          </a:p>
          <a:p>
            <a:pPr marL="234950" indent="-234950" eaLnBrk="1" hangingPunct="1">
              <a:lnSpc>
                <a:spcPct val="90000"/>
              </a:lnSpc>
              <a:spcBef>
                <a:spcPct val="0"/>
              </a:spcBef>
              <a:buFontTx/>
              <a:buAutoNum type="arabicPeriod"/>
            </a:pPr>
            <a:endParaRPr lang="en-US" smtClean="0"/>
          </a:p>
          <a:p>
            <a:pPr marL="234950" indent="-234950" eaLnBrk="1" hangingPunct="1">
              <a:lnSpc>
                <a:spcPct val="90000"/>
              </a:lnSpc>
              <a:spcBef>
                <a:spcPct val="0"/>
              </a:spcBef>
            </a:pPr>
            <a:endParaRPr lang="en-US" smtClean="0"/>
          </a:p>
        </p:txBody>
      </p:sp>
      <p:sp>
        <p:nvSpPr>
          <p:cNvPr id="38916" name="Slide Number Placeholder 3"/>
          <p:cNvSpPr>
            <a:spLocks noGrp="1"/>
          </p:cNvSpPr>
          <p:nvPr>
            <p:ph type="sldNum" sz="quarter" idx="5"/>
          </p:nvPr>
        </p:nvSpPr>
        <p:spPr bwMode="auto">
          <a:noFill/>
          <a:ln>
            <a:miter lim="800000"/>
            <a:headEnd/>
            <a:tailEnd/>
          </a:ln>
        </p:spPr>
        <p:txBody>
          <a:bodyPr/>
          <a:lstStyle/>
          <a:p>
            <a:fld id="{6BB77C6A-261E-4632-8486-3C36625B3078}" type="slidenum">
              <a:rPr lang="en-US"/>
              <a:pPr/>
              <a:t>38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4. DBRC – the teacher</a:t>
            </a:r>
          </a:p>
          <a:p>
            <a:pPr eaLnBrk="1" hangingPunct="1">
              <a:spcBef>
                <a:spcPct val="0"/>
              </a:spcBef>
            </a:pPr>
            <a:r>
              <a:rPr lang="en-US" smtClean="0"/>
              <a:t>Self-monitoring – the student</a:t>
            </a:r>
          </a:p>
          <a:p>
            <a:pPr eaLnBrk="1" hangingPunct="1">
              <a:spcBef>
                <a:spcPct val="0"/>
              </a:spcBef>
            </a:pPr>
            <a:r>
              <a:rPr lang="en-US" smtClean="0"/>
              <a:t>Who will the child share the card with? SHARE DATA WITH SCHOOL PSYCHOLOGIST</a:t>
            </a:r>
          </a:p>
          <a:p>
            <a:pPr eaLnBrk="1" hangingPunct="1">
              <a:spcBef>
                <a:spcPct val="0"/>
              </a:spcBef>
            </a:pPr>
            <a:r>
              <a:rPr lang="en-US" smtClean="0"/>
              <a:t>DBRC – the Usually the teacher, but can be used with parents as well. Usually the child will bring the DBRC home to share with their parents and the teacher will share the data with the school psychologist</a:t>
            </a:r>
          </a:p>
          <a:p>
            <a:pPr eaLnBrk="1" hangingPunct="1">
              <a:spcBef>
                <a:spcPct val="0"/>
              </a:spcBef>
            </a:pPr>
            <a:r>
              <a:rPr lang="en-US" smtClean="0"/>
              <a:t>5. Can create your own or use an online generator</a:t>
            </a:r>
          </a:p>
          <a:p>
            <a:pPr eaLnBrk="1" hangingPunct="1">
              <a:spcBef>
                <a:spcPct val="0"/>
              </a:spcBef>
            </a:pPr>
            <a:r>
              <a:rPr lang="en-US" smtClean="0"/>
              <a:t>6. Is the student making progress with the intervention? Does the intervention need to be modified?</a:t>
            </a:r>
          </a:p>
          <a:p>
            <a:pPr eaLnBrk="1" hangingPunct="1">
              <a:spcBef>
                <a:spcPct val="0"/>
              </a:spcBef>
            </a:pPr>
            <a:endParaRPr lang="en-US" smtClean="0"/>
          </a:p>
        </p:txBody>
      </p:sp>
      <p:sp>
        <p:nvSpPr>
          <p:cNvPr id="40964" name="Slide Number Placeholder 3"/>
          <p:cNvSpPr>
            <a:spLocks noGrp="1"/>
          </p:cNvSpPr>
          <p:nvPr>
            <p:ph type="sldNum" sz="quarter" idx="5"/>
          </p:nvPr>
        </p:nvSpPr>
        <p:spPr bwMode="auto">
          <a:noFill/>
          <a:ln>
            <a:miter lim="800000"/>
            <a:headEnd/>
            <a:tailEnd/>
          </a:ln>
        </p:spPr>
        <p:txBody>
          <a:bodyPr/>
          <a:lstStyle/>
          <a:p>
            <a:fld id="{EFF2D9D1-899D-4800-B5F2-892EF1E818C0}" type="slidenum">
              <a:rPr lang="en-US"/>
              <a:pPr/>
              <a:t>39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1. </a:t>
            </a:r>
          </a:p>
          <a:p>
            <a:pPr eaLnBrk="1" hangingPunct="1">
              <a:spcBef>
                <a:spcPct val="0"/>
              </a:spcBef>
            </a:pPr>
            <a:r>
              <a:rPr lang="en-US" smtClean="0"/>
              <a:t>2. One study found that anchors at each or most regions on the scale are best (Christ, Tillman, Chaouflas, 2009), however, another review recommended few anchors (Chafouleas, 2011).</a:t>
            </a:r>
          </a:p>
          <a:p>
            <a:pPr eaLnBrk="1" hangingPunct="1">
              <a:spcBef>
                <a:spcPct val="0"/>
              </a:spcBef>
            </a:pPr>
            <a:r>
              <a:rPr lang="en-US" smtClean="0"/>
              <a:t>3. In other words, more scales might not give more information </a:t>
            </a:r>
          </a:p>
          <a:p>
            <a:pPr eaLnBrk="1" hangingPunct="1">
              <a:spcBef>
                <a:spcPct val="0"/>
              </a:spcBef>
            </a:pPr>
            <a:r>
              <a:rPr lang="en-US" smtClean="0"/>
              <a:t>4. After class period, half day, end of the day. But the sooner, the better.</a:t>
            </a:r>
          </a:p>
          <a:p>
            <a:pPr eaLnBrk="1" hangingPunct="1">
              <a:spcBef>
                <a:spcPct val="0"/>
              </a:spcBef>
            </a:pPr>
            <a:r>
              <a:rPr lang="en-US" smtClean="0"/>
              <a:t>5. Positive – stayed in seat vs got out of seat frequently</a:t>
            </a:r>
          </a:p>
        </p:txBody>
      </p:sp>
      <p:sp>
        <p:nvSpPr>
          <p:cNvPr id="43012" name="Slide Number Placeholder 3"/>
          <p:cNvSpPr>
            <a:spLocks noGrp="1"/>
          </p:cNvSpPr>
          <p:nvPr>
            <p:ph type="sldNum" sz="quarter" idx="5"/>
          </p:nvPr>
        </p:nvSpPr>
        <p:spPr bwMode="auto">
          <a:noFill/>
          <a:ln>
            <a:miter lim="800000"/>
            <a:headEnd/>
            <a:tailEnd/>
          </a:ln>
        </p:spPr>
        <p:txBody>
          <a:bodyPr/>
          <a:lstStyle/>
          <a:p>
            <a:fld id="{CE99199E-110D-4CE0-BB4A-FBACFC0102C3}" type="slidenum">
              <a:rPr lang="en-US"/>
              <a:pPr/>
              <a:t>40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Self-monitoring psychometric support can be measured by the agreement between the child and the external observer, ie, the accuracy of the child is reporting their own behaviors.</a:t>
            </a:r>
          </a:p>
          <a:p>
            <a:pPr eaLnBrk="1" hangingPunct="1">
              <a:spcBef>
                <a:spcPct val="0"/>
              </a:spcBef>
            </a:pPr>
            <a:endParaRPr lang="en-US" smtClean="0"/>
          </a:p>
          <a:p>
            <a:pPr eaLnBrk="1" hangingPunct="1">
              <a:spcBef>
                <a:spcPct val="0"/>
              </a:spcBef>
            </a:pPr>
            <a:r>
              <a:rPr lang="en-US" smtClean="0"/>
              <a:t>Explicit definitions of target behaviors and examples should be provided</a:t>
            </a:r>
          </a:p>
          <a:p>
            <a:pPr eaLnBrk="1" hangingPunct="1">
              <a:spcBef>
                <a:spcPct val="0"/>
              </a:spcBef>
            </a:pPr>
            <a:r>
              <a:rPr lang="en-US" smtClean="0"/>
              <a:t>Self-monitoring instructions should be made explicit</a:t>
            </a:r>
          </a:p>
          <a:p>
            <a:pPr eaLnBrk="1" hangingPunct="1">
              <a:spcBef>
                <a:spcPct val="0"/>
              </a:spcBef>
            </a:pPr>
            <a:r>
              <a:rPr lang="en-US" smtClean="0"/>
              <a:t>Appropriate use of self-recording instruments should be modeled by the therapist</a:t>
            </a:r>
          </a:p>
          <a:p>
            <a:pPr eaLnBrk="1" hangingPunct="1">
              <a:spcBef>
                <a:spcPct val="0"/>
              </a:spcBef>
            </a:pPr>
            <a:r>
              <a:rPr lang="en-US" smtClean="0"/>
              <a:t>The definitions of target behaviors and self-monitoring instructions should be repeated by the client</a:t>
            </a:r>
          </a:p>
          <a:p>
            <a:pPr eaLnBrk="1" hangingPunct="1">
              <a:spcBef>
                <a:spcPct val="0"/>
              </a:spcBef>
            </a:pPr>
            <a:r>
              <a:rPr lang="en-US" smtClean="0"/>
              <a:t>Several occurrences of the target behavior as defined within the assessment should be monitored by the client</a:t>
            </a:r>
          </a:p>
          <a:p>
            <a:pPr eaLnBrk="1" hangingPunct="1">
              <a:spcBef>
                <a:spcPct val="0"/>
              </a:spcBef>
            </a:pPr>
            <a:endParaRPr lang="en-US" smtClean="0"/>
          </a:p>
        </p:txBody>
      </p:sp>
      <p:sp>
        <p:nvSpPr>
          <p:cNvPr id="48132" name="Slide Number Placeholder 3"/>
          <p:cNvSpPr>
            <a:spLocks noGrp="1"/>
          </p:cNvSpPr>
          <p:nvPr>
            <p:ph type="sldNum" sz="quarter" idx="5"/>
          </p:nvPr>
        </p:nvSpPr>
        <p:spPr bwMode="auto">
          <a:noFill/>
          <a:ln>
            <a:miter lim="800000"/>
            <a:headEnd/>
            <a:tailEnd/>
          </a:ln>
        </p:spPr>
        <p:txBody>
          <a:bodyPr/>
          <a:lstStyle/>
          <a:p>
            <a:fld id="{CB1A66C8-91F6-425B-91E2-D42093EDA7D7}" type="slidenum">
              <a:rPr lang="en-US"/>
              <a:pPr/>
              <a:t>44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marL="0" lvl="1" defTabSz="939800" eaLnBrk="1" hangingPunct="1">
              <a:spcBef>
                <a:spcPct val="0"/>
              </a:spcBef>
            </a:pPr>
            <a:r>
              <a:rPr lang="en-US" smtClean="0"/>
              <a:t>Subject to rater bias – can try to minimize with training and external checks</a:t>
            </a:r>
          </a:p>
          <a:p>
            <a:pPr defTabSz="939800" eaLnBrk="1" hangingPunct="1">
              <a:spcBef>
                <a:spcPct val="0"/>
              </a:spcBef>
            </a:pPr>
            <a:endParaRPr lang="en-US" smtClean="0"/>
          </a:p>
        </p:txBody>
      </p:sp>
      <p:sp>
        <p:nvSpPr>
          <p:cNvPr id="50180" name="Slide Number Placeholder 3"/>
          <p:cNvSpPr>
            <a:spLocks noGrp="1"/>
          </p:cNvSpPr>
          <p:nvPr>
            <p:ph type="sldNum" sz="quarter" idx="5"/>
          </p:nvPr>
        </p:nvSpPr>
        <p:spPr bwMode="auto">
          <a:noFill/>
          <a:ln>
            <a:miter lim="800000"/>
            <a:headEnd/>
            <a:tailEnd/>
          </a:ln>
        </p:spPr>
        <p:txBody>
          <a:bodyPr/>
          <a:lstStyle/>
          <a:p>
            <a:fld id="{ADE74971-5C7F-4798-B365-4051465A282C}" type="slidenum">
              <a:rPr lang="en-US"/>
              <a:pPr/>
              <a:t>45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A strength based s-e pm tool</a:t>
            </a:r>
          </a:p>
        </p:txBody>
      </p:sp>
      <p:sp>
        <p:nvSpPr>
          <p:cNvPr id="40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9D6F58A9-0668-450D-A676-ABE139E99287}" type="slidenum">
              <a:rPr lang="en-US" sz="1200"/>
              <a:pPr eaLnBrk="1" hangingPunct="1"/>
              <a:t>48</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1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6213" indent="-176213" eaLnBrk="1" hangingPunct="1">
              <a:spcBef>
                <a:spcPct val="0"/>
              </a:spcBef>
              <a:buFontTx/>
              <a:buChar char="-"/>
            </a:pPr>
            <a:r>
              <a:rPr lang="en-US" smtClean="0"/>
              <a:t>All of the assessments, resources and services are focused on building the soc-emo strengths and skills of all children. The items query positive behaviors (gets along with others) rather than maladaptive ones (annoys others)</a:t>
            </a:r>
          </a:p>
          <a:p>
            <a:pPr marL="176213" indent="-176213" eaLnBrk="1" hangingPunct="1">
              <a:spcBef>
                <a:spcPct val="0"/>
              </a:spcBef>
              <a:buFontTx/>
              <a:buChar char="-"/>
            </a:pPr>
            <a:r>
              <a:rPr lang="en-US" smtClean="0"/>
              <a:t>DCRC began by focusing on promotion of socio-emo competence and resilience, and believes in promoting this competence in all children. </a:t>
            </a:r>
          </a:p>
          <a:p>
            <a:pPr marL="176213" indent="-176213" eaLnBrk="1" hangingPunct="1">
              <a:spcBef>
                <a:spcPct val="0"/>
              </a:spcBef>
              <a:buFontTx/>
              <a:buChar char="-"/>
            </a:pPr>
            <a:r>
              <a:rPr lang="en-US" smtClean="0"/>
              <a:t>The DESSA Comprehensive System is comprised of two innovative rating scales designed to screen, assess, guide intervention planning, monitor progress, and evaluate outcomes related to social-emotional competence and resilience of students grades K-8.</a:t>
            </a:r>
            <a:br>
              <a:rPr lang="en-US" smtClean="0"/>
            </a:br>
            <a:r>
              <a:rPr lang="en-US" smtClean="0"/>
              <a:t>TO support the goal of competence, the DESSA-mini was developed as an efficient, practical, and scientifically sound system for assessing and monitoring the social-emo strengths of all children. </a:t>
            </a:r>
          </a:p>
          <a:p>
            <a:pPr marL="176213" indent="-176213" eaLnBrk="1" hangingPunct="1">
              <a:spcBef>
                <a:spcPct val="0"/>
              </a:spcBef>
              <a:buFontTx/>
              <a:buChar char="-"/>
            </a:pPr>
            <a:r>
              <a:rPr lang="en-US" smtClean="0"/>
              <a:t>-the DESSA-mini can be used to screen children, the DESSA can give a more complete profile of a child</a:t>
            </a:r>
            <a:r>
              <a:rPr lang="ja-JP" altLang="en-US" smtClean="0"/>
              <a:t>’</a:t>
            </a:r>
            <a:r>
              <a:rPr lang="en-US" altLang="ja-JP" smtClean="0"/>
              <a:t>s social-emotional competence, resilience, and academic success, then the mini can be used again to PM</a:t>
            </a:r>
          </a:p>
          <a:p>
            <a:pPr marL="176213" indent="-176213" eaLnBrk="1" hangingPunct="1">
              <a:spcBef>
                <a:spcPct val="0"/>
              </a:spcBef>
              <a:buFontTx/>
              <a:buChar char="-"/>
            </a:pPr>
            <a:endParaRPr lang="en-US" smtClean="0"/>
          </a:p>
        </p:txBody>
      </p:sp>
      <p:sp>
        <p:nvSpPr>
          <p:cNvPr id="61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6F1AC6D0-DD51-4297-B109-222197029D08}" type="slidenum">
              <a:rPr lang="en-US" sz="1200"/>
              <a:pPr eaLnBrk="1" hangingPunct="1"/>
              <a:t>49</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125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9459" name="Slide Number Placeholder 3"/>
          <p:cNvSpPr txBox="1">
            <a:spLocks noGrp="1"/>
          </p:cNvSpPr>
          <p:nvPr/>
        </p:nvSpPr>
        <p:spPr bwMode="auto">
          <a:xfrm>
            <a:off x="4014788" y="8902700"/>
            <a:ext cx="3070225" cy="468313"/>
          </a:xfrm>
          <a:prstGeom prst="rect">
            <a:avLst/>
          </a:prstGeom>
          <a:noFill/>
          <a:ln>
            <a:miter lim="800000"/>
            <a:headEnd/>
            <a:tailEnd/>
          </a:ln>
        </p:spPr>
        <p:txBody>
          <a:bodyPr lIns="94046" tIns="47023" rIns="94046" bIns="47023"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fld id="{457C218B-ACD8-4D56-8A6C-67A4023F8C00}" type="slidenum">
              <a:rPr lang="en-US" sz="1200"/>
              <a:pPr algn="r" eaLnBrk="1" hangingPunct="1"/>
              <a:t>3</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6213" indent="-176213" eaLnBrk="1" hangingPunct="1">
              <a:spcBef>
                <a:spcPct val="0"/>
              </a:spcBef>
              <a:buFontTx/>
              <a:buChar char="-"/>
            </a:pPr>
            <a:r>
              <a:rPr lang="en-US" smtClean="0"/>
              <a:t>DESSA mini in a technically sound, user-friendly screening and PM tool developed to efficiently measure and track a subset of predictors of future mental, emo, bhvrl disorders to make early intervention more possible.</a:t>
            </a:r>
          </a:p>
          <a:p>
            <a:pPr marL="176213" indent="-176213" eaLnBrk="1" hangingPunct="1">
              <a:spcBef>
                <a:spcPct val="0"/>
              </a:spcBef>
              <a:buFontTx/>
              <a:buChar char="-"/>
            </a:pPr>
            <a:r>
              <a:rPr lang="en-US" smtClean="0"/>
              <a:t>social emo competencies serve as protective factors, either moderating or buffering the impact of risk or adversity, leading to more positive outcomes for children than otherwise expected. Protective factors help children be more resilient</a:t>
            </a:r>
          </a:p>
          <a:p>
            <a:pPr marL="176213" indent="-176213" eaLnBrk="1" hangingPunct="1">
              <a:spcBef>
                <a:spcPct val="0"/>
              </a:spcBef>
              <a:buFontTx/>
              <a:buChar char="-"/>
            </a:pPr>
            <a:r>
              <a:rPr lang="en-US" smtClean="0"/>
              <a:t>The scores on the DESSA-mini as a screener help adults determine which children may need s-e instruction, provides a method for monitoring the prgoress of children receiving preventative interventions, evaluates outcomes at the child and program level.</a:t>
            </a:r>
          </a:p>
          <a:p>
            <a:pPr marL="176213" indent="-176213" eaLnBrk="1" hangingPunct="1">
              <a:spcBef>
                <a:spcPct val="0"/>
              </a:spcBef>
              <a:buFontTx/>
              <a:buChar char="-"/>
            </a:pPr>
            <a:r>
              <a:rPr lang="en-US" smtClean="0"/>
              <a:t>The 8 item form is brief enough to screen many children. The authors suggest perhaps assessing those children w/ low scores on the full DESSA.</a:t>
            </a:r>
          </a:p>
          <a:p>
            <a:pPr marL="176213" indent="-176213" eaLnBrk="1" hangingPunct="1">
              <a:spcBef>
                <a:spcPct val="0"/>
              </a:spcBef>
            </a:pPr>
            <a:r>
              <a:rPr lang="en-US" smtClean="0"/>
              <a:t>there are 4 parallel forms designed to be used on a universal basis to determine need for s-e intervention. These 4 forms all measure the same constructs, which is a unique feature. All forms are stndrdzd, norm-referenced. For each item, the rater indicates how often the student engaged in the behavior in the past four weeks.</a:t>
            </a:r>
          </a:p>
          <a:p>
            <a:pPr marL="176213" indent="-176213" eaLnBrk="1" hangingPunct="1">
              <a:spcBef>
                <a:spcPct val="0"/>
              </a:spcBef>
            </a:pPr>
            <a:r>
              <a:rPr lang="en-US" smtClean="0"/>
              <a:t>Yields a single score, the social emotional total score, providing an indication of the strength of the childs s-e competence based on a comparison to national norms. Can be used to compare ratings btw teachers or across time. Raters can be administrators, counselors, teachers, psychologists, sch psychs, SWs</a:t>
            </a:r>
          </a:p>
          <a:p>
            <a:pPr marL="176213" indent="-176213" eaLnBrk="1" hangingPunct="1">
              <a:spcBef>
                <a:spcPct val="0"/>
              </a:spcBef>
              <a:buFontTx/>
              <a:buChar char="-"/>
            </a:pPr>
            <a:endParaRPr lang="en-US" smtClean="0"/>
          </a:p>
        </p:txBody>
      </p:sp>
      <p:sp>
        <p:nvSpPr>
          <p:cNvPr id="819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55089FBC-AA7B-41DF-BDD4-9B9B513C17BC}" type="slidenum">
              <a:rPr lang="en-US" sz="1200"/>
              <a:pPr eaLnBrk="1" hangingPunct="1"/>
              <a:t>50</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Literature rvw, noted bhvrl predictors of s-e competence in children. Examined other strength based assessments (DECA), condensed items</a:t>
            </a:r>
          </a:p>
          <a:p>
            <a:pPr eaLnBrk="1" hangingPunct="1">
              <a:spcBef>
                <a:spcPct val="0"/>
              </a:spcBef>
            </a:pPr>
            <a:endParaRPr lang="en-US" smtClean="0"/>
          </a:p>
        </p:txBody>
      </p:sp>
      <p:sp>
        <p:nvSpPr>
          <p:cNvPr id="1024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011F9E6-78C9-4938-B3E2-FDD7E011E0FE}" type="slidenum">
              <a:rPr lang="en-US" sz="1200"/>
              <a:pPr eaLnBrk="1" hangingPunct="1"/>
              <a:t>51</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Here is an image of Form 4 </a:t>
            </a:r>
          </a:p>
          <a:p>
            <a:r>
              <a:rPr lang="en-US" smtClean="0"/>
              <a:t>You can see how brief the PM scale is. </a:t>
            </a:r>
          </a:p>
        </p:txBody>
      </p:sp>
      <p:sp>
        <p:nvSpPr>
          <p:cNvPr id="122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24F087C1-DDE3-45A5-85F6-349A90CC570F}" type="slidenum">
              <a:rPr lang="en-US" sz="1200"/>
              <a:pPr eaLnBrk="1" hangingPunct="1"/>
              <a:t>52</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Ages 4-14. screen all kids, PM those at risk</a:t>
            </a:r>
          </a:p>
        </p:txBody>
      </p:sp>
      <p:sp>
        <p:nvSpPr>
          <p:cNvPr id="153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0DE47858-FA21-4847-B754-8DF9EE8645D2}" type="slidenum">
              <a:rPr lang="en-US" sz="1200"/>
              <a:pPr eaLnBrk="1" hangingPunct="1"/>
              <a:t>54</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Admin DESSA-mini to each child to screen, give those children who score in the need category the dessa to get a full picture of what specific interventions are needed, then ongoing progress monitoring </a:t>
            </a:r>
          </a:p>
          <a:p>
            <a:pPr eaLnBrk="1" hangingPunct="1"/>
            <a:r>
              <a:rPr lang="en-US" smtClean="0"/>
              <a:t>When you fill out the PM rating scale once a weekA. Child</a:t>
            </a:r>
            <a:r>
              <a:rPr lang="ja-JP" altLang="en-US" smtClean="0"/>
              <a:t>’</a:t>
            </a:r>
            <a:r>
              <a:rPr lang="en-US" altLang="ja-JP" smtClean="0"/>
              <a:t>s name	B. rating dates	C. DESSA-mini score	D. graph	E. Notes on each administration</a:t>
            </a:r>
            <a:endParaRPr lang="en-US" smtClean="0"/>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94AB4EF5-E792-435E-A2A8-284D289C0F11}" type="slidenum">
              <a:rPr lang="en-US" sz="1200"/>
              <a:pPr eaLnBrk="1" hangingPunct="1"/>
              <a:t>55</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45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Here is a chart of the child</a:t>
            </a:r>
            <a:r>
              <a:rPr lang="ja-JP" altLang="en-US" smtClean="0"/>
              <a:t>’</a:t>
            </a:r>
            <a:r>
              <a:rPr lang="en-US" altLang="ja-JP" smtClean="0"/>
              <a:t>s response to instruction and recommendations for support and intervention</a:t>
            </a:r>
            <a:endParaRPr lang="en-US" smtClean="0"/>
          </a:p>
        </p:txBody>
      </p:sp>
      <p:sp>
        <p:nvSpPr>
          <p:cNvPr id="194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F8426313-D32F-4F08-8E80-D129BBFEE924}" type="slidenum">
              <a:rPr lang="en-US" sz="1200"/>
              <a:pPr eaLnBrk="1" hangingPunct="1"/>
              <a:t>56</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DESSA-mini Kit includes a the </a:t>
            </a:r>
            <a:r>
              <a:rPr lang="en-US" smtClean="0">
                <a:hlinkClick r:id="rId3"/>
              </a:rPr>
              <a:t>DESSA-mini manual</a:t>
            </a:r>
            <a:r>
              <a:rPr lang="en-US" smtClean="0"/>
              <a:t>, 25 copies of each of the four DESSA-mini forms(</a:t>
            </a:r>
            <a:r>
              <a:rPr lang="en-US" smtClean="0">
                <a:hlinkClick r:id="rId4"/>
              </a:rPr>
              <a:t>Form One</a:t>
            </a:r>
            <a:r>
              <a:rPr lang="en-US" smtClean="0"/>
              <a:t>, </a:t>
            </a:r>
            <a:r>
              <a:rPr lang="en-US" smtClean="0">
                <a:hlinkClick r:id="rId5"/>
              </a:rPr>
              <a:t>Form Two</a:t>
            </a:r>
            <a:r>
              <a:rPr lang="en-US" smtClean="0"/>
              <a:t>, </a:t>
            </a:r>
            <a:r>
              <a:rPr lang="en-US" smtClean="0">
                <a:hlinkClick r:id="rId6"/>
              </a:rPr>
              <a:t>Form Three</a:t>
            </a:r>
            <a:r>
              <a:rPr lang="en-US" smtClean="0"/>
              <a:t>, </a:t>
            </a:r>
            <a:r>
              <a:rPr lang="en-US" smtClean="0">
                <a:hlinkClick r:id="rId7"/>
              </a:rPr>
              <a:t>Form Four</a:t>
            </a:r>
            <a:r>
              <a:rPr lang="en-US" smtClean="0"/>
              <a:t>), 25 copies of the </a:t>
            </a:r>
            <a:r>
              <a:rPr lang="en-US" smtClean="0">
                <a:hlinkClick r:id="rId8"/>
              </a:rPr>
              <a:t>Ongoing Progress Monitoring Form</a:t>
            </a:r>
            <a:r>
              <a:rPr lang="en-US" smtClean="0"/>
              <a:t>, and a </a:t>
            </a:r>
            <a:r>
              <a:rPr lang="en-US" smtClean="0">
                <a:hlinkClick r:id="rId9"/>
              </a:rPr>
              <a:t>nylon carrying case</a:t>
            </a:r>
            <a:r>
              <a:rPr lang="en-US" smtClean="0"/>
              <a:t>.</a:t>
            </a:r>
          </a:p>
          <a:p>
            <a:pPr eaLnBrk="1" hangingPunct="1">
              <a:spcBef>
                <a:spcPct val="0"/>
              </a:spcBef>
            </a:pPr>
            <a:r>
              <a:rPr lang="en-US" smtClean="0"/>
              <a:t>You can also purchase extra pads of each of the 4 forms of the DESSA-mini, which come with 25 forms for $7.95. Each pad is 7.95</a:t>
            </a:r>
          </a:p>
          <a:p>
            <a:pPr eaLnBrk="1" hangingPunct="1">
              <a:spcBef>
                <a:spcPct val="0"/>
              </a:spcBef>
            </a:pPr>
            <a:r>
              <a:rPr lang="en-US" smtClean="0"/>
              <a:t>The PM forms are sold in a pad of 25 forms for $7.95 as well.</a:t>
            </a:r>
          </a:p>
          <a:p>
            <a:pPr eaLnBrk="1" hangingPunct="1">
              <a:spcBef>
                <a:spcPct val="0"/>
              </a:spcBef>
            </a:pPr>
            <a:r>
              <a:rPr lang="en-US" smtClean="0"/>
              <a:t>PICTURES </a:t>
            </a:r>
            <a:r>
              <a:rPr lang="en-US" smtClean="0">
                <a:sym typeface="Wingdings" pitchFamily="2" charset="2"/>
              </a:rPr>
              <a:t></a:t>
            </a:r>
          </a:p>
          <a:p>
            <a:pPr eaLnBrk="1" hangingPunct="1">
              <a:spcBef>
                <a:spcPct val="0"/>
              </a:spcBef>
            </a:pPr>
            <a:r>
              <a:rPr lang="en-US" smtClean="0">
                <a:sym typeface="Wingdings" pitchFamily="2" charset="2"/>
              </a:rPr>
              <a:t>Visuals</a:t>
            </a:r>
          </a:p>
          <a:p>
            <a:pPr eaLnBrk="1" hangingPunct="1">
              <a:spcBef>
                <a:spcPct val="0"/>
              </a:spcBef>
            </a:pPr>
            <a:r>
              <a:rPr lang="en-US" smtClean="0">
                <a:sym typeface="Wingdings" pitchFamily="2" charset="2"/>
              </a:rPr>
              <a:t>Mention Cost or how to purchase</a:t>
            </a:r>
            <a:endParaRPr lang="en-US" smtClean="0"/>
          </a:p>
          <a:p>
            <a:pPr eaLnBrk="1" hangingPunct="1">
              <a:spcBef>
                <a:spcPct val="0"/>
              </a:spcBef>
            </a:pPr>
            <a:endParaRPr lang="en-US" smtClean="0"/>
          </a:p>
        </p:txBody>
      </p:sp>
      <p:sp>
        <p:nvSpPr>
          <p:cNvPr id="215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725E044F-FE0F-4250-9D81-EAD3B3ACAFF0}" type="slidenum">
              <a:rPr lang="en-US" sz="1200"/>
              <a:pPr eaLnBrk="1" hangingPunct="1"/>
              <a:t>57</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45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standardization sample was very large and representative of the US population, reflects the diversity of children today.</a:t>
            </a:r>
          </a:p>
          <a:p>
            <a:endParaRPr lang="en-US" smtClean="0"/>
          </a:p>
          <a:p>
            <a:r>
              <a:rPr lang="en-US" smtClean="0"/>
              <a:t>1249 for DESSA mini and 2500 for DESSA</a:t>
            </a:r>
          </a:p>
        </p:txBody>
      </p:sp>
      <p:sp>
        <p:nvSpPr>
          <p:cNvPr id="245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9DB0014-A4DF-40A8-8A65-7A3FA028464C}" type="slidenum">
              <a:rPr lang="en-US" sz="1200"/>
              <a:pPr eaLnBrk="1" hangingPunct="1"/>
              <a:t>58</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662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66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E837FE8D-779B-4947-9C95-68BE11E069D2}" type="slidenum">
              <a:rPr lang="en-US" sz="1200"/>
              <a:pPr eaLnBrk="1" hangingPunct="1"/>
              <a:t>59</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forms are not customizable, the questions are fixed for each child. </a:t>
            </a:r>
          </a:p>
          <a:p>
            <a:pPr eaLnBrk="1" hangingPunct="1">
              <a:spcBef>
                <a:spcPct val="0"/>
              </a:spcBef>
            </a:pPr>
            <a:r>
              <a:rPr lang="en-US" smtClean="0"/>
              <a:t>All material is copyrighted, and thus may not be reproduced or transmitted in any form without written permission from the Devereux Foundation.</a:t>
            </a:r>
          </a:p>
          <a:p>
            <a:pPr eaLnBrk="1" hangingPunct="1">
              <a:spcBef>
                <a:spcPct val="0"/>
              </a:spcBef>
            </a:pPr>
            <a:r>
              <a:rPr lang="en-US" smtClean="0"/>
              <a:t>Like most rating scales, subject to rater bias.</a:t>
            </a:r>
          </a:p>
          <a:p>
            <a:pPr eaLnBrk="1" hangingPunct="1">
              <a:spcBef>
                <a:spcPct val="0"/>
              </a:spcBef>
            </a:pPr>
            <a:r>
              <a:rPr lang="en-US" smtClean="0"/>
              <a:t>There are no self reports, which may be helpful to compare to teacher ratings</a:t>
            </a:r>
          </a:p>
          <a:p>
            <a:pPr eaLnBrk="1" hangingPunct="1">
              <a:spcBef>
                <a:spcPct val="0"/>
              </a:spcBef>
            </a:pPr>
            <a:r>
              <a:rPr lang="en-US" smtClean="0"/>
              <a:t>The system does not have a software, but you could always graph the data using Microsoft Excel.</a:t>
            </a:r>
          </a:p>
          <a:p>
            <a:pPr eaLnBrk="1" hangingPunct="1">
              <a:spcBef>
                <a:spcPct val="0"/>
              </a:spcBef>
            </a:pPr>
            <a:r>
              <a:rPr lang="en-US" smtClean="0"/>
              <a:t>Due to the brevity of questions on the DESSA mini that are so global, the measure may not be very sensitive to change over time</a:t>
            </a:r>
          </a:p>
          <a:p>
            <a:pPr eaLnBrk="1" hangingPunct="1">
              <a:spcBef>
                <a:spcPct val="0"/>
              </a:spcBef>
            </a:pPr>
            <a:r>
              <a:rPr lang="en-US" smtClean="0"/>
              <a:t>The brevity of the system is a disadvantage because it does not measure as much as other systems</a:t>
            </a:r>
          </a:p>
        </p:txBody>
      </p:sp>
      <p:sp>
        <p:nvSpPr>
          <p:cNvPr id="286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5D424217-19EA-4293-B60E-BFA5535DCF3D}" type="slidenum">
              <a:rPr lang="en-US" sz="1200"/>
              <a:pPr eaLnBrk="1" hangingPunct="1"/>
              <a:t>60</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a:xfrm>
            <a:off x="4014788" y="8902700"/>
            <a:ext cx="3070225" cy="468313"/>
          </a:xfrm>
          <a:prstGeom prst="rect">
            <a:avLst/>
          </a:prstGeom>
          <a:noFill/>
        </p:spPr>
        <p:txBody>
          <a:bodyPr lIns="94046" tIns="47023" rIns="94046" bIns="47023"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fld id="{883321ED-0271-4A70-9323-DC48B6D24EAA}" type="slidenum">
              <a:rPr lang="en-US" sz="1200"/>
              <a:pPr algn="r" eaLnBrk="1" hangingPunct="1"/>
              <a:t>4</a:t>
            </a:fld>
            <a:endParaRPr lang="en-US" sz="1200"/>
          </a:p>
        </p:txBody>
      </p:sp>
      <p:sp>
        <p:nvSpPr>
          <p:cNvPr id="1822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227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focus on positive is unique and a good thing for students and teachers to measure the good qualities in a student, instead of a focus on maladative behavior</a:t>
            </a:r>
          </a:p>
          <a:p>
            <a:pPr eaLnBrk="1" hangingPunct="1">
              <a:spcBef>
                <a:spcPct val="0"/>
              </a:spcBef>
            </a:pPr>
            <a:r>
              <a:rPr lang="en-US" smtClean="0"/>
              <a:t>Little interference on part of the observer- students are not aware they are being monitored</a:t>
            </a:r>
          </a:p>
          <a:p>
            <a:pPr eaLnBrk="1" hangingPunct="1">
              <a:spcBef>
                <a:spcPct val="0"/>
              </a:spcBef>
            </a:pPr>
            <a:r>
              <a:rPr lang="en-US" smtClean="0"/>
              <a:t>Takes 1-2 minutes per student! Excellent validity and reliability</a:t>
            </a:r>
          </a:p>
          <a:p>
            <a:pPr eaLnBrk="1" hangingPunct="1">
              <a:spcBef>
                <a:spcPct val="0"/>
              </a:spcBef>
            </a:pPr>
            <a:r>
              <a:rPr lang="en-US" smtClean="0"/>
              <a:t>Can be used as a screener, but you do not need to use it to screen the entire school. </a:t>
            </a:r>
          </a:p>
          <a:p>
            <a:pPr eaLnBrk="1" hangingPunct="1">
              <a:spcBef>
                <a:spcPct val="0"/>
              </a:spcBef>
            </a:pPr>
            <a:r>
              <a:rPr lang="en-US" smtClean="0"/>
              <a:t>Aligned with the 3 tiered model, shows you when students are </a:t>
            </a:r>
            <a:r>
              <a:rPr lang="ja-JP" altLang="en-US" smtClean="0"/>
              <a:t>“</a:t>
            </a:r>
            <a:r>
              <a:rPr lang="en-US" altLang="ja-JP" smtClean="0"/>
              <a:t>at-risk</a:t>
            </a:r>
            <a:r>
              <a:rPr lang="ja-JP" altLang="en-US" smtClean="0"/>
              <a:t>”</a:t>
            </a:r>
            <a:r>
              <a:rPr lang="en-US" altLang="ja-JP" smtClean="0"/>
              <a:t> or displaying a lack of s-e competencies. </a:t>
            </a:r>
            <a:endParaRPr lang="en-US" smtClean="0"/>
          </a:p>
        </p:txBody>
      </p:sp>
      <p:sp>
        <p:nvSpPr>
          <p:cNvPr id="307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A99C625-1C98-4B7D-AC89-C544FD1B3B11}" type="slidenum">
              <a:rPr lang="en-US" sz="1200"/>
              <a:pPr eaLnBrk="1" hangingPunct="1"/>
              <a:t>61</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22816" indent="-278006">
              <a:defRPr>
                <a:solidFill>
                  <a:schemeClr val="tx1"/>
                </a:solidFill>
                <a:latin typeface="Arial" charset="0"/>
              </a:defRPr>
            </a:lvl2pPr>
            <a:lvl3pPr marL="1112025" indent="-222405">
              <a:defRPr>
                <a:solidFill>
                  <a:schemeClr val="tx1"/>
                </a:solidFill>
                <a:latin typeface="Arial" charset="0"/>
              </a:defRPr>
            </a:lvl3pPr>
            <a:lvl4pPr marL="1556835" indent="-222405">
              <a:defRPr>
                <a:solidFill>
                  <a:schemeClr val="tx1"/>
                </a:solidFill>
                <a:latin typeface="Arial" charset="0"/>
              </a:defRPr>
            </a:lvl4pPr>
            <a:lvl5pPr marL="2001644" indent="-222405">
              <a:defRPr>
                <a:solidFill>
                  <a:schemeClr val="tx1"/>
                </a:solidFill>
                <a:latin typeface="Arial" charset="0"/>
              </a:defRPr>
            </a:lvl5pPr>
            <a:lvl6pPr marL="2446454" indent="-222405" eaLnBrk="0" fontAlgn="base" hangingPunct="0">
              <a:spcBef>
                <a:spcPct val="0"/>
              </a:spcBef>
              <a:spcAft>
                <a:spcPct val="0"/>
              </a:spcAft>
              <a:defRPr>
                <a:solidFill>
                  <a:schemeClr val="tx1"/>
                </a:solidFill>
                <a:latin typeface="Arial" charset="0"/>
              </a:defRPr>
            </a:lvl6pPr>
            <a:lvl7pPr marL="2891264" indent="-222405" eaLnBrk="0" fontAlgn="base" hangingPunct="0">
              <a:spcBef>
                <a:spcPct val="0"/>
              </a:spcBef>
              <a:spcAft>
                <a:spcPct val="0"/>
              </a:spcAft>
              <a:defRPr>
                <a:solidFill>
                  <a:schemeClr val="tx1"/>
                </a:solidFill>
                <a:latin typeface="Arial" charset="0"/>
              </a:defRPr>
            </a:lvl7pPr>
            <a:lvl8pPr marL="3336074" indent="-222405" eaLnBrk="0" fontAlgn="base" hangingPunct="0">
              <a:spcBef>
                <a:spcPct val="0"/>
              </a:spcBef>
              <a:spcAft>
                <a:spcPct val="0"/>
              </a:spcAft>
              <a:defRPr>
                <a:solidFill>
                  <a:schemeClr val="tx1"/>
                </a:solidFill>
                <a:latin typeface="Arial" charset="0"/>
              </a:defRPr>
            </a:lvl8pPr>
            <a:lvl9pPr marL="3780884" indent="-222405" eaLnBrk="0" fontAlgn="base" hangingPunct="0">
              <a:spcBef>
                <a:spcPct val="0"/>
              </a:spcBef>
              <a:spcAft>
                <a:spcPct val="0"/>
              </a:spcAft>
              <a:defRPr>
                <a:solidFill>
                  <a:schemeClr val="tx1"/>
                </a:solidFill>
                <a:latin typeface="Arial" charset="0"/>
              </a:defRPr>
            </a:lvl9pPr>
          </a:lstStyle>
          <a:p>
            <a:fld id="{B1644DD3-9D00-4077-9757-54B8CA1E1119}" type="slidenum">
              <a:rPr lang="en-US" smtClean="0"/>
              <a:pPr/>
              <a:t>65</a:t>
            </a:fld>
            <a:endParaRPr lang="en-US" smtClean="0"/>
          </a:p>
        </p:txBody>
      </p:sp>
      <p:sp>
        <p:nvSpPr>
          <p:cNvPr id="11267" name="Rectangle 2"/>
          <p:cNvSpPr>
            <a:spLocks noGrp="1" noRot="1" noChangeAspect="1" noChangeArrowheads="1" noTextEdit="1"/>
          </p:cNvSpPr>
          <p:nvPr>
            <p:ph type="sldImg"/>
          </p:nvPr>
        </p:nvSpPr>
        <p:spPr>
          <a:solidFill>
            <a:srgbClr val="FFFFFF"/>
          </a:solidFill>
          <a:ln/>
        </p:spPr>
      </p:sp>
      <p:sp>
        <p:nvSpPr>
          <p:cNvPr id="11268"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22816" indent="-278006">
              <a:defRPr>
                <a:solidFill>
                  <a:schemeClr val="tx1"/>
                </a:solidFill>
                <a:latin typeface="Arial" charset="0"/>
              </a:defRPr>
            </a:lvl2pPr>
            <a:lvl3pPr marL="1112025" indent="-222405">
              <a:defRPr>
                <a:solidFill>
                  <a:schemeClr val="tx1"/>
                </a:solidFill>
                <a:latin typeface="Arial" charset="0"/>
              </a:defRPr>
            </a:lvl3pPr>
            <a:lvl4pPr marL="1556835" indent="-222405">
              <a:defRPr>
                <a:solidFill>
                  <a:schemeClr val="tx1"/>
                </a:solidFill>
                <a:latin typeface="Arial" charset="0"/>
              </a:defRPr>
            </a:lvl4pPr>
            <a:lvl5pPr marL="2001644" indent="-222405">
              <a:defRPr>
                <a:solidFill>
                  <a:schemeClr val="tx1"/>
                </a:solidFill>
                <a:latin typeface="Arial" charset="0"/>
              </a:defRPr>
            </a:lvl5pPr>
            <a:lvl6pPr marL="2446454" indent="-222405" eaLnBrk="0" fontAlgn="base" hangingPunct="0">
              <a:spcBef>
                <a:spcPct val="0"/>
              </a:spcBef>
              <a:spcAft>
                <a:spcPct val="0"/>
              </a:spcAft>
              <a:defRPr>
                <a:solidFill>
                  <a:schemeClr val="tx1"/>
                </a:solidFill>
                <a:latin typeface="Arial" charset="0"/>
              </a:defRPr>
            </a:lvl6pPr>
            <a:lvl7pPr marL="2891264" indent="-222405" eaLnBrk="0" fontAlgn="base" hangingPunct="0">
              <a:spcBef>
                <a:spcPct val="0"/>
              </a:spcBef>
              <a:spcAft>
                <a:spcPct val="0"/>
              </a:spcAft>
              <a:defRPr>
                <a:solidFill>
                  <a:schemeClr val="tx1"/>
                </a:solidFill>
                <a:latin typeface="Arial" charset="0"/>
              </a:defRPr>
            </a:lvl7pPr>
            <a:lvl8pPr marL="3336074" indent="-222405" eaLnBrk="0" fontAlgn="base" hangingPunct="0">
              <a:spcBef>
                <a:spcPct val="0"/>
              </a:spcBef>
              <a:spcAft>
                <a:spcPct val="0"/>
              </a:spcAft>
              <a:defRPr>
                <a:solidFill>
                  <a:schemeClr val="tx1"/>
                </a:solidFill>
                <a:latin typeface="Arial" charset="0"/>
              </a:defRPr>
            </a:lvl8pPr>
            <a:lvl9pPr marL="3780884" indent="-222405" eaLnBrk="0" fontAlgn="base" hangingPunct="0">
              <a:spcBef>
                <a:spcPct val="0"/>
              </a:spcBef>
              <a:spcAft>
                <a:spcPct val="0"/>
              </a:spcAft>
              <a:defRPr>
                <a:solidFill>
                  <a:schemeClr val="tx1"/>
                </a:solidFill>
                <a:latin typeface="Arial" charset="0"/>
              </a:defRPr>
            </a:lvl9pPr>
          </a:lstStyle>
          <a:p>
            <a:fld id="{358A7595-51C6-4D98-B606-BC22C771F142}" type="slidenum">
              <a:rPr lang="en-US" smtClean="0"/>
              <a:pPr/>
              <a:t>66</a:t>
            </a:fld>
            <a:endParaRPr lang="en-US" smtClean="0"/>
          </a:p>
        </p:txBody>
      </p:sp>
      <p:sp>
        <p:nvSpPr>
          <p:cNvPr id="12291" name="Rectangle 1026"/>
          <p:cNvSpPr>
            <a:spLocks noGrp="1" noRot="1" noChangeAspect="1" noChangeArrowheads="1" noTextEdit="1"/>
          </p:cNvSpPr>
          <p:nvPr>
            <p:ph type="sldImg"/>
          </p:nvPr>
        </p:nvSpPr>
        <p:spPr>
          <a:xfrm>
            <a:off x="1218010" y="703565"/>
            <a:ext cx="4649044" cy="3514725"/>
          </a:xfrm>
          <a:solidFill>
            <a:srgbClr val="FFFFFF"/>
          </a:solidFill>
          <a:ln/>
        </p:spPr>
      </p:sp>
      <p:sp>
        <p:nvSpPr>
          <p:cNvPr id="12292" name="Rectangle 1027"/>
          <p:cNvSpPr>
            <a:spLocks noGrp="1" noChangeArrowheads="1"/>
          </p:cNvSpPr>
          <p:nvPr>
            <p:ph type="body" idx="1"/>
          </p:nvPr>
        </p:nvSpPr>
        <p:spPr>
          <a:xfrm>
            <a:off x="944265" y="4452296"/>
            <a:ext cx="5198070" cy="4216740"/>
          </a:xfrm>
          <a:solidFill>
            <a:srgbClr val="FFFFFF"/>
          </a:solidFill>
          <a:ln>
            <a:solidFill>
              <a:srgbClr val="000000"/>
            </a:solidFill>
          </a:ln>
        </p:spPr>
        <p:txBody>
          <a:bodyPr/>
          <a:lstStyle/>
          <a:p>
            <a:r>
              <a:rPr lang="en-US" smtClean="0"/>
              <a:t>Specify Desired </a:t>
            </a:r>
            <a:r>
              <a:rPr lang="en-US" b="1" smtClean="0"/>
              <a:t>Behavior:</a:t>
            </a:r>
            <a:endParaRPr lang="en-US" sz="1100"/>
          </a:p>
          <a:p>
            <a:pPr lvl="1"/>
            <a:r>
              <a:rPr lang="en-US" smtClean="0"/>
              <a:t>Use a replacement behavior.</a:t>
            </a:r>
            <a:endParaRPr lang="en-US" sz="1100"/>
          </a:p>
          <a:p>
            <a:pPr lvl="2"/>
            <a:r>
              <a:rPr lang="en-US" smtClean="0"/>
              <a:t>Should be incompatible with the problem behavior.</a:t>
            </a:r>
          </a:p>
          <a:p>
            <a:pPr lvl="2"/>
            <a:r>
              <a:rPr lang="en-US" smtClean="0"/>
              <a:t>Should pass the dead man’s test.</a:t>
            </a:r>
          </a:p>
          <a:p>
            <a:pPr lvl="1"/>
            <a:r>
              <a:rPr lang="en-US" smtClean="0"/>
              <a:t>First consider trying to increase a desirable behavior .  (e.g., work completion)</a:t>
            </a:r>
          </a:p>
          <a:p>
            <a:pPr lvl="1"/>
            <a:r>
              <a:rPr lang="en-US" smtClean="0"/>
              <a:t>If trying to decrease a non-desired behavior makes more sense (e.g., decrease hitting), be sure to:</a:t>
            </a:r>
          </a:p>
          <a:p>
            <a:pPr lvl="2"/>
            <a:r>
              <a:rPr lang="en-US" smtClean="0"/>
              <a:t>Make an extra effort to ensure implementation integrity.</a:t>
            </a:r>
          </a:p>
          <a:p>
            <a:pPr lvl="2"/>
            <a:r>
              <a:rPr lang="en-US" smtClean="0"/>
              <a:t>Include the development of a replacement behavior in the plan. </a:t>
            </a:r>
          </a:p>
          <a:p>
            <a:r>
              <a:rPr lang="en-US" smtClean="0"/>
              <a:t>Specify Measurement </a:t>
            </a:r>
            <a:r>
              <a:rPr lang="en-US" b="1" smtClean="0"/>
              <a:t>Conditions:</a:t>
            </a:r>
            <a:endParaRPr lang="en-US" smtClean="0"/>
          </a:p>
          <a:p>
            <a:pPr lvl="1"/>
            <a:r>
              <a:rPr lang="en-US" smtClean="0"/>
              <a:t>Include:</a:t>
            </a:r>
          </a:p>
          <a:p>
            <a:pPr lvl="2"/>
            <a:r>
              <a:rPr lang="en-US" sz="1400"/>
              <a:t>Time frame (e.g., 4 weeks)</a:t>
            </a:r>
          </a:p>
          <a:p>
            <a:pPr lvl="2"/>
            <a:r>
              <a:rPr lang="en-US" sz="1400"/>
              <a:t>Measurement material</a:t>
            </a:r>
          </a:p>
          <a:p>
            <a:pPr lvl="3"/>
            <a:r>
              <a:rPr lang="en-US" sz="1500"/>
              <a:t>Grade level (e.g., 3rd grade text)</a:t>
            </a:r>
          </a:p>
          <a:p>
            <a:pPr lvl="3"/>
            <a:r>
              <a:rPr lang="en-US" sz="1500"/>
              <a:t>Curriculum (e.g., Read Naturally probes)</a:t>
            </a:r>
          </a:p>
          <a:p>
            <a:pPr lvl="3"/>
            <a:r>
              <a:rPr lang="en-US" sz="1500"/>
              <a:t>Observation (e.g., time on task)</a:t>
            </a:r>
          </a:p>
          <a:p>
            <a:pPr lvl="2"/>
            <a:r>
              <a:rPr lang="en-US" sz="1400"/>
              <a:t>Setting (e.g., randomly selected passage, in Social Studies)</a:t>
            </a:r>
            <a:endParaRPr lang="en-US" smtClean="0"/>
          </a:p>
          <a:p>
            <a:r>
              <a:rPr lang="en-US" smtClean="0"/>
              <a:t>Specify </a:t>
            </a:r>
            <a:r>
              <a:rPr lang="en-US" b="1" smtClean="0"/>
              <a:t>Criterion</a:t>
            </a:r>
            <a:r>
              <a:rPr lang="en-US" smtClean="0"/>
              <a:t> for Success</a:t>
            </a:r>
          </a:p>
          <a:p>
            <a:pPr lvl="1"/>
            <a:r>
              <a:rPr lang="en-US" smtClean="0"/>
              <a:t>Consider performance standard with which you developed your discrepancy statement.</a:t>
            </a:r>
          </a:p>
          <a:p>
            <a:pPr lvl="1"/>
            <a:r>
              <a:rPr lang="en-US" smtClean="0"/>
              <a:t>Consider expected rate of progress (e.g, 2 words per week, 10% improvement of behavior per week).</a:t>
            </a:r>
          </a:p>
          <a:p>
            <a:pPr lvl="1"/>
            <a:r>
              <a:rPr lang="en-US" smtClean="0"/>
              <a:t>Be realistic.</a:t>
            </a:r>
          </a:p>
          <a:p>
            <a:pPr lvl="1"/>
            <a:r>
              <a:rPr lang="en-US" smtClean="0"/>
              <a:t>State final level of expected performance (e.g., 100 WRC, 85% on task). </a:t>
            </a:r>
          </a:p>
          <a:p>
            <a:r>
              <a:rPr lang="en-US" smtClean="0"/>
              <a:t>Check:  Could you graph this goal?</a:t>
            </a:r>
          </a:p>
          <a:p>
            <a:pPr lvl="1"/>
            <a:r>
              <a:rPr lang="en-US" smtClean="0"/>
              <a:t>Is the behavior to be measured defined?</a:t>
            </a:r>
          </a:p>
          <a:p>
            <a:pPr lvl="1"/>
            <a:r>
              <a:rPr lang="en-US" smtClean="0"/>
              <a:t>Are the measurement conditions clear?</a:t>
            </a:r>
          </a:p>
          <a:p>
            <a:pPr lvl="1"/>
            <a:r>
              <a:rPr lang="en-US" smtClean="0"/>
              <a:t>Are the criterion for success designated?</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22816" indent="-278006">
              <a:defRPr>
                <a:solidFill>
                  <a:schemeClr val="tx1"/>
                </a:solidFill>
                <a:latin typeface="Arial" charset="0"/>
              </a:defRPr>
            </a:lvl2pPr>
            <a:lvl3pPr marL="1112025" indent="-222405">
              <a:defRPr>
                <a:solidFill>
                  <a:schemeClr val="tx1"/>
                </a:solidFill>
                <a:latin typeface="Arial" charset="0"/>
              </a:defRPr>
            </a:lvl3pPr>
            <a:lvl4pPr marL="1556835" indent="-222405">
              <a:defRPr>
                <a:solidFill>
                  <a:schemeClr val="tx1"/>
                </a:solidFill>
                <a:latin typeface="Arial" charset="0"/>
              </a:defRPr>
            </a:lvl4pPr>
            <a:lvl5pPr marL="2001644" indent="-222405">
              <a:defRPr>
                <a:solidFill>
                  <a:schemeClr val="tx1"/>
                </a:solidFill>
                <a:latin typeface="Arial" charset="0"/>
              </a:defRPr>
            </a:lvl5pPr>
            <a:lvl6pPr marL="2446454" indent="-222405" eaLnBrk="0" fontAlgn="base" hangingPunct="0">
              <a:spcBef>
                <a:spcPct val="0"/>
              </a:spcBef>
              <a:spcAft>
                <a:spcPct val="0"/>
              </a:spcAft>
              <a:defRPr>
                <a:solidFill>
                  <a:schemeClr val="tx1"/>
                </a:solidFill>
                <a:latin typeface="Arial" charset="0"/>
              </a:defRPr>
            </a:lvl6pPr>
            <a:lvl7pPr marL="2891264" indent="-222405" eaLnBrk="0" fontAlgn="base" hangingPunct="0">
              <a:spcBef>
                <a:spcPct val="0"/>
              </a:spcBef>
              <a:spcAft>
                <a:spcPct val="0"/>
              </a:spcAft>
              <a:defRPr>
                <a:solidFill>
                  <a:schemeClr val="tx1"/>
                </a:solidFill>
                <a:latin typeface="Arial" charset="0"/>
              </a:defRPr>
            </a:lvl7pPr>
            <a:lvl8pPr marL="3336074" indent="-222405" eaLnBrk="0" fontAlgn="base" hangingPunct="0">
              <a:spcBef>
                <a:spcPct val="0"/>
              </a:spcBef>
              <a:spcAft>
                <a:spcPct val="0"/>
              </a:spcAft>
              <a:defRPr>
                <a:solidFill>
                  <a:schemeClr val="tx1"/>
                </a:solidFill>
                <a:latin typeface="Arial" charset="0"/>
              </a:defRPr>
            </a:lvl8pPr>
            <a:lvl9pPr marL="3780884" indent="-222405" eaLnBrk="0" fontAlgn="base" hangingPunct="0">
              <a:spcBef>
                <a:spcPct val="0"/>
              </a:spcBef>
              <a:spcAft>
                <a:spcPct val="0"/>
              </a:spcAft>
              <a:defRPr>
                <a:solidFill>
                  <a:schemeClr val="tx1"/>
                </a:solidFill>
                <a:latin typeface="Arial" charset="0"/>
              </a:defRPr>
            </a:lvl9pPr>
          </a:lstStyle>
          <a:p>
            <a:fld id="{9E68FBDE-B887-4D13-A0CE-06D9CCCFC4C8}" type="slidenum">
              <a:rPr lang="en-US" smtClean="0"/>
              <a:pPr/>
              <a:t>67</a:t>
            </a:fld>
            <a:endParaRPr lang="en-US" smtClean="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22816" indent="-278006">
              <a:defRPr>
                <a:solidFill>
                  <a:schemeClr val="tx1"/>
                </a:solidFill>
                <a:latin typeface="Arial" charset="0"/>
              </a:defRPr>
            </a:lvl2pPr>
            <a:lvl3pPr marL="1112025" indent="-222405">
              <a:defRPr>
                <a:solidFill>
                  <a:schemeClr val="tx1"/>
                </a:solidFill>
                <a:latin typeface="Arial" charset="0"/>
              </a:defRPr>
            </a:lvl3pPr>
            <a:lvl4pPr marL="1556835" indent="-222405">
              <a:defRPr>
                <a:solidFill>
                  <a:schemeClr val="tx1"/>
                </a:solidFill>
                <a:latin typeface="Arial" charset="0"/>
              </a:defRPr>
            </a:lvl4pPr>
            <a:lvl5pPr marL="2001644" indent="-222405">
              <a:defRPr>
                <a:solidFill>
                  <a:schemeClr val="tx1"/>
                </a:solidFill>
                <a:latin typeface="Arial" charset="0"/>
              </a:defRPr>
            </a:lvl5pPr>
            <a:lvl6pPr marL="2446454" indent="-222405" eaLnBrk="0" fontAlgn="base" hangingPunct="0">
              <a:spcBef>
                <a:spcPct val="0"/>
              </a:spcBef>
              <a:spcAft>
                <a:spcPct val="0"/>
              </a:spcAft>
              <a:defRPr>
                <a:solidFill>
                  <a:schemeClr val="tx1"/>
                </a:solidFill>
                <a:latin typeface="Arial" charset="0"/>
              </a:defRPr>
            </a:lvl6pPr>
            <a:lvl7pPr marL="2891264" indent="-222405" eaLnBrk="0" fontAlgn="base" hangingPunct="0">
              <a:spcBef>
                <a:spcPct val="0"/>
              </a:spcBef>
              <a:spcAft>
                <a:spcPct val="0"/>
              </a:spcAft>
              <a:defRPr>
                <a:solidFill>
                  <a:schemeClr val="tx1"/>
                </a:solidFill>
                <a:latin typeface="Arial" charset="0"/>
              </a:defRPr>
            </a:lvl7pPr>
            <a:lvl8pPr marL="3336074" indent="-222405" eaLnBrk="0" fontAlgn="base" hangingPunct="0">
              <a:spcBef>
                <a:spcPct val="0"/>
              </a:spcBef>
              <a:spcAft>
                <a:spcPct val="0"/>
              </a:spcAft>
              <a:defRPr>
                <a:solidFill>
                  <a:schemeClr val="tx1"/>
                </a:solidFill>
                <a:latin typeface="Arial" charset="0"/>
              </a:defRPr>
            </a:lvl8pPr>
            <a:lvl9pPr marL="3780884" indent="-222405" eaLnBrk="0" fontAlgn="base" hangingPunct="0">
              <a:spcBef>
                <a:spcPct val="0"/>
              </a:spcBef>
              <a:spcAft>
                <a:spcPct val="0"/>
              </a:spcAft>
              <a:defRPr>
                <a:solidFill>
                  <a:schemeClr val="tx1"/>
                </a:solidFill>
                <a:latin typeface="Arial" charset="0"/>
              </a:defRPr>
            </a:lvl9pPr>
          </a:lstStyle>
          <a:p>
            <a:fld id="{749413F7-80B1-44AC-9F4D-E8A7855C8E4D}" type="slidenum">
              <a:rPr lang="en-US" smtClean="0"/>
              <a:pPr/>
              <a:t>68</a:t>
            </a:fld>
            <a:endParaRPr lang="en-US"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Self-perceptions of wellbeing  and freedom of pathology relate to student outcomes </a:t>
            </a:r>
            <a:r>
              <a:rPr lang="en-US" sz="1600" dirty="0" smtClean="0"/>
              <a:t>(</a:t>
            </a:r>
            <a:r>
              <a:rPr lang="en-US" sz="1600" dirty="0" err="1" smtClean="0"/>
              <a:t>Suldo</a:t>
            </a:r>
            <a:r>
              <a:rPr lang="en-US" sz="1600" dirty="0" smtClean="0"/>
              <a:t> &amp; Shafer, 2008)</a:t>
            </a:r>
          </a:p>
          <a:p>
            <a:endParaRPr lang="en-US" dirty="0"/>
          </a:p>
        </p:txBody>
      </p:sp>
      <p:sp>
        <p:nvSpPr>
          <p:cNvPr id="4" name="Slide Number Placeholder 3"/>
          <p:cNvSpPr>
            <a:spLocks noGrp="1"/>
          </p:cNvSpPr>
          <p:nvPr>
            <p:ph type="sldNum" sz="quarter" idx="10"/>
          </p:nvPr>
        </p:nvSpPr>
        <p:spPr/>
        <p:txBody>
          <a:bodyPr/>
          <a:lstStyle/>
          <a:p>
            <a:fld id="{FC0A5B4C-BAD1-4C73-87B9-1087F8217C8B}" type="slidenum">
              <a:rPr lang="en-US" smtClean="0">
                <a:solidFill>
                  <a:prstClr val="black"/>
                </a:solidFill>
              </a:rPr>
              <a:pPr/>
              <a:t>72</a:t>
            </a:fld>
            <a:endParaRPr lang="en-US">
              <a:solidFill>
                <a:prstClr val="black"/>
              </a:solidFill>
            </a:endParaRPr>
          </a:p>
        </p:txBody>
      </p:sp>
    </p:spTree>
    <p:extLst>
      <p:ext uri="{BB962C8B-B14F-4D97-AF65-F5344CB8AC3E}">
        <p14:creationId xmlns="" xmlns:p14="http://schemas.microsoft.com/office/powerpoint/2010/main" val="3928252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691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6691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21314E98-8793-40DB-8213-53B5DBBCF239}" type="slidenum">
              <a:rPr lang="en-US" sz="1200">
                <a:solidFill>
                  <a:prstClr val="black"/>
                </a:solidFill>
              </a:rPr>
              <a:pPr eaLnBrk="1" hangingPunct="1"/>
              <a:t>73</a:t>
            </a:fld>
            <a:endParaRPr lang="en-US" sz="120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89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689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B6F8D630-69BE-4C28-9959-5D31D0E0DE49}" type="slidenum">
              <a:rPr lang="en-US" sz="1200">
                <a:solidFill>
                  <a:prstClr val="black"/>
                </a:solidFill>
              </a:rPr>
              <a:pPr eaLnBrk="1" hangingPunct="1"/>
              <a:t>74</a:t>
            </a:fld>
            <a:endParaRPr lang="en-US" sz="120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203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17203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096E83ED-C7F3-4DD9-A893-08738693738E}" type="slidenum">
              <a:rPr lang="en-US" sz="1200">
                <a:solidFill>
                  <a:prstClr val="black"/>
                </a:solidFill>
              </a:rPr>
              <a:pPr eaLnBrk="1" hangingPunct="1"/>
              <a:t>76</a:t>
            </a:fld>
            <a:endParaRPr lang="en-US" sz="120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0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740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0FED6842-BDD4-4EC1-971A-74BF81C5DF6B}" type="slidenum">
              <a:rPr lang="en-US" sz="1200">
                <a:solidFill>
                  <a:prstClr val="black"/>
                </a:solidFill>
              </a:rPr>
              <a:pPr eaLnBrk="1" hangingPunct="1"/>
              <a:t>77</a:t>
            </a:fld>
            <a:endParaRPr lang="en-US" sz="120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a:xfrm>
            <a:off x="4014788" y="8902700"/>
            <a:ext cx="3070225" cy="468313"/>
          </a:xfrm>
          <a:prstGeom prst="rect">
            <a:avLst/>
          </a:prstGeom>
          <a:noFill/>
        </p:spPr>
        <p:txBody>
          <a:bodyPr lIns="94046" tIns="47023" rIns="94046" bIns="47023"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fld id="{10C648E4-0FD3-4EDA-A737-EDB18B6895FC}" type="slidenum">
              <a:rPr lang="en-US" sz="1200"/>
              <a:pPr algn="r" eaLnBrk="1" hangingPunct="1"/>
              <a:t>5</a:t>
            </a:fld>
            <a:endParaRPr lang="en-US" sz="1200"/>
          </a:p>
        </p:txBody>
      </p:sp>
      <p:sp>
        <p:nvSpPr>
          <p:cNvPr id="1832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329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613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761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533F854C-6A25-46C7-BAB8-473CE5458B12}" type="slidenum">
              <a:rPr lang="en-US" sz="1200">
                <a:solidFill>
                  <a:prstClr val="black"/>
                </a:solidFill>
              </a:rPr>
              <a:pPr eaLnBrk="1" hangingPunct="1"/>
              <a:t>78</a:t>
            </a:fld>
            <a:endParaRPr lang="en-US" sz="120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613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761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533F854C-6A25-46C7-BAB8-473CE5458B12}" type="slidenum">
              <a:rPr lang="en-US" sz="1200">
                <a:solidFill>
                  <a:prstClr val="black"/>
                </a:solidFill>
              </a:rPr>
              <a:pPr eaLnBrk="1" hangingPunct="1"/>
              <a:t>79</a:t>
            </a:fld>
            <a:endParaRPr lang="en-US" sz="120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81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781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9C7E4770-4DD7-40C0-ABBF-74F2AFA2A19A}" type="slidenum">
              <a:rPr lang="en-US" sz="1200">
                <a:solidFill>
                  <a:prstClr val="black"/>
                </a:solidFill>
              </a:rPr>
              <a:pPr eaLnBrk="1" hangingPunct="1"/>
              <a:t>80</a:t>
            </a:fld>
            <a:endParaRPr lang="en-US" sz="1200">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022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802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7E9DD0A7-0904-415A-97AD-BDBDB71862E6}" type="slidenum">
              <a:rPr lang="en-US" sz="1200">
                <a:solidFill>
                  <a:prstClr val="black"/>
                </a:solidFill>
              </a:rPr>
              <a:pPr eaLnBrk="1" hangingPunct="1"/>
              <a:t>81</a:t>
            </a:fld>
            <a:endParaRPr lang="en-US" sz="1200">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841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8841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E2DE8AC4-F08B-4E46-8BE2-BFAD22527B66}" type="slidenum">
              <a:rPr lang="en-US" sz="1200">
                <a:solidFill>
                  <a:prstClr val="black"/>
                </a:solidFill>
              </a:rPr>
              <a:pPr eaLnBrk="1" hangingPunct="1"/>
              <a:t>82</a:t>
            </a:fld>
            <a:endParaRPr lang="en-US" sz="1200">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841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8841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E2DE8AC4-F08B-4E46-8BE2-BFAD22527B66}" type="slidenum">
              <a:rPr lang="en-US" sz="1200">
                <a:solidFill>
                  <a:prstClr val="black"/>
                </a:solidFill>
              </a:rPr>
              <a:pPr eaLnBrk="1" hangingPunct="1"/>
              <a:t>83</a:t>
            </a:fld>
            <a:endParaRPr lang="en-US" sz="1200">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763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9763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575CFA5C-C108-4D91-BDB7-DA696B6FA7A7}" type="slidenum">
              <a:rPr lang="en-US" sz="1200"/>
              <a:pPr eaLnBrk="1" hangingPunct="1"/>
              <a:t>88</a:t>
            </a:fld>
            <a:endParaRPr lang="en-US"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865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986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521D6F3D-D3C6-4512-9287-E17495E6B478}" type="slidenum">
              <a:rPr lang="en-US" sz="1200"/>
              <a:pPr eaLnBrk="1" hangingPunct="1"/>
              <a:t>89</a:t>
            </a:fld>
            <a:endParaRPr 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96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996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73ED9C1F-2502-4065-B643-B784F3890C99}" type="slidenum">
              <a:rPr lang="en-US" sz="1200"/>
              <a:pPr eaLnBrk="1" hangingPunct="1"/>
              <a:t>91</a:t>
            </a:fld>
            <a:endParaRPr lang="en-US"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07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007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E2326F7C-6C7F-44D1-9785-56E0670D7F35}" type="slidenum">
              <a:rPr lang="en-US" sz="1200"/>
              <a:pPr eaLnBrk="1" hangingPunct="1"/>
              <a:t>92</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txBox="1">
            <a:spLocks noGrp="1"/>
          </p:cNvSpPr>
          <p:nvPr/>
        </p:nvSpPr>
        <p:spPr>
          <a:xfrm>
            <a:off x="4014788" y="8902700"/>
            <a:ext cx="3070225" cy="468313"/>
          </a:xfrm>
          <a:prstGeom prst="rect">
            <a:avLst/>
          </a:prstGeom>
          <a:noFill/>
        </p:spPr>
        <p:txBody>
          <a:bodyPr lIns="94046" tIns="47023" rIns="94046" bIns="47023"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fld id="{408E96B1-ECE4-43BF-B940-E7A772019310}" type="slidenum">
              <a:rPr lang="en-US" sz="1200"/>
              <a:pPr algn="r" eaLnBrk="1" hangingPunct="1"/>
              <a:t>6</a:t>
            </a:fld>
            <a:endParaRPr lang="en-US"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173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017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E3999E06-1966-4ED2-8291-9A3F76EC0201}" type="slidenum">
              <a:rPr lang="en-US" sz="1200"/>
              <a:pPr eaLnBrk="1" hangingPunct="1"/>
              <a:t>93</a:t>
            </a:fld>
            <a:endParaRPr lang="en-US"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27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027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07F4088C-74DF-47BE-9039-3B3D4418384D}" type="slidenum">
              <a:rPr lang="en-US" sz="1200"/>
              <a:pPr eaLnBrk="1" hangingPunct="1"/>
              <a:t>94</a:t>
            </a:fld>
            <a:endParaRPr lang="en-US"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37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037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B8F45AEF-A85C-4878-A081-04CFA2FB5F76}" type="slidenum">
              <a:rPr lang="en-US" sz="1200"/>
              <a:pPr eaLnBrk="1" hangingPunct="1"/>
              <a:t>95</a:t>
            </a:fld>
            <a:endParaRPr lang="en-US"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480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048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6B73D2E8-CAE4-4FA6-BC3D-1AD6E55CB998}" type="slidenum">
              <a:rPr lang="en-US" sz="1200"/>
              <a:pPr eaLnBrk="1" hangingPunct="1"/>
              <a:t>96</a:t>
            </a:fld>
            <a:endParaRPr lang="en-US"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582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058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3FEC612-4C00-4008-A31D-0A12E569B9AD}" type="slidenum">
              <a:rPr lang="en-US" sz="1200"/>
              <a:pPr eaLnBrk="1" hangingPunct="1"/>
              <a:t>97</a:t>
            </a:fld>
            <a:endParaRPr lang="en-US"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685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0685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53DEAB1-4841-4E00-A103-B5EBF580B1C7}" type="slidenum">
              <a:rPr lang="en-US" sz="1200"/>
              <a:pPr eaLnBrk="1" hangingPunct="1"/>
              <a:t>98</a:t>
            </a:fld>
            <a:endParaRPr lang="en-US"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B83BA5C8-EF4F-419F-A11A-CA8AB74C7D93}" type="slidenum">
              <a:rPr lang="en-US" sz="1200"/>
              <a:pPr eaLnBrk="1" hangingPunct="1"/>
              <a:t>99</a:t>
            </a:fld>
            <a:endParaRPr lang="en-US"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78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$1.36 per form</a:t>
            </a:r>
          </a:p>
        </p:txBody>
      </p:sp>
      <p:sp>
        <p:nvSpPr>
          <p:cNvPr id="378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F3C6EC27-2450-48D9-8243-1D5251101714}" type="slidenum">
              <a:rPr lang="en-US" sz="1200">
                <a:cs typeface="MS PGothic" pitchFamily="34" charset="-128"/>
              </a:rPr>
              <a:pPr eaLnBrk="1" hangingPunct="1"/>
              <a:t>107</a:t>
            </a:fld>
            <a:endParaRPr lang="en-US" sz="1200">
              <a:cs typeface="MS PGothic"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9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409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EF3341C6-5943-491F-B6DE-BBE4F089C678}" type="slidenum">
              <a:rPr lang="en-US" sz="1200">
                <a:cs typeface="MS PGothic" pitchFamily="34" charset="-128"/>
              </a:rPr>
              <a:pPr eaLnBrk="1" hangingPunct="1"/>
              <a:t>109</a:t>
            </a:fld>
            <a:endParaRPr lang="en-US" sz="1200">
              <a:cs typeface="MS PGothic"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505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450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EED4E7F-2104-4E1B-8EFB-800D3907C64B}" type="slidenum">
              <a:rPr lang="en-US" sz="1200">
                <a:cs typeface="MS PGothic" pitchFamily="34" charset="-128"/>
              </a:rPr>
              <a:pPr eaLnBrk="1" hangingPunct="1"/>
              <a:t>112</a:t>
            </a:fld>
            <a:endParaRPr lang="en-US" sz="1200">
              <a:cs typeface="MS PGothic"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53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9800" eaLnBrk="1" hangingPunct="1">
              <a:spcBef>
                <a:spcPct val="0"/>
              </a:spcBef>
            </a:pPr>
            <a:r>
              <a:rPr lang="en-US" smtClean="0"/>
              <a:t>National Center on Student Progress Monitoring</a:t>
            </a:r>
          </a:p>
          <a:p>
            <a:pPr defTabSz="939800"/>
            <a:endParaRPr lang="en-US" smtClean="0"/>
          </a:p>
        </p:txBody>
      </p:sp>
      <p:sp>
        <p:nvSpPr>
          <p:cNvPr id="1853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9C78CFC3-7AAD-45EF-9CFF-164EEB47A9A6}" type="slidenum">
              <a:rPr lang="en-US" sz="1200"/>
              <a:pPr eaLnBrk="1" hangingPunct="1"/>
              <a:t>7</a:t>
            </a:fld>
            <a:endParaRPr lang="en-US" sz="12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471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2FD4ED44-A367-492C-80E6-9A916B14F49D}" type="slidenum">
              <a:rPr lang="en-US" sz="1200">
                <a:cs typeface="MS PGothic" pitchFamily="34" charset="-128"/>
              </a:rPr>
              <a:pPr eaLnBrk="1" hangingPunct="1"/>
              <a:t>113</a:t>
            </a:fld>
            <a:endParaRPr lang="en-US" sz="1200">
              <a:cs typeface="MS PGothic"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52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Screening is one of the three componants, however, it will not be discussed in this presentation.</a:t>
            </a:r>
          </a:p>
          <a:p>
            <a:pPr eaLnBrk="1" hangingPunct="1">
              <a:spcBef>
                <a:spcPct val="0"/>
              </a:spcBef>
            </a:pPr>
            <a:endParaRPr lang="en-US" smtClean="0"/>
          </a:p>
          <a:p>
            <a:pPr eaLnBrk="1" hangingPunct="1">
              <a:spcBef>
                <a:spcPct val="0"/>
              </a:spcBef>
            </a:pPr>
            <a:r>
              <a:rPr lang="en-US" smtClean="0"/>
              <a:t>Screning and benchmarking requires users to complete an entire form of the BESS or SSIS screeners</a:t>
            </a:r>
          </a:p>
          <a:p>
            <a:pPr eaLnBrk="1" hangingPunct="1">
              <a:spcBef>
                <a:spcPct val="0"/>
              </a:spcBef>
            </a:pPr>
            <a:r>
              <a:rPr lang="en-US" smtClean="0"/>
              <a:t>-These screeners are not used in its entirety to progress monitor student behavior over time.</a:t>
            </a:r>
          </a:p>
          <a:p>
            <a:pPr eaLnBrk="1" hangingPunct="1">
              <a:spcBef>
                <a:spcPct val="0"/>
              </a:spcBef>
            </a:pPr>
            <a:endParaRPr lang="en-US" smtClean="0"/>
          </a:p>
          <a:p>
            <a:pPr eaLnBrk="1" hangingPunct="1">
              <a:spcBef>
                <a:spcPct val="0"/>
              </a:spcBef>
            </a:pPr>
            <a:r>
              <a:rPr lang="en-US" smtClean="0"/>
              <a:t>More information on these progress monitoring tools will be discussed in the Social-Emotional Screener showcase</a:t>
            </a:r>
          </a:p>
        </p:txBody>
      </p:sp>
      <p:sp>
        <p:nvSpPr>
          <p:cNvPr id="552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4AE217EF-51AB-425D-9D70-893E291E4E9F}" type="slidenum">
              <a:rPr lang="en-US" sz="1200">
                <a:cs typeface="MS PGothic" pitchFamily="34" charset="-128"/>
              </a:rPr>
              <a:pPr eaLnBrk="1" hangingPunct="1"/>
              <a:t>120</a:t>
            </a:fld>
            <a:endParaRPr lang="en-US" sz="1200">
              <a:cs typeface="MS PGothic"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939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Psychometric support in the AIMSweb behavior manual focuses on the AIMSweb behavior screeners in reporting reliability and validity</a:t>
            </a:r>
          </a:p>
          <a:p>
            <a:pPr eaLnBrk="1" hangingPunct="1">
              <a:spcBef>
                <a:spcPct val="0"/>
              </a:spcBef>
            </a:pPr>
            <a:endParaRPr lang="en-US" smtClean="0"/>
          </a:p>
          <a:p>
            <a:pPr eaLnBrk="1" hangingPunct="1">
              <a:spcBef>
                <a:spcPct val="0"/>
              </a:spcBef>
            </a:pPr>
            <a:r>
              <a:rPr lang="en-US" smtClean="0"/>
              <a:t>These descriptions of psychmetric support may be less relevant when analyzing AIMSweb Behavior as a progress monitoring tool.  When using AIMSweb Behavior and a progress monitoring tool, users select individual items or customize items based on school or individual student need.  As a result, information on reliability and validity cannot be determined based on individualized progress monitoring forms since each form is customized for school or individual need.</a:t>
            </a:r>
          </a:p>
          <a:p>
            <a:pPr eaLnBrk="1" hangingPunct="1">
              <a:spcBef>
                <a:spcPct val="0"/>
              </a:spcBef>
            </a:pPr>
            <a:endParaRPr lang="en-US" smtClean="0"/>
          </a:p>
          <a:p>
            <a:pPr eaLnBrk="1" hangingPunct="1">
              <a:spcBef>
                <a:spcPct val="0"/>
              </a:spcBef>
            </a:pPr>
            <a:r>
              <a:rPr lang="en-US" smtClean="0"/>
              <a:t>However, information on reliability and validity of the BESS and SSIS social-emotional screeners are provided.  </a:t>
            </a:r>
          </a:p>
          <a:p>
            <a:pPr eaLnBrk="1" hangingPunct="1">
              <a:spcBef>
                <a:spcPct val="0"/>
              </a:spcBef>
            </a:pPr>
            <a:r>
              <a:rPr lang="en-US" smtClean="0"/>
              <a:t>*Internal reliability is not available for the SSIS because each form contains only one item. </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
        <p:nvSpPr>
          <p:cNvPr id="5939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0EF6A9F5-22E2-4654-B8D9-3ED0EA5AE496}" type="slidenum">
              <a:rPr lang="en-US" sz="1200">
                <a:cs typeface="MS PGothic" pitchFamily="34" charset="-128"/>
              </a:rPr>
              <a:pPr eaLnBrk="1" hangingPunct="1"/>
              <a:t>123</a:t>
            </a:fld>
            <a:endParaRPr lang="en-US" sz="1200">
              <a:cs typeface="MS PGothic"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451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451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1EC14E2-F813-4388-BE6A-841F5E5E4D9D}" type="slidenum">
              <a:rPr lang="en-US" sz="1200">
                <a:cs typeface="MS PGothic" pitchFamily="34" charset="-128"/>
              </a:rPr>
              <a:pPr eaLnBrk="1" hangingPunct="1"/>
              <a:t>127</a:t>
            </a:fld>
            <a:endParaRPr lang="en-US" sz="1200">
              <a:cs typeface="MS PGothic"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758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This is an example of results from a BESS student form</a:t>
            </a:r>
          </a:p>
          <a:p>
            <a:pPr eaLnBrk="1" hangingPunct="1">
              <a:spcBef>
                <a:spcPct val="0"/>
              </a:spcBef>
            </a:pPr>
            <a:endParaRPr lang="en-US" smtClean="0"/>
          </a:p>
          <a:p>
            <a:pPr eaLnBrk="1" hangingPunct="1">
              <a:spcBef>
                <a:spcPct val="0"/>
              </a:spcBef>
            </a:pPr>
            <a:r>
              <a:rPr lang="en-US" smtClean="0"/>
              <a:t>This student fell within the YELLOW range or AT-RISK on the BESS, the student can be selected for intervention.  </a:t>
            </a:r>
          </a:p>
          <a:p>
            <a:pPr eaLnBrk="1" hangingPunct="1">
              <a:spcBef>
                <a:spcPct val="0"/>
              </a:spcBef>
            </a:pPr>
            <a:endParaRPr lang="en-US" smtClean="0"/>
          </a:p>
          <a:p>
            <a:pPr eaLnBrk="1" hangingPunct="1">
              <a:spcBef>
                <a:spcPct val="0"/>
              </a:spcBef>
            </a:pPr>
            <a:r>
              <a:rPr lang="en-US" smtClean="0"/>
              <a:t>*While this image shows how AIMSweb Behavior screeners can be utilized to select students for interventions, users DO NOT need to use the universal screeners to identify students in need of a S/E or Beh intervention and progress monitoring</a:t>
            </a:r>
          </a:p>
          <a:p>
            <a:pPr eaLnBrk="1" hangingPunct="1">
              <a:spcBef>
                <a:spcPct val="0"/>
              </a:spcBef>
            </a:pPr>
            <a:endParaRPr lang="en-US" smtClean="0"/>
          </a:p>
        </p:txBody>
      </p:sp>
      <p:sp>
        <p:nvSpPr>
          <p:cNvPr id="675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BC89DE5D-3A7A-48E3-81E1-530630364AA3}" type="slidenum">
              <a:rPr lang="en-US" sz="1200">
                <a:cs typeface="MS PGothic" pitchFamily="34" charset="-128"/>
              </a:rPr>
              <a:pPr eaLnBrk="1" hangingPunct="1"/>
              <a:t>129</a:t>
            </a:fld>
            <a:endParaRPr lang="en-US" sz="1200">
              <a:cs typeface="MS PGothic"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963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This is an example of results from a BESS student form</a:t>
            </a:r>
          </a:p>
          <a:p>
            <a:pPr eaLnBrk="1" hangingPunct="1">
              <a:spcBef>
                <a:spcPct val="0"/>
              </a:spcBef>
            </a:pPr>
            <a:endParaRPr lang="en-US" smtClean="0"/>
          </a:p>
          <a:p>
            <a:pPr eaLnBrk="1" hangingPunct="1">
              <a:spcBef>
                <a:spcPct val="0"/>
              </a:spcBef>
            </a:pPr>
            <a:r>
              <a:rPr lang="en-US" smtClean="0"/>
              <a:t>This student fell within the YELLOW range or AT-RISK on the BESS, the student can be selected for intervention.  </a:t>
            </a:r>
          </a:p>
          <a:p>
            <a:pPr eaLnBrk="1" hangingPunct="1">
              <a:spcBef>
                <a:spcPct val="0"/>
              </a:spcBef>
            </a:pPr>
            <a:endParaRPr lang="en-US" smtClean="0"/>
          </a:p>
          <a:p>
            <a:pPr eaLnBrk="1" hangingPunct="1">
              <a:spcBef>
                <a:spcPct val="0"/>
              </a:spcBef>
            </a:pPr>
            <a:r>
              <a:rPr lang="en-US" smtClean="0"/>
              <a:t>*While this image shows how AIMSweb Behavior screeners can be utilized to select students for interventions, users DO NOT need to use the universal screeners to identify students in need of a S/E or Beh intervention and progress monitoring</a:t>
            </a:r>
          </a:p>
          <a:p>
            <a:pPr eaLnBrk="1" hangingPunct="1">
              <a:spcBef>
                <a:spcPct val="0"/>
              </a:spcBef>
            </a:pPr>
            <a:endParaRPr lang="en-US" smtClean="0"/>
          </a:p>
        </p:txBody>
      </p:sp>
      <p:sp>
        <p:nvSpPr>
          <p:cNvPr id="6963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EEAC7FA8-BABA-443F-A631-142E9EE24299}" type="slidenum">
              <a:rPr lang="en-US" sz="1200">
                <a:cs typeface="MS PGothic" pitchFamily="34" charset="-128"/>
              </a:rPr>
              <a:pPr eaLnBrk="1" hangingPunct="1"/>
              <a:t>130</a:t>
            </a:fld>
            <a:endParaRPr lang="en-US" sz="1200">
              <a:cs typeface="MS PGothic"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ea typeface="+mn-ea"/>
              </a:rPr>
              <a:t>Step 1- two basic options provided (these can be customized for each individual student and school)</a:t>
            </a:r>
          </a:p>
          <a:p>
            <a:pPr eaLnBrk="1" fontAlgn="auto" hangingPunct="1">
              <a:spcBef>
                <a:spcPts val="0"/>
              </a:spcBef>
              <a:spcAft>
                <a:spcPts val="0"/>
              </a:spcAft>
              <a:defRPr/>
            </a:pPr>
            <a:r>
              <a:rPr lang="en-US" dirty="0" smtClean="0">
                <a:ea typeface="+mn-ea"/>
              </a:rPr>
              <a:t>Step 2- Three basic types of rating scales</a:t>
            </a:r>
          </a:p>
          <a:p>
            <a:pPr marL="176336" indent="-176336" eaLnBrk="1" fontAlgn="auto" hangingPunct="1">
              <a:spcBef>
                <a:spcPts val="0"/>
              </a:spcBef>
              <a:spcAft>
                <a:spcPts val="0"/>
              </a:spcAft>
              <a:buFont typeface="Arial" pitchFamily="34" charset="0"/>
              <a:buChar char="•"/>
              <a:defRPr/>
            </a:pPr>
            <a:r>
              <a:rPr lang="en-US" dirty="0" smtClean="0">
                <a:ea typeface="+mn-ea"/>
              </a:rPr>
              <a:t>Rating scales- used when descriptive ratings of behaviors are desired</a:t>
            </a:r>
          </a:p>
          <a:p>
            <a:pPr marL="176336" indent="-176336" eaLnBrk="1" fontAlgn="auto" hangingPunct="1">
              <a:spcBef>
                <a:spcPts val="0"/>
              </a:spcBef>
              <a:spcAft>
                <a:spcPts val="0"/>
              </a:spcAft>
              <a:buFont typeface="Arial" pitchFamily="34" charset="0"/>
              <a:buChar char="•"/>
              <a:defRPr/>
            </a:pPr>
            <a:r>
              <a:rPr lang="en-US" dirty="0" smtClean="0">
                <a:ea typeface="+mn-ea"/>
              </a:rPr>
              <a:t>Frequency Forms- chosen when count of number of times a behavior occurs is desired</a:t>
            </a:r>
          </a:p>
          <a:p>
            <a:pPr marL="646567" lvl="1" indent="-176336" eaLnBrk="1" fontAlgn="auto" hangingPunct="1">
              <a:spcBef>
                <a:spcPts val="0"/>
              </a:spcBef>
              <a:spcAft>
                <a:spcPts val="0"/>
              </a:spcAft>
              <a:buFont typeface="Arial" pitchFamily="34" charset="0"/>
              <a:buChar char="•"/>
              <a:defRPr/>
            </a:pPr>
            <a:r>
              <a:rPr lang="en-US" dirty="0" smtClean="0">
                <a:ea typeface="+mn-ea"/>
              </a:rPr>
              <a:t>i.e., number of times student turns in homework)</a:t>
            </a:r>
          </a:p>
          <a:p>
            <a:pPr marL="176336" indent="-176336" eaLnBrk="1" fontAlgn="auto" hangingPunct="1">
              <a:spcBef>
                <a:spcPts val="0"/>
              </a:spcBef>
              <a:spcAft>
                <a:spcPts val="0"/>
              </a:spcAft>
              <a:buFont typeface="Arial" pitchFamily="34" charset="0"/>
              <a:buChar char="•"/>
              <a:defRPr/>
            </a:pPr>
            <a:r>
              <a:rPr lang="en-US" dirty="0" smtClean="0">
                <a:ea typeface="+mn-ea"/>
              </a:rPr>
              <a:t>Interval form- chosen when a percentage of time a behavior occurs is desired</a:t>
            </a:r>
          </a:p>
          <a:p>
            <a:pPr marL="646567" lvl="1" indent="-176336" eaLnBrk="1" fontAlgn="auto" hangingPunct="1">
              <a:spcBef>
                <a:spcPts val="0"/>
              </a:spcBef>
              <a:spcAft>
                <a:spcPts val="0"/>
              </a:spcAft>
              <a:buFont typeface="Arial" pitchFamily="34" charset="0"/>
              <a:buChar char="•"/>
              <a:defRPr/>
            </a:pPr>
            <a:r>
              <a:rPr lang="en-US" dirty="0" smtClean="0">
                <a:ea typeface="+mn-ea"/>
              </a:rPr>
              <a:t>Percent of time a student remains on task during a class period</a:t>
            </a:r>
          </a:p>
          <a:p>
            <a:pPr>
              <a:defRPr/>
            </a:pPr>
            <a:endParaRPr lang="en-US" dirty="0">
              <a:ea typeface="+mn-ea"/>
            </a:endParaRPr>
          </a:p>
        </p:txBody>
      </p:sp>
      <p:sp>
        <p:nvSpPr>
          <p:cNvPr id="716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115E174B-56F2-4D1F-87F1-E39BD174CCC8}" type="slidenum">
              <a:rPr lang="en-US" sz="1200">
                <a:cs typeface="MS PGothic" pitchFamily="34" charset="-128"/>
              </a:rPr>
              <a:pPr eaLnBrk="1" hangingPunct="1"/>
              <a:t>131</a:t>
            </a:fld>
            <a:endParaRPr lang="en-US" sz="1200">
              <a:cs typeface="MS PGothic"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ea typeface="+mn-ea"/>
              </a:rPr>
              <a:t>Step 1- two basic options provided (these can be customized for each individual student and school)</a:t>
            </a:r>
          </a:p>
          <a:p>
            <a:pPr eaLnBrk="1" fontAlgn="auto" hangingPunct="1">
              <a:spcBef>
                <a:spcPts val="0"/>
              </a:spcBef>
              <a:spcAft>
                <a:spcPts val="0"/>
              </a:spcAft>
              <a:defRPr/>
            </a:pPr>
            <a:r>
              <a:rPr lang="en-US" dirty="0" smtClean="0">
                <a:ea typeface="+mn-ea"/>
              </a:rPr>
              <a:t>Step 2- Three basic types of rating scales</a:t>
            </a:r>
          </a:p>
          <a:p>
            <a:pPr marL="176336" indent="-176336" eaLnBrk="1" fontAlgn="auto" hangingPunct="1">
              <a:spcBef>
                <a:spcPts val="0"/>
              </a:spcBef>
              <a:spcAft>
                <a:spcPts val="0"/>
              </a:spcAft>
              <a:buFont typeface="Arial" pitchFamily="34" charset="0"/>
              <a:buChar char="•"/>
              <a:defRPr/>
            </a:pPr>
            <a:r>
              <a:rPr lang="en-US" dirty="0" smtClean="0">
                <a:ea typeface="+mn-ea"/>
              </a:rPr>
              <a:t>Rating scales- used when descriptive ratings of behaviors are desired</a:t>
            </a:r>
          </a:p>
          <a:p>
            <a:pPr marL="176336" indent="-176336" eaLnBrk="1" fontAlgn="auto" hangingPunct="1">
              <a:spcBef>
                <a:spcPts val="0"/>
              </a:spcBef>
              <a:spcAft>
                <a:spcPts val="0"/>
              </a:spcAft>
              <a:buFont typeface="Arial" pitchFamily="34" charset="0"/>
              <a:buChar char="•"/>
              <a:defRPr/>
            </a:pPr>
            <a:r>
              <a:rPr lang="en-US" dirty="0" smtClean="0">
                <a:ea typeface="+mn-ea"/>
              </a:rPr>
              <a:t>Frequency Forms- chosen when count of number of times a behavior occurs is desired</a:t>
            </a:r>
          </a:p>
          <a:p>
            <a:pPr marL="646567" lvl="1" indent="-176336" eaLnBrk="1" fontAlgn="auto" hangingPunct="1">
              <a:spcBef>
                <a:spcPts val="0"/>
              </a:spcBef>
              <a:spcAft>
                <a:spcPts val="0"/>
              </a:spcAft>
              <a:buFont typeface="Arial" pitchFamily="34" charset="0"/>
              <a:buChar char="•"/>
              <a:defRPr/>
            </a:pPr>
            <a:r>
              <a:rPr lang="en-US" dirty="0" smtClean="0">
                <a:ea typeface="+mn-ea"/>
              </a:rPr>
              <a:t>i.e., number of times student turns in homework)</a:t>
            </a:r>
          </a:p>
          <a:p>
            <a:pPr marL="176336" indent="-176336" eaLnBrk="1" fontAlgn="auto" hangingPunct="1">
              <a:spcBef>
                <a:spcPts val="0"/>
              </a:spcBef>
              <a:spcAft>
                <a:spcPts val="0"/>
              </a:spcAft>
              <a:buFont typeface="Arial" pitchFamily="34" charset="0"/>
              <a:buChar char="•"/>
              <a:defRPr/>
            </a:pPr>
            <a:r>
              <a:rPr lang="en-US" dirty="0" smtClean="0">
                <a:ea typeface="+mn-ea"/>
              </a:rPr>
              <a:t>Interval form- chosen when a percentage of time a behavior occurs is desired</a:t>
            </a:r>
          </a:p>
          <a:p>
            <a:pPr marL="646567" lvl="1" indent="-176336" eaLnBrk="1" fontAlgn="auto" hangingPunct="1">
              <a:spcBef>
                <a:spcPts val="0"/>
              </a:spcBef>
              <a:spcAft>
                <a:spcPts val="0"/>
              </a:spcAft>
              <a:buFont typeface="Arial" pitchFamily="34" charset="0"/>
              <a:buChar char="•"/>
              <a:defRPr/>
            </a:pPr>
            <a:r>
              <a:rPr lang="en-US" dirty="0" smtClean="0">
                <a:ea typeface="+mn-ea"/>
              </a:rPr>
              <a:t>Percent of time a student remains on task during a class period</a:t>
            </a:r>
          </a:p>
          <a:p>
            <a:pPr>
              <a:defRPr/>
            </a:pPr>
            <a:endParaRPr lang="en-US" dirty="0">
              <a:ea typeface="+mn-ea"/>
            </a:endParaRPr>
          </a:p>
        </p:txBody>
      </p:sp>
      <p:sp>
        <p:nvSpPr>
          <p:cNvPr id="737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479FC85E-3F5C-4C2E-8212-35B380D6C67B}" type="slidenum">
              <a:rPr lang="en-US" sz="1200">
                <a:cs typeface="MS PGothic" pitchFamily="34" charset="-128"/>
              </a:rPr>
              <a:pPr eaLnBrk="1" hangingPunct="1"/>
              <a:t>132</a:t>
            </a:fld>
            <a:endParaRPr lang="en-US" sz="1200">
              <a:cs typeface="MS PGothic"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57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This example will show how to use AIMSweb Behavior using rating scales as progress monitoring tools.</a:t>
            </a:r>
          </a:p>
        </p:txBody>
      </p:sp>
      <p:sp>
        <p:nvSpPr>
          <p:cNvPr id="757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EAFA09C1-2585-4366-B723-EBBCEC43ADA9}" type="slidenum">
              <a:rPr lang="en-US" sz="1200">
                <a:cs typeface="MS PGothic" pitchFamily="34" charset="-128"/>
              </a:rPr>
              <a:pPr eaLnBrk="1" hangingPunct="1"/>
              <a:t>133</a:t>
            </a:fld>
            <a:endParaRPr lang="en-US" sz="1200">
              <a:cs typeface="MS PGothic"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ea typeface="+mn-ea"/>
              </a:rPr>
              <a:t>Step 1- two basic options provided (these can be customized for each individual student and school)</a:t>
            </a:r>
          </a:p>
          <a:p>
            <a:pPr eaLnBrk="1" fontAlgn="auto" hangingPunct="1">
              <a:spcBef>
                <a:spcPts val="0"/>
              </a:spcBef>
              <a:spcAft>
                <a:spcPts val="0"/>
              </a:spcAft>
              <a:defRPr/>
            </a:pPr>
            <a:r>
              <a:rPr lang="en-US" dirty="0" smtClean="0">
                <a:ea typeface="+mn-ea"/>
              </a:rPr>
              <a:t>Step 2- Three basic types of rating scales</a:t>
            </a:r>
          </a:p>
          <a:p>
            <a:pPr marL="176336" indent="-176336" eaLnBrk="1" fontAlgn="auto" hangingPunct="1">
              <a:spcBef>
                <a:spcPts val="0"/>
              </a:spcBef>
              <a:spcAft>
                <a:spcPts val="0"/>
              </a:spcAft>
              <a:buFont typeface="Arial" pitchFamily="34" charset="0"/>
              <a:buChar char="•"/>
              <a:defRPr/>
            </a:pPr>
            <a:r>
              <a:rPr lang="en-US" dirty="0" smtClean="0">
                <a:ea typeface="+mn-ea"/>
              </a:rPr>
              <a:t>Rating scales- used when descriptive ratings of behaviors are desired</a:t>
            </a:r>
          </a:p>
          <a:p>
            <a:pPr marL="176336" indent="-176336" eaLnBrk="1" fontAlgn="auto" hangingPunct="1">
              <a:spcBef>
                <a:spcPts val="0"/>
              </a:spcBef>
              <a:spcAft>
                <a:spcPts val="0"/>
              </a:spcAft>
              <a:buFont typeface="Arial" pitchFamily="34" charset="0"/>
              <a:buChar char="•"/>
              <a:defRPr/>
            </a:pPr>
            <a:r>
              <a:rPr lang="en-US" dirty="0" smtClean="0">
                <a:ea typeface="+mn-ea"/>
              </a:rPr>
              <a:t>Frequency Forms- chosen when count of number of times a behavior occurs is desired</a:t>
            </a:r>
          </a:p>
          <a:p>
            <a:pPr marL="646567" lvl="1" indent="-176336" eaLnBrk="1" fontAlgn="auto" hangingPunct="1">
              <a:spcBef>
                <a:spcPts val="0"/>
              </a:spcBef>
              <a:spcAft>
                <a:spcPts val="0"/>
              </a:spcAft>
              <a:buFont typeface="Arial" pitchFamily="34" charset="0"/>
              <a:buChar char="•"/>
              <a:defRPr/>
            </a:pPr>
            <a:r>
              <a:rPr lang="en-US" dirty="0" smtClean="0">
                <a:ea typeface="+mn-ea"/>
              </a:rPr>
              <a:t>i.e., number of times student turns in homework)</a:t>
            </a:r>
          </a:p>
          <a:p>
            <a:pPr marL="176336" indent="-176336" eaLnBrk="1" fontAlgn="auto" hangingPunct="1">
              <a:spcBef>
                <a:spcPts val="0"/>
              </a:spcBef>
              <a:spcAft>
                <a:spcPts val="0"/>
              </a:spcAft>
              <a:buFont typeface="Arial" pitchFamily="34" charset="0"/>
              <a:buChar char="•"/>
              <a:defRPr/>
            </a:pPr>
            <a:r>
              <a:rPr lang="en-US" dirty="0" smtClean="0">
                <a:ea typeface="+mn-ea"/>
              </a:rPr>
              <a:t>Interval form- chosen when a percentage of time a behavior occurs is desired</a:t>
            </a:r>
          </a:p>
          <a:p>
            <a:pPr marL="646567" lvl="1" indent="-176336" eaLnBrk="1" fontAlgn="auto" hangingPunct="1">
              <a:spcBef>
                <a:spcPts val="0"/>
              </a:spcBef>
              <a:spcAft>
                <a:spcPts val="0"/>
              </a:spcAft>
              <a:buFont typeface="Arial" pitchFamily="34" charset="0"/>
              <a:buChar char="•"/>
              <a:defRPr/>
            </a:pPr>
            <a:r>
              <a:rPr lang="en-US" dirty="0" smtClean="0">
                <a:ea typeface="+mn-ea"/>
              </a:rPr>
              <a:t>Percent of time a student remains on task during a class period</a:t>
            </a:r>
          </a:p>
          <a:p>
            <a:pPr>
              <a:defRPr/>
            </a:pPr>
            <a:endParaRPr lang="en-US" dirty="0">
              <a:ea typeface="+mn-ea"/>
            </a:endParaRPr>
          </a:p>
        </p:txBody>
      </p:sp>
      <p:sp>
        <p:nvSpPr>
          <p:cNvPr id="778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D174DB42-519A-481A-AF5E-62BE81A5FC53}" type="slidenum">
              <a:rPr lang="en-US" sz="1200">
                <a:cs typeface="MS PGothic" pitchFamily="34" charset="-128"/>
              </a:rPr>
              <a:pPr eaLnBrk="1" hangingPunct="1"/>
              <a:t>134</a:t>
            </a:fld>
            <a:endParaRPr lang="en-US" sz="1200">
              <a:cs typeface="MS PGothic"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637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txBox="1">
            <a:spLocks noGrp="1"/>
          </p:cNvSpPr>
          <p:nvPr/>
        </p:nvSpPr>
        <p:spPr>
          <a:xfrm>
            <a:off x="4014788" y="8902700"/>
            <a:ext cx="3070225" cy="468313"/>
          </a:xfrm>
          <a:prstGeom prst="rect">
            <a:avLst/>
          </a:prstGeom>
          <a:noFill/>
        </p:spPr>
        <p:txBody>
          <a:bodyPr lIns="94046" tIns="47023" rIns="94046" bIns="47023"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fld id="{B2C14D52-A485-4289-9F9A-D86D19DD3990}" type="slidenum">
              <a:rPr lang="en-US" sz="1200"/>
              <a:pPr algn="r" eaLnBrk="1" hangingPunct="1"/>
              <a:t>8</a:t>
            </a:fld>
            <a:endParaRPr lang="en-US" sz="120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9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This example will show how to use AIMSweb Behavior using rating scales as progress monitoring tools.</a:t>
            </a:r>
          </a:p>
        </p:txBody>
      </p:sp>
      <p:sp>
        <p:nvSpPr>
          <p:cNvPr id="79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640B15BF-52C9-4B20-8B7D-6320A27C2AA5}" type="slidenum">
              <a:rPr lang="en-US" sz="1200">
                <a:cs typeface="MS PGothic" pitchFamily="34" charset="-128"/>
              </a:rPr>
              <a:pPr eaLnBrk="1" hangingPunct="1"/>
              <a:t>135</a:t>
            </a:fld>
            <a:endParaRPr lang="en-US" sz="1200">
              <a:cs typeface="MS PGothic"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Step 3- used to determine the specific student behaviors that will be included on the PM rating form</a:t>
            </a:r>
          </a:p>
        </p:txBody>
      </p:sp>
      <p:sp>
        <p:nvSpPr>
          <p:cNvPr id="819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72BF5DBD-B41A-4B08-9B1F-ED94394730DA}" type="slidenum">
              <a:rPr lang="en-US" sz="1200">
                <a:cs typeface="MS PGothic" pitchFamily="34" charset="-128"/>
              </a:rPr>
              <a:pPr eaLnBrk="1" hangingPunct="1"/>
              <a:t>136</a:t>
            </a:fld>
            <a:endParaRPr lang="en-US" sz="1200">
              <a:cs typeface="MS PGothic"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397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Note- This also shows if the behavior that is being monitored is </a:t>
            </a:r>
            <a:r>
              <a:rPr lang="ja-JP" altLang="en-US" smtClean="0"/>
              <a:t>“</a:t>
            </a:r>
            <a:r>
              <a:rPr lang="en-US" altLang="ja-JP" smtClean="0"/>
              <a:t>positive</a:t>
            </a:r>
            <a:r>
              <a:rPr lang="ja-JP" altLang="en-US" smtClean="0"/>
              <a:t>”</a:t>
            </a:r>
            <a:r>
              <a:rPr lang="en-US" altLang="ja-JP" smtClean="0"/>
              <a:t> or </a:t>
            </a:r>
            <a:r>
              <a:rPr lang="ja-JP" altLang="en-US" smtClean="0"/>
              <a:t>“</a:t>
            </a:r>
            <a:r>
              <a:rPr lang="en-US" altLang="ja-JP" smtClean="0"/>
              <a:t>Negative</a:t>
            </a:r>
            <a:r>
              <a:rPr lang="ja-JP" altLang="en-US" smtClean="0"/>
              <a:t>”</a:t>
            </a:r>
            <a:endParaRPr lang="en-US" smtClean="0"/>
          </a:p>
        </p:txBody>
      </p:sp>
      <p:sp>
        <p:nvSpPr>
          <p:cNvPr id="8397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39B47FD-CA92-43E0-A8F4-6DF56CB879A1}" type="slidenum">
              <a:rPr lang="en-US" sz="1200">
                <a:cs typeface="MS PGothic" pitchFamily="34" charset="-128"/>
              </a:rPr>
              <a:pPr eaLnBrk="1" hangingPunct="1"/>
              <a:t>137</a:t>
            </a:fld>
            <a:endParaRPr lang="en-US" sz="1200">
              <a:cs typeface="MS PGothic"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ea typeface="+mn-ea"/>
              </a:rPr>
              <a:t>Step 4- finalize information that will appear on progress monitoring form </a:t>
            </a:r>
          </a:p>
          <a:p>
            <a:pPr marL="176336" indent="-176336" eaLnBrk="1" fontAlgn="auto" hangingPunct="1">
              <a:spcBef>
                <a:spcPts val="0"/>
              </a:spcBef>
              <a:spcAft>
                <a:spcPts val="0"/>
              </a:spcAft>
              <a:buFont typeface="Arial" pitchFamily="34" charset="0"/>
              <a:buChar char="•"/>
              <a:defRPr/>
            </a:pPr>
            <a:r>
              <a:rPr lang="en-US" dirty="0" smtClean="0">
                <a:ea typeface="+mn-ea"/>
              </a:rPr>
              <a:t>Finalize form(USER CAN PREVIEW FORM)</a:t>
            </a:r>
          </a:p>
          <a:p>
            <a:pPr marL="176336" indent="-176336" eaLnBrk="1" fontAlgn="auto" hangingPunct="1">
              <a:spcBef>
                <a:spcPts val="0"/>
              </a:spcBef>
              <a:spcAft>
                <a:spcPts val="0"/>
              </a:spcAft>
              <a:buFont typeface="Arial" pitchFamily="34" charset="0"/>
              <a:buChar char="•"/>
              <a:defRPr/>
            </a:pPr>
            <a:r>
              <a:rPr lang="en-US" dirty="0" smtClean="0">
                <a:ea typeface="+mn-ea"/>
              </a:rPr>
              <a:t>Determine schedule for completion- (i.e., form will be completed twice a day for 4 weeks)</a:t>
            </a:r>
          </a:p>
          <a:p>
            <a:pPr marL="176336" indent="-176336" eaLnBrk="1" fontAlgn="auto" hangingPunct="1">
              <a:spcBef>
                <a:spcPts val="0"/>
              </a:spcBef>
              <a:spcAft>
                <a:spcPts val="0"/>
              </a:spcAft>
              <a:buFont typeface="Arial" pitchFamily="34" charset="0"/>
              <a:buChar char="•"/>
              <a:defRPr/>
            </a:pPr>
            <a:endParaRPr lang="en-US" dirty="0" smtClean="0">
              <a:ea typeface="+mn-ea"/>
            </a:endParaRPr>
          </a:p>
          <a:p>
            <a:pPr marL="176336" indent="-176336" eaLnBrk="1" fontAlgn="auto" hangingPunct="1">
              <a:spcBef>
                <a:spcPts val="0"/>
              </a:spcBef>
              <a:spcAft>
                <a:spcPts val="0"/>
              </a:spcAft>
              <a:buFont typeface="Arial" pitchFamily="34" charset="0"/>
              <a:buChar char="•"/>
              <a:defRPr/>
            </a:pPr>
            <a:r>
              <a:rPr lang="en-US" dirty="0" smtClean="0">
                <a:ea typeface="+mn-ea"/>
              </a:rPr>
              <a:t>A </a:t>
            </a:r>
            <a:r>
              <a:rPr lang="en-US" dirty="0" err="1" smtClean="0">
                <a:ea typeface="+mn-ea"/>
              </a:rPr>
              <a:t>tion</a:t>
            </a:r>
            <a:r>
              <a:rPr lang="en-US" dirty="0" smtClean="0">
                <a:ea typeface="+mn-ea"/>
              </a:rPr>
              <a:t> Plan Summary report-</a:t>
            </a:r>
          </a:p>
          <a:p>
            <a:pPr marL="646567" lvl="1" indent="-176336" eaLnBrk="1" fontAlgn="auto" hangingPunct="1">
              <a:spcBef>
                <a:spcPts val="0"/>
              </a:spcBef>
              <a:spcAft>
                <a:spcPts val="0"/>
              </a:spcAft>
              <a:buFont typeface="Arial" pitchFamily="34" charset="0"/>
              <a:buChar char="•"/>
              <a:defRPr/>
            </a:pPr>
            <a:r>
              <a:rPr lang="en-US" dirty="0" smtClean="0">
                <a:ea typeface="+mn-ea"/>
              </a:rPr>
              <a:t>can add comments throughout course of action plan</a:t>
            </a:r>
          </a:p>
          <a:p>
            <a:pPr marL="646567" lvl="1" indent="-176336" eaLnBrk="1" fontAlgn="auto" hangingPunct="1">
              <a:spcBef>
                <a:spcPts val="0"/>
              </a:spcBef>
              <a:spcAft>
                <a:spcPts val="0"/>
              </a:spcAft>
              <a:buFont typeface="Arial" pitchFamily="34" charset="0"/>
              <a:buChar char="•"/>
              <a:defRPr/>
            </a:pPr>
            <a:r>
              <a:rPr lang="en-US" dirty="0" smtClean="0">
                <a:ea typeface="+mn-ea"/>
              </a:rPr>
              <a:t>Summary report includes notes that have been entered during benchmark or action plan stages</a:t>
            </a:r>
          </a:p>
          <a:p>
            <a:pPr marL="646567" lvl="1" indent="-176336" eaLnBrk="1" fontAlgn="auto" hangingPunct="1">
              <a:spcBef>
                <a:spcPts val="0"/>
              </a:spcBef>
              <a:spcAft>
                <a:spcPts val="0"/>
              </a:spcAft>
              <a:buFont typeface="Arial" pitchFamily="34" charset="0"/>
              <a:buChar char="•"/>
              <a:defRPr/>
            </a:pPr>
            <a:r>
              <a:rPr lang="en-US" dirty="0" smtClean="0">
                <a:ea typeface="+mn-ea"/>
              </a:rPr>
              <a:t>Provides summary of benchmark, intervention, and progress monitoring results</a:t>
            </a:r>
          </a:p>
          <a:p>
            <a:pPr marL="176336" indent="-176336" eaLnBrk="1" fontAlgn="auto" hangingPunct="1">
              <a:spcBef>
                <a:spcPts val="0"/>
              </a:spcBef>
              <a:spcAft>
                <a:spcPts val="0"/>
              </a:spcAft>
              <a:buFont typeface="Arial" pitchFamily="34" charset="0"/>
              <a:buChar char="•"/>
              <a:defRPr/>
            </a:pPr>
            <a:endParaRPr lang="en-US" dirty="0" smtClean="0">
              <a:ea typeface="+mn-ea"/>
            </a:endParaRPr>
          </a:p>
        </p:txBody>
      </p:sp>
      <p:sp>
        <p:nvSpPr>
          <p:cNvPr id="8704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A9E23120-FFEC-48C4-8668-7E739622F51B}" type="slidenum">
              <a:rPr lang="en-US" sz="1200">
                <a:cs typeface="MS PGothic" pitchFamily="34" charset="-128"/>
              </a:rPr>
              <a:pPr eaLnBrk="1" hangingPunct="1"/>
              <a:t>139</a:t>
            </a:fld>
            <a:endParaRPr lang="en-US" sz="1200">
              <a:cs typeface="MS PGothic"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ea typeface="+mn-ea"/>
              </a:rPr>
              <a:t>Lesson plans- classroom or small group use</a:t>
            </a:r>
          </a:p>
          <a:p>
            <a:pPr marL="176336" indent="-176336" eaLnBrk="1" fontAlgn="auto" hangingPunct="1">
              <a:spcBef>
                <a:spcPts val="0"/>
              </a:spcBef>
              <a:spcAft>
                <a:spcPts val="0"/>
              </a:spcAft>
              <a:buFont typeface="Arial" pitchFamily="34" charset="0"/>
              <a:buChar char="•"/>
              <a:defRPr/>
            </a:pPr>
            <a:r>
              <a:rPr lang="en-US" dirty="0" smtClean="0">
                <a:ea typeface="+mn-ea"/>
              </a:rPr>
              <a:t>Curriculum for teaching skill</a:t>
            </a:r>
          </a:p>
          <a:p>
            <a:pPr eaLnBrk="1" fontAlgn="auto" hangingPunct="1">
              <a:spcBef>
                <a:spcPts val="0"/>
              </a:spcBef>
              <a:spcAft>
                <a:spcPts val="0"/>
              </a:spcAft>
              <a:defRPr/>
            </a:pPr>
            <a:r>
              <a:rPr lang="en-US" dirty="0" smtClean="0">
                <a:ea typeface="+mn-ea"/>
              </a:rPr>
              <a:t>Skill Steps</a:t>
            </a:r>
          </a:p>
          <a:p>
            <a:pPr marL="176336" indent="-176336" eaLnBrk="1" fontAlgn="auto" hangingPunct="1">
              <a:spcBef>
                <a:spcPts val="0"/>
              </a:spcBef>
              <a:spcAft>
                <a:spcPts val="0"/>
              </a:spcAft>
              <a:buFont typeface="Arial" pitchFamily="34" charset="0"/>
              <a:buChar char="•"/>
              <a:defRPr/>
            </a:pPr>
            <a:r>
              <a:rPr lang="en-US" dirty="0" smtClean="0">
                <a:ea typeface="+mn-ea"/>
              </a:rPr>
              <a:t>Individual or small group</a:t>
            </a:r>
          </a:p>
          <a:p>
            <a:pPr marL="176336" indent="-176336" eaLnBrk="1" fontAlgn="auto" hangingPunct="1">
              <a:spcBef>
                <a:spcPts val="0"/>
              </a:spcBef>
              <a:spcAft>
                <a:spcPts val="0"/>
              </a:spcAft>
              <a:buFont typeface="Arial" pitchFamily="34" charset="0"/>
              <a:buChar char="•"/>
              <a:defRPr/>
            </a:pPr>
            <a:r>
              <a:rPr lang="en-US" dirty="0" smtClean="0">
                <a:ea typeface="+mn-ea"/>
              </a:rPr>
              <a:t>Tell-Show-Do-Practice model for teaching social skills</a:t>
            </a:r>
          </a:p>
          <a:p>
            <a:pPr eaLnBrk="1" fontAlgn="auto" hangingPunct="1">
              <a:spcBef>
                <a:spcPts val="0"/>
              </a:spcBef>
              <a:spcAft>
                <a:spcPts val="0"/>
              </a:spcAft>
              <a:defRPr/>
            </a:pPr>
            <a:r>
              <a:rPr lang="en-US" dirty="0" smtClean="0">
                <a:ea typeface="+mn-ea"/>
              </a:rPr>
              <a:t>Strategies- individual or small group use</a:t>
            </a:r>
          </a:p>
          <a:p>
            <a:pPr marL="176336" indent="-176336" eaLnBrk="1" fontAlgn="auto" hangingPunct="1">
              <a:spcBef>
                <a:spcPts val="0"/>
              </a:spcBef>
              <a:spcAft>
                <a:spcPts val="0"/>
              </a:spcAft>
              <a:buFont typeface="Arial" pitchFamily="34" charset="0"/>
              <a:buChar char="•"/>
              <a:defRPr/>
            </a:pPr>
            <a:r>
              <a:rPr lang="en-US" dirty="0" smtClean="0">
                <a:ea typeface="+mn-ea"/>
              </a:rPr>
              <a:t>Step-by-step approach and </a:t>
            </a:r>
            <a:r>
              <a:rPr lang="en-US" dirty="0" err="1" smtClean="0">
                <a:ea typeface="+mn-ea"/>
              </a:rPr>
              <a:t>illistrations</a:t>
            </a:r>
            <a:r>
              <a:rPr lang="en-US" dirty="0" smtClean="0">
                <a:ea typeface="+mn-ea"/>
              </a:rPr>
              <a:t> for reducing problem behaviors</a:t>
            </a:r>
          </a:p>
        </p:txBody>
      </p:sp>
      <p:sp>
        <p:nvSpPr>
          <p:cNvPr id="9011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158AA616-9C50-4321-84B9-98E08532BAF6}" type="slidenum">
              <a:rPr lang="en-US" sz="1200">
                <a:cs typeface="MS PGothic" pitchFamily="34" charset="-128"/>
              </a:rPr>
              <a:pPr eaLnBrk="1" hangingPunct="1"/>
              <a:t>141</a:t>
            </a:fld>
            <a:endParaRPr lang="en-US" sz="1200">
              <a:cs typeface="MS PGothic"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ea typeface="+mn-ea"/>
              </a:rPr>
              <a:t>Lesson plans- classroom or small group use</a:t>
            </a:r>
          </a:p>
          <a:p>
            <a:pPr marL="176336" indent="-176336" eaLnBrk="1" fontAlgn="auto" hangingPunct="1">
              <a:spcBef>
                <a:spcPts val="0"/>
              </a:spcBef>
              <a:spcAft>
                <a:spcPts val="0"/>
              </a:spcAft>
              <a:buFont typeface="Arial" pitchFamily="34" charset="0"/>
              <a:buChar char="•"/>
              <a:defRPr/>
            </a:pPr>
            <a:r>
              <a:rPr lang="en-US" dirty="0" smtClean="0">
                <a:ea typeface="+mn-ea"/>
              </a:rPr>
              <a:t>Curriculum for teaching skill</a:t>
            </a:r>
          </a:p>
          <a:p>
            <a:pPr eaLnBrk="1" fontAlgn="auto" hangingPunct="1">
              <a:spcBef>
                <a:spcPts val="0"/>
              </a:spcBef>
              <a:spcAft>
                <a:spcPts val="0"/>
              </a:spcAft>
              <a:defRPr/>
            </a:pPr>
            <a:r>
              <a:rPr lang="en-US" dirty="0" smtClean="0">
                <a:ea typeface="+mn-ea"/>
              </a:rPr>
              <a:t>Skill Steps</a:t>
            </a:r>
          </a:p>
          <a:p>
            <a:pPr marL="176336" indent="-176336" eaLnBrk="1" fontAlgn="auto" hangingPunct="1">
              <a:spcBef>
                <a:spcPts val="0"/>
              </a:spcBef>
              <a:spcAft>
                <a:spcPts val="0"/>
              </a:spcAft>
              <a:buFont typeface="Arial" pitchFamily="34" charset="0"/>
              <a:buChar char="•"/>
              <a:defRPr/>
            </a:pPr>
            <a:r>
              <a:rPr lang="en-US" dirty="0" smtClean="0">
                <a:ea typeface="+mn-ea"/>
              </a:rPr>
              <a:t>Individual or small group</a:t>
            </a:r>
          </a:p>
          <a:p>
            <a:pPr marL="176336" indent="-176336" eaLnBrk="1" fontAlgn="auto" hangingPunct="1">
              <a:spcBef>
                <a:spcPts val="0"/>
              </a:spcBef>
              <a:spcAft>
                <a:spcPts val="0"/>
              </a:spcAft>
              <a:buFont typeface="Arial" pitchFamily="34" charset="0"/>
              <a:buChar char="•"/>
              <a:defRPr/>
            </a:pPr>
            <a:r>
              <a:rPr lang="en-US" dirty="0" smtClean="0">
                <a:ea typeface="+mn-ea"/>
              </a:rPr>
              <a:t>Tell-Show-Do-Practice model for teaching social skills</a:t>
            </a:r>
          </a:p>
          <a:p>
            <a:pPr eaLnBrk="1" fontAlgn="auto" hangingPunct="1">
              <a:spcBef>
                <a:spcPts val="0"/>
              </a:spcBef>
              <a:spcAft>
                <a:spcPts val="0"/>
              </a:spcAft>
              <a:defRPr/>
            </a:pPr>
            <a:r>
              <a:rPr lang="en-US" dirty="0" smtClean="0">
                <a:ea typeface="+mn-ea"/>
              </a:rPr>
              <a:t>Strategies- individual or small group use</a:t>
            </a:r>
          </a:p>
          <a:p>
            <a:pPr marL="176336" indent="-176336" eaLnBrk="1" fontAlgn="auto" hangingPunct="1">
              <a:spcBef>
                <a:spcPts val="0"/>
              </a:spcBef>
              <a:spcAft>
                <a:spcPts val="0"/>
              </a:spcAft>
              <a:buFont typeface="Arial" pitchFamily="34" charset="0"/>
              <a:buChar char="•"/>
              <a:defRPr/>
            </a:pPr>
            <a:r>
              <a:rPr lang="en-US" dirty="0" smtClean="0">
                <a:ea typeface="+mn-ea"/>
              </a:rPr>
              <a:t>Step-by-step approach and </a:t>
            </a:r>
            <a:r>
              <a:rPr lang="en-US" dirty="0" err="1" smtClean="0">
                <a:ea typeface="+mn-ea"/>
              </a:rPr>
              <a:t>illistrations</a:t>
            </a:r>
            <a:r>
              <a:rPr lang="en-US" dirty="0" smtClean="0">
                <a:ea typeface="+mn-ea"/>
              </a:rPr>
              <a:t> for reducing problem behaviors</a:t>
            </a:r>
          </a:p>
        </p:txBody>
      </p:sp>
      <p:sp>
        <p:nvSpPr>
          <p:cNvPr id="931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01106420-C501-4A55-AE1C-756D682D2D96}" type="slidenum">
              <a:rPr lang="en-US" sz="1200">
                <a:cs typeface="MS PGothic" pitchFamily="34" charset="-128"/>
              </a:rPr>
              <a:pPr eaLnBrk="1" hangingPunct="1"/>
              <a:t>143</a:t>
            </a:fld>
            <a:endParaRPr lang="en-US" sz="1200">
              <a:cs typeface="MS PGothic"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523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523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9F470121-3197-456B-8E36-525D8D09FAAE}" type="slidenum">
              <a:rPr lang="en-US" sz="1200">
                <a:cs typeface="MS PGothic" pitchFamily="34" charset="-128"/>
              </a:rPr>
              <a:pPr eaLnBrk="1" hangingPunct="1"/>
              <a:t>144</a:t>
            </a:fld>
            <a:endParaRPr lang="en-US" sz="1200">
              <a:cs typeface="MS PGothic"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72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8ECABE3D-9477-4522-8734-EAA135B41DC9}" type="slidenum">
              <a:rPr lang="en-US" sz="1200">
                <a:cs typeface="MS PGothic" pitchFamily="34" charset="-128"/>
              </a:rPr>
              <a:pPr eaLnBrk="1" hangingPunct="1"/>
              <a:t>145</a:t>
            </a:fld>
            <a:endParaRPr lang="en-US" sz="1200">
              <a:cs typeface="MS PGothic"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933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93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889EE48B-B006-43BC-86C3-2ACF13D3248E}" type="slidenum">
              <a:rPr lang="en-US" sz="1200">
                <a:cs typeface="MS PGothic" pitchFamily="34" charset="-128"/>
              </a:rPr>
              <a:pPr eaLnBrk="1" hangingPunct="1"/>
              <a:t>146</a:t>
            </a:fld>
            <a:endParaRPr lang="en-US" sz="1200">
              <a:cs typeface="MS PGothic"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013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41DE1A9B-2790-46B0-8C5F-445CA24E4B8A}" type="slidenum">
              <a:rPr lang="en-US" sz="1200">
                <a:cs typeface="MS PGothic" pitchFamily="34" charset="-128"/>
              </a:rPr>
              <a:pPr eaLnBrk="1" hangingPunct="1"/>
              <a:t>147</a:t>
            </a:fld>
            <a:endParaRPr lang="en-US" sz="1200">
              <a:cs typeface="MS PGothic"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739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txBox="1">
            <a:spLocks noGrp="1"/>
          </p:cNvSpPr>
          <p:nvPr/>
        </p:nvSpPr>
        <p:spPr>
          <a:xfrm>
            <a:off x="4014788" y="8902700"/>
            <a:ext cx="3070225" cy="468313"/>
          </a:xfrm>
          <a:prstGeom prst="rect">
            <a:avLst/>
          </a:prstGeom>
          <a:noFill/>
        </p:spPr>
        <p:txBody>
          <a:bodyPr lIns="94046" tIns="47023" rIns="94046" bIns="47023"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fld id="{9A732975-5D86-46A4-B9A6-08C679E214FF}" type="slidenum">
              <a:rPr lang="en-US" sz="1200"/>
              <a:pPr algn="r" eaLnBrk="1" hangingPunct="1"/>
              <a:t>9</a:t>
            </a:fld>
            <a:endParaRPr lang="en-US" sz="120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342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034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0D39A224-CAFB-4AFD-9B4A-0FF725A550B5}" type="slidenum">
              <a:rPr lang="en-US" sz="1200">
                <a:cs typeface="MS PGothic" pitchFamily="34" charset="-128"/>
              </a:rPr>
              <a:pPr eaLnBrk="1" hangingPunct="1"/>
              <a:t>148</a:t>
            </a:fld>
            <a:endParaRPr lang="en-US" sz="1200">
              <a:cs typeface="MS PGothic"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54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054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671A559F-E6DF-4679-B857-C86860B2BF1E}" type="slidenum">
              <a:rPr lang="en-US" sz="1200">
                <a:cs typeface="MS PGothic" pitchFamily="34" charset="-128"/>
              </a:rPr>
              <a:pPr eaLnBrk="1" hangingPunct="1"/>
              <a:t>149</a:t>
            </a:fld>
            <a:endParaRPr lang="en-US" sz="1200">
              <a:cs typeface="MS PGothic"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75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075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927E36C-A3A8-44E4-83B0-7E5A58ED85FA}" type="slidenum">
              <a:rPr lang="en-US" sz="1200">
                <a:cs typeface="MS PGothic" pitchFamily="34" charset="-128"/>
              </a:rPr>
              <a:pPr eaLnBrk="1" hangingPunct="1"/>
              <a:t>150</a:t>
            </a:fld>
            <a:endParaRPr lang="en-US" sz="1200">
              <a:cs typeface="MS PGothic"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As an assessment method, DBRs were developed to capture the benefits of two other assessment methods: direct observation and rating scales (Chafouleas, Riley-Tilman, &amp; Christ, 2009). Direct observation allows for repeated measurement and also flexibility in that many different types of behavior can be measured in many different ways. However, it is not always an efficient method as it takes time and resources to conduct a direct observation of student behavior, especially if there are many students who need to be monitored. Thus, this method has been combined with the rating scale method to increase efficiency. Rating scales are typically used as an indirect method to inquire about behaviors in the </a:t>
            </a:r>
            <a:r>
              <a:rPr lang="en-US" i="1" smtClean="0"/>
              <a:t>past</a:t>
            </a:r>
            <a:r>
              <a:rPr lang="en-US" smtClean="0"/>
              <a:t>, but when combined with direct observation, the DBR method assesses behavior directly after a specified observation period. </a:t>
            </a:r>
          </a:p>
        </p:txBody>
      </p:sp>
      <p:sp>
        <p:nvSpPr>
          <p:cNvPr id="29700" name="Slide Number Placeholder 3"/>
          <p:cNvSpPr>
            <a:spLocks noGrp="1"/>
          </p:cNvSpPr>
          <p:nvPr>
            <p:ph type="sldNum" sz="quarter" idx="5"/>
          </p:nvPr>
        </p:nvSpPr>
        <p:spPr bwMode="auto">
          <a:noFill/>
          <a:ln>
            <a:miter lim="800000"/>
            <a:headEnd/>
            <a:tailEnd/>
          </a:ln>
        </p:spPr>
        <p:txBody>
          <a:bodyPr/>
          <a:lstStyle/>
          <a:p>
            <a:fld id="{C65CB848-4207-4FE2-B9B7-2F62789A085D}" type="slidenum">
              <a:rPr lang="en-US"/>
              <a:pPr/>
              <a:t>33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Slide Number Placeholder 5"/>
          <p:cNvSpPr>
            <a:spLocks noGrp="1"/>
          </p:cNvSpPr>
          <p:nvPr>
            <p:ph type="sldNum" sz="quarter" idx="10"/>
          </p:nvPr>
        </p:nvSpPr>
        <p:spPr>
          <a:ln/>
        </p:spPr>
        <p:txBody>
          <a:bodyPr/>
          <a:lstStyle>
            <a:lvl1pPr>
              <a:defRPr/>
            </a:lvl1pPr>
          </a:lstStyle>
          <a:p>
            <a:fld id="{9FBF043C-EC01-4A7B-B68A-B2E0C00873E7}" type="slidenum">
              <a:rPr lang="en-US"/>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fld id="{50B0B693-E8EC-4DC2-B88D-261D42D7ED76}" type="datetimeFigureOut">
              <a:rPr lang="en-US"/>
              <a:pPr/>
              <a:t>5/12/2013</a:t>
            </a:fld>
            <a:endParaRPr lang="en-US"/>
          </a:p>
        </p:txBody>
      </p:sp>
    </p:spTree>
    <p:extLst>
      <p:ext uri="{BB962C8B-B14F-4D97-AF65-F5344CB8AC3E}">
        <p14:creationId xmlns="" xmlns:p14="http://schemas.microsoft.com/office/powerpoint/2010/main" val="3225822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ln/>
        </p:spPr>
        <p:txBody>
          <a:bodyPr/>
          <a:lstStyle>
            <a:lvl1pPr>
              <a:defRPr/>
            </a:lvl1pPr>
          </a:lstStyle>
          <a:p>
            <a:fld id="{5F6D3D84-1F06-4B4B-A84B-38F550382DFA}" type="slidenum">
              <a:rPr lang="en-US"/>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fld id="{428EC0A0-5EB5-4A0F-A3C3-BD25270C067D}" type="datetimeFigureOut">
              <a:rPr lang="en-US"/>
              <a:pPr/>
              <a:t>5/12/2013</a:t>
            </a:fld>
            <a:endParaRPr lang="en-US"/>
          </a:p>
        </p:txBody>
      </p:sp>
    </p:spTree>
    <p:extLst>
      <p:ext uri="{BB962C8B-B14F-4D97-AF65-F5344CB8AC3E}">
        <p14:creationId xmlns="" xmlns:p14="http://schemas.microsoft.com/office/powerpoint/2010/main" val="394577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ln/>
        </p:spPr>
        <p:txBody>
          <a:bodyPr/>
          <a:lstStyle>
            <a:lvl1pPr>
              <a:defRPr/>
            </a:lvl1pPr>
          </a:lstStyle>
          <a:p>
            <a:fld id="{0FE7ED20-CD7D-468A-AF6E-549A0CB36166}" type="slidenum">
              <a:rPr lang="en-US"/>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fld id="{ED3C1C0F-0500-4407-851A-AE4A0426AEC3}" type="datetimeFigureOut">
              <a:rPr lang="en-US"/>
              <a:pPr/>
              <a:t>5/12/2013</a:t>
            </a:fld>
            <a:endParaRPr lang="en-US"/>
          </a:p>
        </p:txBody>
      </p:sp>
    </p:spTree>
    <p:extLst>
      <p:ext uri="{BB962C8B-B14F-4D97-AF65-F5344CB8AC3E}">
        <p14:creationId xmlns="" xmlns:p14="http://schemas.microsoft.com/office/powerpoint/2010/main" val="3444637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
        <p:nvSpPr>
          <p:cNvPr id="2" name="Rectangle 8"/>
          <p:cNvSpPr>
            <a:spLocks noChangeArrowheads="1"/>
          </p:cNvSpPr>
          <p:nvPr userDrawn="1"/>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latin typeface="Arial" pitchFamily="34" charset="0"/>
            </a:endParaRPr>
          </a:p>
        </p:txBody>
      </p:sp>
      <p:pic>
        <p:nvPicPr>
          <p:cNvPr id="3" name="Picture 22" descr="titleImg_ch01.jpg"/>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3519488" y="0"/>
            <a:ext cx="56245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10"/>
          <p:cNvSpPr>
            <a:spLocks noChangeArrowheads="1"/>
          </p:cNvSpPr>
          <p:nvPr userDrawn="1"/>
        </p:nvSpPr>
        <p:spPr bwMode="auto">
          <a:xfrm>
            <a:off x="0" y="5808663"/>
            <a:ext cx="2438400" cy="1049337"/>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latin typeface="Arial" pitchFamily="34" charset="0"/>
            </a:endParaRPr>
          </a:p>
        </p:txBody>
      </p:sp>
      <p:pic>
        <p:nvPicPr>
          <p:cNvPr id="5" name="Picture 41" descr="dropSh_horiz.png"/>
          <p:cNvPicPr>
            <a:picLocks noChangeAspect="1"/>
          </p:cNvPicPr>
          <p:nvPr userDrawn="1"/>
        </p:nvPicPr>
        <p:blipFill>
          <a:blip r:embed="rId3">
            <a:extLst>
              <a:ext uri="{28A0092B-C50C-407E-A947-70E740481C1C}">
                <a14:useLocalDpi xmlns="" xmlns:a14="http://schemas.microsoft.com/office/drawing/2010/main" val="0"/>
              </a:ext>
            </a:extLst>
          </a:blip>
          <a:srcRect/>
          <a:stretch>
            <a:fillRect/>
          </a:stretch>
        </p:blipFill>
        <p:spPr bwMode="auto">
          <a:xfrm>
            <a:off x="-25400" y="0"/>
            <a:ext cx="9169400" cy="688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1" descr="Cicc3e_titles.eps"/>
          <p:cNvPicPr>
            <a:picLocks noChangeAspect="1"/>
          </p:cNvPicPr>
          <p:nvPr userDrawn="1"/>
        </p:nvPicPr>
        <p:blipFill>
          <a:blip r:embed="rId4">
            <a:extLst>
              <a:ext uri="{28A0092B-C50C-407E-A947-70E740481C1C}">
                <a14:useLocalDpi xmlns="" xmlns:a14="http://schemas.microsoft.com/office/drawing/2010/main" val="0"/>
              </a:ext>
            </a:extLst>
          </a:blip>
          <a:srcRect l="51518" t="87175" r="5257" b="-1768"/>
          <a:stretch>
            <a:fillRect/>
          </a:stretch>
        </p:blipFill>
        <p:spPr bwMode="auto">
          <a:xfrm>
            <a:off x="371475" y="373063"/>
            <a:ext cx="4843463" cy="157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1"/>
          <p:cNvSpPr>
            <a:spLocks/>
          </p:cNvSpPr>
          <p:nvPr userDrawn="1"/>
        </p:nvSpPr>
        <p:spPr bwMode="auto">
          <a:xfrm>
            <a:off x="242888" y="5842000"/>
            <a:ext cx="3109912"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40639" bIns="0"/>
          <a:lstStyle/>
          <a:p>
            <a:pPr marL="39688"/>
            <a:r>
              <a:rPr lang="en-US" sz="1000" b="1">
                <a:solidFill>
                  <a:srgbClr val="404040"/>
                </a:solidFill>
                <a:sym typeface="Helvetica" pitchFamily="-84" charset="0"/>
              </a:rPr>
              <a:t>PSYCHOLOGY 3e</a:t>
            </a:r>
            <a:endParaRPr lang="en-US" sz="1000">
              <a:solidFill>
                <a:srgbClr val="404040"/>
              </a:solidFill>
              <a:sym typeface="Helvetica" pitchFamily="-84" charset="0"/>
            </a:endParaRPr>
          </a:p>
          <a:p>
            <a:pPr marL="39688"/>
            <a:r>
              <a:rPr lang="en-US" sz="1000">
                <a:solidFill>
                  <a:srgbClr val="404040"/>
                </a:solidFill>
                <a:sym typeface="Helvetica" pitchFamily="-84" charset="0"/>
              </a:rPr>
              <a:t>Saundra K. Ciccarelli, J. Noland White</a:t>
            </a:r>
          </a:p>
          <a:p>
            <a:pPr marL="39688"/>
            <a:r>
              <a:rPr lang="en-US" sz="1000">
                <a:solidFill>
                  <a:srgbClr val="404040"/>
                </a:solidFill>
                <a:sym typeface="Helvetica" pitchFamily="-84" charset="0"/>
              </a:rPr>
              <a:t>• • • • • • • • • • • • • • • • • • • • • • • • • • • • • • • • • </a:t>
            </a:r>
          </a:p>
          <a:p>
            <a:pPr marL="39688"/>
            <a:r>
              <a:rPr lang="en-US" sz="1000">
                <a:solidFill>
                  <a:srgbClr val="404040"/>
                </a:solidFill>
                <a:sym typeface="Helvetica" pitchFamily="-84" charset="0"/>
              </a:rPr>
              <a:t>Copyright © Pearson Education 2012</a:t>
            </a:r>
          </a:p>
          <a:p>
            <a:pPr marL="39688"/>
            <a:endParaRPr lang="en-US" sz="1000">
              <a:solidFill>
                <a:srgbClr val="404040"/>
              </a:solidFill>
              <a:sym typeface="Helvetica" pitchFamily="-84" charset="0"/>
            </a:endParaRPr>
          </a:p>
          <a:p>
            <a:pPr marL="39688"/>
            <a:endParaRPr lang="en-US" sz="1000">
              <a:solidFill>
                <a:srgbClr val="404040"/>
              </a:solidFill>
              <a:sym typeface="Helvetica" pitchFamily="-84" charset="0"/>
            </a:endParaRPr>
          </a:p>
        </p:txBody>
      </p:sp>
      <p:grpSp>
        <p:nvGrpSpPr>
          <p:cNvPr id="8" name="Group 42"/>
          <p:cNvGrpSpPr>
            <a:grpSpLocks/>
          </p:cNvGrpSpPr>
          <p:nvPr userDrawn="1"/>
        </p:nvGrpSpPr>
        <p:grpSpPr bwMode="auto">
          <a:xfrm>
            <a:off x="0" y="0"/>
            <a:ext cx="9144000" cy="127000"/>
            <a:chOff x="0" y="0"/>
            <a:chExt cx="9144000" cy="127000"/>
          </a:xfrm>
        </p:grpSpPr>
        <p:pic>
          <p:nvPicPr>
            <p:cNvPr id="9" name="Picture 26" descr="corner.png"/>
            <p:cNvPicPr>
              <a:picLocks noChangeAspect="1"/>
            </p:cNvPicPr>
            <p:nvPr userDrawn="1"/>
          </p:nvPicPr>
          <p:blipFill>
            <a:blip r:embed="rId5">
              <a:extLst>
                <a:ext uri="{28A0092B-C50C-407E-A947-70E740481C1C}">
                  <a14:useLocalDpi xmlns="" xmlns:a14="http://schemas.microsoft.com/office/drawing/2010/main" val="0"/>
                </a:ext>
              </a:extLst>
            </a:blip>
            <a:srcRect/>
            <a:stretch>
              <a:fillRect/>
            </a:stretch>
          </p:blipFill>
          <p:spPr bwMode="auto">
            <a:xfrm>
              <a:off x="0" y="0"/>
              <a:ext cx="127000" cy="11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7" descr="corner.png"/>
            <p:cNvPicPr>
              <a:picLocks noChangeAspect="1"/>
            </p:cNvPicPr>
            <p:nvPr userDrawn="1"/>
          </p:nvPicPr>
          <p:blipFill>
            <a:blip r:embed="rId5">
              <a:extLst>
                <a:ext uri="{28A0092B-C50C-407E-A947-70E740481C1C}">
                  <a14:useLocalDpi xmlns="" xmlns:a14="http://schemas.microsoft.com/office/drawing/2010/main" val="0"/>
                </a:ext>
              </a:extLst>
            </a:blip>
            <a:srcRect/>
            <a:stretch>
              <a:fillRect/>
            </a:stretch>
          </p:blipFill>
          <p:spPr bwMode="auto">
            <a:xfrm rot="5400000">
              <a:off x="9023350" y="6350"/>
              <a:ext cx="127000" cy="11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1" name="Group 41"/>
          <p:cNvGrpSpPr>
            <a:grpSpLocks/>
          </p:cNvGrpSpPr>
          <p:nvPr userDrawn="1"/>
        </p:nvGrpSpPr>
        <p:grpSpPr bwMode="auto">
          <a:xfrm>
            <a:off x="0" y="6731000"/>
            <a:ext cx="9144000" cy="127000"/>
            <a:chOff x="25400" y="6731000"/>
            <a:chExt cx="9144000" cy="127000"/>
          </a:xfrm>
        </p:grpSpPr>
        <p:pic>
          <p:nvPicPr>
            <p:cNvPr id="12" name="Picture 29" descr="corner.png"/>
            <p:cNvPicPr>
              <a:picLocks noChangeAspect="1"/>
            </p:cNvPicPr>
            <p:nvPr userDrawn="1"/>
          </p:nvPicPr>
          <p:blipFill>
            <a:blip r:embed="rId5">
              <a:extLst>
                <a:ext uri="{28A0092B-C50C-407E-A947-70E740481C1C}">
                  <a14:useLocalDpi xmlns="" xmlns:a14="http://schemas.microsoft.com/office/drawing/2010/main" val="0"/>
                </a:ext>
              </a:extLst>
            </a:blip>
            <a:srcRect/>
            <a:stretch>
              <a:fillRect/>
            </a:stretch>
          </p:blipFill>
          <p:spPr bwMode="auto">
            <a:xfrm flipV="1">
              <a:off x="25400" y="6743700"/>
              <a:ext cx="127000" cy="11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30" descr="corner.png"/>
            <p:cNvPicPr>
              <a:picLocks noChangeAspect="1"/>
            </p:cNvPicPr>
            <p:nvPr userDrawn="1"/>
          </p:nvPicPr>
          <p:blipFill>
            <a:blip r:embed="rId5">
              <a:extLst>
                <a:ext uri="{28A0092B-C50C-407E-A947-70E740481C1C}">
                  <a14:useLocalDpi xmlns="" xmlns:a14="http://schemas.microsoft.com/office/drawing/2010/main" val="0"/>
                </a:ext>
              </a:extLst>
            </a:blip>
            <a:srcRect/>
            <a:stretch>
              <a:fillRect/>
            </a:stretch>
          </p:blipFill>
          <p:spPr bwMode="auto">
            <a:xfrm rot="16200000" flipV="1">
              <a:off x="9048750" y="6737350"/>
              <a:ext cx="127000" cy="11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4" name="Oval 13"/>
          <p:cNvSpPr>
            <a:spLocks noChangeArrowheads="1"/>
          </p:cNvSpPr>
          <p:nvPr userDrawn="1"/>
        </p:nvSpPr>
        <p:spPr bwMode="auto">
          <a:xfrm>
            <a:off x="1693863" y="3538538"/>
            <a:ext cx="1150937" cy="1152525"/>
          </a:xfrm>
          <a:prstGeom prst="ellipse">
            <a:avLst/>
          </a:prstGeom>
          <a:solidFill>
            <a:srgbClr val="E4DE3A"/>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latin typeface="Arial" pitchFamily="34" charset="0"/>
            </a:endParaRPr>
          </a:p>
        </p:txBody>
      </p:sp>
      <p:sp>
        <p:nvSpPr>
          <p:cNvPr id="15" name="Oval 14"/>
          <p:cNvSpPr>
            <a:spLocks noChangeArrowheads="1"/>
          </p:cNvSpPr>
          <p:nvPr userDrawn="1"/>
        </p:nvSpPr>
        <p:spPr bwMode="auto">
          <a:xfrm>
            <a:off x="1338263" y="4808538"/>
            <a:ext cx="701675" cy="703262"/>
          </a:xfrm>
          <a:prstGeom prst="ellipse">
            <a:avLst/>
          </a:prstGeom>
          <a:solidFill>
            <a:srgbClr val="55C3CE"/>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latin typeface="Arial" pitchFamily="34" charset="0"/>
            </a:endParaRPr>
          </a:p>
        </p:txBody>
      </p:sp>
      <p:sp>
        <p:nvSpPr>
          <p:cNvPr id="16" name="Oval 15"/>
          <p:cNvSpPr/>
          <p:nvPr userDrawn="1"/>
        </p:nvSpPr>
        <p:spPr bwMode="auto">
          <a:xfrm>
            <a:off x="1277938" y="4749800"/>
            <a:ext cx="822325" cy="820738"/>
          </a:xfrm>
          <a:prstGeom prst="ellipse">
            <a:avLst/>
          </a:prstGeom>
          <a:noFill/>
          <a:ln w="9525" cap="flat" cmpd="sng" algn="ctr">
            <a:solidFill>
              <a:schemeClr val="tx1">
                <a:lumMod val="65000"/>
                <a:lumOff val="35000"/>
              </a:schemeClr>
            </a:solidFill>
            <a:prstDash val="solid"/>
            <a:round/>
            <a:headEnd type="none" w="med" len="med"/>
            <a:tailEnd type="none" w="med" len="med"/>
          </a:ln>
          <a:effectLst/>
        </p:spPr>
        <p:txBody>
          <a:bodyPr wrap="none" anchor="ctr"/>
          <a:lstStyle/>
          <a:p>
            <a:pPr algn="ctr" fontAlgn="auto">
              <a:spcBef>
                <a:spcPts val="0"/>
              </a:spcBef>
              <a:spcAft>
                <a:spcPts val="0"/>
              </a:spcAft>
              <a:defRPr/>
            </a:pPr>
            <a:endParaRPr lang="en-US" sz="1800">
              <a:latin typeface="Arial" pitchFamily="-111" charset="0"/>
              <a:ea typeface="ＭＳ Ｐゴシック" charset="-128"/>
              <a:cs typeface="ＭＳ Ｐゴシック" charset="-128"/>
            </a:endParaRPr>
          </a:p>
        </p:txBody>
      </p:sp>
      <p:sp>
        <p:nvSpPr>
          <p:cNvPr id="17" name="Oval 16"/>
          <p:cNvSpPr>
            <a:spLocks noChangeArrowheads="1"/>
          </p:cNvSpPr>
          <p:nvPr userDrawn="1"/>
        </p:nvSpPr>
        <p:spPr bwMode="auto">
          <a:xfrm>
            <a:off x="2751138" y="5011738"/>
            <a:ext cx="296862" cy="296862"/>
          </a:xfrm>
          <a:prstGeom prst="ellipse">
            <a:avLst/>
          </a:prstGeom>
          <a:solidFill>
            <a:srgbClr val="9FA043"/>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latin typeface="Arial" pitchFamily="34" charset="0"/>
            </a:endParaRPr>
          </a:p>
        </p:txBody>
      </p:sp>
      <p:sp>
        <p:nvSpPr>
          <p:cNvPr id="18" name="Oval 17"/>
          <p:cNvSpPr>
            <a:spLocks noChangeArrowheads="1"/>
          </p:cNvSpPr>
          <p:nvPr userDrawn="1"/>
        </p:nvSpPr>
        <p:spPr bwMode="auto">
          <a:xfrm>
            <a:off x="2532063" y="5478463"/>
            <a:ext cx="160337" cy="160337"/>
          </a:xfrm>
          <a:prstGeom prst="ellipse">
            <a:avLst/>
          </a:prstGeom>
          <a:solidFill>
            <a:srgbClr val="C8C14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latin typeface="Arial" pitchFamily="34" charset="0"/>
            </a:endParaRPr>
          </a:p>
        </p:txBody>
      </p:sp>
      <p:sp>
        <p:nvSpPr>
          <p:cNvPr id="19" name="Oval 18"/>
          <p:cNvSpPr>
            <a:spLocks noChangeArrowheads="1"/>
          </p:cNvSpPr>
          <p:nvPr userDrawn="1"/>
        </p:nvSpPr>
        <p:spPr bwMode="auto">
          <a:xfrm>
            <a:off x="906463" y="4394200"/>
            <a:ext cx="160337" cy="160338"/>
          </a:xfrm>
          <a:prstGeom prst="ellipse">
            <a:avLst/>
          </a:prstGeom>
          <a:solidFill>
            <a:srgbClr val="C8C14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latin typeface="Arial" pitchFamily="34" charset="0"/>
            </a:endParaRPr>
          </a:p>
        </p:txBody>
      </p:sp>
      <p:sp>
        <p:nvSpPr>
          <p:cNvPr id="20" name="Oval 19"/>
          <p:cNvSpPr>
            <a:spLocks noChangeArrowheads="1"/>
          </p:cNvSpPr>
          <p:nvPr userDrawn="1"/>
        </p:nvSpPr>
        <p:spPr bwMode="auto">
          <a:xfrm>
            <a:off x="1150938" y="3987800"/>
            <a:ext cx="238125" cy="236538"/>
          </a:xfrm>
          <a:prstGeom prst="ellipse">
            <a:avLst/>
          </a:prstGeom>
          <a:solidFill>
            <a:srgbClr val="9FA043"/>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latin typeface="Arial" pitchFamily="34" charset="0"/>
            </a:endParaRPr>
          </a:p>
        </p:txBody>
      </p:sp>
      <p:sp>
        <p:nvSpPr>
          <p:cNvPr id="21" name="Oval 20"/>
          <p:cNvSpPr>
            <a:spLocks noChangeArrowheads="1"/>
          </p:cNvSpPr>
          <p:nvPr userDrawn="1"/>
        </p:nvSpPr>
        <p:spPr bwMode="auto">
          <a:xfrm>
            <a:off x="838200" y="3843338"/>
            <a:ext cx="296863" cy="296862"/>
          </a:xfrm>
          <a:prstGeom prst="ellipse">
            <a:avLst/>
          </a:prstGeom>
          <a:solidFill>
            <a:srgbClr val="7AAACB"/>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latin typeface="Arial" pitchFamily="34" charset="0"/>
            </a:endParaRPr>
          </a:p>
        </p:txBody>
      </p:sp>
      <p:sp>
        <p:nvSpPr>
          <p:cNvPr id="22" name="Oval 21"/>
          <p:cNvSpPr>
            <a:spLocks noChangeArrowheads="1"/>
          </p:cNvSpPr>
          <p:nvPr userDrawn="1"/>
        </p:nvSpPr>
        <p:spPr bwMode="auto">
          <a:xfrm>
            <a:off x="388938" y="3827463"/>
            <a:ext cx="390525" cy="388937"/>
          </a:xfrm>
          <a:prstGeom prst="ellipse">
            <a:avLst/>
          </a:prstGeom>
          <a:solidFill>
            <a:srgbClr val="9EBE63"/>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latin typeface="Arial" pitchFamily="34" charset="0"/>
            </a:endParaRPr>
          </a:p>
        </p:txBody>
      </p:sp>
      <p:sp>
        <p:nvSpPr>
          <p:cNvPr id="23" name="Oval 22"/>
          <p:cNvSpPr>
            <a:spLocks noChangeArrowheads="1"/>
          </p:cNvSpPr>
          <p:nvPr userDrawn="1"/>
        </p:nvSpPr>
        <p:spPr bwMode="auto">
          <a:xfrm>
            <a:off x="998538" y="3065463"/>
            <a:ext cx="830262" cy="828675"/>
          </a:xfrm>
          <a:prstGeom prst="ellipse">
            <a:avLst/>
          </a:prstGeom>
          <a:solidFill>
            <a:srgbClr val="4993B2">
              <a:alpha val="7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latin typeface="Arial" pitchFamily="34" charset="0"/>
            </a:endParaRPr>
          </a:p>
        </p:txBody>
      </p:sp>
      <p:sp>
        <p:nvSpPr>
          <p:cNvPr id="24" name="Oval 23"/>
          <p:cNvSpPr>
            <a:spLocks noChangeArrowheads="1"/>
          </p:cNvSpPr>
          <p:nvPr userDrawn="1"/>
        </p:nvSpPr>
        <p:spPr bwMode="auto">
          <a:xfrm>
            <a:off x="1473200" y="2870200"/>
            <a:ext cx="541338" cy="541338"/>
          </a:xfrm>
          <a:prstGeom prst="ellipse">
            <a:avLst/>
          </a:prstGeom>
          <a:solidFill>
            <a:srgbClr val="DEE128">
              <a:alpha val="7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latin typeface="Arial" pitchFamily="34" charset="0"/>
            </a:endParaRPr>
          </a:p>
        </p:txBody>
      </p:sp>
      <p:sp>
        <p:nvSpPr>
          <p:cNvPr id="25" name="Oval 24"/>
          <p:cNvSpPr>
            <a:spLocks noChangeArrowheads="1"/>
          </p:cNvSpPr>
          <p:nvPr userDrawn="1"/>
        </p:nvSpPr>
        <p:spPr bwMode="auto">
          <a:xfrm>
            <a:off x="1900238" y="2849563"/>
            <a:ext cx="482600" cy="482600"/>
          </a:xfrm>
          <a:prstGeom prst="ellipse">
            <a:avLst/>
          </a:prstGeom>
          <a:solidFill>
            <a:srgbClr val="E2481A"/>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latin typeface="Arial" pitchFamily="34" charset="0"/>
            </a:endParaRPr>
          </a:p>
        </p:txBody>
      </p:sp>
      <p:sp>
        <p:nvSpPr>
          <p:cNvPr id="26" name="Oval 25"/>
          <p:cNvSpPr/>
          <p:nvPr userDrawn="1"/>
        </p:nvSpPr>
        <p:spPr bwMode="auto">
          <a:xfrm>
            <a:off x="1785938" y="2735263"/>
            <a:ext cx="711200" cy="711200"/>
          </a:xfrm>
          <a:prstGeom prst="ellipse">
            <a:avLst/>
          </a:prstGeom>
          <a:noFill/>
          <a:ln w="9525" cap="flat" cmpd="sng" algn="ctr">
            <a:solidFill>
              <a:schemeClr val="tx1">
                <a:lumMod val="65000"/>
                <a:lumOff val="35000"/>
              </a:schemeClr>
            </a:solidFill>
            <a:prstDash val="solid"/>
            <a:round/>
            <a:headEnd type="none" w="med" len="med"/>
            <a:tailEnd type="none" w="med" len="med"/>
          </a:ln>
          <a:effectLst/>
        </p:spPr>
        <p:txBody>
          <a:bodyPr wrap="none" anchor="ctr"/>
          <a:lstStyle/>
          <a:p>
            <a:pPr algn="ctr" fontAlgn="auto">
              <a:spcBef>
                <a:spcPts val="0"/>
              </a:spcBef>
              <a:spcAft>
                <a:spcPts val="0"/>
              </a:spcAft>
              <a:defRPr/>
            </a:pPr>
            <a:endParaRPr lang="en-US" sz="1800">
              <a:latin typeface="Arial" pitchFamily="-111" charset="0"/>
              <a:ea typeface="ＭＳ Ｐゴシック" charset="-128"/>
              <a:cs typeface="ＭＳ Ｐゴシック" charset="-128"/>
            </a:endParaRPr>
          </a:p>
        </p:txBody>
      </p:sp>
      <p:sp>
        <p:nvSpPr>
          <p:cNvPr id="27" name="Oval 26"/>
          <p:cNvSpPr>
            <a:spLocks noChangeArrowheads="1"/>
          </p:cNvSpPr>
          <p:nvPr userDrawn="1"/>
        </p:nvSpPr>
        <p:spPr bwMode="auto">
          <a:xfrm>
            <a:off x="1211263" y="2489200"/>
            <a:ext cx="185737" cy="185738"/>
          </a:xfrm>
          <a:prstGeom prst="ellipse">
            <a:avLst/>
          </a:prstGeom>
          <a:solidFill>
            <a:srgbClr val="9FA043"/>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latin typeface="Arial" pitchFamily="34" charset="0"/>
            </a:endParaRPr>
          </a:p>
        </p:txBody>
      </p:sp>
      <p:sp>
        <p:nvSpPr>
          <p:cNvPr id="28" name="Oval 27"/>
          <p:cNvSpPr>
            <a:spLocks noChangeArrowheads="1"/>
          </p:cNvSpPr>
          <p:nvPr userDrawn="1"/>
        </p:nvSpPr>
        <p:spPr bwMode="auto">
          <a:xfrm>
            <a:off x="1531938" y="2362200"/>
            <a:ext cx="93662" cy="93663"/>
          </a:xfrm>
          <a:prstGeom prst="ellipse">
            <a:avLst/>
          </a:prstGeom>
          <a:solidFill>
            <a:srgbClr val="C8C14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latin typeface="Arial" pitchFamily="34" charset="0"/>
            </a:endParaRPr>
          </a:p>
        </p:txBody>
      </p:sp>
      <p:sp>
        <p:nvSpPr>
          <p:cNvPr id="29" name="Oval 28"/>
          <p:cNvSpPr>
            <a:spLocks noChangeArrowheads="1"/>
          </p:cNvSpPr>
          <p:nvPr userDrawn="1"/>
        </p:nvSpPr>
        <p:spPr bwMode="auto">
          <a:xfrm>
            <a:off x="2481263" y="2151063"/>
            <a:ext cx="261937" cy="261937"/>
          </a:xfrm>
          <a:prstGeom prst="ellipse">
            <a:avLst/>
          </a:prstGeom>
          <a:solidFill>
            <a:srgbClr val="C8C14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latin typeface="Arial" pitchFamily="34" charset="0"/>
            </a:endParaRPr>
          </a:p>
        </p:txBody>
      </p:sp>
      <p:sp>
        <p:nvSpPr>
          <p:cNvPr id="30" name="Oval 29"/>
          <p:cNvSpPr>
            <a:spLocks noChangeArrowheads="1"/>
          </p:cNvSpPr>
          <p:nvPr userDrawn="1"/>
        </p:nvSpPr>
        <p:spPr bwMode="auto">
          <a:xfrm>
            <a:off x="2573338" y="1930400"/>
            <a:ext cx="187325" cy="185738"/>
          </a:xfrm>
          <a:prstGeom prst="ellipse">
            <a:avLst/>
          </a:prstGeom>
          <a:solidFill>
            <a:srgbClr val="AA9043"/>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latin typeface="Arial" pitchFamily="34" charset="0"/>
            </a:endParaRPr>
          </a:p>
        </p:txBody>
      </p:sp>
      <p:sp>
        <p:nvSpPr>
          <p:cNvPr id="31" name="Oval 30"/>
          <p:cNvSpPr>
            <a:spLocks noChangeArrowheads="1"/>
          </p:cNvSpPr>
          <p:nvPr userDrawn="1"/>
        </p:nvSpPr>
        <p:spPr bwMode="auto">
          <a:xfrm>
            <a:off x="2776538" y="2024063"/>
            <a:ext cx="415925" cy="414337"/>
          </a:xfrm>
          <a:prstGeom prst="ellipse">
            <a:avLst/>
          </a:prstGeom>
          <a:solidFill>
            <a:srgbClr val="89CC36">
              <a:alpha val="78038"/>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latin typeface="Arial" pitchFamily="34" charset="0"/>
            </a:endParaRPr>
          </a:p>
        </p:txBody>
      </p:sp>
      <p:sp>
        <p:nvSpPr>
          <p:cNvPr id="32" name="Oval 31"/>
          <p:cNvSpPr>
            <a:spLocks noChangeArrowheads="1"/>
          </p:cNvSpPr>
          <p:nvPr userDrawn="1"/>
        </p:nvSpPr>
        <p:spPr bwMode="auto">
          <a:xfrm>
            <a:off x="1862138" y="1574800"/>
            <a:ext cx="203200" cy="203200"/>
          </a:xfrm>
          <a:prstGeom prst="ellipse">
            <a:avLst/>
          </a:prstGeom>
          <a:solidFill>
            <a:srgbClr val="ECE84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latin typeface="Arial" pitchFamily="34" charset="0"/>
            </a:endParaRPr>
          </a:p>
        </p:txBody>
      </p:sp>
      <p:sp>
        <p:nvSpPr>
          <p:cNvPr id="33" name="Oval 32"/>
          <p:cNvSpPr/>
          <p:nvPr userDrawn="1"/>
        </p:nvSpPr>
        <p:spPr bwMode="auto">
          <a:xfrm>
            <a:off x="2548466" y="2125138"/>
            <a:ext cx="1608661" cy="1608661"/>
          </a:xfrm>
          <a:prstGeom prst="ellipse">
            <a:avLst/>
          </a:prstGeom>
          <a:gradFill flip="none" rotWithShape="1">
            <a:gsLst>
              <a:gs pos="57000">
                <a:schemeClr val="bg1">
                  <a:alpha val="0"/>
                </a:schemeClr>
              </a:gs>
              <a:gs pos="96000">
                <a:srgbClr val="0A4FA3"/>
              </a:gs>
              <a:gs pos="100000">
                <a:srgbClr val="497A98"/>
              </a:gs>
            </a:gsLst>
            <a:path path="circle">
              <a:fillToRect l="50000" t="50000" r="50000" b="50000"/>
            </a:path>
            <a:tileRect/>
          </a:gradFill>
          <a:ln w="9525" cap="flat" cmpd="sng" algn="ctr">
            <a:noFill/>
            <a:prstDash val="solid"/>
            <a:round/>
            <a:headEnd type="none" w="med" len="med"/>
            <a:tailEnd type="none" w="med" len="med"/>
          </a:ln>
          <a:effectLst/>
        </p:spPr>
        <p:txBody>
          <a:bodyPr wrap="none" anchor="ctr"/>
          <a:lstStyle/>
          <a:p>
            <a:pPr algn="ctr" fontAlgn="auto">
              <a:spcBef>
                <a:spcPts val="0"/>
              </a:spcBef>
              <a:spcAft>
                <a:spcPts val="0"/>
              </a:spcAft>
              <a:defRPr/>
            </a:pPr>
            <a:endParaRPr lang="en-US" sz="1800">
              <a:latin typeface="Arial" pitchFamily="-111" charset="0"/>
              <a:ea typeface="ＭＳ Ｐゴシック" charset="-128"/>
              <a:cs typeface="ＭＳ Ｐゴシック" charset="-128"/>
            </a:endParaRPr>
          </a:p>
        </p:txBody>
      </p:sp>
      <p:sp>
        <p:nvSpPr>
          <p:cNvPr id="34" name="Oval 33"/>
          <p:cNvSpPr>
            <a:spLocks noChangeArrowheads="1"/>
          </p:cNvSpPr>
          <p:nvPr userDrawn="1"/>
        </p:nvSpPr>
        <p:spPr bwMode="auto">
          <a:xfrm>
            <a:off x="2770188" y="2347913"/>
            <a:ext cx="1165225" cy="1163637"/>
          </a:xfrm>
          <a:prstGeom prst="ellipse">
            <a:avLst/>
          </a:prstGeom>
          <a:solidFill>
            <a:srgbClr val="C8BCBA">
              <a:alpha val="94901"/>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latin typeface="Arial" pitchFamily="34" charset="0"/>
            </a:endParaRPr>
          </a:p>
        </p:txBody>
      </p:sp>
      <p:sp>
        <p:nvSpPr>
          <p:cNvPr id="35" name="Oval 34"/>
          <p:cNvSpPr>
            <a:spLocks noChangeArrowheads="1"/>
          </p:cNvSpPr>
          <p:nvPr userDrawn="1"/>
        </p:nvSpPr>
        <p:spPr bwMode="auto">
          <a:xfrm>
            <a:off x="-254000" y="3792538"/>
            <a:ext cx="769938" cy="771525"/>
          </a:xfrm>
          <a:prstGeom prst="ellipse">
            <a:avLst/>
          </a:prstGeom>
          <a:solidFill>
            <a:srgbClr val="15409A"/>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latin typeface="Arial" pitchFamily="34" charset="0"/>
            </a:endParaRPr>
          </a:p>
        </p:txBody>
      </p:sp>
      <p:sp>
        <p:nvSpPr>
          <p:cNvPr id="36" name="Oval 35"/>
          <p:cNvSpPr>
            <a:spLocks noChangeArrowheads="1"/>
          </p:cNvSpPr>
          <p:nvPr userDrawn="1"/>
        </p:nvSpPr>
        <p:spPr bwMode="auto">
          <a:xfrm>
            <a:off x="-146050" y="3900488"/>
            <a:ext cx="554038" cy="555625"/>
          </a:xfrm>
          <a:prstGeom prst="ellipse">
            <a:avLst/>
          </a:prstGeom>
          <a:solidFill>
            <a:srgbClr val="CF0D75"/>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latin typeface="Arial" pitchFamily="34" charset="0"/>
            </a:endParaRPr>
          </a:p>
        </p:txBody>
      </p:sp>
      <p:sp>
        <p:nvSpPr>
          <p:cNvPr id="37" name="Oval 36"/>
          <p:cNvSpPr/>
          <p:nvPr userDrawn="1"/>
        </p:nvSpPr>
        <p:spPr bwMode="auto">
          <a:xfrm>
            <a:off x="-347663" y="3700463"/>
            <a:ext cx="957263" cy="955675"/>
          </a:xfrm>
          <a:prstGeom prst="ellipse">
            <a:avLst/>
          </a:prstGeom>
          <a:noFill/>
          <a:ln w="9525" cap="flat" cmpd="sng" algn="ctr">
            <a:solidFill>
              <a:schemeClr val="tx1">
                <a:lumMod val="65000"/>
                <a:lumOff val="35000"/>
              </a:schemeClr>
            </a:solidFill>
            <a:prstDash val="solid"/>
            <a:round/>
            <a:headEnd type="none" w="med" len="med"/>
            <a:tailEnd type="none" w="med" len="med"/>
          </a:ln>
          <a:effectLst/>
        </p:spPr>
        <p:txBody>
          <a:bodyPr wrap="none" anchor="ctr"/>
          <a:lstStyle/>
          <a:p>
            <a:pPr algn="ctr" fontAlgn="auto">
              <a:spcBef>
                <a:spcPts val="0"/>
              </a:spcBef>
              <a:spcAft>
                <a:spcPts val="0"/>
              </a:spcAft>
              <a:defRPr/>
            </a:pPr>
            <a:endParaRPr lang="en-US" sz="1800">
              <a:latin typeface="Arial" pitchFamily="-111" charset="0"/>
              <a:ea typeface="ＭＳ Ｐゴシック" charset="-128"/>
              <a:cs typeface="ＭＳ Ｐゴシック" charset="-128"/>
            </a:endParaRPr>
          </a:p>
        </p:txBody>
      </p:sp>
      <p:sp>
        <p:nvSpPr>
          <p:cNvPr id="38" name="Oval 37"/>
          <p:cNvSpPr>
            <a:spLocks noChangeArrowheads="1"/>
          </p:cNvSpPr>
          <p:nvPr userDrawn="1"/>
        </p:nvSpPr>
        <p:spPr bwMode="auto">
          <a:xfrm>
            <a:off x="203200" y="3446463"/>
            <a:ext cx="381000" cy="381000"/>
          </a:xfrm>
          <a:prstGeom prst="ellipse">
            <a:avLst/>
          </a:prstGeom>
          <a:solidFill>
            <a:srgbClr val="ACC8E2">
              <a:alpha val="87842"/>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latin typeface="Arial" pitchFamily="34" charset="0"/>
            </a:endParaRPr>
          </a:p>
        </p:txBody>
      </p:sp>
      <p:sp>
        <p:nvSpPr>
          <p:cNvPr id="39" name="Oval 38"/>
          <p:cNvSpPr>
            <a:spLocks noChangeArrowheads="1"/>
          </p:cNvSpPr>
          <p:nvPr userDrawn="1"/>
        </p:nvSpPr>
        <p:spPr bwMode="auto">
          <a:xfrm>
            <a:off x="592138" y="3446463"/>
            <a:ext cx="406400" cy="406400"/>
          </a:xfrm>
          <a:prstGeom prst="ellipse">
            <a:avLst/>
          </a:prstGeom>
          <a:solidFill>
            <a:srgbClr val="9FE5B8">
              <a:alpha val="85097"/>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latin typeface="Arial" pitchFamily="34" charset="0"/>
            </a:endParaRPr>
          </a:p>
        </p:txBody>
      </p:sp>
      <p:sp>
        <p:nvSpPr>
          <p:cNvPr id="40" name="Oval 39"/>
          <p:cNvSpPr>
            <a:spLocks noChangeArrowheads="1"/>
          </p:cNvSpPr>
          <p:nvPr userDrawn="1"/>
        </p:nvSpPr>
        <p:spPr bwMode="auto">
          <a:xfrm>
            <a:off x="203200" y="2674938"/>
            <a:ext cx="998538" cy="1000125"/>
          </a:xfrm>
          <a:prstGeom prst="ellipse">
            <a:avLst/>
          </a:prstGeom>
          <a:solidFill>
            <a:srgbClr val="B4999C">
              <a:alpha val="6313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latin typeface="Arial" pitchFamily="34" charset="0"/>
            </a:endParaRPr>
          </a:p>
        </p:txBody>
      </p:sp>
      <p:sp>
        <p:nvSpPr>
          <p:cNvPr id="41" name="Oval 40"/>
          <p:cNvSpPr>
            <a:spLocks noChangeArrowheads="1"/>
          </p:cNvSpPr>
          <p:nvPr userDrawn="1"/>
        </p:nvSpPr>
        <p:spPr bwMode="auto">
          <a:xfrm>
            <a:off x="1570038" y="2667000"/>
            <a:ext cx="292100" cy="292100"/>
          </a:xfrm>
          <a:prstGeom prst="ellipse">
            <a:avLst/>
          </a:prstGeom>
          <a:solidFill>
            <a:srgbClr val="89CC36">
              <a:alpha val="76077"/>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latin typeface="Arial" pitchFamily="34" charset="0"/>
            </a:endParaRPr>
          </a:p>
        </p:txBody>
      </p:sp>
      <p:sp>
        <p:nvSpPr>
          <p:cNvPr id="42" name="Oval 41"/>
          <p:cNvSpPr>
            <a:spLocks noChangeArrowheads="1"/>
          </p:cNvSpPr>
          <p:nvPr userDrawn="1"/>
        </p:nvSpPr>
        <p:spPr bwMode="auto">
          <a:xfrm>
            <a:off x="1608138" y="4292600"/>
            <a:ext cx="847725" cy="846138"/>
          </a:xfrm>
          <a:prstGeom prst="ellipse">
            <a:avLst/>
          </a:prstGeom>
          <a:solidFill>
            <a:srgbClr val="ACC8E2">
              <a:alpha val="78822"/>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latin typeface="Arial" pitchFamily="34" charset="0"/>
            </a:endParaRPr>
          </a:p>
        </p:txBody>
      </p:sp>
      <p:sp>
        <p:nvSpPr>
          <p:cNvPr id="43" name="Oval 42"/>
          <p:cNvSpPr>
            <a:spLocks noChangeArrowheads="1"/>
          </p:cNvSpPr>
          <p:nvPr userDrawn="1"/>
        </p:nvSpPr>
        <p:spPr bwMode="auto">
          <a:xfrm>
            <a:off x="2006600" y="4851400"/>
            <a:ext cx="449263" cy="449263"/>
          </a:xfrm>
          <a:prstGeom prst="ellipse">
            <a:avLst/>
          </a:prstGeom>
          <a:solidFill>
            <a:srgbClr val="84D941">
              <a:alpha val="78038"/>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latin typeface="Arial" pitchFamily="34" charset="0"/>
            </a:endParaRPr>
          </a:p>
        </p:txBody>
      </p:sp>
    </p:spTree>
    <p:extLst>
      <p:ext uri="{BB962C8B-B14F-4D97-AF65-F5344CB8AC3E}">
        <p14:creationId xmlns="" xmlns:p14="http://schemas.microsoft.com/office/powerpoint/2010/main" val="1572509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10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4"/>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200"/>
                                  </p:stCondLst>
                                  <p:childTnLst>
                                    <p:set>
                                      <p:cBhvr>
                                        <p:cTn id="18" dur="1" fill="hold">
                                          <p:stCondLst>
                                            <p:cond delay="0"/>
                                          </p:stCondLst>
                                        </p:cTn>
                                        <p:tgtEl>
                                          <p:spTgt spid="42"/>
                                        </p:tgtEl>
                                        <p:attrNameLst>
                                          <p:attrName>style.visibility</p:attrName>
                                        </p:attrNameLst>
                                      </p:cBhvr>
                                      <p:to>
                                        <p:strVal val="visible"/>
                                      </p:to>
                                    </p:set>
                                    <p:anim calcmode="lin" valueType="num">
                                      <p:cBhvr>
                                        <p:cTn id="19" dur="1000" fill="hold"/>
                                        <p:tgtEl>
                                          <p:spTgt spid="42"/>
                                        </p:tgtEl>
                                        <p:attrNameLst>
                                          <p:attrName>ppt_w</p:attrName>
                                        </p:attrNameLst>
                                      </p:cBhvr>
                                      <p:tavLst>
                                        <p:tav tm="0">
                                          <p:val>
                                            <p:fltVal val="0"/>
                                          </p:val>
                                        </p:tav>
                                        <p:tav tm="100000">
                                          <p:val>
                                            <p:strVal val="#ppt_w"/>
                                          </p:val>
                                        </p:tav>
                                      </p:tavLst>
                                    </p:anim>
                                    <p:anim calcmode="lin" valueType="num">
                                      <p:cBhvr>
                                        <p:cTn id="20" dur="1000" fill="hold"/>
                                        <p:tgtEl>
                                          <p:spTgt spid="42"/>
                                        </p:tgtEl>
                                        <p:attrNameLst>
                                          <p:attrName>ppt_h</p:attrName>
                                        </p:attrNameLst>
                                      </p:cBhvr>
                                      <p:tavLst>
                                        <p:tav tm="0">
                                          <p:val>
                                            <p:fltVal val="0"/>
                                          </p:val>
                                        </p:tav>
                                        <p:tav tm="100000">
                                          <p:val>
                                            <p:strVal val="#ppt_h"/>
                                          </p:val>
                                        </p:tav>
                                      </p:tavLst>
                                    </p:anim>
                                    <p:anim calcmode="lin" valueType="num">
                                      <p:cBhvr>
                                        <p:cTn id="21" dur="1000" fill="hold"/>
                                        <p:tgtEl>
                                          <p:spTgt spid="4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2"/>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 calcmode="lin" valueType="num">
                                      <p:cBhvr>
                                        <p:cTn id="27"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6"/>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grpId="0" nodeType="withEffect">
                                  <p:stCondLst>
                                    <p:cond delay="300"/>
                                  </p:stCondLst>
                                  <p:childTnLst>
                                    <p:set>
                                      <p:cBhvr>
                                        <p:cTn id="30" dur="1" fill="hold">
                                          <p:stCondLst>
                                            <p:cond delay="0"/>
                                          </p:stCondLst>
                                        </p:cTn>
                                        <p:tgtEl>
                                          <p:spTgt spid="43"/>
                                        </p:tgtEl>
                                        <p:attrNameLst>
                                          <p:attrName>style.visibility</p:attrName>
                                        </p:attrNameLst>
                                      </p:cBhvr>
                                      <p:to>
                                        <p:strVal val="visible"/>
                                      </p:to>
                                    </p:set>
                                    <p:anim calcmode="lin" valueType="num">
                                      <p:cBhvr>
                                        <p:cTn id="31" dur="1000" fill="hold"/>
                                        <p:tgtEl>
                                          <p:spTgt spid="43"/>
                                        </p:tgtEl>
                                        <p:attrNameLst>
                                          <p:attrName>ppt_w</p:attrName>
                                        </p:attrNameLst>
                                      </p:cBhvr>
                                      <p:tavLst>
                                        <p:tav tm="0">
                                          <p:val>
                                            <p:fltVal val="0"/>
                                          </p:val>
                                        </p:tav>
                                        <p:tav tm="100000">
                                          <p:val>
                                            <p:strVal val="#ppt_w"/>
                                          </p:val>
                                        </p:tav>
                                      </p:tavLst>
                                    </p:anim>
                                    <p:anim calcmode="lin" valueType="num">
                                      <p:cBhvr>
                                        <p:cTn id="32" dur="1000" fill="hold"/>
                                        <p:tgtEl>
                                          <p:spTgt spid="43"/>
                                        </p:tgtEl>
                                        <p:attrNameLst>
                                          <p:attrName>ppt_h</p:attrName>
                                        </p:attrNameLst>
                                      </p:cBhvr>
                                      <p:tavLst>
                                        <p:tav tm="0">
                                          <p:val>
                                            <p:fltVal val="0"/>
                                          </p:val>
                                        </p:tav>
                                        <p:tav tm="100000">
                                          <p:val>
                                            <p:strVal val="#ppt_h"/>
                                          </p:val>
                                        </p:tav>
                                      </p:tavLst>
                                    </p:anim>
                                    <p:anim calcmode="lin" valueType="num">
                                      <p:cBhvr>
                                        <p:cTn id="33" dur="1000" fill="hold"/>
                                        <p:tgtEl>
                                          <p:spTgt spid="4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3"/>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grpId="0" nodeType="withEffect">
                                  <p:stCondLst>
                                    <p:cond delay="25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7"/>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grpId="0" nodeType="withEffect">
                                  <p:stCondLst>
                                    <p:cond delay="30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 calcmode="lin" valueType="num">
                                      <p:cBhvr>
                                        <p:cTn id="45"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8"/>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grpId="0" nodeType="withEffect">
                                  <p:stCondLst>
                                    <p:cond delay="250"/>
                                  </p:stCondLst>
                                  <p:childTnLst>
                                    <p:set>
                                      <p:cBhvr>
                                        <p:cTn id="48" dur="1" fill="hold">
                                          <p:stCondLst>
                                            <p:cond delay="0"/>
                                          </p:stCondLst>
                                        </p:cTn>
                                        <p:tgtEl>
                                          <p:spTgt spid="19"/>
                                        </p:tgtEl>
                                        <p:attrNameLst>
                                          <p:attrName>style.visibility</p:attrName>
                                        </p:attrNameLst>
                                      </p:cBhvr>
                                      <p:to>
                                        <p:strVal val="visible"/>
                                      </p:to>
                                    </p:set>
                                    <p:anim calcmode="lin" valueType="num">
                                      <p:cBhvr>
                                        <p:cTn id="49" dur="1000" fill="hold"/>
                                        <p:tgtEl>
                                          <p:spTgt spid="19"/>
                                        </p:tgtEl>
                                        <p:attrNameLst>
                                          <p:attrName>ppt_w</p:attrName>
                                        </p:attrNameLst>
                                      </p:cBhvr>
                                      <p:tavLst>
                                        <p:tav tm="0">
                                          <p:val>
                                            <p:fltVal val="0"/>
                                          </p:val>
                                        </p:tav>
                                        <p:tav tm="100000">
                                          <p:val>
                                            <p:strVal val="#ppt_w"/>
                                          </p:val>
                                        </p:tav>
                                      </p:tavLst>
                                    </p:anim>
                                    <p:anim calcmode="lin" valueType="num">
                                      <p:cBhvr>
                                        <p:cTn id="50" dur="1000" fill="hold"/>
                                        <p:tgtEl>
                                          <p:spTgt spid="19"/>
                                        </p:tgtEl>
                                        <p:attrNameLst>
                                          <p:attrName>ppt_h</p:attrName>
                                        </p:attrNameLst>
                                      </p:cBhvr>
                                      <p:tavLst>
                                        <p:tav tm="0">
                                          <p:val>
                                            <p:fltVal val="0"/>
                                          </p:val>
                                        </p:tav>
                                        <p:tav tm="100000">
                                          <p:val>
                                            <p:strVal val="#ppt_h"/>
                                          </p:val>
                                        </p:tav>
                                      </p:tavLst>
                                    </p:anim>
                                    <p:anim calcmode="lin" valueType="num">
                                      <p:cBhvr>
                                        <p:cTn id="51"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9"/>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1000" fill="hold"/>
                                        <p:tgtEl>
                                          <p:spTgt spid="20"/>
                                        </p:tgtEl>
                                        <p:attrNameLst>
                                          <p:attrName>ppt_w</p:attrName>
                                        </p:attrNameLst>
                                      </p:cBhvr>
                                      <p:tavLst>
                                        <p:tav tm="0">
                                          <p:val>
                                            <p:fltVal val="0"/>
                                          </p:val>
                                        </p:tav>
                                        <p:tav tm="100000">
                                          <p:val>
                                            <p:strVal val="#ppt_w"/>
                                          </p:val>
                                        </p:tav>
                                      </p:tavLst>
                                    </p:anim>
                                    <p:anim calcmode="lin" valueType="num">
                                      <p:cBhvr>
                                        <p:cTn id="56" dur="1000" fill="hold"/>
                                        <p:tgtEl>
                                          <p:spTgt spid="20"/>
                                        </p:tgtEl>
                                        <p:attrNameLst>
                                          <p:attrName>ppt_h</p:attrName>
                                        </p:attrNameLst>
                                      </p:cBhvr>
                                      <p:tavLst>
                                        <p:tav tm="0">
                                          <p:val>
                                            <p:fltVal val="0"/>
                                          </p:val>
                                        </p:tav>
                                        <p:tav tm="100000">
                                          <p:val>
                                            <p:strVal val="#ppt_h"/>
                                          </p:val>
                                        </p:tav>
                                      </p:tavLst>
                                    </p:anim>
                                    <p:anim calcmode="lin" valueType="num">
                                      <p:cBhvr>
                                        <p:cTn id="57"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0"/>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grpId="0" nodeType="withEffect">
                                  <p:stCondLst>
                                    <p:cond delay="250"/>
                                  </p:stCondLst>
                                  <p:childTnLst>
                                    <p:set>
                                      <p:cBhvr>
                                        <p:cTn id="60" dur="1" fill="hold">
                                          <p:stCondLst>
                                            <p:cond delay="0"/>
                                          </p:stCondLst>
                                        </p:cTn>
                                        <p:tgtEl>
                                          <p:spTgt spid="21"/>
                                        </p:tgtEl>
                                        <p:attrNameLst>
                                          <p:attrName>style.visibility</p:attrName>
                                        </p:attrNameLst>
                                      </p:cBhvr>
                                      <p:to>
                                        <p:strVal val="visible"/>
                                      </p:to>
                                    </p:set>
                                    <p:anim calcmode="lin" valueType="num">
                                      <p:cBhvr>
                                        <p:cTn id="61" dur="1000" fill="hold"/>
                                        <p:tgtEl>
                                          <p:spTgt spid="21"/>
                                        </p:tgtEl>
                                        <p:attrNameLst>
                                          <p:attrName>ppt_w</p:attrName>
                                        </p:attrNameLst>
                                      </p:cBhvr>
                                      <p:tavLst>
                                        <p:tav tm="0">
                                          <p:val>
                                            <p:fltVal val="0"/>
                                          </p:val>
                                        </p:tav>
                                        <p:tav tm="100000">
                                          <p:val>
                                            <p:strVal val="#ppt_w"/>
                                          </p:val>
                                        </p:tav>
                                      </p:tavLst>
                                    </p:anim>
                                    <p:anim calcmode="lin" valueType="num">
                                      <p:cBhvr>
                                        <p:cTn id="62" dur="1000" fill="hold"/>
                                        <p:tgtEl>
                                          <p:spTgt spid="21"/>
                                        </p:tgtEl>
                                        <p:attrNameLst>
                                          <p:attrName>ppt_h</p:attrName>
                                        </p:attrNameLst>
                                      </p:cBhvr>
                                      <p:tavLst>
                                        <p:tav tm="0">
                                          <p:val>
                                            <p:fltVal val="0"/>
                                          </p:val>
                                        </p:tav>
                                        <p:tav tm="100000">
                                          <p:val>
                                            <p:strVal val="#ppt_h"/>
                                          </p:val>
                                        </p:tav>
                                      </p:tavLst>
                                    </p:anim>
                                    <p:anim calcmode="lin" valueType="num">
                                      <p:cBhvr>
                                        <p:cTn id="63"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21"/>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grpId="0" nodeType="withEffect">
                                  <p:stCondLst>
                                    <p:cond delay="200"/>
                                  </p:stCondLst>
                                  <p:childTnLst>
                                    <p:set>
                                      <p:cBhvr>
                                        <p:cTn id="66" dur="1" fill="hold">
                                          <p:stCondLst>
                                            <p:cond delay="0"/>
                                          </p:stCondLst>
                                        </p:cTn>
                                        <p:tgtEl>
                                          <p:spTgt spid="38"/>
                                        </p:tgtEl>
                                        <p:attrNameLst>
                                          <p:attrName>style.visibility</p:attrName>
                                        </p:attrNameLst>
                                      </p:cBhvr>
                                      <p:to>
                                        <p:strVal val="visible"/>
                                      </p:to>
                                    </p:set>
                                    <p:anim calcmode="lin" valueType="num">
                                      <p:cBhvr>
                                        <p:cTn id="67" dur="1000" fill="hold"/>
                                        <p:tgtEl>
                                          <p:spTgt spid="38"/>
                                        </p:tgtEl>
                                        <p:attrNameLst>
                                          <p:attrName>ppt_w</p:attrName>
                                        </p:attrNameLst>
                                      </p:cBhvr>
                                      <p:tavLst>
                                        <p:tav tm="0">
                                          <p:val>
                                            <p:fltVal val="0"/>
                                          </p:val>
                                        </p:tav>
                                        <p:tav tm="100000">
                                          <p:val>
                                            <p:strVal val="#ppt_w"/>
                                          </p:val>
                                        </p:tav>
                                      </p:tavLst>
                                    </p:anim>
                                    <p:anim calcmode="lin" valueType="num">
                                      <p:cBhvr>
                                        <p:cTn id="68" dur="1000" fill="hold"/>
                                        <p:tgtEl>
                                          <p:spTgt spid="38"/>
                                        </p:tgtEl>
                                        <p:attrNameLst>
                                          <p:attrName>ppt_h</p:attrName>
                                        </p:attrNameLst>
                                      </p:cBhvr>
                                      <p:tavLst>
                                        <p:tav tm="0">
                                          <p:val>
                                            <p:fltVal val="0"/>
                                          </p:val>
                                        </p:tav>
                                        <p:tav tm="100000">
                                          <p:val>
                                            <p:strVal val="#ppt_h"/>
                                          </p:val>
                                        </p:tav>
                                      </p:tavLst>
                                    </p:anim>
                                    <p:anim calcmode="lin" valueType="num">
                                      <p:cBhvr>
                                        <p:cTn id="69" dur="1000" fill="hold"/>
                                        <p:tgtEl>
                                          <p:spTgt spid="38"/>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38"/>
                                        </p:tgtEl>
                                        <p:attrNameLst>
                                          <p:attrName>ppt_y</p:attrName>
                                        </p:attrNameLst>
                                      </p:cBhvr>
                                      <p:tavLst>
                                        <p:tav tm="0" fmla="#ppt_y+(sin(-2*pi*(1-$))*-#ppt_x+cos(-2*pi*(1-$))*(1-#ppt_y))*(1-$)">
                                          <p:val>
                                            <p:fltVal val="0"/>
                                          </p:val>
                                        </p:tav>
                                        <p:tav tm="100000">
                                          <p:val>
                                            <p:fltVal val="1"/>
                                          </p:val>
                                        </p:tav>
                                      </p:tavLst>
                                    </p:anim>
                                  </p:childTnLst>
                                </p:cTn>
                              </p:par>
                              <p:par>
                                <p:cTn id="71" presetID="15" presetClass="entr" presetSubtype="0" fill="hold" grpId="0" nodeType="withEffect">
                                  <p:stCondLst>
                                    <p:cond delay="400"/>
                                  </p:stCondLst>
                                  <p:childTnLst>
                                    <p:set>
                                      <p:cBhvr>
                                        <p:cTn id="72" dur="1" fill="hold">
                                          <p:stCondLst>
                                            <p:cond delay="0"/>
                                          </p:stCondLst>
                                        </p:cTn>
                                        <p:tgtEl>
                                          <p:spTgt spid="22"/>
                                        </p:tgtEl>
                                        <p:attrNameLst>
                                          <p:attrName>style.visibility</p:attrName>
                                        </p:attrNameLst>
                                      </p:cBhvr>
                                      <p:to>
                                        <p:strVal val="visible"/>
                                      </p:to>
                                    </p:set>
                                    <p:anim calcmode="lin" valueType="num">
                                      <p:cBhvr>
                                        <p:cTn id="73" dur="1000" fill="hold"/>
                                        <p:tgtEl>
                                          <p:spTgt spid="22"/>
                                        </p:tgtEl>
                                        <p:attrNameLst>
                                          <p:attrName>ppt_w</p:attrName>
                                        </p:attrNameLst>
                                      </p:cBhvr>
                                      <p:tavLst>
                                        <p:tav tm="0">
                                          <p:val>
                                            <p:fltVal val="0"/>
                                          </p:val>
                                        </p:tav>
                                        <p:tav tm="100000">
                                          <p:val>
                                            <p:strVal val="#ppt_w"/>
                                          </p:val>
                                        </p:tav>
                                      </p:tavLst>
                                    </p:anim>
                                    <p:anim calcmode="lin" valueType="num">
                                      <p:cBhvr>
                                        <p:cTn id="74" dur="1000" fill="hold"/>
                                        <p:tgtEl>
                                          <p:spTgt spid="22"/>
                                        </p:tgtEl>
                                        <p:attrNameLst>
                                          <p:attrName>ppt_h</p:attrName>
                                        </p:attrNameLst>
                                      </p:cBhvr>
                                      <p:tavLst>
                                        <p:tav tm="0">
                                          <p:val>
                                            <p:fltVal val="0"/>
                                          </p:val>
                                        </p:tav>
                                        <p:tav tm="100000">
                                          <p:val>
                                            <p:strVal val="#ppt_h"/>
                                          </p:val>
                                        </p:tav>
                                      </p:tavLst>
                                    </p:anim>
                                    <p:anim calcmode="lin" valueType="num">
                                      <p:cBhvr>
                                        <p:cTn id="75"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22"/>
                                        </p:tgtEl>
                                        <p:attrNameLst>
                                          <p:attrName>ppt_y</p:attrName>
                                        </p:attrNameLst>
                                      </p:cBhvr>
                                      <p:tavLst>
                                        <p:tav tm="0" fmla="#ppt_y+(sin(-2*pi*(1-$))*-#ppt_x+cos(-2*pi*(1-$))*(1-#ppt_y))*(1-$)">
                                          <p:val>
                                            <p:fltVal val="0"/>
                                          </p:val>
                                        </p:tav>
                                        <p:tav tm="100000">
                                          <p:val>
                                            <p:fltVal val="1"/>
                                          </p:val>
                                        </p:tav>
                                      </p:tavLst>
                                    </p:anim>
                                  </p:childTnLst>
                                </p:cTn>
                              </p:par>
                              <p:par>
                                <p:cTn id="77" presetID="15" presetClass="entr" presetSubtype="0" fill="hold" grpId="0" nodeType="withEffect">
                                  <p:stCondLst>
                                    <p:cond delay="350"/>
                                  </p:stCondLst>
                                  <p:childTnLst>
                                    <p:set>
                                      <p:cBhvr>
                                        <p:cTn id="78" dur="1" fill="hold">
                                          <p:stCondLst>
                                            <p:cond delay="0"/>
                                          </p:stCondLst>
                                        </p:cTn>
                                        <p:tgtEl>
                                          <p:spTgt spid="39"/>
                                        </p:tgtEl>
                                        <p:attrNameLst>
                                          <p:attrName>style.visibility</p:attrName>
                                        </p:attrNameLst>
                                      </p:cBhvr>
                                      <p:to>
                                        <p:strVal val="visible"/>
                                      </p:to>
                                    </p:set>
                                    <p:anim calcmode="lin" valueType="num">
                                      <p:cBhvr>
                                        <p:cTn id="79" dur="1000" fill="hold"/>
                                        <p:tgtEl>
                                          <p:spTgt spid="39"/>
                                        </p:tgtEl>
                                        <p:attrNameLst>
                                          <p:attrName>ppt_w</p:attrName>
                                        </p:attrNameLst>
                                      </p:cBhvr>
                                      <p:tavLst>
                                        <p:tav tm="0">
                                          <p:val>
                                            <p:fltVal val="0"/>
                                          </p:val>
                                        </p:tav>
                                        <p:tav tm="100000">
                                          <p:val>
                                            <p:strVal val="#ppt_w"/>
                                          </p:val>
                                        </p:tav>
                                      </p:tavLst>
                                    </p:anim>
                                    <p:anim calcmode="lin" valueType="num">
                                      <p:cBhvr>
                                        <p:cTn id="80" dur="1000" fill="hold"/>
                                        <p:tgtEl>
                                          <p:spTgt spid="39"/>
                                        </p:tgtEl>
                                        <p:attrNameLst>
                                          <p:attrName>ppt_h</p:attrName>
                                        </p:attrNameLst>
                                      </p:cBhvr>
                                      <p:tavLst>
                                        <p:tav tm="0">
                                          <p:val>
                                            <p:fltVal val="0"/>
                                          </p:val>
                                        </p:tav>
                                        <p:tav tm="100000">
                                          <p:val>
                                            <p:strVal val="#ppt_h"/>
                                          </p:val>
                                        </p:tav>
                                      </p:tavLst>
                                    </p:anim>
                                    <p:anim calcmode="lin" valueType="num">
                                      <p:cBhvr>
                                        <p:cTn id="81" dur="1000" fill="hold"/>
                                        <p:tgtEl>
                                          <p:spTgt spid="39"/>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9"/>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200"/>
                                  </p:stCondLst>
                                  <p:childTnLst>
                                    <p:set>
                                      <p:cBhvr>
                                        <p:cTn id="84" dur="1" fill="hold">
                                          <p:stCondLst>
                                            <p:cond delay="0"/>
                                          </p:stCondLst>
                                        </p:cTn>
                                        <p:tgtEl>
                                          <p:spTgt spid="40"/>
                                        </p:tgtEl>
                                        <p:attrNameLst>
                                          <p:attrName>style.visibility</p:attrName>
                                        </p:attrNameLst>
                                      </p:cBhvr>
                                      <p:to>
                                        <p:strVal val="visible"/>
                                      </p:to>
                                    </p:set>
                                    <p:anim calcmode="lin" valueType="num">
                                      <p:cBhvr>
                                        <p:cTn id="85" dur="1000" fill="hold"/>
                                        <p:tgtEl>
                                          <p:spTgt spid="40"/>
                                        </p:tgtEl>
                                        <p:attrNameLst>
                                          <p:attrName>ppt_w</p:attrName>
                                        </p:attrNameLst>
                                      </p:cBhvr>
                                      <p:tavLst>
                                        <p:tav tm="0">
                                          <p:val>
                                            <p:fltVal val="0"/>
                                          </p:val>
                                        </p:tav>
                                        <p:tav tm="100000">
                                          <p:val>
                                            <p:strVal val="#ppt_w"/>
                                          </p:val>
                                        </p:tav>
                                      </p:tavLst>
                                    </p:anim>
                                    <p:anim calcmode="lin" valueType="num">
                                      <p:cBhvr>
                                        <p:cTn id="86" dur="1000" fill="hold"/>
                                        <p:tgtEl>
                                          <p:spTgt spid="40"/>
                                        </p:tgtEl>
                                        <p:attrNameLst>
                                          <p:attrName>ppt_h</p:attrName>
                                        </p:attrNameLst>
                                      </p:cBhvr>
                                      <p:tavLst>
                                        <p:tav tm="0">
                                          <p:val>
                                            <p:fltVal val="0"/>
                                          </p:val>
                                        </p:tav>
                                        <p:tav tm="100000">
                                          <p:val>
                                            <p:strVal val="#ppt_h"/>
                                          </p:val>
                                        </p:tav>
                                      </p:tavLst>
                                    </p:anim>
                                    <p:anim calcmode="lin" valueType="num">
                                      <p:cBhvr>
                                        <p:cTn id="87" dur="1000" fill="hold"/>
                                        <p:tgtEl>
                                          <p:spTgt spid="40"/>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40"/>
                                        </p:tgtEl>
                                        <p:attrNameLst>
                                          <p:attrName>ppt_y</p:attrName>
                                        </p:attrNameLst>
                                      </p:cBhvr>
                                      <p:tavLst>
                                        <p:tav tm="0" fmla="#ppt_y+(sin(-2*pi*(1-$))*-#ppt_x+cos(-2*pi*(1-$))*(1-#ppt_y))*(1-$)">
                                          <p:val>
                                            <p:fltVal val="0"/>
                                          </p:val>
                                        </p:tav>
                                        <p:tav tm="100000">
                                          <p:val>
                                            <p:fltVal val="1"/>
                                          </p:val>
                                        </p:tav>
                                      </p:tavLst>
                                    </p:anim>
                                  </p:childTnLst>
                                </p:cTn>
                              </p:par>
                              <p:par>
                                <p:cTn id="89" presetID="15" presetClass="entr" presetSubtype="0" fill="hold" grpId="0" nodeType="withEffect">
                                  <p:stCondLst>
                                    <p:cond delay="220"/>
                                  </p:stCondLst>
                                  <p:childTnLst>
                                    <p:set>
                                      <p:cBhvr>
                                        <p:cTn id="90" dur="1" fill="hold">
                                          <p:stCondLst>
                                            <p:cond delay="0"/>
                                          </p:stCondLst>
                                        </p:cTn>
                                        <p:tgtEl>
                                          <p:spTgt spid="23"/>
                                        </p:tgtEl>
                                        <p:attrNameLst>
                                          <p:attrName>style.visibility</p:attrName>
                                        </p:attrNameLst>
                                      </p:cBhvr>
                                      <p:to>
                                        <p:strVal val="visible"/>
                                      </p:to>
                                    </p:set>
                                    <p:anim calcmode="lin" valueType="num">
                                      <p:cBhvr>
                                        <p:cTn id="91" dur="1000" fill="hold"/>
                                        <p:tgtEl>
                                          <p:spTgt spid="23"/>
                                        </p:tgtEl>
                                        <p:attrNameLst>
                                          <p:attrName>ppt_w</p:attrName>
                                        </p:attrNameLst>
                                      </p:cBhvr>
                                      <p:tavLst>
                                        <p:tav tm="0">
                                          <p:val>
                                            <p:fltVal val="0"/>
                                          </p:val>
                                        </p:tav>
                                        <p:tav tm="100000">
                                          <p:val>
                                            <p:strVal val="#ppt_w"/>
                                          </p:val>
                                        </p:tav>
                                      </p:tavLst>
                                    </p:anim>
                                    <p:anim calcmode="lin" valueType="num">
                                      <p:cBhvr>
                                        <p:cTn id="92" dur="1000" fill="hold"/>
                                        <p:tgtEl>
                                          <p:spTgt spid="23"/>
                                        </p:tgtEl>
                                        <p:attrNameLst>
                                          <p:attrName>ppt_h</p:attrName>
                                        </p:attrNameLst>
                                      </p:cBhvr>
                                      <p:tavLst>
                                        <p:tav tm="0">
                                          <p:val>
                                            <p:fltVal val="0"/>
                                          </p:val>
                                        </p:tav>
                                        <p:tav tm="100000">
                                          <p:val>
                                            <p:strVal val="#ppt_h"/>
                                          </p:val>
                                        </p:tav>
                                      </p:tavLst>
                                    </p:anim>
                                    <p:anim calcmode="lin" valueType="num">
                                      <p:cBhvr>
                                        <p:cTn id="93"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23"/>
                                        </p:tgtEl>
                                        <p:attrNameLst>
                                          <p:attrName>ppt_y</p:attrName>
                                        </p:attrNameLst>
                                      </p:cBhvr>
                                      <p:tavLst>
                                        <p:tav tm="0" fmla="#ppt_y+(sin(-2*pi*(1-$))*-#ppt_x+cos(-2*pi*(1-$))*(1-#ppt_y))*(1-$)">
                                          <p:val>
                                            <p:fltVal val="0"/>
                                          </p:val>
                                        </p:tav>
                                        <p:tav tm="100000">
                                          <p:val>
                                            <p:fltVal val="1"/>
                                          </p:val>
                                        </p:tav>
                                      </p:tavLst>
                                    </p:anim>
                                  </p:childTnLst>
                                </p:cTn>
                              </p:par>
                              <p:par>
                                <p:cTn id="95" presetID="15" presetClass="entr" presetSubtype="0" fill="hold" grpId="0" nodeType="withEffect">
                                  <p:stCondLst>
                                    <p:cond delay="320"/>
                                  </p:stCondLst>
                                  <p:childTnLst>
                                    <p:set>
                                      <p:cBhvr>
                                        <p:cTn id="96" dur="1" fill="hold">
                                          <p:stCondLst>
                                            <p:cond delay="0"/>
                                          </p:stCondLst>
                                        </p:cTn>
                                        <p:tgtEl>
                                          <p:spTgt spid="24"/>
                                        </p:tgtEl>
                                        <p:attrNameLst>
                                          <p:attrName>style.visibility</p:attrName>
                                        </p:attrNameLst>
                                      </p:cBhvr>
                                      <p:to>
                                        <p:strVal val="visible"/>
                                      </p:to>
                                    </p:set>
                                    <p:anim calcmode="lin" valueType="num">
                                      <p:cBhvr>
                                        <p:cTn id="97" dur="1000" fill="hold"/>
                                        <p:tgtEl>
                                          <p:spTgt spid="24"/>
                                        </p:tgtEl>
                                        <p:attrNameLst>
                                          <p:attrName>ppt_w</p:attrName>
                                        </p:attrNameLst>
                                      </p:cBhvr>
                                      <p:tavLst>
                                        <p:tav tm="0">
                                          <p:val>
                                            <p:fltVal val="0"/>
                                          </p:val>
                                        </p:tav>
                                        <p:tav tm="100000">
                                          <p:val>
                                            <p:strVal val="#ppt_w"/>
                                          </p:val>
                                        </p:tav>
                                      </p:tavLst>
                                    </p:anim>
                                    <p:anim calcmode="lin" valueType="num">
                                      <p:cBhvr>
                                        <p:cTn id="98" dur="1000" fill="hold"/>
                                        <p:tgtEl>
                                          <p:spTgt spid="24"/>
                                        </p:tgtEl>
                                        <p:attrNameLst>
                                          <p:attrName>ppt_h</p:attrName>
                                        </p:attrNameLst>
                                      </p:cBhvr>
                                      <p:tavLst>
                                        <p:tav tm="0">
                                          <p:val>
                                            <p:fltVal val="0"/>
                                          </p:val>
                                        </p:tav>
                                        <p:tav tm="100000">
                                          <p:val>
                                            <p:strVal val="#ppt_h"/>
                                          </p:val>
                                        </p:tav>
                                      </p:tavLst>
                                    </p:anim>
                                    <p:anim calcmode="lin" valueType="num">
                                      <p:cBhvr>
                                        <p:cTn id="99"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00" dur="1000" fill="hold"/>
                                        <p:tgtEl>
                                          <p:spTgt spid="24"/>
                                        </p:tgtEl>
                                        <p:attrNameLst>
                                          <p:attrName>ppt_y</p:attrName>
                                        </p:attrNameLst>
                                      </p:cBhvr>
                                      <p:tavLst>
                                        <p:tav tm="0" fmla="#ppt_y+(sin(-2*pi*(1-$))*-#ppt_x+cos(-2*pi*(1-$))*(1-#ppt_y))*(1-$)">
                                          <p:val>
                                            <p:fltVal val="0"/>
                                          </p:val>
                                        </p:tav>
                                        <p:tav tm="100000">
                                          <p:val>
                                            <p:fltVal val="1"/>
                                          </p:val>
                                        </p:tav>
                                      </p:tavLst>
                                    </p:anim>
                                  </p:childTnLst>
                                </p:cTn>
                              </p:par>
                              <p:par>
                                <p:cTn id="101" presetID="15" presetClass="entr" presetSubtype="0" fill="hold" grpId="0" nodeType="withEffect">
                                  <p:stCondLst>
                                    <p:cond delay="420"/>
                                  </p:stCondLst>
                                  <p:childTnLst>
                                    <p:set>
                                      <p:cBhvr>
                                        <p:cTn id="102" dur="1" fill="hold">
                                          <p:stCondLst>
                                            <p:cond delay="0"/>
                                          </p:stCondLst>
                                        </p:cTn>
                                        <p:tgtEl>
                                          <p:spTgt spid="25"/>
                                        </p:tgtEl>
                                        <p:attrNameLst>
                                          <p:attrName>style.visibility</p:attrName>
                                        </p:attrNameLst>
                                      </p:cBhvr>
                                      <p:to>
                                        <p:strVal val="visible"/>
                                      </p:to>
                                    </p:set>
                                    <p:anim calcmode="lin" valueType="num">
                                      <p:cBhvr>
                                        <p:cTn id="103" dur="1000" fill="hold"/>
                                        <p:tgtEl>
                                          <p:spTgt spid="25"/>
                                        </p:tgtEl>
                                        <p:attrNameLst>
                                          <p:attrName>ppt_w</p:attrName>
                                        </p:attrNameLst>
                                      </p:cBhvr>
                                      <p:tavLst>
                                        <p:tav tm="0">
                                          <p:val>
                                            <p:fltVal val="0"/>
                                          </p:val>
                                        </p:tav>
                                        <p:tav tm="100000">
                                          <p:val>
                                            <p:strVal val="#ppt_w"/>
                                          </p:val>
                                        </p:tav>
                                      </p:tavLst>
                                    </p:anim>
                                    <p:anim calcmode="lin" valueType="num">
                                      <p:cBhvr>
                                        <p:cTn id="104" dur="1000" fill="hold"/>
                                        <p:tgtEl>
                                          <p:spTgt spid="25"/>
                                        </p:tgtEl>
                                        <p:attrNameLst>
                                          <p:attrName>ppt_h</p:attrName>
                                        </p:attrNameLst>
                                      </p:cBhvr>
                                      <p:tavLst>
                                        <p:tav tm="0">
                                          <p:val>
                                            <p:fltVal val="0"/>
                                          </p:val>
                                        </p:tav>
                                        <p:tav tm="100000">
                                          <p:val>
                                            <p:strVal val="#ppt_h"/>
                                          </p:val>
                                        </p:tav>
                                      </p:tavLst>
                                    </p:anim>
                                    <p:anim calcmode="lin" valueType="num">
                                      <p:cBhvr>
                                        <p:cTn id="105"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25"/>
                                        </p:tgtEl>
                                        <p:attrNameLst>
                                          <p:attrName>ppt_y</p:attrName>
                                        </p:attrNameLst>
                                      </p:cBhvr>
                                      <p:tavLst>
                                        <p:tav tm="0" fmla="#ppt_y+(sin(-2*pi*(1-$))*-#ppt_x+cos(-2*pi*(1-$))*(1-#ppt_y))*(1-$)">
                                          <p:val>
                                            <p:fltVal val="0"/>
                                          </p:val>
                                        </p:tav>
                                        <p:tav tm="100000">
                                          <p:val>
                                            <p:fltVal val="1"/>
                                          </p:val>
                                        </p:tav>
                                      </p:tavLst>
                                    </p:anim>
                                  </p:childTnLst>
                                </p:cTn>
                              </p:par>
                              <p:par>
                                <p:cTn id="107" presetID="15" presetClass="entr" presetSubtype="0" fill="hold" grpId="0" nodeType="withEffect">
                                  <p:stCondLst>
                                    <p:cond delay="330"/>
                                  </p:stCondLst>
                                  <p:childTnLst>
                                    <p:set>
                                      <p:cBhvr>
                                        <p:cTn id="108" dur="1" fill="hold">
                                          <p:stCondLst>
                                            <p:cond delay="0"/>
                                          </p:stCondLst>
                                        </p:cTn>
                                        <p:tgtEl>
                                          <p:spTgt spid="26"/>
                                        </p:tgtEl>
                                        <p:attrNameLst>
                                          <p:attrName>style.visibility</p:attrName>
                                        </p:attrNameLst>
                                      </p:cBhvr>
                                      <p:to>
                                        <p:strVal val="visible"/>
                                      </p:to>
                                    </p:set>
                                    <p:anim calcmode="lin" valueType="num">
                                      <p:cBhvr>
                                        <p:cTn id="109" dur="1000" fill="hold"/>
                                        <p:tgtEl>
                                          <p:spTgt spid="26"/>
                                        </p:tgtEl>
                                        <p:attrNameLst>
                                          <p:attrName>ppt_w</p:attrName>
                                        </p:attrNameLst>
                                      </p:cBhvr>
                                      <p:tavLst>
                                        <p:tav tm="0">
                                          <p:val>
                                            <p:fltVal val="0"/>
                                          </p:val>
                                        </p:tav>
                                        <p:tav tm="100000">
                                          <p:val>
                                            <p:strVal val="#ppt_w"/>
                                          </p:val>
                                        </p:tav>
                                      </p:tavLst>
                                    </p:anim>
                                    <p:anim calcmode="lin" valueType="num">
                                      <p:cBhvr>
                                        <p:cTn id="110" dur="1000" fill="hold"/>
                                        <p:tgtEl>
                                          <p:spTgt spid="26"/>
                                        </p:tgtEl>
                                        <p:attrNameLst>
                                          <p:attrName>ppt_h</p:attrName>
                                        </p:attrNameLst>
                                      </p:cBhvr>
                                      <p:tavLst>
                                        <p:tav tm="0">
                                          <p:val>
                                            <p:fltVal val="0"/>
                                          </p:val>
                                        </p:tav>
                                        <p:tav tm="100000">
                                          <p:val>
                                            <p:strVal val="#ppt_h"/>
                                          </p:val>
                                        </p:tav>
                                      </p:tavLst>
                                    </p:anim>
                                    <p:anim calcmode="lin" valueType="num">
                                      <p:cBhvr>
                                        <p:cTn id="111"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112" dur="1000" fill="hold"/>
                                        <p:tgtEl>
                                          <p:spTgt spid="26"/>
                                        </p:tgtEl>
                                        <p:attrNameLst>
                                          <p:attrName>ppt_y</p:attrName>
                                        </p:attrNameLst>
                                      </p:cBhvr>
                                      <p:tavLst>
                                        <p:tav tm="0" fmla="#ppt_y+(sin(-2*pi*(1-$))*-#ppt_x+cos(-2*pi*(1-$))*(1-#ppt_y))*(1-$)">
                                          <p:val>
                                            <p:fltVal val="0"/>
                                          </p:val>
                                        </p:tav>
                                        <p:tav tm="100000">
                                          <p:val>
                                            <p:fltVal val="1"/>
                                          </p:val>
                                        </p:tav>
                                      </p:tavLst>
                                    </p:anim>
                                  </p:childTnLst>
                                </p:cTn>
                              </p:par>
                              <p:par>
                                <p:cTn id="113" presetID="15" presetClass="entr" presetSubtype="0" fill="hold" grpId="0" nodeType="withEffect">
                                  <p:stCondLst>
                                    <p:cond delay="120"/>
                                  </p:stCondLst>
                                  <p:childTnLst>
                                    <p:set>
                                      <p:cBhvr>
                                        <p:cTn id="114" dur="1" fill="hold">
                                          <p:stCondLst>
                                            <p:cond delay="0"/>
                                          </p:stCondLst>
                                        </p:cTn>
                                        <p:tgtEl>
                                          <p:spTgt spid="27"/>
                                        </p:tgtEl>
                                        <p:attrNameLst>
                                          <p:attrName>style.visibility</p:attrName>
                                        </p:attrNameLst>
                                      </p:cBhvr>
                                      <p:to>
                                        <p:strVal val="visible"/>
                                      </p:to>
                                    </p:set>
                                    <p:anim calcmode="lin" valueType="num">
                                      <p:cBhvr>
                                        <p:cTn id="115" dur="1000" fill="hold"/>
                                        <p:tgtEl>
                                          <p:spTgt spid="27"/>
                                        </p:tgtEl>
                                        <p:attrNameLst>
                                          <p:attrName>ppt_w</p:attrName>
                                        </p:attrNameLst>
                                      </p:cBhvr>
                                      <p:tavLst>
                                        <p:tav tm="0">
                                          <p:val>
                                            <p:fltVal val="0"/>
                                          </p:val>
                                        </p:tav>
                                        <p:tav tm="100000">
                                          <p:val>
                                            <p:strVal val="#ppt_w"/>
                                          </p:val>
                                        </p:tav>
                                      </p:tavLst>
                                    </p:anim>
                                    <p:anim calcmode="lin" valueType="num">
                                      <p:cBhvr>
                                        <p:cTn id="116" dur="1000" fill="hold"/>
                                        <p:tgtEl>
                                          <p:spTgt spid="27"/>
                                        </p:tgtEl>
                                        <p:attrNameLst>
                                          <p:attrName>ppt_h</p:attrName>
                                        </p:attrNameLst>
                                      </p:cBhvr>
                                      <p:tavLst>
                                        <p:tav tm="0">
                                          <p:val>
                                            <p:fltVal val="0"/>
                                          </p:val>
                                        </p:tav>
                                        <p:tav tm="100000">
                                          <p:val>
                                            <p:strVal val="#ppt_h"/>
                                          </p:val>
                                        </p:tav>
                                      </p:tavLst>
                                    </p:anim>
                                    <p:anim calcmode="lin" valueType="num">
                                      <p:cBhvr>
                                        <p:cTn id="117"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18" dur="1000" fill="hold"/>
                                        <p:tgtEl>
                                          <p:spTgt spid="27"/>
                                        </p:tgtEl>
                                        <p:attrNameLst>
                                          <p:attrName>ppt_y</p:attrName>
                                        </p:attrNameLst>
                                      </p:cBhvr>
                                      <p:tavLst>
                                        <p:tav tm="0" fmla="#ppt_y+(sin(-2*pi*(1-$))*-#ppt_x+cos(-2*pi*(1-$))*(1-#ppt_y))*(1-$)">
                                          <p:val>
                                            <p:fltVal val="0"/>
                                          </p:val>
                                        </p:tav>
                                        <p:tav tm="100000">
                                          <p:val>
                                            <p:fltVal val="1"/>
                                          </p:val>
                                        </p:tav>
                                      </p:tavLst>
                                    </p:anim>
                                  </p:childTnLst>
                                </p:cTn>
                              </p:par>
                              <p:par>
                                <p:cTn id="119" presetID="15" presetClass="entr" presetSubtype="0" fill="hold" grpId="0" nodeType="withEffect">
                                  <p:stCondLst>
                                    <p:cond delay="240"/>
                                  </p:stCondLst>
                                  <p:childTnLst>
                                    <p:set>
                                      <p:cBhvr>
                                        <p:cTn id="120" dur="1" fill="hold">
                                          <p:stCondLst>
                                            <p:cond delay="0"/>
                                          </p:stCondLst>
                                        </p:cTn>
                                        <p:tgtEl>
                                          <p:spTgt spid="28"/>
                                        </p:tgtEl>
                                        <p:attrNameLst>
                                          <p:attrName>style.visibility</p:attrName>
                                        </p:attrNameLst>
                                      </p:cBhvr>
                                      <p:to>
                                        <p:strVal val="visible"/>
                                      </p:to>
                                    </p:set>
                                    <p:anim calcmode="lin" valueType="num">
                                      <p:cBhvr>
                                        <p:cTn id="121" dur="1000" fill="hold"/>
                                        <p:tgtEl>
                                          <p:spTgt spid="28"/>
                                        </p:tgtEl>
                                        <p:attrNameLst>
                                          <p:attrName>ppt_w</p:attrName>
                                        </p:attrNameLst>
                                      </p:cBhvr>
                                      <p:tavLst>
                                        <p:tav tm="0">
                                          <p:val>
                                            <p:fltVal val="0"/>
                                          </p:val>
                                        </p:tav>
                                        <p:tav tm="100000">
                                          <p:val>
                                            <p:strVal val="#ppt_w"/>
                                          </p:val>
                                        </p:tav>
                                      </p:tavLst>
                                    </p:anim>
                                    <p:anim calcmode="lin" valueType="num">
                                      <p:cBhvr>
                                        <p:cTn id="122" dur="1000" fill="hold"/>
                                        <p:tgtEl>
                                          <p:spTgt spid="28"/>
                                        </p:tgtEl>
                                        <p:attrNameLst>
                                          <p:attrName>ppt_h</p:attrName>
                                        </p:attrNameLst>
                                      </p:cBhvr>
                                      <p:tavLst>
                                        <p:tav tm="0">
                                          <p:val>
                                            <p:fltVal val="0"/>
                                          </p:val>
                                        </p:tav>
                                        <p:tav tm="100000">
                                          <p:val>
                                            <p:strVal val="#ppt_h"/>
                                          </p:val>
                                        </p:tav>
                                      </p:tavLst>
                                    </p:anim>
                                    <p:anim calcmode="lin" valueType="num">
                                      <p:cBhvr>
                                        <p:cTn id="123" dur="1000" fill="hold"/>
                                        <p:tgtEl>
                                          <p:spTgt spid="28"/>
                                        </p:tgtEl>
                                        <p:attrNameLst>
                                          <p:attrName>ppt_x</p:attrName>
                                        </p:attrNameLst>
                                      </p:cBhvr>
                                      <p:tavLst>
                                        <p:tav tm="0" fmla="#ppt_x+(cos(-2*pi*(1-$))*-#ppt_x-sin(-2*pi*(1-$))*(1-#ppt_y))*(1-$)">
                                          <p:val>
                                            <p:fltVal val="0"/>
                                          </p:val>
                                        </p:tav>
                                        <p:tav tm="100000">
                                          <p:val>
                                            <p:fltVal val="1"/>
                                          </p:val>
                                        </p:tav>
                                      </p:tavLst>
                                    </p:anim>
                                    <p:anim calcmode="lin" valueType="num">
                                      <p:cBhvr>
                                        <p:cTn id="124" dur="1000" fill="hold"/>
                                        <p:tgtEl>
                                          <p:spTgt spid="28"/>
                                        </p:tgtEl>
                                        <p:attrNameLst>
                                          <p:attrName>ppt_y</p:attrName>
                                        </p:attrNameLst>
                                      </p:cBhvr>
                                      <p:tavLst>
                                        <p:tav tm="0" fmla="#ppt_y+(sin(-2*pi*(1-$))*-#ppt_x+cos(-2*pi*(1-$))*(1-#ppt_y))*(1-$)">
                                          <p:val>
                                            <p:fltVal val="0"/>
                                          </p:val>
                                        </p:tav>
                                        <p:tav tm="100000">
                                          <p:val>
                                            <p:fltVal val="1"/>
                                          </p:val>
                                        </p:tav>
                                      </p:tavLst>
                                    </p:anim>
                                  </p:childTnLst>
                                </p:cTn>
                              </p:par>
                              <p:par>
                                <p:cTn id="125" presetID="15" presetClass="entr" presetSubtype="0" fill="hold" grpId="0" nodeType="withEffect">
                                  <p:stCondLst>
                                    <p:cond delay="330"/>
                                  </p:stCondLst>
                                  <p:childTnLst>
                                    <p:set>
                                      <p:cBhvr>
                                        <p:cTn id="126" dur="1" fill="hold">
                                          <p:stCondLst>
                                            <p:cond delay="0"/>
                                          </p:stCondLst>
                                        </p:cTn>
                                        <p:tgtEl>
                                          <p:spTgt spid="29"/>
                                        </p:tgtEl>
                                        <p:attrNameLst>
                                          <p:attrName>style.visibility</p:attrName>
                                        </p:attrNameLst>
                                      </p:cBhvr>
                                      <p:to>
                                        <p:strVal val="visible"/>
                                      </p:to>
                                    </p:set>
                                    <p:anim calcmode="lin" valueType="num">
                                      <p:cBhvr>
                                        <p:cTn id="127" dur="1000" fill="hold"/>
                                        <p:tgtEl>
                                          <p:spTgt spid="29"/>
                                        </p:tgtEl>
                                        <p:attrNameLst>
                                          <p:attrName>ppt_w</p:attrName>
                                        </p:attrNameLst>
                                      </p:cBhvr>
                                      <p:tavLst>
                                        <p:tav tm="0">
                                          <p:val>
                                            <p:fltVal val="0"/>
                                          </p:val>
                                        </p:tav>
                                        <p:tav tm="100000">
                                          <p:val>
                                            <p:strVal val="#ppt_w"/>
                                          </p:val>
                                        </p:tav>
                                      </p:tavLst>
                                    </p:anim>
                                    <p:anim calcmode="lin" valueType="num">
                                      <p:cBhvr>
                                        <p:cTn id="128" dur="1000" fill="hold"/>
                                        <p:tgtEl>
                                          <p:spTgt spid="29"/>
                                        </p:tgtEl>
                                        <p:attrNameLst>
                                          <p:attrName>ppt_h</p:attrName>
                                        </p:attrNameLst>
                                      </p:cBhvr>
                                      <p:tavLst>
                                        <p:tav tm="0">
                                          <p:val>
                                            <p:fltVal val="0"/>
                                          </p:val>
                                        </p:tav>
                                        <p:tav tm="100000">
                                          <p:val>
                                            <p:strVal val="#ppt_h"/>
                                          </p:val>
                                        </p:tav>
                                      </p:tavLst>
                                    </p:anim>
                                    <p:anim calcmode="lin" valueType="num">
                                      <p:cBhvr>
                                        <p:cTn id="129"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130" dur="1000" fill="hold"/>
                                        <p:tgtEl>
                                          <p:spTgt spid="29"/>
                                        </p:tgtEl>
                                        <p:attrNameLst>
                                          <p:attrName>ppt_y</p:attrName>
                                        </p:attrNameLst>
                                      </p:cBhvr>
                                      <p:tavLst>
                                        <p:tav tm="0" fmla="#ppt_y+(sin(-2*pi*(1-$))*-#ppt_x+cos(-2*pi*(1-$))*(1-#ppt_y))*(1-$)">
                                          <p:val>
                                            <p:fltVal val="0"/>
                                          </p:val>
                                        </p:tav>
                                        <p:tav tm="100000">
                                          <p:val>
                                            <p:fltVal val="1"/>
                                          </p:val>
                                        </p:tav>
                                      </p:tavLst>
                                    </p:anim>
                                  </p:childTnLst>
                                </p:cTn>
                              </p:par>
                              <p:par>
                                <p:cTn id="131" presetID="15" presetClass="entr" presetSubtype="0" fill="hold" grpId="0" nodeType="withEffect">
                                  <p:stCondLst>
                                    <p:cond delay="270"/>
                                  </p:stCondLst>
                                  <p:childTnLst>
                                    <p:set>
                                      <p:cBhvr>
                                        <p:cTn id="132" dur="1" fill="hold">
                                          <p:stCondLst>
                                            <p:cond delay="0"/>
                                          </p:stCondLst>
                                        </p:cTn>
                                        <p:tgtEl>
                                          <p:spTgt spid="30"/>
                                        </p:tgtEl>
                                        <p:attrNameLst>
                                          <p:attrName>style.visibility</p:attrName>
                                        </p:attrNameLst>
                                      </p:cBhvr>
                                      <p:to>
                                        <p:strVal val="visible"/>
                                      </p:to>
                                    </p:set>
                                    <p:anim calcmode="lin" valueType="num">
                                      <p:cBhvr>
                                        <p:cTn id="133" dur="1000" fill="hold"/>
                                        <p:tgtEl>
                                          <p:spTgt spid="30"/>
                                        </p:tgtEl>
                                        <p:attrNameLst>
                                          <p:attrName>ppt_w</p:attrName>
                                        </p:attrNameLst>
                                      </p:cBhvr>
                                      <p:tavLst>
                                        <p:tav tm="0">
                                          <p:val>
                                            <p:fltVal val="0"/>
                                          </p:val>
                                        </p:tav>
                                        <p:tav tm="100000">
                                          <p:val>
                                            <p:strVal val="#ppt_w"/>
                                          </p:val>
                                        </p:tav>
                                      </p:tavLst>
                                    </p:anim>
                                    <p:anim calcmode="lin" valueType="num">
                                      <p:cBhvr>
                                        <p:cTn id="134" dur="1000" fill="hold"/>
                                        <p:tgtEl>
                                          <p:spTgt spid="30"/>
                                        </p:tgtEl>
                                        <p:attrNameLst>
                                          <p:attrName>ppt_h</p:attrName>
                                        </p:attrNameLst>
                                      </p:cBhvr>
                                      <p:tavLst>
                                        <p:tav tm="0">
                                          <p:val>
                                            <p:fltVal val="0"/>
                                          </p:val>
                                        </p:tav>
                                        <p:tav tm="100000">
                                          <p:val>
                                            <p:strVal val="#ppt_h"/>
                                          </p:val>
                                        </p:tav>
                                      </p:tavLst>
                                    </p:anim>
                                    <p:anim calcmode="lin" valueType="num">
                                      <p:cBhvr>
                                        <p:cTn id="135" dur="1000" fill="hold"/>
                                        <p:tgtEl>
                                          <p:spTgt spid="30"/>
                                        </p:tgtEl>
                                        <p:attrNameLst>
                                          <p:attrName>ppt_x</p:attrName>
                                        </p:attrNameLst>
                                      </p:cBhvr>
                                      <p:tavLst>
                                        <p:tav tm="0" fmla="#ppt_x+(cos(-2*pi*(1-$))*-#ppt_x-sin(-2*pi*(1-$))*(1-#ppt_y))*(1-$)">
                                          <p:val>
                                            <p:fltVal val="0"/>
                                          </p:val>
                                        </p:tav>
                                        <p:tav tm="100000">
                                          <p:val>
                                            <p:fltVal val="1"/>
                                          </p:val>
                                        </p:tav>
                                      </p:tavLst>
                                    </p:anim>
                                    <p:anim calcmode="lin" valueType="num">
                                      <p:cBhvr>
                                        <p:cTn id="136" dur="1000" fill="hold"/>
                                        <p:tgtEl>
                                          <p:spTgt spid="30"/>
                                        </p:tgtEl>
                                        <p:attrNameLst>
                                          <p:attrName>ppt_y</p:attrName>
                                        </p:attrNameLst>
                                      </p:cBhvr>
                                      <p:tavLst>
                                        <p:tav tm="0" fmla="#ppt_y+(sin(-2*pi*(1-$))*-#ppt_x+cos(-2*pi*(1-$))*(1-#ppt_y))*(1-$)">
                                          <p:val>
                                            <p:fltVal val="0"/>
                                          </p:val>
                                        </p:tav>
                                        <p:tav tm="100000">
                                          <p:val>
                                            <p:fltVal val="1"/>
                                          </p:val>
                                        </p:tav>
                                      </p:tavLst>
                                    </p:anim>
                                  </p:childTnLst>
                                </p:cTn>
                              </p:par>
                              <p:par>
                                <p:cTn id="137" presetID="15" presetClass="entr" presetSubtype="0" fill="hold" grpId="0" nodeType="withEffect">
                                  <p:stCondLst>
                                    <p:cond delay="300"/>
                                  </p:stCondLst>
                                  <p:childTnLst>
                                    <p:set>
                                      <p:cBhvr>
                                        <p:cTn id="138" dur="1" fill="hold">
                                          <p:stCondLst>
                                            <p:cond delay="0"/>
                                          </p:stCondLst>
                                        </p:cTn>
                                        <p:tgtEl>
                                          <p:spTgt spid="31"/>
                                        </p:tgtEl>
                                        <p:attrNameLst>
                                          <p:attrName>style.visibility</p:attrName>
                                        </p:attrNameLst>
                                      </p:cBhvr>
                                      <p:to>
                                        <p:strVal val="visible"/>
                                      </p:to>
                                    </p:set>
                                    <p:anim calcmode="lin" valueType="num">
                                      <p:cBhvr>
                                        <p:cTn id="139" dur="1000" fill="hold"/>
                                        <p:tgtEl>
                                          <p:spTgt spid="31"/>
                                        </p:tgtEl>
                                        <p:attrNameLst>
                                          <p:attrName>ppt_w</p:attrName>
                                        </p:attrNameLst>
                                      </p:cBhvr>
                                      <p:tavLst>
                                        <p:tav tm="0">
                                          <p:val>
                                            <p:fltVal val="0"/>
                                          </p:val>
                                        </p:tav>
                                        <p:tav tm="100000">
                                          <p:val>
                                            <p:strVal val="#ppt_w"/>
                                          </p:val>
                                        </p:tav>
                                      </p:tavLst>
                                    </p:anim>
                                    <p:anim calcmode="lin" valueType="num">
                                      <p:cBhvr>
                                        <p:cTn id="140" dur="1000" fill="hold"/>
                                        <p:tgtEl>
                                          <p:spTgt spid="31"/>
                                        </p:tgtEl>
                                        <p:attrNameLst>
                                          <p:attrName>ppt_h</p:attrName>
                                        </p:attrNameLst>
                                      </p:cBhvr>
                                      <p:tavLst>
                                        <p:tav tm="0">
                                          <p:val>
                                            <p:fltVal val="0"/>
                                          </p:val>
                                        </p:tav>
                                        <p:tav tm="100000">
                                          <p:val>
                                            <p:strVal val="#ppt_h"/>
                                          </p:val>
                                        </p:tav>
                                      </p:tavLst>
                                    </p:anim>
                                    <p:anim calcmode="lin" valueType="num">
                                      <p:cBhvr>
                                        <p:cTn id="141" dur="1000" fill="hold"/>
                                        <p:tgtEl>
                                          <p:spTgt spid="31"/>
                                        </p:tgtEl>
                                        <p:attrNameLst>
                                          <p:attrName>ppt_x</p:attrName>
                                        </p:attrNameLst>
                                      </p:cBhvr>
                                      <p:tavLst>
                                        <p:tav tm="0" fmla="#ppt_x+(cos(-2*pi*(1-$))*-#ppt_x-sin(-2*pi*(1-$))*(1-#ppt_y))*(1-$)">
                                          <p:val>
                                            <p:fltVal val="0"/>
                                          </p:val>
                                        </p:tav>
                                        <p:tav tm="100000">
                                          <p:val>
                                            <p:fltVal val="1"/>
                                          </p:val>
                                        </p:tav>
                                      </p:tavLst>
                                    </p:anim>
                                    <p:anim calcmode="lin" valueType="num">
                                      <p:cBhvr>
                                        <p:cTn id="142" dur="1000" fill="hold"/>
                                        <p:tgtEl>
                                          <p:spTgt spid="31"/>
                                        </p:tgtEl>
                                        <p:attrNameLst>
                                          <p:attrName>ppt_y</p:attrName>
                                        </p:attrNameLst>
                                      </p:cBhvr>
                                      <p:tavLst>
                                        <p:tav tm="0" fmla="#ppt_y+(sin(-2*pi*(1-$))*-#ppt_x+cos(-2*pi*(1-$))*(1-#ppt_y))*(1-$)">
                                          <p:val>
                                            <p:fltVal val="0"/>
                                          </p:val>
                                        </p:tav>
                                        <p:tav tm="100000">
                                          <p:val>
                                            <p:fltVal val="1"/>
                                          </p:val>
                                        </p:tav>
                                      </p:tavLst>
                                    </p:anim>
                                  </p:childTnLst>
                                </p:cTn>
                              </p:par>
                              <p:par>
                                <p:cTn id="143" presetID="15" presetClass="entr" presetSubtype="0" fill="hold" grpId="0" nodeType="withEffect">
                                  <p:stCondLst>
                                    <p:cond delay="200"/>
                                  </p:stCondLst>
                                  <p:childTnLst>
                                    <p:set>
                                      <p:cBhvr>
                                        <p:cTn id="144" dur="1" fill="hold">
                                          <p:stCondLst>
                                            <p:cond delay="0"/>
                                          </p:stCondLst>
                                        </p:cTn>
                                        <p:tgtEl>
                                          <p:spTgt spid="32"/>
                                        </p:tgtEl>
                                        <p:attrNameLst>
                                          <p:attrName>style.visibility</p:attrName>
                                        </p:attrNameLst>
                                      </p:cBhvr>
                                      <p:to>
                                        <p:strVal val="visible"/>
                                      </p:to>
                                    </p:set>
                                    <p:anim calcmode="lin" valueType="num">
                                      <p:cBhvr>
                                        <p:cTn id="145" dur="1000" fill="hold"/>
                                        <p:tgtEl>
                                          <p:spTgt spid="32"/>
                                        </p:tgtEl>
                                        <p:attrNameLst>
                                          <p:attrName>ppt_w</p:attrName>
                                        </p:attrNameLst>
                                      </p:cBhvr>
                                      <p:tavLst>
                                        <p:tav tm="0">
                                          <p:val>
                                            <p:fltVal val="0"/>
                                          </p:val>
                                        </p:tav>
                                        <p:tav tm="100000">
                                          <p:val>
                                            <p:strVal val="#ppt_w"/>
                                          </p:val>
                                        </p:tav>
                                      </p:tavLst>
                                    </p:anim>
                                    <p:anim calcmode="lin" valueType="num">
                                      <p:cBhvr>
                                        <p:cTn id="146" dur="1000" fill="hold"/>
                                        <p:tgtEl>
                                          <p:spTgt spid="32"/>
                                        </p:tgtEl>
                                        <p:attrNameLst>
                                          <p:attrName>ppt_h</p:attrName>
                                        </p:attrNameLst>
                                      </p:cBhvr>
                                      <p:tavLst>
                                        <p:tav tm="0">
                                          <p:val>
                                            <p:fltVal val="0"/>
                                          </p:val>
                                        </p:tav>
                                        <p:tav tm="100000">
                                          <p:val>
                                            <p:strVal val="#ppt_h"/>
                                          </p:val>
                                        </p:tav>
                                      </p:tavLst>
                                    </p:anim>
                                    <p:anim calcmode="lin" valueType="num">
                                      <p:cBhvr>
                                        <p:cTn id="147" dur="1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148" dur="1000" fill="hold"/>
                                        <p:tgtEl>
                                          <p:spTgt spid="32"/>
                                        </p:tgtEl>
                                        <p:attrNameLst>
                                          <p:attrName>ppt_y</p:attrName>
                                        </p:attrNameLst>
                                      </p:cBhvr>
                                      <p:tavLst>
                                        <p:tav tm="0" fmla="#ppt_y+(sin(-2*pi*(1-$))*-#ppt_x+cos(-2*pi*(1-$))*(1-#ppt_y))*(1-$)">
                                          <p:val>
                                            <p:fltVal val="0"/>
                                          </p:val>
                                        </p:tav>
                                        <p:tav tm="100000">
                                          <p:val>
                                            <p:fltVal val="1"/>
                                          </p:val>
                                        </p:tav>
                                      </p:tavLst>
                                    </p:anim>
                                  </p:childTnLst>
                                </p:cTn>
                              </p:par>
                              <p:par>
                                <p:cTn id="149" presetID="15" presetClass="entr" presetSubtype="0" fill="hold" grpId="0" nodeType="withEffect">
                                  <p:stCondLst>
                                    <p:cond delay="260"/>
                                  </p:stCondLst>
                                  <p:childTnLst>
                                    <p:set>
                                      <p:cBhvr>
                                        <p:cTn id="150" dur="1" fill="hold">
                                          <p:stCondLst>
                                            <p:cond delay="0"/>
                                          </p:stCondLst>
                                        </p:cTn>
                                        <p:tgtEl>
                                          <p:spTgt spid="34"/>
                                        </p:tgtEl>
                                        <p:attrNameLst>
                                          <p:attrName>style.visibility</p:attrName>
                                        </p:attrNameLst>
                                      </p:cBhvr>
                                      <p:to>
                                        <p:strVal val="visible"/>
                                      </p:to>
                                    </p:set>
                                    <p:anim calcmode="lin" valueType="num">
                                      <p:cBhvr>
                                        <p:cTn id="151" dur="1000" fill="hold"/>
                                        <p:tgtEl>
                                          <p:spTgt spid="34"/>
                                        </p:tgtEl>
                                        <p:attrNameLst>
                                          <p:attrName>ppt_w</p:attrName>
                                        </p:attrNameLst>
                                      </p:cBhvr>
                                      <p:tavLst>
                                        <p:tav tm="0">
                                          <p:val>
                                            <p:fltVal val="0"/>
                                          </p:val>
                                        </p:tav>
                                        <p:tav tm="100000">
                                          <p:val>
                                            <p:strVal val="#ppt_w"/>
                                          </p:val>
                                        </p:tav>
                                      </p:tavLst>
                                    </p:anim>
                                    <p:anim calcmode="lin" valueType="num">
                                      <p:cBhvr>
                                        <p:cTn id="152" dur="1000" fill="hold"/>
                                        <p:tgtEl>
                                          <p:spTgt spid="34"/>
                                        </p:tgtEl>
                                        <p:attrNameLst>
                                          <p:attrName>ppt_h</p:attrName>
                                        </p:attrNameLst>
                                      </p:cBhvr>
                                      <p:tavLst>
                                        <p:tav tm="0">
                                          <p:val>
                                            <p:fltVal val="0"/>
                                          </p:val>
                                        </p:tav>
                                        <p:tav tm="100000">
                                          <p:val>
                                            <p:strVal val="#ppt_h"/>
                                          </p:val>
                                        </p:tav>
                                      </p:tavLst>
                                    </p:anim>
                                    <p:anim calcmode="lin" valueType="num">
                                      <p:cBhvr>
                                        <p:cTn id="153" dur="1000" fill="hold"/>
                                        <p:tgtEl>
                                          <p:spTgt spid="34"/>
                                        </p:tgtEl>
                                        <p:attrNameLst>
                                          <p:attrName>ppt_x</p:attrName>
                                        </p:attrNameLst>
                                      </p:cBhvr>
                                      <p:tavLst>
                                        <p:tav tm="0" fmla="#ppt_x+(cos(-2*pi*(1-$))*-#ppt_x-sin(-2*pi*(1-$))*(1-#ppt_y))*(1-$)">
                                          <p:val>
                                            <p:fltVal val="0"/>
                                          </p:val>
                                        </p:tav>
                                        <p:tav tm="100000">
                                          <p:val>
                                            <p:fltVal val="1"/>
                                          </p:val>
                                        </p:tav>
                                      </p:tavLst>
                                    </p:anim>
                                    <p:anim calcmode="lin" valueType="num">
                                      <p:cBhvr>
                                        <p:cTn id="154" dur="1000" fill="hold"/>
                                        <p:tgtEl>
                                          <p:spTgt spid="34"/>
                                        </p:tgtEl>
                                        <p:attrNameLst>
                                          <p:attrName>ppt_y</p:attrName>
                                        </p:attrNameLst>
                                      </p:cBhvr>
                                      <p:tavLst>
                                        <p:tav tm="0" fmla="#ppt_y+(sin(-2*pi*(1-$))*-#ppt_x+cos(-2*pi*(1-$))*(1-#ppt_y))*(1-$)">
                                          <p:val>
                                            <p:fltVal val="0"/>
                                          </p:val>
                                        </p:tav>
                                        <p:tav tm="100000">
                                          <p:val>
                                            <p:fltVal val="1"/>
                                          </p:val>
                                        </p:tav>
                                      </p:tavLst>
                                    </p:anim>
                                  </p:childTnLst>
                                </p:cTn>
                              </p:par>
                              <p:par>
                                <p:cTn id="155" presetID="15" presetClass="entr" presetSubtype="0" fill="hold" nodeType="withEffect">
                                  <p:stCondLst>
                                    <p:cond delay="290"/>
                                  </p:stCondLst>
                                  <p:childTnLst>
                                    <p:set>
                                      <p:cBhvr>
                                        <p:cTn id="156" dur="1" fill="hold">
                                          <p:stCondLst>
                                            <p:cond delay="0"/>
                                          </p:stCondLst>
                                        </p:cTn>
                                        <p:tgtEl>
                                          <p:spTgt spid="33"/>
                                        </p:tgtEl>
                                        <p:attrNameLst>
                                          <p:attrName>style.visibility</p:attrName>
                                        </p:attrNameLst>
                                      </p:cBhvr>
                                      <p:to>
                                        <p:strVal val="visible"/>
                                      </p:to>
                                    </p:set>
                                    <p:anim calcmode="lin" valueType="num">
                                      <p:cBhvr>
                                        <p:cTn id="157" dur="1000" fill="hold"/>
                                        <p:tgtEl>
                                          <p:spTgt spid="33"/>
                                        </p:tgtEl>
                                        <p:attrNameLst>
                                          <p:attrName>ppt_w</p:attrName>
                                        </p:attrNameLst>
                                      </p:cBhvr>
                                      <p:tavLst>
                                        <p:tav tm="0">
                                          <p:val>
                                            <p:fltVal val="0"/>
                                          </p:val>
                                        </p:tav>
                                        <p:tav tm="100000">
                                          <p:val>
                                            <p:strVal val="#ppt_w"/>
                                          </p:val>
                                        </p:tav>
                                      </p:tavLst>
                                    </p:anim>
                                    <p:anim calcmode="lin" valueType="num">
                                      <p:cBhvr>
                                        <p:cTn id="158" dur="1000" fill="hold"/>
                                        <p:tgtEl>
                                          <p:spTgt spid="33"/>
                                        </p:tgtEl>
                                        <p:attrNameLst>
                                          <p:attrName>ppt_h</p:attrName>
                                        </p:attrNameLst>
                                      </p:cBhvr>
                                      <p:tavLst>
                                        <p:tav tm="0">
                                          <p:val>
                                            <p:fltVal val="0"/>
                                          </p:val>
                                        </p:tav>
                                        <p:tav tm="100000">
                                          <p:val>
                                            <p:strVal val="#ppt_h"/>
                                          </p:val>
                                        </p:tav>
                                      </p:tavLst>
                                    </p:anim>
                                    <p:anim calcmode="lin" valueType="num">
                                      <p:cBhvr>
                                        <p:cTn id="159"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160" dur="1000" fill="hold"/>
                                        <p:tgtEl>
                                          <p:spTgt spid="33"/>
                                        </p:tgtEl>
                                        <p:attrNameLst>
                                          <p:attrName>ppt_y</p:attrName>
                                        </p:attrNameLst>
                                      </p:cBhvr>
                                      <p:tavLst>
                                        <p:tav tm="0" fmla="#ppt_y+(sin(-2*pi*(1-$))*-#ppt_x+cos(-2*pi*(1-$))*(1-#ppt_y))*(1-$)">
                                          <p:val>
                                            <p:fltVal val="0"/>
                                          </p:val>
                                        </p:tav>
                                        <p:tav tm="100000">
                                          <p:val>
                                            <p:fltVal val="1"/>
                                          </p:val>
                                        </p:tav>
                                      </p:tavLst>
                                    </p:anim>
                                  </p:childTnLst>
                                </p:cTn>
                              </p:par>
                              <p:par>
                                <p:cTn id="161" presetID="15" presetClass="entr" presetSubtype="0" fill="hold" grpId="0" nodeType="withEffect">
                                  <p:stCondLst>
                                    <p:cond delay="340"/>
                                  </p:stCondLst>
                                  <p:childTnLst>
                                    <p:set>
                                      <p:cBhvr>
                                        <p:cTn id="162" dur="1" fill="hold">
                                          <p:stCondLst>
                                            <p:cond delay="0"/>
                                          </p:stCondLst>
                                        </p:cTn>
                                        <p:tgtEl>
                                          <p:spTgt spid="36"/>
                                        </p:tgtEl>
                                        <p:attrNameLst>
                                          <p:attrName>style.visibility</p:attrName>
                                        </p:attrNameLst>
                                      </p:cBhvr>
                                      <p:to>
                                        <p:strVal val="visible"/>
                                      </p:to>
                                    </p:set>
                                    <p:anim calcmode="lin" valueType="num">
                                      <p:cBhvr>
                                        <p:cTn id="163" dur="1000" fill="hold"/>
                                        <p:tgtEl>
                                          <p:spTgt spid="36"/>
                                        </p:tgtEl>
                                        <p:attrNameLst>
                                          <p:attrName>ppt_w</p:attrName>
                                        </p:attrNameLst>
                                      </p:cBhvr>
                                      <p:tavLst>
                                        <p:tav tm="0">
                                          <p:val>
                                            <p:fltVal val="0"/>
                                          </p:val>
                                        </p:tav>
                                        <p:tav tm="100000">
                                          <p:val>
                                            <p:strVal val="#ppt_w"/>
                                          </p:val>
                                        </p:tav>
                                      </p:tavLst>
                                    </p:anim>
                                    <p:anim calcmode="lin" valueType="num">
                                      <p:cBhvr>
                                        <p:cTn id="164" dur="1000" fill="hold"/>
                                        <p:tgtEl>
                                          <p:spTgt spid="36"/>
                                        </p:tgtEl>
                                        <p:attrNameLst>
                                          <p:attrName>ppt_h</p:attrName>
                                        </p:attrNameLst>
                                      </p:cBhvr>
                                      <p:tavLst>
                                        <p:tav tm="0">
                                          <p:val>
                                            <p:fltVal val="0"/>
                                          </p:val>
                                        </p:tav>
                                        <p:tav tm="100000">
                                          <p:val>
                                            <p:strVal val="#ppt_h"/>
                                          </p:val>
                                        </p:tav>
                                      </p:tavLst>
                                    </p:anim>
                                    <p:anim calcmode="lin" valueType="num">
                                      <p:cBhvr>
                                        <p:cTn id="165"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66" dur="1000" fill="hold"/>
                                        <p:tgtEl>
                                          <p:spTgt spid="36"/>
                                        </p:tgtEl>
                                        <p:attrNameLst>
                                          <p:attrName>ppt_y</p:attrName>
                                        </p:attrNameLst>
                                      </p:cBhvr>
                                      <p:tavLst>
                                        <p:tav tm="0" fmla="#ppt_y+(sin(-2*pi*(1-$))*-#ppt_x+cos(-2*pi*(1-$))*(1-#ppt_y))*(1-$)">
                                          <p:val>
                                            <p:fltVal val="0"/>
                                          </p:val>
                                        </p:tav>
                                        <p:tav tm="100000">
                                          <p:val>
                                            <p:fltVal val="1"/>
                                          </p:val>
                                        </p:tav>
                                      </p:tavLst>
                                    </p:anim>
                                  </p:childTnLst>
                                </p:cTn>
                              </p:par>
                              <p:par>
                                <p:cTn id="167" presetID="15" presetClass="entr" presetSubtype="0" fill="hold" grpId="0" nodeType="withEffect">
                                  <p:stCondLst>
                                    <p:cond delay="500"/>
                                  </p:stCondLst>
                                  <p:childTnLst>
                                    <p:set>
                                      <p:cBhvr>
                                        <p:cTn id="168" dur="1" fill="hold">
                                          <p:stCondLst>
                                            <p:cond delay="0"/>
                                          </p:stCondLst>
                                        </p:cTn>
                                        <p:tgtEl>
                                          <p:spTgt spid="35"/>
                                        </p:tgtEl>
                                        <p:attrNameLst>
                                          <p:attrName>style.visibility</p:attrName>
                                        </p:attrNameLst>
                                      </p:cBhvr>
                                      <p:to>
                                        <p:strVal val="visible"/>
                                      </p:to>
                                    </p:set>
                                    <p:anim calcmode="lin" valueType="num">
                                      <p:cBhvr>
                                        <p:cTn id="169" dur="1000" fill="hold"/>
                                        <p:tgtEl>
                                          <p:spTgt spid="35"/>
                                        </p:tgtEl>
                                        <p:attrNameLst>
                                          <p:attrName>ppt_w</p:attrName>
                                        </p:attrNameLst>
                                      </p:cBhvr>
                                      <p:tavLst>
                                        <p:tav tm="0">
                                          <p:val>
                                            <p:fltVal val="0"/>
                                          </p:val>
                                        </p:tav>
                                        <p:tav tm="100000">
                                          <p:val>
                                            <p:strVal val="#ppt_w"/>
                                          </p:val>
                                        </p:tav>
                                      </p:tavLst>
                                    </p:anim>
                                    <p:anim calcmode="lin" valueType="num">
                                      <p:cBhvr>
                                        <p:cTn id="170" dur="1000" fill="hold"/>
                                        <p:tgtEl>
                                          <p:spTgt spid="35"/>
                                        </p:tgtEl>
                                        <p:attrNameLst>
                                          <p:attrName>ppt_h</p:attrName>
                                        </p:attrNameLst>
                                      </p:cBhvr>
                                      <p:tavLst>
                                        <p:tav tm="0">
                                          <p:val>
                                            <p:fltVal val="0"/>
                                          </p:val>
                                        </p:tav>
                                        <p:tav tm="100000">
                                          <p:val>
                                            <p:strVal val="#ppt_h"/>
                                          </p:val>
                                        </p:tav>
                                      </p:tavLst>
                                    </p:anim>
                                    <p:anim calcmode="lin" valueType="num">
                                      <p:cBhvr>
                                        <p:cTn id="171" dur="1000" fill="hold"/>
                                        <p:tgtEl>
                                          <p:spTgt spid="35"/>
                                        </p:tgtEl>
                                        <p:attrNameLst>
                                          <p:attrName>ppt_x</p:attrName>
                                        </p:attrNameLst>
                                      </p:cBhvr>
                                      <p:tavLst>
                                        <p:tav tm="0" fmla="#ppt_x+(cos(-2*pi*(1-$))*-#ppt_x-sin(-2*pi*(1-$))*(1-#ppt_y))*(1-$)">
                                          <p:val>
                                            <p:fltVal val="0"/>
                                          </p:val>
                                        </p:tav>
                                        <p:tav tm="100000">
                                          <p:val>
                                            <p:fltVal val="1"/>
                                          </p:val>
                                        </p:tav>
                                      </p:tavLst>
                                    </p:anim>
                                    <p:anim calcmode="lin" valueType="num">
                                      <p:cBhvr>
                                        <p:cTn id="172" dur="1000" fill="hold"/>
                                        <p:tgtEl>
                                          <p:spTgt spid="35"/>
                                        </p:tgtEl>
                                        <p:attrNameLst>
                                          <p:attrName>ppt_y</p:attrName>
                                        </p:attrNameLst>
                                      </p:cBhvr>
                                      <p:tavLst>
                                        <p:tav tm="0" fmla="#ppt_y+(sin(-2*pi*(1-$))*-#ppt_x+cos(-2*pi*(1-$))*(1-#ppt_y))*(1-$)">
                                          <p:val>
                                            <p:fltVal val="0"/>
                                          </p:val>
                                        </p:tav>
                                        <p:tav tm="100000">
                                          <p:val>
                                            <p:fltVal val="1"/>
                                          </p:val>
                                        </p:tav>
                                      </p:tavLst>
                                    </p:anim>
                                  </p:childTnLst>
                                </p:cTn>
                              </p:par>
                              <p:par>
                                <p:cTn id="173" presetID="15" presetClass="entr" presetSubtype="0" fill="hold" grpId="0" nodeType="withEffect">
                                  <p:stCondLst>
                                    <p:cond delay="440"/>
                                  </p:stCondLst>
                                  <p:childTnLst>
                                    <p:set>
                                      <p:cBhvr>
                                        <p:cTn id="174" dur="1" fill="hold">
                                          <p:stCondLst>
                                            <p:cond delay="0"/>
                                          </p:stCondLst>
                                        </p:cTn>
                                        <p:tgtEl>
                                          <p:spTgt spid="37"/>
                                        </p:tgtEl>
                                        <p:attrNameLst>
                                          <p:attrName>style.visibility</p:attrName>
                                        </p:attrNameLst>
                                      </p:cBhvr>
                                      <p:to>
                                        <p:strVal val="visible"/>
                                      </p:to>
                                    </p:set>
                                    <p:anim calcmode="lin" valueType="num">
                                      <p:cBhvr>
                                        <p:cTn id="175" dur="1000" fill="hold"/>
                                        <p:tgtEl>
                                          <p:spTgt spid="37"/>
                                        </p:tgtEl>
                                        <p:attrNameLst>
                                          <p:attrName>ppt_w</p:attrName>
                                        </p:attrNameLst>
                                      </p:cBhvr>
                                      <p:tavLst>
                                        <p:tav tm="0">
                                          <p:val>
                                            <p:fltVal val="0"/>
                                          </p:val>
                                        </p:tav>
                                        <p:tav tm="100000">
                                          <p:val>
                                            <p:strVal val="#ppt_w"/>
                                          </p:val>
                                        </p:tav>
                                      </p:tavLst>
                                    </p:anim>
                                    <p:anim calcmode="lin" valueType="num">
                                      <p:cBhvr>
                                        <p:cTn id="176" dur="1000" fill="hold"/>
                                        <p:tgtEl>
                                          <p:spTgt spid="37"/>
                                        </p:tgtEl>
                                        <p:attrNameLst>
                                          <p:attrName>ppt_h</p:attrName>
                                        </p:attrNameLst>
                                      </p:cBhvr>
                                      <p:tavLst>
                                        <p:tav tm="0">
                                          <p:val>
                                            <p:fltVal val="0"/>
                                          </p:val>
                                        </p:tav>
                                        <p:tav tm="100000">
                                          <p:val>
                                            <p:strVal val="#ppt_h"/>
                                          </p:val>
                                        </p:tav>
                                      </p:tavLst>
                                    </p:anim>
                                    <p:anim calcmode="lin" valueType="num">
                                      <p:cBhvr>
                                        <p:cTn id="177" dur="1000" fill="hold"/>
                                        <p:tgtEl>
                                          <p:spTgt spid="37"/>
                                        </p:tgtEl>
                                        <p:attrNameLst>
                                          <p:attrName>ppt_x</p:attrName>
                                        </p:attrNameLst>
                                      </p:cBhvr>
                                      <p:tavLst>
                                        <p:tav tm="0" fmla="#ppt_x+(cos(-2*pi*(1-$))*-#ppt_x-sin(-2*pi*(1-$))*(1-#ppt_y))*(1-$)">
                                          <p:val>
                                            <p:fltVal val="0"/>
                                          </p:val>
                                        </p:tav>
                                        <p:tav tm="100000">
                                          <p:val>
                                            <p:fltVal val="1"/>
                                          </p:val>
                                        </p:tav>
                                      </p:tavLst>
                                    </p:anim>
                                    <p:anim calcmode="lin" valueType="num">
                                      <p:cBhvr>
                                        <p:cTn id="178" dur="1000" fill="hold"/>
                                        <p:tgtEl>
                                          <p:spTgt spid="37"/>
                                        </p:tgtEl>
                                        <p:attrNameLst>
                                          <p:attrName>ppt_y</p:attrName>
                                        </p:attrNameLst>
                                      </p:cBhvr>
                                      <p:tavLst>
                                        <p:tav tm="0" fmla="#ppt_y+(sin(-2*pi*(1-$))*-#ppt_x+cos(-2*pi*(1-$))*(1-#ppt_y))*(1-$)">
                                          <p:val>
                                            <p:fltVal val="0"/>
                                          </p:val>
                                        </p:tav>
                                        <p:tav tm="100000">
                                          <p:val>
                                            <p:fltVal val="1"/>
                                          </p:val>
                                        </p:tav>
                                      </p:tavLst>
                                    </p:anim>
                                  </p:childTnLst>
                                </p:cTn>
                              </p:par>
                              <p:par>
                                <p:cTn id="179" presetID="15" presetClass="entr" presetSubtype="0" fill="hold" grpId="0" nodeType="withEffect">
                                  <p:stCondLst>
                                    <p:cond delay="200"/>
                                  </p:stCondLst>
                                  <p:childTnLst>
                                    <p:set>
                                      <p:cBhvr>
                                        <p:cTn id="180" dur="1" fill="hold">
                                          <p:stCondLst>
                                            <p:cond delay="0"/>
                                          </p:stCondLst>
                                        </p:cTn>
                                        <p:tgtEl>
                                          <p:spTgt spid="41"/>
                                        </p:tgtEl>
                                        <p:attrNameLst>
                                          <p:attrName>style.visibility</p:attrName>
                                        </p:attrNameLst>
                                      </p:cBhvr>
                                      <p:to>
                                        <p:strVal val="visible"/>
                                      </p:to>
                                    </p:set>
                                    <p:anim calcmode="lin" valueType="num">
                                      <p:cBhvr>
                                        <p:cTn id="181" dur="1000" fill="hold"/>
                                        <p:tgtEl>
                                          <p:spTgt spid="41"/>
                                        </p:tgtEl>
                                        <p:attrNameLst>
                                          <p:attrName>ppt_w</p:attrName>
                                        </p:attrNameLst>
                                      </p:cBhvr>
                                      <p:tavLst>
                                        <p:tav tm="0">
                                          <p:val>
                                            <p:fltVal val="0"/>
                                          </p:val>
                                        </p:tav>
                                        <p:tav tm="100000">
                                          <p:val>
                                            <p:strVal val="#ppt_w"/>
                                          </p:val>
                                        </p:tav>
                                      </p:tavLst>
                                    </p:anim>
                                    <p:anim calcmode="lin" valueType="num">
                                      <p:cBhvr>
                                        <p:cTn id="182" dur="1000" fill="hold"/>
                                        <p:tgtEl>
                                          <p:spTgt spid="41"/>
                                        </p:tgtEl>
                                        <p:attrNameLst>
                                          <p:attrName>ppt_h</p:attrName>
                                        </p:attrNameLst>
                                      </p:cBhvr>
                                      <p:tavLst>
                                        <p:tav tm="0">
                                          <p:val>
                                            <p:fltVal val="0"/>
                                          </p:val>
                                        </p:tav>
                                        <p:tav tm="100000">
                                          <p:val>
                                            <p:strVal val="#ppt_h"/>
                                          </p:val>
                                        </p:tav>
                                      </p:tavLst>
                                    </p:anim>
                                    <p:anim calcmode="lin" valueType="num">
                                      <p:cBhvr>
                                        <p:cTn id="183" dur="1000" fill="hold"/>
                                        <p:tgtEl>
                                          <p:spTgt spid="41"/>
                                        </p:tgtEl>
                                        <p:attrNameLst>
                                          <p:attrName>ppt_x</p:attrName>
                                        </p:attrNameLst>
                                      </p:cBhvr>
                                      <p:tavLst>
                                        <p:tav tm="0" fmla="#ppt_x+(cos(-2*pi*(1-$))*-#ppt_x-sin(-2*pi*(1-$))*(1-#ppt_y))*(1-$)">
                                          <p:val>
                                            <p:fltVal val="0"/>
                                          </p:val>
                                        </p:tav>
                                        <p:tav tm="100000">
                                          <p:val>
                                            <p:fltVal val="1"/>
                                          </p:val>
                                        </p:tav>
                                      </p:tavLst>
                                    </p:anim>
                                    <p:anim calcmode="lin" valueType="num">
                                      <p:cBhvr>
                                        <p:cTn id="184" dur="1000" fill="hold"/>
                                        <p:tgtEl>
                                          <p:spTgt spid="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ln/>
        </p:spPr>
        <p:txBody>
          <a:bodyPr/>
          <a:lstStyle>
            <a:lvl1pPr>
              <a:defRPr/>
            </a:lvl1pPr>
          </a:lstStyle>
          <a:p>
            <a:fld id="{B5786714-D5EF-48C8-AF1C-229FC7F478F5}" type="slidenum">
              <a:rPr lang="en-US"/>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fld id="{75E7703C-90A9-42F3-84B4-4E2248752504}" type="datetimeFigureOut">
              <a:rPr lang="en-US"/>
              <a:pPr/>
              <a:t>5/12/2013</a:t>
            </a:fld>
            <a:endParaRPr lang="en-US"/>
          </a:p>
        </p:txBody>
      </p:sp>
    </p:spTree>
    <p:extLst>
      <p:ext uri="{BB962C8B-B14F-4D97-AF65-F5344CB8AC3E}">
        <p14:creationId xmlns="" xmlns:p14="http://schemas.microsoft.com/office/powerpoint/2010/main" val="1257738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a:ln/>
        </p:spPr>
        <p:txBody>
          <a:bodyPr/>
          <a:lstStyle>
            <a:lvl1pPr>
              <a:defRPr/>
            </a:lvl1pPr>
          </a:lstStyle>
          <a:p>
            <a:fld id="{03DA80B4-5747-445D-80F8-721A03B2F56C}" type="slidenum">
              <a:rPr lang="en-US"/>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fld id="{D92683E9-2D2F-4711-A7A3-7C5C61FE2058}" type="datetimeFigureOut">
              <a:rPr lang="en-US"/>
              <a:pPr/>
              <a:t>5/12/2013</a:t>
            </a:fld>
            <a:endParaRPr lang="en-US"/>
          </a:p>
        </p:txBody>
      </p:sp>
    </p:spTree>
    <p:extLst>
      <p:ext uri="{BB962C8B-B14F-4D97-AF65-F5344CB8AC3E}">
        <p14:creationId xmlns="" xmlns:p14="http://schemas.microsoft.com/office/powerpoint/2010/main" val="2156938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a:ln/>
        </p:spPr>
        <p:txBody>
          <a:bodyPr/>
          <a:lstStyle>
            <a:lvl1pPr>
              <a:defRPr/>
            </a:lvl1pPr>
          </a:lstStyle>
          <a:p>
            <a:fld id="{F6486281-4126-4404-91BE-025B633C7046}" type="slidenum">
              <a:rPr lang="en-US"/>
              <a:pPr/>
              <a:t>‹#›</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fld id="{F229A800-B9CC-4551-88E9-DEC18CB6110B}" type="datetimeFigureOut">
              <a:rPr lang="en-US"/>
              <a:pPr/>
              <a:t>5/12/2013</a:t>
            </a:fld>
            <a:endParaRPr lang="en-US"/>
          </a:p>
        </p:txBody>
      </p:sp>
    </p:spTree>
    <p:extLst>
      <p:ext uri="{BB962C8B-B14F-4D97-AF65-F5344CB8AC3E}">
        <p14:creationId xmlns="" xmlns:p14="http://schemas.microsoft.com/office/powerpoint/2010/main" val="1200786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a:ln/>
        </p:spPr>
        <p:txBody>
          <a:bodyPr/>
          <a:lstStyle>
            <a:lvl1pPr>
              <a:defRPr/>
            </a:lvl1pPr>
          </a:lstStyle>
          <a:p>
            <a:fld id="{926892C8-1AC6-4346-BBF1-E92B3EADE409}" type="slidenum">
              <a:rPr lang="en-US"/>
              <a:pPr/>
              <a:t>‹#›</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Date Placeholder 3"/>
          <p:cNvSpPr>
            <a:spLocks noGrp="1"/>
          </p:cNvSpPr>
          <p:nvPr>
            <p:ph type="dt" sz="half" idx="12"/>
          </p:nvPr>
        </p:nvSpPr>
        <p:spPr/>
        <p:txBody>
          <a:bodyPr/>
          <a:lstStyle>
            <a:lvl1pPr>
              <a:defRPr/>
            </a:lvl1pPr>
          </a:lstStyle>
          <a:p>
            <a:fld id="{46287C65-9249-4466-8C60-987C5ECCDF8D}" type="datetimeFigureOut">
              <a:rPr lang="en-US"/>
              <a:pPr/>
              <a:t>5/12/2013</a:t>
            </a:fld>
            <a:endParaRPr lang="en-US"/>
          </a:p>
        </p:txBody>
      </p:sp>
    </p:spTree>
    <p:extLst>
      <p:ext uri="{BB962C8B-B14F-4D97-AF65-F5344CB8AC3E}">
        <p14:creationId xmlns="" xmlns:p14="http://schemas.microsoft.com/office/powerpoint/2010/main" val="3209300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a:ln/>
        </p:spPr>
        <p:txBody>
          <a:bodyPr/>
          <a:lstStyle>
            <a:lvl1pPr>
              <a:defRPr/>
            </a:lvl1pPr>
          </a:lstStyle>
          <a:p>
            <a:fld id="{4F664D37-C0A9-45D2-B773-2822D87A20B6}" type="slidenum">
              <a:rPr lang="en-US"/>
              <a:pPr/>
              <a:t>‹#›</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Date Placeholder 3"/>
          <p:cNvSpPr>
            <a:spLocks noGrp="1"/>
          </p:cNvSpPr>
          <p:nvPr>
            <p:ph type="dt" sz="half" idx="12"/>
          </p:nvPr>
        </p:nvSpPr>
        <p:spPr/>
        <p:txBody>
          <a:bodyPr/>
          <a:lstStyle>
            <a:lvl1pPr>
              <a:defRPr/>
            </a:lvl1pPr>
          </a:lstStyle>
          <a:p>
            <a:fld id="{941E438D-9444-4357-B130-2C3AFE5384A3}" type="datetimeFigureOut">
              <a:rPr lang="en-US"/>
              <a:pPr/>
              <a:t>5/12/2013</a:t>
            </a:fld>
            <a:endParaRPr lang="en-US"/>
          </a:p>
        </p:txBody>
      </p:sp>
    </p:spTree>
    <p:extLst>
      <p:ext uri="{BB962C8B-B14F-4D97-AF65-F5344CB8AC3E}">
        <p14:creationId xmlns="" xmlns:p14="http://schemas.microsoft.com/office/powerpoint/2010/main" val="185194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fld id="{D98B357B-9E8F-4FAB-AE0A-0F492B2E71A8}" type="slidenum">
              <a:rPr lang="en-US"/>
              <a:pPr/>
              <a:t>‹#›</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Date Placeholder 3"/>
          <p:cNvSpPr>
            <a:spLocks noGrp="1"/>
          </p:cNvSpPr>
          <p:nvPr>
            <p:ph type="dt" sz="half" idx="12"/>
          </p:nvPr>
        </p:nvSpPr>
        <p:spPr/>
        <p:txBody>
          <a:bodyPr/>
          <a:lstStyle>
            <a:lvl1pPr>
              <a:defRPr/>
            </a:lvl1pPr>
          </a:lstStyle>
          <a:p>
            <a:fld id="{4FD988CF-BA77-446D-878F-62E96E9E0116}" type="datetimeFigureOut">
              <a:rPr lang="en-US"/>
              <a:pPr/>
              <a:t>5/12/2013</a:t>
            </a:fld>
            <a:endParaRPr lang="en-US"/>
          </a:p>
        </p:txBody>
      </p:sp>
    </p:spTree>
    <p:extLst>
      <p:ext uri="{BB962C8B-B14F-4D97-AF65-F5344CB8AC3E}">
        <p14:creationId xmlns="" xmlns:p14="http://schemas.microsoft.com/office/powerpoint/2010/main" val="667508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4"/>
          </p:nvPr>
        </p:nvSpPr>
        <p:spPr>
          <a:ln/>
        </p:spPr>
        <p:txBody>
          <a:bodyPr/>
          <a:lstStyle>
            <a:lvl1pPr>
              <a:defRPr/>
            </a:lvl1pPr>
          </a:lstStyle>
          <a:p>
            <a:fld id="{2403716A-5F35-4C6F-B7D8-595551B9E95F}" type="slidenum">
              <a:rPr lang="en-US"/>
              <a:pPr/>
              <a:t>‹#›</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Date Placeholder 3"/>
          <p:cNvSpPr>
            <a:spLocks noGrp="1"/>
          </p:cNvSpPr>
          <p:nvPr>
            <p:ph type="dt" sz="half" idx="16"/>
          </p:nvPr>
        </p:nvSpPr>
        <p:spPr/>
        <p:txBody>
          <a:bodyPr/>
          <a:lstStyle>
            <a:lvl1pPr>
              <a:defRPr/>
            </a:lvl1pPr>
          </a:lstStyle>
          <a:p>
            <a:fld id="{5FAD04DA-7A9B-4352-861C-0FDB734D9EC6}" type="datetimeFigureOut">
              <a:rPr lang="en-US"/>
              <a:pPr/>
              <a:t>5/12/2013</a:t>
            </a:fld>
            <a:endParaRPr lang="en-US"/>
          </a:p>
        </p:txBody>
      </p:sp>
    </p:spTree>
    <p:extLst>
      <p:ext uri="{BB962C8B-B14F-4D97-AF65-F5344CB8AC3E}">
        <p14:creationId xmlns="" xmlns:p14="http://schemas.microsoft.com/office/powerpoint/2010/main" val="2897451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a:ln/>
        </p:spPr>
        <p:txBody>
          <a:bodyPr/>
          <a:lstStyle>
            <a:lvl1pPr>
              <a:defRPr/>
            </a:lvl1pPr>
          </a:lstStyle>
          <a:p>
            <a:fld id="{767A7258-D866-4D65-A6A4-53A9B084F4DB}" type="slidenum">
              <a:rPr lang="en-US"/>
              <a:pPr/>
              <a:t>‹#›</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fld id="{EF32F251-8C84-4268-8479-694F1E5F14AA}" type="datetimeFigureOut">
              <a:rPr lang="en-US"/>
              <a:pPr/>
              <a:t>5/12/2013</a:t>
            </a:fld>
            <a:endParaRPr lang="en-US"/>
          </a:p>
        </p:txBody>
      </p:sp>
    </p:spTree>
    <p:extLst>
      <p:ext uri="{BB962C8B-B14F-4D97-AF65-F5344CB8AC3E}">
        <p14:creationId xmlns="" xmlns:p14="http://schemas.microsoft.com/office/powerpoint/2010/main" val="4130213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114691" name="Text Placeholder 2"/>
          <p:cNvSpPr>
            <a:spLocks noGrp="1"/>
          </p:cNvSpPr>
          <p:nvPr>
            <p:ph type="body" idx="1"/>
          </p:nvPr>
        </p:nvSpPr>
        <p:spPr bwMode="auto">
          <a:xfrm>
            <a:off x="457200" y="1600200"/>
            <a:ext cx="7620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Slide Number Placeholder 5"/>
          <p:cNvSpPr>
            <a:spLocks noGrp="1"/>
          </p:cNvSpPr>
          <p:nvPr>
            <p:ph type="sldNum" sz="quarter" idx="4"/>
          </p:nvPr>
        </p:nvSpPr>
        <p:spPr>
          <a:xfrm>
            <a:off x="8531225" y="5648325"/>
            <a:ext cx="549275" cy="396875"/>
          </a:xfrm>
          <a:prstGeom prst="bracketPair">
            <a:avLst>
              <a:gd name="adj" fmla="val 17949"/>
            </a:avLst>
          </a:prstGeom>
          <a:ln w="19050">
            <a:solidFill>
              <a:srgbClr val="FFFFFF"/>
            </a:solidFill>
          </a:ln>
        </p:spPr>
        <p:txBody>
          <a:bodyPr vert="horz" wrap="square" lIns="0" tIns="0" rIns="0" bIns="0" numCol="1" anchor="ctr" anchorCtr="0" compatLnSpc="1">
            <a:prstTxWarp prst="textNoShape">
              <a:avLst/>
            </a:prstTxWarp>
          </a:bodyPr>
          <a:lstStyle>
            <a:lvl1pPr algn="ctr">
              <a:defRPr sz="1800">
                <a:solidFill>
                  <a:srgbClr val="FFFFFF"/>
                </a:solidFill>
              </a:defRPr>
            </a:lvl1pPr>
          </a:lstStyle>
          <a:p>
            <a:fld id="{7FA07F8F-2443-4544-AE34-2F4C9A457F77}" type="slidenum">
              <a:rPr lang="en-US"/>
              <a:pPr/>
              <a:t>‹#›</a:t>
            </a:fld>
            <a:endParaRPr lang="en-US"/>
          </a:p>
        </p:txBody>
      </p:sp>
      <p:sp>
        <p:nvSpPr>
          <p:cNvPr id="5" name="Footer Placeholder 4"/>
          <p:cNvSpPr>
            <a:spLocks noGrp="1"/>
          </p:cNvSpPr>
          <p:nvPr>
            <p:ph type="ftr" sz="quarter" idx="3"/>
          </p:nvPr>
        </p:nvSpPr>
        <p:spPr>
          <a:xfrm rot="16200000">
            <a:off x="7587456" y="4048919"/>
            <a:ext cx="2366963" cy="365125"/>
          </a:xfrm>
          <a:prstGeom prst="rect">
            <a:avLst/>
          </a:prstGeom>
        </p:spPr>
        <p:txBody>
          <a:bodyPr vert="horz" lIns="91440" tIns="45720" rIns="91440" bIns="45720" rtlCol="0" anchor="ctr"/>
          <a:lstStyle>
            <a:lvl1pPr algn="r" fontAlgn="auto">
              <a:spcBef>
                <a:spcPts val="0"/>
              </a:spcBef>
              <a:spcAft>
                <a:spcPts val="0"/>
              </a:spcAft>
              <a:defRPr sz="1200">
                <a:solidFill>
                  <a:schemeClr val="bg2"/>
                </a:solidFill>
                <a:latin typeface="+mn-lt"/>
                <a:ea typeface="+mn-ea"/>
                <a:cs typeface="+mn-cs"/>
              </a:defRPr>
            </a:lvl1pPr>
          </a:lstStyle>
          <a:p>
            <a:pPr>
              <a:defRPr/>
            </a:pPr>
            <a:endParaRPr lang="en-US"/>
          </a:p>
        </p:txBody>
      </p:sp>
      <p:sp>
        <p:nvSpPr>
          <p:cNvPr id="4" name="Date Placeholder 3"/>
          <p:cNvSpPr>
            <a:spLocks noGrp="1"/>
          </p:cNvSpPr>
          <p:nvPr>
            <p:ph type="dt" sz="half" idx="2"/>
          </p:nvPr>
        </p:nvSpPr>
        <p:spPr>
          <a:xfrm rot="16200000">
            <a:off x="7551738" y="1646237"/>
            <a:ext cx="24384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bg2"/>
                </a:solidFill>
              </a:defRPr>
            </a:lvl1pPr>
          </a:lstStyle>
          <a:p>
            <a:fld id="{E6B9816A-5A8C-4C1D-A96B-B71CC6F2600A}" type="datetimeFigureOut">
              <a:rPr lang="en-US"/>
              <a:pPr/>
              <a:t>5/12/2013</a:t>
            </a:fld>
            <a:endParaRPr lang="en-US"/>
          </a:p>
        </p:txBody>
      </p:sp>
    </p:spTree>
  </p:cSld>
  <p:clrMap bg1="lt1" tx1="dk1" bg2="lt2" tx2="dk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 id="2147484389" r:id="rId12"/>
  </p:sldLayoutIdLst>
  <p:txStyles>
    <p:titleStyle>
      <a:lvl1pPr algn="l" rtl="0" eaLnBrk="0" fontAlgn="base" hangingPunct="0">
        <a:spcBef>
          <a:spcPct val="0"/>
        </a:spcBef>
        <a:spcAft>
          <a:spcPct val="0"/>
        </a:spcAft>
        <a:defRPr sz="4600" kern="1200" spc="-100">
          <a:solidFill>
            <a:schemeClr val="tx2"/>
          </a:solidFill>
          <a:latin typeface="+mj-lt"/>
          <a:ea typeface="MS PGothic" pitchFamily="34" charset="-128"/>
          <a:cs typeface="MS PGothic" pitchFamily="34" charset="-128"/>
        </a:defRPr>
      </a:lvl1pPr>
      <a:lvl2pPr algn="l" rtl="0" eaLnBrk="0" fontAlgn="base" hangingPunct="0">
        <a:spcBef>
          <a:spcPct val="0"/>
        </a:spcBef>
        <a:spcAft>
          <a:spcPct val="0"/>
        </a:spcAft>
        <a:defRPr sz="4600">
          <a:solidFill>
            <a:schemeClr val="tx2"/>
          </a:solidFill>
          <a:latin typeface="Calibri" charset="0"/>
          <a:ea typeface="MS PGothic" pitchFamily="34" charset="-128"/>
          <a:cs typeface="MS PGothic" pitchFamily="34" charset="-128"/>
        </a:defRPr>
      </a:lvl2pPr>
      <a:lvl3pPr algn="l" rtl="0" eaLnBrk="0" fontAlgn="base" hangingPunct="0">
        <a:spcBef>
          <a:spcPct val="0"/>
        </a:spcBef>
        <a:spcAft>
          <a:spcPct val="0"/>
        </a:spcAft>
        <a:defRPr sz="4600">
          <a:solidFill>
            <a:schemeClr val="tx2"/>
          </a:solidFill>
          <a:latin typeface="Calibri" charset="0"/>
          <a:ea typeface="MS PGothic" pitchFamily="34" charset="-128"/>
          <a:cs typeface="MS PGothic" pitchFamily="34" charset="-128"/>
        </a:defRPr>
      </a:lvl3pPr>
      <a:lvl4pPr algn="l" rtl="0" eaLnBrk="0" fontAlgn="base" hangingPunct="0">
        <a:spcBef>
          <a:spcPct val="0"/>
        </a:spcBef>
        <a:spcAft>
          <a:spcPct val="0"/>
        </a:spcAft>
        <a:defRPr sz="4600">
          <a:solidFill>
            <a:schemeClr val="tx2"/>
          </a:solidFill>
          <a:latin typeface="Calibri" charset="0"/>
          <a:ea typeface="MS PGothic" pitchFamily="34" charset="-128"/>
          <a:cs typeface="MS PGothic" pitchFamily="34" charset="-128"/>
        </a:defRPr>
      </a:lvl4pPr>
      <a:lvl5pPr algn="l" rtl="0" eaLnBrk="0" fontAlgn="base" hangingPunct="0">
        <a:spcBef>
          <a:spcPct val="0"/>
        </a:spcBef>
        <a:spcAft>
          <a:spcPct val="0"/>
        </a:spcAft>
        <a:defRPr sz="4600">
          <a:solidFill>
            <a:schemeClr val="tx2"/>
          </a:solidFill>
          <a:latin typeface="Calibri" charset="0"/>
          <a:ea typeface="MS PGothic" pitchFamily="34" charset="-128"/>
          <a:cs typeface="MS PGothic" pitchFamily="34" charset="-128"/>
        </a:defRPr>
      </a:lvl5pPr>
      <a:lvl6pPr marL="457200" algn="l" rtl="0" fontAlgn="base">
        <a:spcBef>
          <a:spcPct val="0"/>
        </a:spcBef>
        <a:spcAft>
          <a:spcPct val="0"/>
        </a:spcAft>
        <a:defRPr sz="4600">
          <a:solidFill>
            <a:schemeClr val="tx2"/>
          </a:solidFill>
          <a:latin typeface="Calibri" charset="0"/>
          <a:ea typeface="ＭＳ Ｐゴシック" charset="0"/>
          <a:cs typeface="ＭＳ Ｐゴシック" charset="0"/>
        </a:defRPr>
      </a:lvl6pPr>
      <a:lvl7pPr marL="914400" algn="l" rtl="0" fontAlgn="base">
        <a:spcBef>
          <a:spcPct val="0"/>
        </a:spcBef>
        <a:spcAft>
          <a:spcPct val="0"/>
        </a:spcAft>
        <a:defRPr sz="4600">
          <a:solidFill>
            <a:schemeClr val="tx2"/>
          </a:solidFill>
          <a:latin typeface="Calibri" charset="0"/>
          <a:ea typeface="ＭＳ Ｐゴシック" charset="0"/>
          <a:cs typeface="ＭＳ Ｐゴシック" charset="0"/>
        </a:defRPr>
      </a:lvl7pPr>
      <a:lvl8pPr marL="1371600" algn="l" rtl="0" fontAlgn="base">
        <a:spcBef>
          <a:spcPct val="0"/>
        </a:spcBef>
        <a:spcAft>
          <a:spcPct val="0"/>
        </a:spcAft>
        <a:defRPr sz="4600">
          <a:solidFill>
            <a:schemeClr val="tx2"/>
          </a:solidFill>
          <a:latin typeface="Calibri" charset="0"/>
          <a:ea typeface="ＭＳ Ｐゴシック" charset="0"/>
          <a:cs typeface="ＭＳ Ｐゴシック" charset="0"/>
        </a:defRPr>
      </a:lvl8pPr>
      <a:lvl9pPr marL="1828800" algn="l" rtl="0" fontAlgn="base">
        <a:spcBef>
          <a:spcPct val="0"/>
        </a:spcBef>
        <a:spcAft>
          <a:spcPct val="0"/>
        </a:spcAft>
        <a:defRPr sz="4600">
          <a:solidFill>
            <a:schemeClr val="tx2"/>
          </a:solidFill>
          <a:latin typeface="Calibri" charset="0"/>
          <a:ea typeface="ＭＳ Ｐゴシック" charset="0"/>
          <a:cs typeface="ＭＳ Ｐゴシック" charset="0"/>
        </a:defRPr>
      </a:lvl9pPr>
    </p:titleStyle>
    <p:body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S PGothic" pitchFamily="34" charset="-128"/>
          <a:cs typeface="MS PGothic" pitchFamily="34" charset="-128"/>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S PGothic" pitchFamily="34" charset="-128"/>
          <a:cs typeface="MS PGothic" charset="0"/>
        </a:defRPr>
      </a:lvl2pPr>
      <a:lvl3pPr marL="1004888" indent="-228600" algn="l" rtl="0" eaLnBrk="0" fontAlgn="base" hangingPunct="0">
        <a:spcBef>
          <a:spcPct val="20000"/>
        </a:spcBef>
        <a:spcAft>
          <a:spcPct val="0"/>
        </a:spcAft>
        <a:buClr>
          <a:srgbClr val="AC956E"/>
        </a:buClr>
        <a:buFont typeface="Arial" pitchFamily="34" charset="0"/>
        <a:buChar char="•"/>
        <a:defRPr kern="1200">
          <a:solidFill>
            <a:schemeClr val="tx1"/>
          </a:solidFill>
          <a:latin typeface="+mn-lt"/>
          <a:ea typeface="MS PGothic" pitchFamily="34" charset="-128"/>
          <a:cs typeface="MS PGothic" charset="0"/>
        </a:defRPr>
      </a:lvl3pPr>
      <a:lvl4pPr marL="1279525" indent="-228600" algn="l" rtl="0" eaLnBrk="0" fontAlgn="base" hangingPunct="0">
        <a:spcBef>
          <a:spcPct val="20000"/>
        </a:spcBef>
        <a:spcAft>
          <a:spcPct val="0"/>
        </a:spcAft>
        <a:buClr>
          <a:srgbClr val="808DA9"/>
        </a:buClr>
        <a:buFont typeface="Arial" pitchFamily="34" charset="0"/>
        <a:buChar char="•"/>
        <a:defRPr sz="1600" kern="1200">
          <a:solidFill>
            <a:schemeClr val="tx1"/>
          </a:solidFill>
          <a:latin typeface="+mn-lt"/>
          <a:ea typeface="MS PGothic" pitchFamily="34" charset="-128"/>
          <a:cs typeface="MS PGothic" charset="0"/>
        </a:defRPr>
      </a:lvl4pPr>
      <a:lvl5pPr marL="1554163" indent="-228600" algn="l" rtl="0" eaLnBrk="0" fontAlgn="base" hangingPunct="0">
        <a:spcBef>
          <a:spcPct val="20000"/>
        </a:spcBef>
        <a:spcAft>
          <a:spcPct val="0"/>
        </a:spcAft>
        <a:buClr>
          <a:srgbClr val="424E5B"/>
        </a:buClr>
        <a:buFont typeface="Arial" pitchFamily="34" charset="0"/>
        <a:buChar char="•"/>
        <a:defRPr sz="1400" kern="1200">
          <a:solidFill>
            <a:schemeClr val="tx1"/>
          </a:solidFill>
          <a:latin typeface="+mn-lt"/>
          <a:ea typeface="MS PGothic" pitchFamily="34" charset="-128"/>
          <a:cs typeface="MS PGothic"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package" Target="../embeddings/Microsoft_Office_Word_Document1.docx"/><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package" Target="../embeddings/Microsoft_Office_Word_Document2.docx"/></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swis.or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mailto:cmalecki@niu.edu"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www.parinc.com/"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8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Microsoft_Office_Excel_97-2003_Worksheet1.xls"/></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Microsoft_Office_Excel_97-2003_Worksheet2.xls"/></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744663"/>
            <a:ext cx="7543800" cy="2593975"/>
          </a:xfrm>
        </p:spPr>
        <p:txBody>
          <a:bodyPr/>
          <a:lstStyle/>
          <a:p>
            <a:pPr>
              <a:defRPr/>
            </a:pPr>
            <a:r>
              <a:rPr lang="en-US" sz="5500" b="1" dirty="0" smtClean="0">
                <a:cs typeface="ＭＳ Ｐゴシック" charset="0"/>
              </a:rPr>
              <a:t>A Critical Review of Social</a:t>
            </a:r>
            <a:r>
              <a:rPr lang="en-US" sz="5500" b="1" dirty="0">
                <a:cs typeface="ＭＳ Ｐゴシック" charset="0"/>
              </a:rPr>
              <a:t>-</a:t>
            </a:r>
            <a:r>
              <a:rPr lang="en-US" sz="5500" b="1" dirty="0" smtClean="0">
                <a:cs typeface="ＭＳ Ｐゴシック" charset="0"/>
              </a:rPr>
              <a:t>Emotional Progress Monitoring Tools</a:t>
            </a:r>
            <a:endParaRPr lang="en-US" sz="5500" b="1" dirty="0">
              <a:cs typeface="ＭＳ Ｐゴシック" charset="0"/>
            </a:endParaRPr>
          </a:p>
        </p:txBody>
      </p:sp>
      <p:sp>
        <p:nvSpPr>
          <p:cNvPr id="5" name="Subtitle 4"/>
          <p:cNvSpPr>
            <a:spLocks noGrp="1"/>
          </p:cNvSpPr>
          <p:nvPr>
            <p:ph type="subTitle" idx="1"/>
          </p:nvPr>
        </p:nvSpPr>
        <p:spPr>
          <a:xfrm>
            <a:off x="457200" y="4572000"/>
            <a:ext cx="7162800" cy="1527175"/>
          </a:xfrm>
        </p:spPr>
        <p:txBody>
          <a:bodyPr>
            <a:noAutofit/>
          </a:bodyPr>
          <a:lstStyle/>
          <a:p>
            <a:pPr>
              <a:buFont typeface="Arial" charset="0"/>
              <a:buNone/>
              <a:defRPr/>
            </a:pPr>
            <a:r>
              <a:rPr lang="en-US" sz="2800" dirty="0" smtClean="0">
                <a:solidFill>
                  <a:schemeClr val="tx1">
                    <a:lumMod val="75000"/>
                    <a:lumOff val="25000"/>
                  </a:schemeClr>
                </a:solidFill>
                <a:cs typeface="ＭＳ Ｐゴシック" charset="0"/>
              </a:rPr>
              <a:t>Second Year, School Psychology Cohort</a:t>
            </a:r>
          </a:p>
          <a:p>
            <a:pPr>
              <a:buFont typeface="Arial" charset="0"/>
              <a:buNone/>
              <a:defRPr/>
            </a:pPr>
            <a:r>
              <a:rPr lang="en-US" sz="2800" dirty="0" smtClean="0">
                <a:solidFill>
                  <a:schemeClr val="tx1">
                    <a:lumMod val="75000"/>
                    <a:lumOff val="25000"/>
                  </a:schemeClr>
                </a:solidFill>
                <a:cs typeface="ＭＳ Ｐゴシック" charset="0"/>
              </a:rPr>
              <a:t>Northern Illinois University, School Psychology Graduate Progra</a:t>
            </a:r>
            <a:r>
              <a:rPr lang="en-US" sz="2800" dirty="0">
                <a:solidFill>
                  <a:schemeClr val="tx1">
                    <a:lumMod val="75000"/>
                    <a:lumOff val="25000"/>
                  </a:schemeClr>
                </a:solidFill>
                <a:cs typeface="ＭＳ Ｐゴシック" charset="0"/>
              </a:rPr>
              <a:t>m</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b="1" dirty="0" smtClean="0"/>
              <a:t>Is Progress Monitoring more Difficult with Social Behavior?</a:t>
            </a:r>
            <a:endParaRPr lang="en-US" b="1" dirty="0"/>
          </a:p>
        </p:txBody>
      </p:sp>
      <p:sp>
        <p:nvSpPr>
          <p:cNvPr id="3" name="Content Placeholder 2"/>
          <p:cNvSpPr>
            <a:spLocks noGrp="1"/>
          </p:cNvSpPr>
          <p:nvPr>
            <p:ph idx="1"/>
          </p:nvPr>
        </p:nvSpPr>
        <p:spPr/>
        <p:txBody>
          <a:bodyPr/>
          <a:lstStyle/>
          <a:p>
            <a:r>
              <a:rPr lang="en-US" sz="4000" smtClean="0"/>
              <a:t>Yes!</a:t>
            </a:r>
          </a:p>
          <a:p>
            <a:r>
              <a:rPr lang="en-US" sz="3600" smtClean="0"/>
              <a:t>Why?</a:t>
            </a:r>
          </a:p>
          <a:p>
            <a:pPr lvl="1"/>
            <a:r>
              <a:rPr lang="en-US" sz="2400" smtClean="0"/>
              <a:t>Broad, heterogenous construct</a:t>
            </a:r>
          </a:p>
          <a:p>
            <a:pPr lvl="1"/>
            <a:r>
              <a:rPr lang="en-US" sz="2400" smtClean="0"/>
              <a:t>Less availability of well-developed tools</a:t>
            </a:r>
          </a:p>
          <a:p>
            <a:pPr lvl="1"/>
            <a:r>
              <a:rPr lang="en-US" sz="2400" smtClean="0"/>
              <a:t>Need to customize tools</a:t>
            </a:r>
          </a:p>
          <a:p>
            <a:pPr lvl="1"/>
            <a:r>
              <a:rPr lang="en-US" sz="2400" smtClean="0"/>
              <a:t>Make sure there is fidelity to implementation of intervention</a:t>
            </a:r>
          </a:p>
          <a:p>
            <a:pPr lvl="1"/>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20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Disadvantages</a:t>
            </a:r>
            <a:endParaRPr lang="en-US" sz="5500" b="1" dirty="0">
              <a:ea typeface="+mj-ea"/>
              <a:cs typeface="+mj-cs"/>
            </a:endParaRPr>
          </a:p>
        </p:txBody>
      </p:sp>
      <p:sp>
        <p:nvSpPr>
          <p:cNvPr id="176130" name="Content Placeholder 2"/>
          <p:cNvSpPr>
            <a:spLocks noGrp="1"/>
          </p:cNvSpPr>
          <p:nvPr>
            <p:ph idx="1"/>
          </p:nvPr>
        </p:nvSpPr>
        <p:spPr/>
        <p:txBody>
          <a:bodyPr/>
          <a:lstStyle/>
          <a:p>
            <a:r>
              <a:rPr lang="en-US" smtClean="0"/>
              <a:t>Need access to computers (unless doing the paper and pencil)</a:t>
            </a:r>
          </a:p>
          <a:p>
            <a:r>
              <a:rPr lang="en-US" smtClean="0"/>
              <a:t>If administering the paper and pencil you need to upload it for scoring (can</a:t>
            </a:r>
            <a:r>
              <a:rPr lang="en-US" altLang="en-US" smtClean="0"/>
              <a:t>’</a:t>
            </a:r>
            <a:r>
              <a:rPr lang="en-US" altLang="ja-JP" smtClean="0"/>
              <a:t>t hand score)</a:t>
            </a:r>
          </a:p>
          <a:p>
            <a:r>
              <a:rPr lang="en-US" smtClean="0"/>
              <a:t>Unclear what interventions could be linked to the BIMAS</a:t>
            </a:r>
          </a:p>
          <a:p>
            <a:pPr eaLnBrk="1" hangingPunct="1"/>
            <a:endParaRPr lang="en-US" smtClean="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Advantages</a:t>
            </a:r>
            <a:endParaRPr lang="en-US" sz="5500" b="1" dirty="0">
              <a:ea typeface="+mj-ea"/>
              <a:cs typeface="+mj-cs"/>
            </a:endParaRPr>
          </a:p>
        </p:txBody>
      </p:sp>
      <p:sp>
        <p:nvSpPr>
          <p:cNvPr id="190466" name="Content Placeholder 2"/>
          <p:cNvSpPr>
            <a:spLocks noGrp="1"/>
          </p:cNvSpPr>
          <p:nvPr>
            <p:ph idx="1"/>
          </p:nvPr>
        </p:nvSpPr>
        <p:spPr>
          <a:xfrm>
            <a:off x="457200" y="1417638"/>
            <a:ext cx="7620000" cy="4983162"/>
          </a:xfrm>
        </p:spPr>
        <p:txBody>
          <a:bodyPr/>
          <a:lstStyle/>
          <a:p>
            <a:pPr>
              <a:defRPr/>
            </a:pPr>
            <a:r>
              <a:rPr lang="en-US" dirty="0" smtClean="0"/>
              <a:t>Online data management system which makes it easy to manage large data sets</a:t>
            </a:r>
          </a:p>
          <a:p>
            <a:pPr>
              <a:defRPr/>
            </a:pPr>
            <a:r>
              <a:rPr lang="en-US" dirty="0" smtClean="0"/>
              <a:t>Can generate reports online</a:t>
            </a:r>
          </a:p>
          <a:p>
            <a:pPr>
              <a:defRPr/>
            </a:pPr>
            <a:r>
              <a:rPr lang="en-US" dirty="0" smtClean="0"/>
              <a:t>Time efficient (5-10 minutes)</a:t>
            </a:r>
          </a:p>
          <a:p>
            <a:pPr>
              <a:defRPr/>
            </a:pPr>
            <a:r>
              <a:rPr lang="en-US" dirty="0" smtClean="0"/>
              <a:t>Inexpensive</a:t>
            </a:r>
          </a:p>
          <a:p>
            <a:pPr>
              <a:defRPr/>
            </a:pPr>
            <a:r>
              <a:rPr lang="en-US" dirty="0" smtClean="0"/>
              <a:t>Can be customized for a behavior intervention goal</a:t>
            </a:r>
          </a:p>
          <a:p>
            <a:pPr>
              <a:defRPr/>
            </a:pPr>
            <a:r>
              <a:rPr lang="en-US" dirty="0" smtClean="0"/>
              <a:t>Direct link to RTI</a:t>
            </a:r>
          </a:p>
          <a:p>
            <a:pPr>
              <a:defRPr/>
            </a:pPr>
            <a:r>
              <a:rPr lang="en-US" dirty="0" smtClean="0"/>
              <a:t>Empirically based</a:t>
            </a:r>
          </a:p>
          <a:p>
            <a:pPr>
              <a:defRPr/>
            </a:pPr>
            <a:r>
              <a:rPr lang="en-US" dirty="0" smtClean="0"/>
              <a:t>Sensitive to change</a:t>
            </a:r>
          </a:p>
          <a:p>
            <a:pPr>
              <a:defRPr/>
            </a:pPr>
            <a:endParaRPr lang="en-US" b="1" dirty="0"/>
          </a:p>
          <a:p>
            <a:pPr marL="114300" indent="0">
              <a:buFont typeface="Arial" pitchFamily="34" charset="0"/>
              <a:buNone/>
              <a:defRPr/>
            </a:pPr>
            <a:r>
              <a:rPr lang="en-US" b="1" dirty="0" smtClean="0"/>
              <a:t>The BIMAS is </a:t>
            </a:r>
            <a:r>
              <a:rPr lang="en-US" b="1" dirty="0"/>
              <a:t>a </a:t>
            </a:r>
            <a:r>
              <a:rPr lang="en-US" b="1" dirty="0" smtClean="0"/>
              <a:t> screening and progress monitoring system for use within Response to Intervention that assesses adaptive functioning and behavioral difficulties. </a:t>
            </a:r>
            <a:endParaRPr lang="en-US" dirty="0" smtClean="0"/>
          </a:p>
          <a:p>
            <a:pPr>
              <a:defRPr/>
            </a:pPr>
            <a:endParaRPr lang="en-US" dirty="0"/>
          </a:p>
          <a:p>
            <a:pPr>
              <a:defRPr/>
            </a:pPr>
            <a:endParaRPr lang="en-US" dirty="0" smtClean="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References</a:t>
            </a:r>
            <a:endParaRPr lang="en-US" sz="5500" b="1" dirty="0">
              <a:cs typeface="ＭＳ Ｐゴシック" charset="0"/>
            </a:endParaRPr>
          </a:p>
        </p:txBody>
      </p:sp>
      <p:sp>
        <p:nvSpPr>
          <p:cNvPr id="178178" name="Content Placeholder 2"/>
          <p:cNvSpPr>
            <a:spLocks noGrp="1"/>
          </p:cNvSpPr>
          <p:nvPr>
            <p:ph idx="1"/>
          </p:nvPr>
        </p:nvSpPr>
        <p:spPr/>
        <p:txBody>
          <a:bodyPr/>
          <a:lstStyle/>
          <a:p>
            <a:pPr marL="114300" indent="0">
              <a:buFont typeface="Arial" pitchFamily="34" charset="0"/>
              <a:buNone/>
            </a:pPr>
            <a:r>
              <a:rPr lang="en-US" smtClean="0"/>
              <a:t>McDougal, J. L., Bardos, A. N., &amp; Meier, S. T. (2011).  </a:t>
            </a:r>
            <a:r>
              <a:rPr lang="en-US" i="1" smtClean="0"/>
              <a:t>Behavior		 Intervention Monitoring Assessment System. </a:t>
            </a:r>
            <a:r>
              <a:rPr lang="en-US" smtClean="0"/>
              <a:t> New York:		 Multi-Health Systems Inc. </a:t>
            </a:r>
          </a:p>
          <a:p>
            <a:pPr marL="114300" indent="0">
              <a:buFont typeface="Arial" pitchFamily="34" charset="0"/>
              <a:buNone/>
            </a:pPr>
            <a:endParaRPr lang="en-US" smtClean="0"/>
          </a:p>
          <a:p>
            <a:pPr marL="114300" indent="0">
              <a:buFont typeface="Arial" pitchFamily="34" charset="0"/>
              <a:buNone/>
            </a:pPr>
            <a:r>
              <a:rPr lang="en-US" smtClean="0"/>
              <a:t>MHS (2012) BIMAS Behavior Intervention Monitoring 	Assessment System Retrieved December 15, 2012 from		 https://ecom.mhs.com/(S	(o52nxwyh5cyydyyjh323miy2))/inventory.aspx?	gr=edu&amp;prod=bimas&amp;id=pricing&amp;RptGrpID=bim             </a:t>
            </a:r>
          </a:p>
          <a:p>
            <a:pPr marL="114300" indent="0">
              <a:buFont typeface="Arial" pitchFamily="34" charset="0"/>
              <a:buNone/>
            </a:pPr>
            <a:r>
              <a:rPr lang="en-US" smtClean="0"/>
              <a:t> </a:t>
            </a:r>
          </a:p>
          <a:p>
            <a:pPr marL="114300" indent="0">
              <a:buFont typeface="Arial" pitchFamily="34" charset="0"/>
              <a:buNone/>
            </a:pPr>
            <a:endParaRPr lang="en-US" smtClean="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78025"/>
            <a:ext cx="9144000" cy="2593975"/>
          </a:xfrm>
        </p:spPr>
        <p:txBody>
          <a:bodyPr/>
          <a:lstStyle/>
          <a:p>
            <a:pPr fontAlgn="auto">
              <a:spcAft>
                <a:spcPts val="0"/>
              </a:spcAft>
              <a:defRPr/>
            </a:pPr>
            <a:r>
              <a:rPr lang="en-US" sz="6000" b="1" dirty="0" smtClean="0">
                <a:ea typeface="+mj-ea"/>
                <a:cs typeface="+mj-cs"/>
              </a:rPr>
              <a:t>BASC</a:t>
            </a:r>
            <a:r>
              <a:rPr lang="en-US" sz="6000" baseline="30000" dirty="0" smtClean="0">
                <a:ea typeface="+mj-ea"/>
                <a:cs typeface="+mj-cs"/>
              </a:rPr>
              <a:t>TM</a:t>
            </a:r>
            <a:r>
              <a:rPr lang="en-US" sz="6000" b="1" dirty="0" smtClean="0">
                <a:ea typeface="+mj-ea"/>
                <a:cs typeface="+mj-cs"/>
              </a:rPr>
              <a:t>-2 Progress Monitor</a:t>
            </a:r>
            <a:br>
              <a:rPr lang="en-US" sz="6000" b="1" dirty="0" smtClean="0">
                <a:ea typeface="+mj-ea"/>
                <a:cs typeface="+mj-cs"/>
              </a:rPr>
            </a:br>
            <a:r>
              <a:rPr lang="en-US" sz="2900" b="1" dirty="0" smtClean="0">
                <a:ea typeface="+mj-ea"/>
                <a:cs typeface="+mj-cs"/>
              </a:rPr>
              <a:t>(Behavior Assessment System for Children, Second Edition)</a:t>
            </a:r>
            <a:endParaRPr lang="en-US" sz="2900" b="1" dirty="0">
              <a:ea typeface="+mj-ea"/>
              <a:cs typeface="+mj-cs"/>
            </a:endParaRPr>
          </a:p>
        </p:txBody>
      </p:sp>
      <p:sp>
        <p:nvSpPr>
          <p:cNvPr id="3" name="Subtitle 2"/>
          <p:cNvSpPr>
            <a:spLocks noGrp="1"/>
          </p:cNvSpPr>
          <p:nvPr>
            <p:ph type="subTitle" idx="1"/>
          </p:nvPr>
        </p:nvSpPr>
        <p:spPr>
          <a:xfrm>
            <a:off x="142875" y="4572000"/>
            <a:ext cx="8674100" cy="1690688"/>
          </a:xfrm>
        </p:spPr>
        <p:txBody>
          <a:bodyPr rtlCol="0">
            <a:noAutofit/>
          </a:bodyPr>
          <a:lstStyle/>
          <a:p>
            <a:pPr fontAlgn="auto">
              <a:spcAft>
                <a:spcPts val="0"/>
              </a:spcAft>
              <a:defRPr/>
            </a:pPr>
            <a:r>
              <a:rPr lang="en-US" sz="2500" dirty="0" smtClean="0">
                <a:ea typeface="+mn-ea"/>
                <a:cs typeface="+mn-cs"/>
              </a:rPr>
              <a:t>Authors: </a:t>
            </a:r>
            <a:r>
              <a:rPr lang="en-US" sz="3000" dirty="0" smtClean="0">
                <a:ea typeface="+mn-ea"/>
                <a:cs typeface="+mn-cs"/>
              </a:rPr>
              <a:t>Cecil R. Reynolds, </a:t>
            </a:r>
            <a:r>
              <a:rPr lang="en-US" sz="2500" dirty="0" smtClean="0">
                <a:ea typeface="+mn-ea"/>
                <a:cs typeface="+mn-cs"/>
              </a:rPr>
              <a:t>PhD</a:t>
            </a:r>
            <a:r>
              <a:rPr lang="en-US" sz="3000" dirty="0" smtClean="0">
                <a:ea typeface="+mn-ea"/>
                <a:cs typeface="+mn-cs"/>
              </a:rPr>
              <a:t> &amp;Randy </a:t>
            </a:r>
            <a:r>
              <a:rPr lang="en-US" sz="3000" dirty="0" err="1" smtClean="0">
                <a:ea typeface="+mn-ea"/>
                <a:cs typeface="+mn-cs"/>
              </a:rPr>
              <a:t>Kamphaus</a:t>
            </a:r>
            <a:r>
              <a:rPr lang="en-US" sz="3000" dirty="0" smtClean="0">
                <a:ea typeface="+mn-ea"/>
                <a:cs typeface="+mn-cs"/>
              </a:rPr>
              <a:t>, </a:t>
            </a:r>
            <a:r>
              <a:rPr lang="en-US" sz="2500" dirty="0" smtClean="0">
                <a:ea typeface="+mn-ea"/>
                <a:cs typeface="+mn-cs"/>
              </a:rPr>
              <a:t>PhD</a:t>
            </a:r>
          </a:p>
          <a:p>
            <a:pPr fontAlgn="auto">
              <a:spcAft>
                <a:spcPts val="0"/>
              </a:spcAft>
              <a:defRPr/>
            </a:pPr>
            <a:r>
              <a:rPr lang="en-US" sz="3000" dirty="0" smtClean="0">
                <a:solidFill>
                  <a:schemeClr val="bg1">
                    <a:lumMod val="50000"/>
                  </a:schemeClr>
                </a:solidFill>
                <a:ea typeface="+mn-ea"/>
                <a:cs typeface="+mn-cs"/>
              </a:rPr>
              <a:t>By: Sonia Nowakowska</a:t>
            </a:r>
            <a:endParaRPr lang="en-US" sz="3000" dirty="0">
              <a:solidFill>
                <a:schemeClr val="bg1">
                  <a:lumMod val="50000"/>
                </a:schemeClr>
              </a:solidFill>
              <a:ea typeface="+mn-ea"/>
              <a:cs typeface="+mn-cs"/>
            </a:endParaRPr>
          </a:p>
        </p:txBody>
      </p:sp>
      <p:pic>
        <p:nvPicPr>
          <p:cNvPr id="32771" name="Picture 5" descr="BASC2.gif"/>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6286500" y="0"/>
            <a:ext cx="2159000" cy="158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2" name="TextBox 3"/>
          <p:cNvSpPr txBox="1">
            <a:spLocks noChangeArrowheads="1"/>
          </p:cNvSpPr>
          <p:nvPr/>
        </p:nvSpPr>
        <p:spPr bwMode="auto">
          <a:xfrm>
            <a:off x="2730500" y="6651625"/>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cs typeface="MS PGothic" pitchFamily="34" charset="-128"/>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sz="5500" b="1" dirty="0" smtClean="0">
                <a:ea typeface="+mj-ea"/>
                <a:cs typeface="+mj-cs"/>
              </a:rPr>
              <a:t>Description</a:t>
            </a:r>
            <a:endParaRPr lang="en-US" sz="5500" b="1" dirty="0">
              <a:ea typeface="+mj-ea"/>
              <a:cs typeface="+mj-cs"/>
            </a:endParaRPr>
          </a:p>
        </p:txBody>
      </p:sp>
      <p:sp>
        <p:nvSpPr>
          <p:cNvPr id="59394" name="Content Placeholder 2"/>
          <p:cNvSpPr>
            <a:spLocks noGrp="1"/>
          </p:cNvSpPr>
          <p:nvPr>
            <p:ph idx="1"/>
          </p:nvPr>
        </p:nvSpPr>
        <p:spPr/>
        <p:txBody>
          <a:bodyPr rtlCol="0">
            <a:normAutofit/>
          </a:bodyPr>
          <a:lstStyle/>
          <a:p>
            <a:pPr fontAlgn="auto">
              <a:spcAft>
                <a:spcPts val="0"/>
              </a:spcAft>
              <a:defRPr/>
            </a:pPr>
            <a:r>
              <a:rPr lang="en-US" dirty="0">
                <a:ea typeface="MS PGothic" charset="0"/>
                <a:cs typeface="MS PGothic" charset="0"/>
              </a:rPr>
              <a:t>Part of the BASC-2 System</a:t>
            </a:r>
          </a:p>
          <a:p>
            <a:pPr fontAlgn="auto">
              <a:spcAft>
                <a:spcPts val="0"/>
              </a:spcAft>
              <a:defRPr/>
            </a:pPr>
            <a:r>
              <a:rPr lang="en-US" dirty="0">
                <a:ea typeface="MS PGothic" charset="0"/>
                <a:cs typeface="MS PGothic" charset="0"/>
              </a:rPr>
              <a:t>Reliable forms used to monitor the status of behavioral and emotional problems across multiple perspectives (teachers, parents, and children/adolescents) and environments (school, home</a:t>
            </a:r>
            <a:r>
              <a:rPr lang="en-US" dirty="0" smtClean="0">
                <a:ea typeface="MS PGothic" charset="0"/>
                <a:cs typeface="MS PGothic" charset="0"/>
              </a:rPr>
              <a:t>)</a:t>
            </a:r>
            <a:endParaRPr lang="en-US" dirty="0">
              <a:ea typeface="MS PGothic" charset="0"/>
              <a:cs typeface="MS PGothic" charset="0"/>
            </a:endParaRPr>
          </a:p>
          <a:p>
            <a:pPr fontAlgn="auto">
              <a:spcAft>
                <a:spcPts val="0"/>
              </a:spcAft>
              <a:defRPr/>
            </a:pPr>
            <a:r>
              <a:rPr lang="en-US" dirty="0" smtClean="0">
                <a:ea typeface="MS PGothic" charset="0"/>
                <a:cs typeface="MS PGothic" charset="0"/>
              </a:rPr>
              <a:t>Forms </a:t>
            </a:r>
            <a:r>
              <a:rPr lang="en-US" dirty="0">
                <a:ea typeface="MS PGothic" charset="0"/>
                <a:cs typeface="MS PGothic" charset="0"/>
              </a:rPr>
              <a:t>are targeted to </a:t>
            </a:r>
            <a:r>
              <a:rPr lang="en-US" dirty="0" smtClean="0">
                <a:ea typeface="MS PGothic" charset="0"/>
                <a:cs typeface="MS PGothic" charset="0"/>
              </a:rPr>
              <a:t>evaluate </a:t>
            </a:r>
            <a:r>
              <a:rPr lang="en-US" dirty="0">
                <a:ea typeface="MS PGothic" charset="0"/>
                <a:cs typeface="MS PGothic" charset="0"/>
              </a:rPr>
              <a:t>specific problems</a:t>
            </a:r>
          </a:p>
          <a:p>
            <a:pPr fontAlgn="auto">
              <a:spcAft>
                <a:spcPts val="0"/>
              </a:spcAft>
              <a:defRPr/>
            </a:pPr>
            <a:r>
              <a:rPr lang="en-US" dirty="0">
                <a:ea typeface="MS PGothic" charset="0"/>
                <a:cs typeface="MS PGothic" charset="0"/>
              </a:rPr>
              <a:t>Forms are sensitive to </a:t>
            </a:r>
            <a:r>
              <a:rPr lang="en-US" dirty="0" smtClean="0">
                <a:ea typeface="MS PGothic" charset="0"/>
                <a:cs typeface="MS PGothic" charset="0"/>
              </a:rPr>
              <a:t>change</a:t>
            </a:r>
          </a:p>
          <a:p>
            <a:pPr fontAlgn="auto">
              <a:spcAft>
                <a:spcPts val="0"/>
              </a:spcAft>
              <a:defRPr/>
            </a:pPr>
            <a:r>
              <a:rPr lang="en-US" dirty="0" smtClean="0">
                <a:ea typeface="MS PGothic" charset="0"/>
                <a:cs typeface="MS PGothic" charset="0"/>
              </a:rPr>
              <a:t>Each form ranges from 15-20 items</a:t>
            </a:r>
          </a:p>
          <a:p>
            <a:pPr marL="640080" lvl="1" fontAlgn="auto">
              <a:spcAft>
                <a:spcPts val="0"/>
              </a:spcAft>
              <a:defRPr/>
            </a:pPr>
            <a:r>
              <a:rPr lang="en-US" i="1" dirty="0" smtClean="0">
                <a:ea typeface="MS PGothic" charset="0"/>
              </a:rPr>
              <a:t>Never, Sometimes, Often, Always</a:t>
            </a:r>
          </a:p>
          <a:p>
            <a:pPr fontAlgn="auto">
              <a:spcAft>
                <a:spcPts val="0"/>
              </a:spcAft>
              <a:defRPr/>
            </a:pPr>
            <a:r>
              <a:rPr lang="en-US" dirty="0" smtClean="0">
                <a:ea typeface="MS PGothic" charset="0"/>
                <a:cs typeface="MS PGothic" charset="0"/>
              </a:rPr>
              <a:t>Only a few minutes to complete, requiring a 4</a:t>
            </a:r>
            <a:r>
              <a:rPr lang="en-US" baseline="30000" dirty="0" smtClean="0">
                <a:ea typeface="MS PGothic" charset="0"/>
                <a:cs typeface="MS PGothic" charset="0"/>
              </a:rPr>
              <a:t>th</a:t>
            </a:r>
            <a:r>
              <a:rPr lang="en-US" dirty="0" smtClean="0">
                <a:ea typeface="MS PGothic" charset="0"/>
                <a:cs typeface="MS PGothic" charset="0"/>
              </a:rPr>
              <a:t> grade reading level for self-report and 7</a:t>
            </a:r>
            <a:r>
              <a:rPr lang="en-US" baseline="30000" dirty="0" smtClean="0">
                <a:ea typeface="MS PGothic" charset="0"/>
                <a:cs typeface="MS PGothic" charset="0"/>
              </a:rPr>
              <a:t>th</a:t>
            </a:r>
            <a:r>
              <a:rPr lang="en-US" dirty="0" smtClean="0">
                <a:ea typeface="MS PGothic" charset="0"/>
                <a:cs typeface="MS PGothic" charset="0"/>
              </a:rPr>
              <a:t> grade for parent report</a:t>
            </a:r>
          </a:p>
          <a:p>
            <a:pPr marL="114300" indent="0" fontAlgn="auto">
              <a:spcAft>
                <a:spcPts val="0"/>
              </a:spcAft>
              <a:buFont typeface="Arial" charset="0"/>
              <a:buNone/>
              <a:defRPr/>
            </a:pPr>
            <a:endParaRPr lang="en-US" dirty="0">
              <a:ea typeface="MS PGothic" charset="0"/>
              <a:cs typeface="MS PGothic"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sz="5500" b="1" dirty="0" smtClean="0">
                <a:ea typeface="+mj-ea"/>
                <a:cs typeface="+mj-cs"/>
              </a:rPr>
              <a:t>Description</a:t>
            </a:r>
            <a:endParaRPr lang="en-US" sz="5500" b="1" dirty="0">
              <a:ea typeface="+mj-ea"/>
              <a:cs typeface="+mj-cs"/>
            </a:endParaRPr>
          </a:p>
        </p:txBody>
      </p:sp>
      <p:sp>
        <p:nvSpPr>
          <p:cNvPr id="34818" name="Content Placeholder 2"/>
          <p:cNvSpPr>
            <a:spLocks noGrp="1"/>
          </p:cNvSpPr>
          <p:nvPr>
            <p:ph idx="1"/>
          </p:nvPr>
        </p:nvSpPr>
        <p:spPr/>
        <p:txBody>
          <a:bodyPr/>
          <a:lstStyle/>
          <a:p>
            <a:r>
              <a:rPr lang="en-US" smtClean="0"/>
              <a:t>Forms can be repeated every 2-4 weeks</a:t>
            </a:r>
          </a:p>
          <a:p>
            <a:r>
              <a:rPr lang="en-US" smtClean="0"/>
              <a:t>Normative Scores are provided</a:t>
            </a:r>
          </a:p>
          <a:p>
            <a:pPr lvl="1"/>
            <a:r>
              <a:rPr lang="en-US" i="1" smtClean="0"/>
              <a:t>T</a:t>
            </a:r>
            <a:r>
              <a:rPr lang="en-US" smtClean="0"/>
              <a:t> scores and percentiles</a:t>
            </a:r>
          </a:p>
          <a:p>
            <a:pPr lvl="1"/>
            <a:r>
              <a:rPr lang="en-US" smtClean="0"/>
              <a:t>Clinically Significant, At-risk, Average, Below Average</a:t>
            </a:r>
          </a:p>
          <a:p>
            <a:pPr lvl="1"/>
            <a:r>
              <a:rPr lang="en-US" smtClean="0"/>
              <a:t>Combined-Sex Norms or Separate-Sex Norms</a:t>
            </a:r>
          </a:p>
          <a:p>
            <a:r>
              <a:rPr lang="en-US" smtClean="0"/>
              <a:t>Scores will indicate a change in behavior</a:t>
            </a:r>
          </a:p>
          <a:p>
            <a:r>
              <a:rPr lang="en-US" smtClean="0"/>
              <a:t>Scores can indicate their extremeness as compared to the norms</a:t>
            </a:r>
          </a:p>
          <a:p>
            <a:r>
              <a:rPr lang="en-US" smtClean="0"/>
              <a:t>Scores can indicate whether a child</a:t>
            </a:r>
            <a:r>
              <a:rPr lang="en-US" altLang="en-US" smtClean="0"/>
              <a:t>’</a:t>
            </a:r>
            <a:r>
              <a:rPr lang="en-US" altLang="ja-JP" smtClean="0"/>
              <a:t>s behavior and emotional functioning is within a normal or acceptable level</a:t>
            </a:r>
            <a:endParaRPr lang="en-US" smtClean="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sz="5500" b="1" dirty="0" smtClean="0">
                <a:ea typeface="+mj-ea"/>
                <a:cs typeface="+mj-cs"/>
              </a:rPr>
              <a:t>Population</a:t>
            </a:r>
            <a:endParaRPr lang="en-US" sz="5500" b="1" dirty="0">
              <a:ea typeface="+mj-ea"/>
              <a:cs typeface="+mj-cs"/>
            </a:endParaRPr>
          </a:p>
        </p:txBody>
      </p:sp>
      <p:sp>
        <p:nvSpPr>
          <p:cNvPr id="35842" name="Content Placeholder 2"/>
          <p:cNvSpPr>
            <a:spLocks noGrp="1"/>
          </p:cNvSpPr>
          <p:nvPr>
            <p:ph idx="1"/>
          </p:nvPr>
        </p:nvSpPr>
        <p:spPr>
          <a:xfrm>
            <a:off x="457200" y="1600200"/>
            <a:ext cx="7620000" cy="5257800"/>
          </a:xfrm>
        </p:spPr>
        <p:txBody>
          <a:bodyPr/>
          <a:lstStyle/>
          <a:p>
            <a:r>
              <a:rPr lang="en-US" smtClean="0"/>
              <a:t>Teachers, parents forms for preschool (ages 2-5) and child/adolescent (grades K-12)</a:t>
            </a:r>
          </a:p>
          <a:p>
            <a:r>
              <a:rPr lang="en-US" smtClean="0"/>
              <a:t>Student forms for grades 3-12</a:t>
            </a:r>
          </a:p>
          <a:p>
            <a:r>
              <a:rPr lang="en-US" smtClean="0"/>
              <a:t>Types of Problems:</a:t>
            </a:r>
          </a:p>
          <a:p>
            <a:endParaRPr lang="en-US" smtClean="0"/>
          </a:p>
        </p:txBody>
      </p:sp>
      <p:graphicFrame>
        <p:nvGraphicFramePr>
          <p:cNvPr id="3" name="Table 2"/>
          <p:cNvGraphicFramePr>
            <a:graphicFrameLocks noGrp="1"/>
          </p:cNvGraphicFramePr>
          <p:nvPr/>
        </p:nvGraphicFramePr>
        <p:xfrm>
          <a:off x="261938" y="3159125"/>
          <a:ext cx="8659812" cy="3141853"/>
        </p:xfrm>
        <a:graphic>
          <a:graphicData uri="http://schemas.openxmlformats.org/drawingml/2006/table">
            <a:tbl>
              <a:tblPr firstRow="1" bandRow="1">
                <a:tableStyleId>{2D5ABB26-0587-4C30-8999-92F81FD0307C}</a:tableStyleId>
              </a:tblPr>
              <a:tblGrid>
                <a:gridCol w="2066023"/>
                <a:gridCol w="1807186"/>
                <a:gridCol w="1676939"/>
                <a:gridCol w="3109664"/>
              </a:tblGrid>
              <a:tr h="764569">
                <a:tc>
                  <a:txBody>
                    <a:bodyPr/>
                    <a:lstStyle/>
                    <a:p>
                      <a:r>
                        <a:rPr lang="en-US" sz="2200" b="1" dirty="0" smtClean="0"/>
                        <a:t>Externalizing &amp; ADHD Problems</a:t>
                      </a:r>
                      <a:endParaRPr lang="en-US" sz="2200" b="1" dirty="0"/>
                    </a:p>
                  </a:txBody>
                  <a:tcPr marL="91438" marR="91438" marT="45707" marB="45707">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r>
                        <a:rPr lang="en-US" sz="2200" b="1" dirty="0" smtClean="0"/>
                        <a:t>Internalizing</a:t>
                      </a:r>
                      <a:r>
                        <a:rPr lang="en-US" sz="2200" b="1" baseline="0" dirty="0" smtClean="0"/>
                        <a:t> Problems</a:t>
                      </a:r>
                      <a:endParaRPr lang="en-US" sz="2200" b="1" dirty="0"/>
                    </a:p>
                  </a:txBody>
                  <a:tcPr marL="91438" marR="91438" marT="45707" marB="45707">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r>
                        <a:rPr lang="en-US" sz="2200" b="1" dirty="0" smtClean="0"/>
                        <a:t>Social</a:t>
                      </a:r>
                      <a:r>
                        <a:rPr lang="en-US" sz="2200" b="1" baseline="0" dirty="0" smtClean="0"/>
                        <a:t> Withdrawal</a:t>
                      </a:r>
                      <a:endParaRPr lang="en-US" sz="2200" b="1" dirty="0"/>
                    </a:p>
                  </a:txBody>
                  <a:tcPr marL="91438" marR="91438" marT="45707" marB="45707">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r>
                        <a:rPr lang="en-US" sz="2200" b="1" dirty="0" smtClean="0"/>
                        <a:t>Adaptive Skills</a:t>
                      </a:r>
                      <a:endParaRPr lang="en-US" sz="2200" b="1" dirty="0"/>
                    </a:p>
                  </a:txBody>
                  <a:tcPr marL="91438" marR="91438" marT="45707" marB="45707">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r>
              <a:tr h="396182">
                <a:tc>
                  <a:txBody>
                    <a:bodyPr/>
                    <a:lstStyle/>
                    <a:p>
                      <a:r>
                        <a:rPr lang="en-US" sz="2000" b="0" dirty="0" smtClean="0"/>
                        <a:t>Aggression</a:t>
                      </a:r>
                      <a:endParaRPr lang="en-US" sz="2000" b="0" dirty="0"/>
                    </a:p>
                  </a:txBody>
                  <a:tcPr marL="91438" marR="91438" marT="45707" marB="45707">
                    <a:lnT w="12700" cap="flat" cmpd="sng" algn="ctr">
                      <a:solidFill>
                        <a:scrgbClr r="0" g="0" b="0"/>
                      </a:solidFill>
                      <a:prstDash val="solid"/>
                      <a:round/>
                      <a:headEnd type="none" w="med" len="med"/>
                      <a:tailEnd type="none" w="med" len="med"/>
                    </a:lnT>
                  </a:tcPr>
                </a:tc>
                <a:tc>
                  <a:txBody>
                    <a:bodyPr/>
                    <a:lstStyle/>
                    <a:p>
                      <a:r>
                        <a:rPr lang="en-US" sz="2000" b="0" dirty="0" smtClean="0"/>
                        <a:t>Anxiety</a:t>
                      </a:r>
                      <a:endParaRPr lang="en-US" sz="2000" b="0" dirty="0"/>
                    </a:p>
                  </a:txBody>
                  <a:tcPr marL="91438" marR="91438" marT="45707" marB="45707">
                    <a:lnT w="12700" cap="flat" cmpd="sng" algn="ctr">
                      <a:solidFill>
                        <a:scrgbClr r="0" g="0" b="0"/>
                      </a:solidFill>
                      <a:prstDash val="solid"/>
                      <a:round/>
                      <a:headEnd type="none" w="med" len="med"/>
                      <a:tailEnd type="none" w="med" len="med"/>
                    </a:lnT>
                  </a:tcPr>
                </a:tc>
                <a:tc>
                  <a:txBody>
                    <a:bodyPr/>
                    <a:lstStyle/>
                    <a:p>
                      <a:r>
                        <a:rPr lang="en-US" sz="2000" b="0" dirty="0" err="1" smtClean="0"/>
                        <a:t>Atypicality</a:t>
                      </a:r>
                      <a:endParaRPr lang="en-US" sz="2000" b="0" i="0" dirty="0"/>
                    </a:p>
                  </a:txBody>
                  <a:tcPr marL="91438" marR="91438" marT="45707" marB="45707">
                    <a:lnT w="12700" cap="flat" cmpd="sng" algn="ctr">
                      <a:solidFill>
                        <a:scrgbClr r="0" g="0" b="0"/>
                      </a:solidFill>
                      <a:prstDash val="solid"/>
                      <a:round/>
                      <a:headEnd type="none" w="med" len="med"/>
                      <a:tailEnd type="none" w="med" len="med"/>
                    </a:lnT>
                  </a:tcPr>
                </a:tc>
                <a:tc>
                  <a:txBody>
                    <a:bodyPr/>
                    <a:lstStyle/>
                    <a:p>
                      <a:r>
                        <a:rPr lang="en-US" sz="2000" b="0" dirty="0" smtClean="0"/>
                        <a:t>Daily</a:t>
                      </a:r>
                      <a:r>
                        <a:rPr lang="en-US" sz="2000" b="0" baseline="0" dirty="0" smtClean="0"/>
                        <a:t> Living</a:t>
                      </a:r>
                      <a:endParaRPr lang="en-US" sz="2000" b="0" dirty="0"/>
                    </a:p>
                  </a:txBody>
                  <a:tcPr marL="91438" marR="91438" marT="45707" marB="45707">
                    <a:lnT w="12700" cap="flat" cmpd="sng" algn="ctr">
                      <a:solidFill>
                        <a:scrgbClr r="0" g="0" b="0"/>
                      </a:solidFill>
                      <a:prstDash val="solid"/>
                      <a:round/>
                      <a:headEnd type="none" w="med" len="med"/>
                      <a:tailEnd type="none" w="med" len="med"/>
                    </a:lnT>
                  </a:tcPr>
                </a:tc>
              </a:tr>
              <a:tr h="396182">
                <a:tc>
                  <a:txBody>
                    <a:bodyPr/>
                    <a:lstStyle/>
                    <a:p>
                      <a:r>
                        <a:rPr lang="en-US" sz="2000" b="0" dirty="0" smtClean="0"/>
                        <a:t>Attention</a:t>
                      </a:r>
                      <a:endParaRPr lang="en-US" sz="2000" b="0" dirty="0"/>
                    </a:p>
                  </a:txBody>
                  <a:tcPr marL="91438" marR="91438" marT="45707" marB="45707"/>
                </a:tc>
                <a:tc>
                  <a:txBody>
                    <a:bodyPr/>
                    <a:lstStyle/>
                    <a:p>
                      <a:r>
                        <a:rPr lang="en-US" sz="2000" b="0" dirty="0" smtClean="0"/>
                        <a:t>Depression</a:t>
                      </a:r>
                      <a:endParaRPr lang="en-US" sz="2000" b="0" dirty="0"/>
                    </a:p>
                  </a:txBody>
                  <a:tcPr marL="91438" marR="91438" marT="45707" marB="45707"/>
                </a:tc>
                <a:tc>
                  <a:txBody>
                    <a:bodyPr/>
                    <a:lstStyle/>
                    <a:p>
                      <a:r>
                        <a:rPr lang="en-US" sz="2000" b="0" dirty="0" smtClean="0"/>
                        <a:t>Social Skills</a:t>
                      </a:r>
                      <a:endParaRPr lang="en-US" sz="2000" b="0" dirty="0"/>
                    </a:p>
                  </a:txBody>
                  <a:tcPr marL="91438" marR="91438" marT="45707" marB="45707"/>
                </a:tc>
                <a:tc>
                  <a:txBody>
                    <a:bodyPr/>
                    <a:lstStyle/>
                    <a:p>
                      <a:r>
                        <a:rPr lang="en-US" sz="2000" b="0" dirty="0" smtClean="0"/>
                        <a:t>Adaptability</a:t>
                      </a:r>
                      <a:endParaRPr lang="en-US" sz="2000" b="0" dirty="0"/>
                    </a:p>
                  </a:txBody>
                  <a:tcPr marL="91438" marR="91438" marT="45707" marB="45707"/>
                </a:tc>
              </a:tr>
              <a:tr h="396182">
                <a:tc>
                  <a:txBody>
                    <a:bodyPr/>
                    <a:lstStyle/>
                    <a:p>
                      <a:r>
                        <a:rPr lang="en-US" sz="2000" b="0" dirty="0" smtClean="0"/>
                        <a:t>Conduct</a:t>
                      </a:r>
                    </a:p>
                  </a:txBody>
                  <a:tcPr marL="91438" marR="91438" marT="45707" marB="45707"/>
                </a:tc>
                <a:tc>
                  <a:txBody>
                    <a:bodyPr/>
                    <a:lstStyle/>
                    <a:p>
                      <a:r>
                        <a:rPr lang="en-US" sz="2000" b="0" dirty="0" smtClean="0"/>
                        <a:t>Somatization</a:t>
                      </a:r>
                      <a:endParaRPr lang="en-US" sz="2000" b="0" dirty="0"/>
                    </a:p>
                  </a:txBody>
                  <a:tcPr marL="91438" marR="91438" marT="45707" marB="45707"/>
                </a:tc>
                <a:tc>
                  <a:txBody>
                    <a:bodyPr/>
                    <a:lstStyle/>
                    <a:p>
                      <a:r>
                        <a:rPr lang="en-US" sz="2000" b="0" dirty="0" smtClean="0"/>
                        <a:t>Withdrawal</a:t>
                      </a:r>
                      <a:endParaRPr lang="en-US" sz="2000" b="0" dirty="0"/>
                    </a:p>
                  </a:txBody>
                  <a:tcPr marL="91438" marR="91438" marT="45707" marB="45707"/>
                </a:tc>
                <a:tc>
                  <a:txBody>
                    <a:bodyPr/>
                    <a:lstStyle/>
                    <a:p>
                      <a:r>
                        <a:rPr lang="en-US" sz="2000" b="0" dirty="0" smtClean="0"/>
                        <a:t>Functional Communication</a:t>
                      </a:r>
                      <a:endParaRPr lang="en-US" sz="2000" b="0" dirty="0"/>
                    </a:p>
                  </a:txBody>
                  <a:tcPr marL="91438" marR="91438" marT="45707" marB="45707"/>
                </a:tc>
              </a:tr>
              <a:tr h="3961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t>Hyperactivity</a:t>
                      </a:r>
                    </a:p>
                  </a:txBody>
                  <a:tcPr marL="91438" marR="91438" marT="45707" marB="45707"/>
                </a:tc>
                <a:tc>
                  <a:txBody>
                    <a:bodyPr/>
                    <a:lstStyle/>
                    <a:p>
                      <a:endParaRPr lang="en-US" sz="2000" b="0"/>
                    </a:p>
                  </a:txBody>
                  <a:tcPr marL="91438" marR="91438" marT="45707" marB="45707"/>
                </a:tc>
                <a:tc>
                  <a:txBody>
                    <a:bodyPr/>
                    <a:lstStyle/>
                    <a:p>
                      <a:endParaRPr lang="en-US" sz="2000" b="0"/>
                    </a:p>
                  </a:txBody>
                  <a:tcPr marL="91438" marR="91438" marT="45707" marB="45707"/>
                </a:tc>
                <a:tc>
                  <a:txBody>
                    <a:bodyPr/>
                    <a:lstStyle/>
                    <a:p>
                      <a:r>
                        <a:rPr lang="en-US" sz="2000" b="0" dirty="0" smtClean="0"/>
                        <a:t>Leadership</a:t>
                      </a:r>
                    </a:p>
                  </a:txBody>
                  <a:tcPr marL="91438" marR="91438" marT="45707" marB="45707"/>
                </a:tc>
              </a:tr>
              <a:tr h="396182">
                <a:tc>
                  <a:txBody>
                    <a:bodyPr/>
                    <a:lstStyle/>
                    <a:p>
                      <a:endParaRPr lang="en-US" sz="2000" b="0"/>
                    </a:p>
                  </a:txBody>
                  <a:tcPr marL="91438" marR="91438" marT="45707" marB="45707"/>
                </a:tc>
                <a:tc>
                  <a:txBody>
                    <a:bodyPr/>
                    <a:lstStyle/>
                    <a:p>
                      <a:endParaRPr lang="en-US" sz="2000" b="0"/>
                    </a:p>
                  </a:txBody>
                  <a:tcPr marL="91438" marR="91438" marT="45707" marB="45707"/>
                </a:tc>
                <a:tc>
                  <a:txBody>
                    <a:bodyPr/>
                    <a:lstStyle/>
                    <a:p>
                      <a:endParaRPr lang="en-US" sz="2000" b="0"/>
                    </a:p>
                  </a:txBody>
                  <a:tcPr marL="91438" marR="91438" marT="45707" marB="45707"/>
                </a:tc>
                <a:tc>
                  <a:txBody>
                    <a:bodyPr/>
                    <a:lstStyle/>
                    <a:p>
                      <a:r>
                        <a:rPr lang="en-US" sz="2000" b="0" dirty="0" smtClean="0"/>
                        <a:t>Social Skills</a:t>
                      </a:r>
                      <a:endParaRPr lang="en-US" sz="2000" b="0" dirty="0"/>
                    </a:p>
                  </a:txBody>
                  <a:tcPr marL="91438" marR="91438" marT="45707" marB="45707"/>
                </a:tc>
              </a:tr>
              <a:tr h="396182">
                <a:tc>
                  <a:txBody>
                    <a:bodyPr/>
                    <a:lstStyle/>
                    <a:p>
                      <a:endParaRPr lang="en-US" sz="2000" b="0"/>
                    </a:p>
                  </a:txBody>
                  <a:tcPr marL="91438" marR="91438" marT="45707" marB="45707"/>
                </a:tc>
                <a:tc>
                  <a:txBody>
                    <a:bodyPr/>
                    <a:lstStyle/>
                    <a:p>
                      <a:endParaRPr lang="en-US" sz="2000" b="0"/>
                    </a:p>
                  </a:txBody>
                  <a:tcPr marL="91438" marR="91438" marT="45707" marB="45707"/>
                </a:tc>
                <a:tc>
                  <a:txBody>
                    <a:bodyPr/>
                    <a:lstStyle/>
                    <a:p>
                      <a:endParaRPr lang="en-US" sz="2000" b="0"/>
                    </a:p>
                  </a:txBody>
                  <a:tcPr marL="91438" marR="91438" marT="45707" marB="45707"/>
                </a:tc>
                <a:tc>
                  <a:txBody>
                    <a:bodyPr/>
                    <a:lstStyle/>
                    <a:p>
                      <a:r>
                        <a:rPr lang="en-US" sz="2000" b="0" dirty="0" smtClean="0"/>
                        <a:t>Study Skills</a:t>
                      </a:r>
                      <a:endParaRPr lang="en-US" sz="2000" b="0" dirty="0"/>
                    </a:p>
                  </a:txBody>
                  <a:tcPr marL="91438" marR="91438" marT="45707" marB="45707"/>
                </a:tc>
              </a:tr>
            </a:tbl>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fontAlgn="auto">
              <a:spcAft>
                <a:spcPts val="0"/>
              </a:spcAft>
              <a:defRPr/>
            </a:pPr>
            <a:r>
              <a:rPr lang="en-US" sz="5500" b="1" dirty="0" smtClean="0">
                <a:ea typeface="+mj-ea"/>
                <a:cs typeface="+mj-cs"/>
              </a:rPr>
              <a:t>Materials </a:t>
            </a:r>
            <a:endParaRPr lang="en-US" sz="5500" b="1" dirty="0">
              <a:ea typeface="+mj-ea"/>
              <a:cs typeface="+mj-cs"/>
            </a:endParaRPr>
          </a:p>
        </p:txBody>
      </p:sp>
      <p:sp>
        <p:nvSpPr>
          <p:cNvPr id="36866" name="Content Placeholder 2"/>
          <p:cNvSpPr>
            <a:spLocks noGrp="1"/>
          </p:cNvSpPr>
          <p:nvPr>
            <p:ph idx="1"/>
          </p:nvPr>
        </p:nvSpPr>
        <p:spPr>
          <a:xfrm>
            <a:off x="457200" y="1600200"/>
            <a:ext cx="3511550" cy="4800600"/>
          </a:xfrm>
        </p:spPr>
        <p:txBody>
          <a:bodyPr/>
          <a:lstStyle/>
          <a:p>
            <a:r>
              <a:rPr lang="en-US" smtClean="0"/>
              <a:t>BASC-2 Progress Monitor- Starter Set $219</a:t>
            </a:r>
          </a:p>
          <a:p>
            <a:r>
              <a:rPr lang="en-US" smtClean="0"/>
              <a:t>Or specific domains $147-168</a:t>
            </a:r>
          </a:p>
          <a:p>
            <a:r>
              <a:rPr lang="en-US" smtClean="0"/>
              <a:t>BASC-2 Progress Monitor- ASSIST</a:t>
            </a:r>
            <a:r>
              <a:rPr lang="en-US" baseline="30000" smtClean="0"/>
              <a:t>TM</a:t>
            </a:r>
            <a:r>
              <a:rPr lang="en-US" smtClean="0"/>
              <a:t> Software $230</a:t>
            </a:r>
          </a:p>
          <a:p>
            <a:r>
              <a:rPr lang="en-US" smtClean="0"/>
              <a:t>BASC-2 Progress Monitor- Manual $83</a:t>
            </a:r>
          </a:p>
          <a:p>
            <a:r>
              <a:rPr lang="en-US" smtClean="0"/>
              <a:t>Package of 25 Forms $34</a:t>
            </a:r>
          </a:p>
          <a:p>
            <a:r>
              <a:rPr lang="en-US" smtClean="0"/>
              <a:t>Spanish Forms are Available</a:t>
            </a:r>
          </a:p>
          <a:p>
            <a:endParaRPr lang="en-US" smtClean="0"/>
          </a:p>
          <a:p>
            <a:endParaRPr lang="en-US" smtClean="0"/>
          </a:p>
        </p:txBody>
      </p:sp>
      <p:pic>
        <p:nvPicPr>
          <p:cNvPr id="36867" name="Picture 2"/>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3759200" y="274638"/>
            <a:ext cx="4318000" cy="309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8" name="Picture 3"/>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4216400" y="3660775"/>
            <a:ext cx="36703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fontAlgn="auto">
              <a:spcAft>
                <a:spcPts val="0"/>
              </a:spcAft>
              <a:defRPr/>
            </a:pPr>
            <a:r>
              <a:rPr lang="en-US" sz="5500" b="1" dirty="0" smtClean="0">
                <a:ea typeface="+mj-ea"/>
                <a:cs typeface="+mj-cs"/>
              </a:rPr>
              <a:t>Procedures</a:t>
            </a:r>
            <a:endParaRPr lang="en-US" sz="5500" b="1" dirty="0">
              <a:ea typeface="+mj-ea"/>
              <a:cs typeface="+mj-cs"/>
            </a:endParaRPr>
          </a:p>
        </p:txBody>
      </p:sp>
      <p:sp>
        <p:nvSpPr>
          <p:cNvPr id="59394" name="Content Placeholder 2"/>
          <p:cNvSpPr>
            <a:spLocks noGrp="1"/>
          </p:cNvSpPr>
          <p:nvPr>
            <p:ph idx="1"/>
          </p:nvPr>
        </p:nvSpPr>
        <p:spPr/>
        <p:txBody>
          <a:bodyPr rtlCol="0">
            <a:normAutofit/>
          </a:bodyPr>
          <a:lstStyle/>
          <a:p>
            <a:pPr marL="571500" indent="-457200" fontAlgn="auto">
              <a:spcAft>
                <a:spcPts val="0"/>
              </a:spcAft>
              <a:buFont typeface="Calibri" charset="0"/>
              <a:buAutoNum type="arabicPeriod"/>
              <a:defRPr/>
            </a:pPr>
            <a:r>
              <a:rPr lang="en-US" dirty="0">
                <a:ea typeface="+mn-ea"/>
                <a:cs typeface="MS PGothic" charset="0"/>
              </a:rPr>
              <a:t>Select form that is targeted for </a:t>
            </a:r>
            <a:r>
              <a:rPr lang="en-US" dirty="0" smtClean="0">
                <a:ea typeface="+mn-ea"/>
                <a:cs typeface="MS PGothic" charset="0"/>
              </a:rPr>
              <a:t>improvement</a:t>
            </a:r>
            <a:endParaRPr lang="en-US" dirty="0">
              <a:ea typeface="+mn-ea"/>
              <a:cs typeface="MS PGothic" charset="0"/>
            </a:endParaRPr>
          </a:p>
          <a:p>
            <a:pPr marL="571500" indent="-457200" fontAlgn="auto">
              <a:spcAft>
                <a:spcPts val="0"/>
              </a:spcAft>
              <a:buFont typeface="Calibri" charset="0"/>
              <a:buAutoNum type="arabicPeriod"/>
              <a:defRPr/>
            </a:pPr>
            <a:r>
              <a:rPr lang="en-US" dirty="0">
                <a:ea typeface="+mn-ea"/>
                <a:cs typeface="MS PGothic" charset="0"/>
              </a:rPr>
              <a:t>Select raters </a:t>
            </a:r>
            <a:endParaRPr lang="en-US" dirty="0" smtClean="0">
              <a:ea typeface="+mn-ea"/>
              <a:cs typeface="MS PGothic" charset="0"/>
            </a:endParaRPr>
          </a:p>
          <a:p>
            <a:pPr marL="868680" lvl="1" indent="-457200" fontAlgn="auto">
              <a:spcAft>
                <a:spcPts val="0"/>
              </a:spcAft>
              <a:buFont typeface="Calibri" charset="0"/>
              <a:buAutoNum type="arabicPeriod"/>
              <a:defRPr/>
            </a:pPr>
            <a:r>
              <a:rPr lang="en-US" dirty="0" smtClean="0">
                <a:ea typeface="MS PGothic" charset="0"/>
              </a:rPr>
              <a:t>Explain </a:t>
            </a:r>
            <a:r>
              <a:rPr lang="en-US" dirty="0">
                <a:ea typeface="MS PGothic" charset="0"/>
              </a:rPr>
              <a:t>responses </a:t>
            </a:r>
          </a:p>
          <a:p>
            <a:pPr marL="868363" lvl="1" indent="-457200" fontAlgn="auto">
              <a:spcAft>
                <a:spcPts val="0"/>
              </a:spcAft>
              <a:buFont typeface="Calibri" charset="0"/>
              <a:buAutoNum type="arabicPeriod"/>
              <a:defRPr/>
            </a:pPr>
            <a:r>
              <a:rPr lang="en-US" dirty="0">
                <a:ea typeface="MS PGothic" charset="0"/>
              </a:rPr>
              <a:t>Provide a brief </a:t>
            </a:r>
            <a:r>
              <a:rPr lang="en-US" dirty="0" smtClean="0">
                <a:ea typeface="MS PGothic" charset="0"/>
              </a:rPr>
              <a:t>description</a:t>
            </a:r>
          </a:p>
          <a:p>
            <a:pPr marL="868363" lvl="1" indent="-457200" fontAlgn="auto">
              <a:spcAft>
                <a:spcPts val="0"/>
              </a:spcAft>
              <a:buFont typeface="Calibri" charset="0"/>
              <a:buAutoNum type="arabicPeriod"/>
              <a:defRPr/>
            </a:pPr>
            <a:r>
              <a:rPr lang="en-US" dirty="0" smtClean="0">
                <a:ea typeface="MS PGothic" charset="0"/>
              </a:rPr>
              <a:t>Provide children with a </a:t>
            </a:r>
            <a:r>
              <a:rPr lang="en-US" dirty="0">
                <a:ea typeface="MS PGothic" charset="0"/>
              </a:rPr>
              <a:t>quiet, controlled setting. </a:t>
            </a:r>
          </a:p>
          <a:p>
            <a:pPr marL="571500" indent="-457200" fontAlgn="auto">
              <a:spcAft>
                <a:spcPts val="0"/>
              </a:spcAft>
              <a:buFont typeface="Calibri" charset="0"/>
              <a:buAutoNum type="arabicPeriod"/>
              <a:defRPr/>
            </a:pPr>
            <a:r>
              <a:rPr lang="en-US" dirty="0">
                <a:ea typeface="+mn-ea"/>
                <a:cs typeface="MS PGothic" charset="0"/>
              </a:rPr>
              <a:t>Check completed </a:t>
            </a:r>
            <a:r>
              <a:rPr lang="en-US" dirty="0" smtClean="0">
                <a:ea typeface="+mn-ea"/>
                <a:cs typeface="MS PGothic" charset="0"/>
              </a:rPr>
              <a:t>forms</a:t>
            </a:r>
            <a:endParaRPr lang="en-US" dirty="0">
              <a:ea typeface="+mn-ea"/>
              <a:cs typeface="MS PGothic"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fontAlgn="auto">
              <a:spcAft>
                <a:spcPts val="0"/>
              </a:spcAft>
              <a:defRPr/>
            </a:pPr>
            <a:r>
              <a:rPr lang="en-US" sz="5500" b="1" dirty="0" smtClean="0">
                <a:ea typeface="+mj-ea"/>
                <a:cs typeface="+mj-cs"/>
              </a:rPr>
              <a:t>Procedures</a:t>
            </a:r>
            <a:endParaRPr lang="en-US" sz="5500" b="1" dirty="0">
              <a:ea typeface="+mj-ea"/>
              <a:cs typeface="+mj-cs"/>
            </a:endParaRPr>
          </a:p>
        </p:txBody>
      </p:sp>
      <p:sp>
        <p:nvSpPr>
          <p:cNvPr id="60418" name="Content Placeholder 2"/>
          <p:cNvSpPr>
            <a:spLocks noGrp="1"/>
          </p:cNvSpPr>
          <p:nvPr>
            <p:ph idx="1"/>
          </p:nvPr>
        </p:nvSpPr>
        <p:spPr/>
        <p:txBody>
          <a:bodyPr>
            <a:normAutofit/>
          </a:bodyPr>
          <a:lstStyle/>
          <a:p>
            <a:pPr marL="571500" indent="-457200">
              <a:buFont typeface="Arial" pitchFamily="34" charset="0"/>
              <a:buAutoNum type="arabicPeriod" startAt="4"/>
            </a:pPr>
            <a:r>
              <a:rPr lang="en-US" smtClean="0"/>
              <a:t>Establish a baseline to determine level of functioning prior to the start of the intervention program</a:t>
            </a:r>
          </a:p>
          <a:p>
            <a:pPr marL="571500" indent="-457200">
              <a:buFont typeface="Arial" pitchFamily="34" charset="0"/>
              <a:buAutoNum type="arabicPeriod" startAt="4"/>
            </a:pPr>
            <a:r>
              <a:rPr lang="en-US" smtClean="0"/>
              <a:t>Determine the Frequency of Testing</a:t>
            </a:r>
          </a:p>
          <a:p>
            <a:pPr lvl="1"/>
            <a:r>
              <a:rPr lang="en-US" smtClean="0"/>
              <a:t>Every 2 to 4 weeks</a:t>
            </a:r>
          </a:p>
          <a:p>
            <a:pPr lvl="1"/>
            <a:r>
              <a:rPr lang="en-US" smtClean="0"/>
              <a:t>Minimum of 3 data points (pre-, post-, and follow-up assessment)</a:t>
            </a:r>
          </a:p>
          <a:p>
            <a:pPr marL="571500" indent="-457200">
              <a:buFont typeface="Arial" pitchFamily="34" charset="0"/>
              <a:buNone/>
            </a:pPr>
            <a:r>
              <a:rPr lang="en-US" smtClean="0">
                <a:solidFill>
                  <a:srgbClr val="800000"/>
                </a:solidFill>
              </a:rPr>
              <a:t>6.</a:t>
            </a:r>
            <a:r>
              <a:rPr lang="en-US" smtClean="0"/>
              <a:t>  Scoring Completed Teacher, Parent, and Student Forms.</a:t>
            </a:r>
          </a:p>
          <a:p>
            <a:pPr lvl="1"/>
            <a:r>
              <a:rPr lang="en-US" i="1" smtClean="0"/>
              <a:t>BASC-2 Progress Monitor </a:t>
            </a:r>
            <a:r>
              <a:rPr lang="en-US" smtClean="0"/>
              <a:t>ASSIST</a:t>
            </a:r>
            <a:r>
              <a:rPr lang="en-US" baseline="30000" smtClean="0"/>
              <a:t>TM</a:t>
            </a:r>
            <a:r>
              <a:rPr lang="en-US" smtClean="0"/>
              <a:t> software or hand score</a:t>
            </a:r>
          </a:p>
          <a:p>
            <a:pPr lvl="2"/>
            <a:r>
              <a:rPr lang="en-US" smtClean="0"/>
              <a:t>Individual Reports, Multi-rater reports, Progress reports</a:t>
            </a:r>
          </a:p>
          <a:p>
            <a:pPr lvl="1"/>
            <a:r>
              <a:rPr lang="en-US" smtClean="0"/>
              <a:t>Each form produces a single score (Total Score), which provided an overall indication of the student</a:t>
            </a:r>
            <a:r>
              <a:rPr lang="en-US" altLang="en-US" smtClean="0"/>
              <a:t>’</a:t>
            </a:r>
            <a:r>
              <a:rPr lang="en-US" altLang="ja-JP" smtClean="0"/>
              <a:t>s overall level of functioning</a:t>
            </a:r>
          </a:p>
          <a:p>
            <a:pPr lvl="1"/>
            <a:r>
              <a:rPr lang="en-US" smtClean="0"/>
              <a:t>Transfer raw score to the Score Summary section to determine the </a:t>
            </a:r>
            <a:r>
              <a:rPr lang="en-US" i="1" smtClean="0"/>
              <a:t>T</a:t>
            </a:r>
            <a:r>
              <a:rPr lang="en-US" smtClean="0"/>
              <a:t> score and percentile associated with the raw score value</a:t>
            </a:r>
          </a:p>
          <a:p>
            <a:pPr marL="571500" indent="-457200">
              <a:buFont typeface="Calibri" pitchFamily="34" charset="0"/>
              <a:buAutoNum type="arabicPeriod"/>
            </a:pPr>
            <a:endParaRPr lang="en-US" smtClean="0"/>
          </a:p>
          <a:p>
            <a:pPr marL="571500" indent="-457200">
              <a:buFont typeface="Arial" pitchFamily="34" charset="0"/>
              <a:buNone/>
            </a:pPr>
            <a:endParaRPr lang="en-US" smtClean="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b="1" dirty="0" smtClean="0"/>
              <a:t>Assessment within the </a:t>
            </a:r>
            <a:br>
              <a:rPr lang="en-US" b="1" dirty="0" smtClean="0"/>
            </a:br>
            <a:r>
              <a:rPr lang="en-US" b="1" dirty="0" smtClean="0"/>
              <a:t>Three-Tier Model</a:t>
            </a:r>
            <a:endParaRPr lang="en-US" b="1" dirty="0"/>
          </a:p>
        </p:txBody>
      </p:sp>
      <p:sp>
        <p:nvSpPr>
          <p:cNvPr id="124930" name="Content Placeholder 2"/>
          <p:cNvSpPr>
            <a:spLocks noGrp="1"/>
          </p:cNvSpPr>
          <p:nvPr>
            <p:ph idx="1"/>
          </p:nvPr>
        </p:nvSpPr>
        <p:spPr>
          <a:xfrm>
            <a:off x="457200" y="1881188"/>
            <a:ext cx="7620000" cy="4519612"/>
          </a:xfrm>
        </p:spPr>
        <p:txBody>
          <a:bodyPr/>
          <a:lstStyle/>
          <a:p>
            <a:r>
              <a:rPr lang="en-US" sz="2800" smtClean="0"/>
              <a:t>Screening</a:t>
            </a:r>
          </a:p>
          <a:p>
            <a:r>
              <a:rPr lang="en-US" sz="2800" smtClean="0"/>
              <a:t>Diagnostic Assessment for Intervention Planning</a:t>
            </a:r>
          </a:p>
          <a:p>
            <a:r>
              <a:rPr lang="en-US" sz="2800" smtClean="0"/>
              <a:t>Progress Monitoring</a:t>
            </a:r>
          </a:p>
          <a:p>
            <a:r>
              <a:rPr lang="en-US" sz="2800" smtClean="0"/>
              <a:t>Outcome Evaluation for Accountability and Program Evaluation</a:t>
            </a:r>
          </a:p>
          <a:p>
            <a:r>
              <a:rPr lang="en-US" sz="2800" smtClean="0"/>
              <a:t>Evaluating fidelity of intervention</a:t>
            </a:r>
          </a:p>
          <a:p>
            <a:endParaRPr lang="en-US" sz="2800" smtClean="0"/>
          </a:p>
          <a:p>
            <a:endParaRPr lang="en-US" smtClean="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normAutofit/>
          </a:bodyPr>
          <a:lstStyle/>
          <a:p>
            <a:pPr fontAlgn="auto">
              <a:spcAft>
                <a:spcPts val="0"/>
              </a:spcAft>
              <a:defRPr/>
            </a:pPr>
            <a:r>
              <a:rPr lang="en-US" sz="5500" b="1" dirty="0" smtClean="0">
                <a:ea typeface="+mj-ea"/>
                <a:cs typeface="+mj-cs"/>
              </a:rPr>
              <a:t>Sample Case Study</a:t>
            </a:r>
            <a:endParaRPr lang="en-US" sz="5500" b="1" dirty="0">
              <a:ea typeface="+mj-ea"/>
              <a:cs typeface="+mj-cs"/>
            </a:endParaRPr>
          </a:p>
        </p:txBody>
      </p:sp>
      <p:sp>
        <p:nvSpPr>
          <p:cNvPr id="41986" name="Content Placeholder 2"/>
          <p:cNvSpPr>
            <a:spLocks noGrp="1"/>
          </p:cNvSpPr>
          <p:nvPr>
            <p:ph idx="1"/>
          </p:nvPr>
        </p:nvSpPr>
        <p:spPr/>
        <p:txBody>
          <a:bodyPr/>
          <a:lstStyle/>
          <a:p>
            <a:r>
              <a:rPr lang="en-US" smtClean="0"/>
              <a:t>Wilbur, a 10-year-old student, was referred for his disruptive behaviors in the classroom and difficulty concentrating on classwork</a:t>
            </a:r>
          </a:p>
          <a:p>
            <a:r>
              <a:rPr lang="en-US" smtClean="0"/>
              <a:t>BASC-2 (parent and teacher) indicated Wilbur</a:t>
            </a:r>
            <a:r>
              <a:rPr lang="en-US" altLang="en-US" smtClean="0"/>
              <a:t>’</a:t>
            </a:r>
            <a:r>
              <a:rPr lang="en-US" altLang="ja-JP" smtClean="0"/>
              <a:t>s scores of Hyperactivity and Attention problems fell within the clinically significant range when compared to same-sex peers  </a:t>
            </a:r>
          </a:p>
          <a:p>
            <a:pPr lvl="1"/>
            <a:r>
              <a:rPr lang="en-US" altLang="ja-JP" sz="2200" smtClean="0"/>
              <a:t>Wilbur</a:t>
            </a:r>
            <a:r>
              <a:rPr lang="en-US" altLang="en-US" sz="2200" smtClean="0"/>
              <a:t>’</a:t>
            </a:r>
            <a:r>
              <a:rPr lang="en-US" altLang="ja-JP" sz="2200" smtClean="0"/>
              <a:t>s scores of Aggression and Conduct Problems were in the At-Risk range when compare to same-sex peers </a:t>
            </a:r>
            <a:endParaRPr lang="en-US" sz="2200" smtClean="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normAutofit/>
          </a:bodyPr>
          <a:lstStyle/>
          <a:p>
            <a:pPr fontAlgn="auto">
              <a:spcAft>
                <a:spcPts val="0"/>
              </a:spcAft>
              <a:defRPr/>
            </a:pPr>
            <a:r>
              <a:rPr lang="en-US" sz="5500" b="1" dirty="0" smtClean="0">
                <a:ea typeface="+mj-ea"/>
                <a:cs typeface="+mj-cs"/>
              </a:rPr>
              <a:t>Sample Case Study</a:t>
            </a:r>
            <a:endParaRPr lang="en-US" sz="5500" b="1" dirty="0">
              <a:ea typeface="+mj-ea"/>
              <a:cs typeface="+mj-cs"/>
            </a:endParaRPr>
          </a:p>
        </p:txBody>
      </p:sp>
      <p:graphicFrame>
        <p:nvGraphicFramePr>
          <p:cNvPr id="4" name="Content Placeholder 3"/>
          <p:cNvGraphicFramePr>
            <a:graphicFrameLocks noGrp="1"/>
          </p:cNvGraphicFramePr>
          <p:nvPr>
            <p:ph idx="1"/>
          </p:nvPr>
        </p:nvGraphicFramePr>
        <p:xfrm>
          <a:off x="172775" y="1307023"/>
          <a:ext cx="8283837" cy="530205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sz="5500" b="1" dirty="0" smtClean="0">
                <a:ea typeface="+mj-ea"/>
                <a:cs typeface="+mj-cs"/>
              </a:rPr>
              <a:t>Evidence of Psychometric Support</a:t>
            </a:r>
            <a:endParaRPr lang="en-US" sz="5500" b="1" dirty="0">
              <a:ea typeface="+mj-ea"/>
              <a:cs typeface="+mj-cs"/>
            </a:endParaRPr>
          </a:p>
        </p:txBody>
      </p:sp>
      <p:sp>
        <p:nvSpPr>
          <p:cNvPr id="44034" name="Content Placeholder 2"/>
          <p:cNvSpPr>
            <a:spLocks noGrp="1"/>
          </p:cNvSpPr>
          <p:nvPr>
            <p:ph idx="1"/>
          </p:nvPr>
        </p:nvSpPr>
        <p:spPr/>
        <p:txBody>
          <a:bodyPr/>
          <a:lstStyle/>
          <a:p>
            <a:r>
              <a:rPr lang="en-US" smtClean="0"/>
              <a:t>Standardization was conducted from August 2002 through May 2004</a:t>
            </a:r>
          </a:p>
          <a:p>
            <a:pPr lvl="1"/>
            <a:r>
              <a:rPr lang="en-US" smtClean="0"/>
              <a:t>More than 12,000 forms</a:t>
            </a:r>
          </a:p>
          <a:p>
            <a:pPr lvl="1"/>
            <a:r>
              <a:rPr lang="en-US" smtClean="0"/>
              <a:t>Collected from 177 cities in 40 states</a:t>
            </a:r>
          </a:p>
          <a:p>
            <a:pPr lvl="1"/>
            <a:r>
              <a:rPr lang="en-US" smtClean="0"/>
              <a:t>Children and adolescents from various settings</a:t>
            </a:r>
          </a:p>
          <a:p>
            <a:pPr lvl="1"/>
            <a:r>
              <a:rPr lang="en-US" smtClean="0"/>
              <a:t>Adequate representation of U.S. population</a:t>
            </a:r>
          </a:p>
          <a:p>
            <a:pPr lvl="1"/>
            <a:r>
              <a:rPr lang="en-US" smtClean="0"/>
              <a:t>Gender was evenly distributed</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sz="5500" b="1" dirty="0" smtClean="0">
                <a:ea typeface="+mj-ea"/>
                <a:cs typeface="+mj-cs"/>
              </a:rPr>
              <a:t>Evidence of Psychometric Support</a:t>
            </a:r>
            <a:endParaRPr lang="en-US" sz="5500" b="1" dirty="0">
              <a:ea typeface="+mj-ea"/>
              <a:cs typeface="+mj-cs"/>
            </a:endParaRPr>
          </a:p>
        </p:txBody>
      </p:sp>
      <p:graphicFrame>
        <p:nvGraphicFramePr>
          <p:cNvPr id="3" name="Content Placeholder 2"/>
          <p:cNvGraphicFramePr>
            <a:graphicFrameLocks noGrp="1"/>
          </p:cNvGraphicFramePr>
          <p:nvPr>
            <p:ph idx="1"/>
          </p:nvPr>
        </p:nvGraphicFramePr>
        <p:xfrm>
          <a:off x="457200" y="1822450"/>
          <a:ext cx="7620000" cy="2713038"/>
        </p:xfrm>
        <a:graphic>
          <a:graphicData uri="http://schemas.openxmlformats.org/drawingml/2006/table">
            <a:tbl>
              <a:tblPr firstRow="1" bandRow="1">
                <a:tableStyleId>{0E3FDE45-AF77-4B5C-9715-49D594BDF05E}</a:tableStyleId>
              </a:tblPr>
              <a:tblGrid>
                <a:gridCol w="3810000"/>
                <a:gridCol w="3810000"/>
              </a:tblGrid>
              <a:tr h="426786">
                <a:tc>
                  <a:txBody>
                    <a:bodyPr/>
                    <a:lstStyle/>
                    <a:p>
                      <a:r>
                        <a:rPr lang="en-US" sz="2200" dirty="0" smtClean="0"/>
                        <a:t>Internal Reliability</a:t>
                      </a:r>
                      <a:endParaRPr lang="en-US" sz="2200" b="1" dirty="0"/>
                    </a:p>
                  </a:txBody>
                  <a:tcPr marT="45727" marB="4572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200" dirty="0" smtClean="0"/>
                        <a:t>Excellent</a:t>
                      </a:r>
                      <a:endParaRPr lang="en-US" sz="2200" dirty="0"/>
                    </a:p>
                  </a:txBody>
                  <a:tcPr marT="45727" marB="4572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26786">
                <a:tc>
                  <a:txBody>
                    <a:bodyPr/>
                    <a:lstStyle/>
                    <a:p>
                      <a:r>
                        <a:rPr lang="en-US" sz="2200" b="1" dirty="0" smtClean="0"/>
                        <a:t>Test-Retest</a:t>
                      </a:r>
                      <a:r>
                        <a:rPr lang="en-US" sz="2200" b="1" baseline="0" dirty="0" smtClean="0"/>
                        <a:t> Reliability</a:t>
                      </a:r>
                      <a:endParaRPr lang="en-US" sz="2200" b="1" dirty="0"/>
                    </a:p>
                  </a:txBody>
                  <a:tcPr marT="45727" marB="4572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200" b="1" dirty="0" smtClean="0"/>
                        <a:t>Excellent</a:t>
                      </a:r>
                      <a:endParaRPr lang="en-US" sz="2200" b="1" dirty="0"/>
                    </a:p>
                  </a:txBody>
                  <a:tcPr marT="45727" marB="4572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97452">
                <a:tc>
                  <a:txBody>
                    <a:bodyPr/>
                    <a:lstStyle/>
                    <a:p>
                      <a:r>
                        <a:rPr lang="en-US" sz="2200" b="1" dirty="0" smtClean="0"/>
                        <a:t>Inter-Rater Reliability</a:t>
                      </a:r>
                      <a:r>
                        <a:rPr lang="en-US" sz="2200" b="1" baseline="0" dirty="0" smtClean="0"/>
                        <a:t> </a:t>
                      </a:r>
                      <a:endParaRPr lang="en-US" sz="2200" b="1" dirty="0"/>
                    </a:p>
                  </a:txBody>
                  <a:tcPr marT="45727" marB="4572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200" b="1" dirty="0" smtClean="0"/>
                        <a:t>Adequate-Excellent </a:t>
                      </a:r>
                      <a:r>
                        <a:rPr lang="en-US" sz="2200" dirty="0" smtClean="0"/>
                        <a:t>(Preschool)</a:t>
                      </a:r>
                    </a:p>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smtClean="0"/>
                        <a:t>Adequate-Excellent </a:t>
                      </a:r>
                      <a:r>
                        <a:rPr lang="en-US" sz="2200" dirty="0" smtClean="0"/>
                        <a:t>(Child/Adolescent)</a:t>
                      </a:r>
                    </a:p>
                  </a:txBody>
                  <a:tcPr marT="45727" marB="4572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762013">
                <a:tc>
                  <a:txBody>
                    <a:bodyPr/>
                    <a:lstStyle/>
                    <a:p>
                      <a:r>
                        <a:rPr lang="en-US" sz="2200" b="1" dirty="0" smtClean="0"/>
                        <a:t>Convergent/Discriminant Validity</a:t>
                      </a:r>
                      <a:endParaRPr lang="en-US" sz="2200" b="1" dirty="0"/>
                    </a:p>
                  </a:txBody>
                  <a:tcPr marT="45727" marB="4572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200" b="1" dirty="0" smtClean="0"/>
                        <a:t>Adequate-Excellent</a:t>
                      </a:r>
                      <a:endParaRPr lang="en-US" sz="2200" b="1" dirty="0"/>
                    </a:p>
                  </a:txBody>
                  <a:tcPr marT="45727" marB="4572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46099" name="TextBox 3"/>
          <p:cNvSpPr txBox="1">
            <a:spLocks noChangeArrowheads="1"/>
          </p:cNvSpPr>
          <p:nvPr/>
        </p:nvSpPr>
        <p:spPr bwMode="auto">
          <a:xfrm>
            <a:off x="457200" y="4779963"/>
            <a:ext cx="7178675"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t>*Validity were taken from the BASC-2, ASEBA Child Behavior Checklist, Conner</a:t>
            </a:r>
            <a:r>
              <a:rPr lang="en-US" altLang="en-US"/>
              <a:t>’</a:t>
            </a:r>
            <a:r>
              <a:rPr lang="en-US"/>
              <a:t>s Rating Scales, Behavior Rating of Executive Functioning, Vineland-II Forms, Children</a:t>
            </a:r>
            <a:r>
              <a:rPr lang="en-US" altLang="en-US"/>
              <a:t>’</a:t>
            </a:r>
            <a:r>
              <a:rPr lang="en-US"/>
              <a:t>s Depression Inventory, &amp; Children</a:t>
            </a:r>
            <a:r>
              <a:rPr lang="en-US" altLang="en-US"/>
              <a:t>’</a:t>
            </a:r>
            <a:r>
              <a:rPr lang="en-US"/>
              <a:t>s Manifest Anxiety Scale</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fontAlgn="auto">
              <a:spcAft>
                <a:spcPts val="0"/>
              </a:spcAft>
              <a:defRPr/>
            </a:pPr>
            <a:r>
              <a:rPr lang="en-US" sz="5500" b="1" dirty="0" smtClean="0">
                <a:ea typeface="+mj-ea"/>
                <a:cs typeface="+mj-cs"/>
              </a:rPr>
              <a:t>Disadvantages</a:t>
            </a:r>
            <a:endParaRPr lang="en-US" sz="5500" b="1" dirty="0">
              <a:ea typeface="+mj-ea"/>
              <a:cs typeface="+mj-cs"/>
            </a:endParaRPr>
          </a:p>
        </p:txBody>
      </p:sp>
      <p:sp>
        <p:nvSpPr>
          <p:cNvPr id="48130" name="Content Placeholder 2"/>
          <p:cNvSpPr>
            <a:spLocks noGrp="1"/>
          </p:cNvSpPr>
          <p:nvPr>
            <p:ph idx="1"/>
          </p:nvPr>
        </p:nvSpPr>
        <p:spPr/>
        <p:txBody>
          <a:bodyPr/>
          <a:lstStyle/>
          <a:p>
            <a:r>
              <a:rPr lang="en-US" smtClean="0"/>
              <a:t>Cost- </a:t>
            </a:r>
          </a:p>
          <a:p>
            <a:pPr lvl="1"/>
            <a:r>
              <a:rPr lang="en-US" smtClean="0"/>
              <a:t>$1.36 per rater form. </a:t>
            </a:r>
          </a:p>
          <a:p>
            <a:pPr lvl="1"/>
            <a:r>
              <a:rPr lang="en-US" smtClean="0"/>
              <a:t>3 time points with 3 raters will cost $12.24</a:t>
            </a:r>
          </a:p>
          <a:p>
            <a:pPr lvl="1"/>
            <a:r>
              <a:rPr lang="en-US" smtClean="0"/>
              <a:t>Software</a:t>
            </a:r>
          </a:p>
          <a:p>
            <a:r>
              <a:rPr lang="en-US" smtClean="0"/>
              <a:t>Standardization sample is over 8 years old</a:t>
            </a:r>
          </a:p>
          <a:p>
            <a:r>
              <a:rPr lang="en-US" smtClean="0"/>
              <a:t>Subject to rater bias</a:t>
            </a:r>
          </a:p>
          <a:p>
            <a:r>
              <a:rPr lang="en-US" smtClean="0"/>
              <a:t>Not customizable within area</a:t>
            </a:r>
          </a:p>
        </p:txBody>
      </p:sp>
      <p:sp>
        <p:nvSpPr>
          <p:cNvPr id="48131" name="TextBox 2"/>
          <p:cNvSpPr txBox="1">
            <a:spLocks noChangeArrowheads="1"/>
          </p:cNvSpPr>
          <p:nvPr/>
        </p:nvSpPr>
        <p:spPr bwMode="auto">
          <a:xfrm>
            <a:off x="-2063750" y="4127500"/>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cs typeface="MS PGothic" pitchFamily="34" charset="-128"/>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fontAlgn="auto">
              <a:spcAft>
                <a:spcPts val="0"/>
              </a:spcAft>
              <a:defRPr/>
            </a:pPr>
            <a:r>
              <a:rPr lang="en-US" sz="5500" b="1" dirty="0" smtClean="0">
                <a:ea typeface="+mj-ea"/>
                <a:cs typeface="+mj-cs"/>
              </a:rPr>
              <a:t>Advantages</a:t>
            </a:r>
            <a:endParaRPr lang="en-US" sz="5500" b="1" dirty="0">
              <a:ea typeface="+mj-ea"/>
              <a:cs typeface="+mj-cs"/>
            </a:endParaRPr>
          </a:p>
        </p:txBody>
      </p:sp>
      <p:sp>
        <p:nvSpPr>
          <p:cNvPr id="66562" name="Content Placeholder 2"/>
          <p:cNvSpPr>
            <a:spLocks noGrp="1"/>
          </p:cNvSpPr>
          <p:nvPr>
            <p:ph idx="1"/>
          </p:nvPr>
        </p:nvSpPr>
        <p:spPr/>
        <p:txBody>
          <a:bodyPr rtlCol="0">
            <a:normAutofit/>
          </a:bodyPr>
          <a:lstStyle/>
          <a:p>
            <a:pPr fontAlgn="auto">
              <a:spcAft>
                <a:spcPts val="0"/>
              </a:spcAft>
              <a:defRPr/>
            </a:pPr>
            <a:r>
              <a:rPr lang="en-US" dirty="0" smtClean="0">
                <a:ea typeface="+mn-ea"/>
                <a:cs typeface="MS PGothic" charset="0"/>
              </a:rPr>
              <a:t>Specific </a:t>
            </a:r>
            <a:r>
              <a:rPr lang="en-US" dirty="0">
                <a:ea typeface="+mn-ea"/>
                <a:cs typeface="MS PGothic" charset="0"/>
              </a:rPr>
              <a:t>forms for specific areas of concern</a:t>
            </a:r>
          </a:p>
          <a:p>
            <a:pPr fontAlgn="auto">
              <a:spcAft>
                <a:spcPts val="0"/>
              </a:spcAft>
              <a:defRPr/>
            </a:pPr>
            <a:r>
              <a:rPr lang="en-US" dirty="0">
                <a:ea typeface="+mn-ea"/>
                <a:cs typeface="MS PGothic" charset="0"/>
              </a:rPr>
              <a:t>Linked with BASC-2</a:t>
            </a:r>
          </a:p>
          <a:p>
            <a:pPr fontAlgn="auto">
              <a:spcAft>
                <a:spcPts val="0"/>
              </a:spcAft>
              <a:defRPr/>
            </a:pPr>
            <a:r>
              <a:rPr lang="en-US" dirty="0">
                <a:ea typeface="+mn-ea"/>
                <a:cs typeface="MS PGothic" charset="0"/>
              </a:rPr>
              <a:t>Progress monitors negative and positive </a:t>
            </a:r>
            <a:r>
              <a:rPr lang="en-US" dirty="0" smtClean="0">
                <a:ea typeface="+mn-ea"/>
                <a:cs typeface="MS PGothic" charset="0"/>
              </a:rPr>
              <a:t>changes</a:t>
            </a:r>
          </a:p>
          <a:p>
            <a:pPr fontAlgn="auto">
              <a:spcAft>
                <a:spcPts val="0"/>
              </a:spcAft>
              <a:defRPr/>
            </a:pPr>
            <a:r>
              <a:rPr lang="en-US" dirty="0" smtClean="0">
                <a:ea typeface="+mn-ea"/>
                <a:cs typeface="MS PGothic" charset="0"/>
              </a:rPr>
              <a:t>Monitors child through multiple viewpoints and multiple environments </a:t>
            </a:r>
            <a:endParaRPr lang="en-US" dirty="0">
              <a:ea typeface="+mn-ea"/>
              <a:cs typeface="MS PGothic" charset="0"/>
            </a:endParaRPr>
          </a:p>
          <a:p>
            <a:pPr marL="342900" lvl="2" fontAlgn="auto">
              <a:spcAft>
                <a:spcPts val="0"/>
              </a:spcAft>
              <a:buClr>
                <a:schemeClr val="accent1"/>
              </a:buClr>
              <a:defRPr/>
            </a:pPr>
            <a:r>
              <a:rPr lang="en-US" sz="2200" dirty="0">
                <a:ea typeface="MS PGothic" charset="0"/>
              </a:rPr>
              <a:t>Software compiles Individual Reports, Multi-rater reports, Progress reports</a:t>
            </a:r>
          </a:p>
          <a:p>
            <a:pPr fontAlgn="auto">
              <a:spcAft>
                <a:spcPts val="0"/>
              </a:spcAft>
              <a:defRPr/>
            </a:pPr>
            <a:r>
              <a:rPr lang="en-US" dirty="0">
                <a:ea typeface="+mn-ea"/>
                <a:cs typeface="MS PGothic" charset="0"/>
              </a:rPr>
              <a:t>Both English and Spanish </a:t>
            </a:r>
            <a:r>
              <a:rPr lang="en-US" dirty="0" smtClean="0">
                <a:ea typeface="+mn-ea"/>
                <a:cs typeface="MS PGothic" charset="0"/>
              </a:rPr>
              <a:t>versions</a:t>
            </a:r>
          </a:p>
          <a:p>
            <a:pPr fontAlgn="auto">
              <a:spcAft>
                <a:spcPts val="0"/>
              </a:spcAft>
              <a:defRPr/>
            </a:pPr>
            <a:endParaRPr lang="en-US" dirty="0">
              <a:ea typeface="+mn-ea"/>
              <a:cs typeface="MS PGothic" charset="0"/>
            </a:endParaRPr>
          </a:p>
          <a:p>
            <a:pPr fontAlgn="auto">
              <a:spcAft>
                <a:spcPts val="0"/>
              </a:spcAft>
              <a:defRPr/>
            </a:pPr>
            <a:r>
              <a:rPr lang="en-US" b="1" dirty="0">
                <a:ea typeface="+mn-ea"/>
                <a:cs typeface="MS PGothic" charset="0"/>
              </a:rPr>
              <a:t>BASC 2- Progress Monitor is an </a:t>
            </a:r>
            <a:r>
              <a:rPr lang="en-US" sz="2400" b="1" i="1" dirty="0">
                <a:ea typeface="+mn-ea"/>
                <a:cs typeface="MS PGothic" charset="0"/>
              </a:rPr>
              <a:t>easy</a:t>
            </a:r>
            <a:r>
              <a:rPr lang="en-US" b="1" dirty="0">
                <a:ea typeface="+mn-ea"/>
                <a:cs typeface="MS PGothic" charset="0"/>
              </a:rPr>
              <a:t>, </a:t>
            </a:r>
            <a:r>
              <a:rPr lang="en-US" sz="2400" b="1" i="1" dirty="0">
                <a:ea typeface="+mn-ea"/>
                <a:cs typeface="MS PGothic" charset="0"/>
              </a:rPr>
              <a:t>efficient</a:t>
            </a:r>
            <a:r>
              <a:rPr lang="en-US" b="1" dirty="0">
                <a:ea typeface="+mn-ea"/>
                <a:cs typeface="MS PGothic" charset="0"/>
              </a:rPr>
              <a:t>, and </a:t>
            </a:r>
            <a:r>
              <a:rPr lang="en-US" sz="2400" b="1" i="1" dirty="0">
                <a:ea typeface="+mn-ea"/>
                <a:cs typeface="MS PGothic" charset="0"/>
              </a:rPr>
              <a:t>effective</a:t>
            </a:r>
            <a:r>
              <a:rPr lang="en-US" b="1" dirty="0">
                <a:ea typeface="+mn-ea"/>
                <a:cs typeface="MS PGothic" charset="0"/>
              </a:rPr>
              <a:t> way to track and evaluate changes.</a:t>
            </a:r>
          </a:p>
          <a:p>
            <a:pPr marL="114300" indent="0" fontAlgn="auto">
              <a:spcAft>
                <a:spcPts val="0"/>
              </a:spcAft>
              <a:buFont typeface="Arial" pitchFamily="34" charset="0"/>
              <a:buNone/>
              <a:defRPr/>
            </a:pPr>
            <a:endParaRPr lang="en-US" dirty="0">
              <a:ea typeface="+mn-ea"/>
              <a:cs typeface="MS PGothic" charset="0"/>
            </a:endParaRPr>
          </a:p>
        </p:txBody>
      </p:sp>
      <p:sp>
        <p:nvSpPr>
          <p:cNvPr id="49155" name="TextBox 2"/>
          <p:cNvSpPr txBox="1">
            <a:spLocks noChangeArrowheads="1"/>
          </p:cNvSpPr>
          <p:nvPr/>
        </p:nvSpPr>
        <p:spPr bwMode="auto">
          <a:xfrm>
            <a:off x="-1031875" y="4635500"/>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cs typeface="MS PGothic" pitchFamily="34" charset="-128"/>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fontAlgn="auto">
              <a:spcAft>
                <a:spcPts val="0"/>
              </a:spcAft>
              <a:defRPr/>
            </a:pPr>
            <a:r>
              <a:rPr lang="en-US" sz="5500" b="1" dirty="0" smtClean="0">
                <a:ea typeface="+mj-ea"/>
                <a:cs typeface="+mj-cs"/>
              </a:rPr>
              <a:t>References</a:t>
            </a:r>
            <a:endParaRPr lang="en-US" sz="5500" b="1" dirty="0">
              <a:ea typeface="+mj-ea"/>
              <a:cs typeface="+mj-cs"/>
            </a:endParaRPr>
          </a:p>
        </p:txBody>
      </p:sp>
      <p:sp>
        <p:nvSpPr>
          <p:cNvPr id="50178" name="Content Placeholder 2"/>
          <p:cNvSpPr>
            <a:spLocks noGrp="1"/>
          </p:cNvSpPr>
          <p:nvPr>
            <p:ph idx="1"/>
          </p:nvPr>
        </p:nvSpPr>
        <p:spPr/>
        <p:txBody>
          <a:bodyPr/>
          <a:lstStyle/>
          <a:p>
            <a:pPr marL="114300" indent="0">
              <a:buFont typeface="Arial" pitchFamily="34" charset="0"/>
              <a:buNone/>
            </a:pPr>
            <a:r>
              <a:rPr lang="en-US" smtClean="0"/>
              <a:t>Reynolds, C. R. &amp; Kamphaus, R. W. (2009).  </a:t>
            </a:r>
            <a:r>
              <a:rPr lang="en-US" i="1" smtClean="0"/>
              <a:t>BASC-2 Behavioral		 and Emotional Screening System.</a:t>
            </a:r>
            <a:r>
              <a:rPr lang="en-US" smtClean="0"/>
              <a:t> Minneapolis, MN: NCS	 Pearson. </a:t>
            </a:r>
          </a:p>
          <a:p>
            <a:pPr marL="114300" indent="0">
              <a:buFont typeface="Arial" pitchFamily="34" charset="0"/>
              <a:buNone/>
            </a:pPr>
            <a:endParaRPr lang="en-US" smtClean="0"/>
          </a:p>
        </p:txBody>
      </p:sp>
      <p:sp>
        <p:nvSpPr>
          <p:cNvPr id="50179" name="TextBox 2"/>
          <p:cNvSpPr txBox="1">
            <a:spLocks noChangeArrowheads="1"/>
          </p:cNvSpPr>
          <p:nvPr/>
        </p:nvSpPr>
        <p:spPr bwMode="auto">
          <a:xfrm>
            <a:off x="-1031875" y="4635500"/>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cs typeface="MS PGothic" pitchFamily="34" charset="-128"/>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28850"/>
            <a:ext cx="7543800" cy="2593975"/>
          </a:xfrm>
        </p:spPr>
        <p:txBody>
          <a:bodyPr/>
          <a:lstStyle/>
          <a:p>
            <a:pPr eaLnBrk="1" fontAlgn="auto" hangingPunct="1">
              <a:spcAft>
                <a:spcPts val="0"/>
              </a:spcAft>
              <a:defRPr/>
            </a:pPr>
            <a:r>
              <a:rPr lang="en-US" sz="7000" b="1" dirty="0" err="1" smtClean="0">
                <a:ea typeface="+mj-ea"/>
                <a:cs typeface="+mj-cs"/>
              </a:rPr>
              <a:t>AIMSweb</a:t>
            </a:r>
            <a:r>
              <a:rPr lang="en-US" sz="7000" b="1" dirty="0" smtClean="0">
                <a:ea typeface="+mj-ea"/>
                <a:cs typeface="+mj-cs"/>
              </a:rPr>
              <a:t> Behavior</a:t>
            </a:r>
            <a:br>
              <a:rPr lang="en-US" sz="7000" b="1" dirty="0" smtClean="0">
                <a:ea typeface="+mj-ea"/>
                <a:cs typeface="+mj-cs"/>
              </a:rPr>
            </a:br>
            <a:r>
              <a:rPr lang="en-US" sz="2400" b="1" dirty="0" smtClean="0">
                <a:ea typeface="+mj-ea"/>
                <a:cs typeface="+mj-cs"/>
              </a:rPr>
              <a:t>Pearson Assessments</a:t>
            </a:r>
            <a:endParaRPr lang="en-US" sz="2400" b="1" dirty="0">
              <a:ea typeface="+mj-ea"/>
              <a:cs typeface="+mj-cs"/>
            </a:endParaRPr>
          </a:p>
        </p:txBody>
      </p:sp>
      <p:sp>
        <p:nvSpPr>
          <p:cNvPr id="3" name="Subtitle 2"/>
          <p:cNvSpPr>
            <a:spLocks noGrp="1"/>
          </p:cNvSpPr>
          <p:nvPr>
            <p:ph type="subTitle" idx="1"/>
          </p:nvPr>
        </p:nvSpPr>
        <p:spPr>
          <a:xfrm>
            <a:off x="685800" y="4770438"/>
            <a:ext cx="6461125" cy="1066800"/>
          </a:xfrm>
        </p:spPr>
        <p:txBody>
          <a:bodyPr rtlCol="0"/>
          <a:lstStyle/>
          <a:p>
            <a:pPr eaLnBrk="1" fontAlgn="auto" hangingPunct="1">
              <a:spcAft>
                <a:spcPts val="0"/>
              </a:spcAft>
              <a:defRPr/>
            </a:pPr>
            <a:r>
              <a:rPr lang="en-US" sz="3500" dirty="0" smtClean="0">
                <a:ea typeface="+mn-ea"/>
                <a:cs typeface="+mn-cs"/>
              </a:rPr>
              <a:t>By Christina </a:t>
            </a:r>
            <a:r>
              <a:rPr lang="en-US" sz="3500" dirty="0" err="1" smtClean="0">
                <a:ea typeface="+mn-ea"/>
                <a:cs typeface="+mn-cs"/>
              </a:rPr>
              <a:t>Piccirillo</a:t>
            </a:r>
            <a:endParaRPr lang="en-US" sz="3500" dirty="0">
              <a:ea typeface="+mn-ea"/>
              <a:cs typeface="+mn-cs"/>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5500" b="1" dirty="0" smtClean="0">
                <a:ea typeface="+mj-ea"/>
                <a:cs typeface="+mj-cs"/>
              </a:rPr>
              <a:t>Overview</a:t>
            </a:r>
            <a:endParaRPr lang="en-US" sz="5500" b="1" dirty="0">
              <a:ea typeface="+mj-ea"/>
              <a:cs typeface="+mj-cs"/>
            </a:endParaRPr>
          </a:p>
        </p:txBody>
      </p:sp>
      <p:sp>
        <p:nvSpPr>
          <p:cNvPr id="52226" name="Content Placeholder 2"/>
          <p:cNvSpPr>
            <a:spLocks noGrp="1"/>
          </p:cNvSpPr>
          <p:nvPr>
            <p:ph idx="1"/>
          </p:nvPr>
        </p:nvSpPr>
        <p:spPr>
          <a:xfrm>
            <a:off x="457200" y="1417638"/>
            <a:ext cx="7620000" cy="5143500"/>
          </a:xfrm>
        </p:spPr>
        <p:txBody>
          <a:bodyPr/>
          <a:lstStyle/>
          <a:p>
            <a:pPr eaLnBrk="1" hangingPunct="1"/>
            <a:r>
              <a:rPr lang="en-US" smtClean="0"/>
              <a:t>AIMSweb behavior can be used as a universal screener or progress monitoring tool of student</a:t>
            </a:r>
            <a:r>
              <a:rPr lang="ja-JP" altLang="en-US" smtClean="0"/>
              <a:t>’</a:t>
            </a:r>
            <a:r>
              <a:rPr lang="en-US" altLang="ja-JP" smtClean="0"/>
              <a:t>s social-emotional needs</a:t>
            </a:r>
          </a:p>
          <a:p>
            <a:pPr lvl="1" eaLnBrk="1" hangingPunct="1"/>
            <a:r>
              <a:rPr lang="en-US" smtClean="0"/>
              <a:t>Both schoolwide and individual level</a:t>
            </a:r>
          </a:p>
          <a:p>
            <a:pPr lvl="1" eaLnBrk="1" hangingPunct="1">
              <a:buFont typeface="Arial" pitchFamily="34" charset="0"/>
              <a:buNone/>
            </a:pPr>
            <a:endParaRPr lang="en-US" smtClean="0"/>
          </a:p>
          <a:p>
            <a:pPr eaLnBrk="1" hangingPunct="1"/>
            <a:r>
              <a:rPr lang="en-US" smtClean="0"/>
              <a:t>Within Tiers 2 and 3, AIMSweb behavior can be used to target problems, provide strategies for improving student behaviors, and track students performance over time.</a:t>
            </a:r>
          </a:p>
          <a:p>
            <a:pPr lvl="1" eaLnBrk="1" hangingPunct="1"/>
            <a:r>
              <a:rPr lang="en-US" smtClean="0"/>
              <a:t>Includes wide range of social-emotional and behavioral problems as well as options to customize progress monitoring tools based on school or individual student needs</a:t>
            </a:r>
          </a:p>
          <a:p>
            <a:pPr eaLnBrk="1" hangingPunct="1"/>
            <a:endParaRPr lang="en-US" smtClean="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Overview</a:t>
            </a:r>
            <a:endParaRPr lang="en-US" sz="5500" dirty="0">
              <a:cs typeface="ＭＳ Ｐゴシック" charset="0"/>
            </a:endParaRPr>
          </a:p>
        </p:txBody>
      </p:sp>
      <p:sp>
        <p:nvSpPr>
          <p:cNvPr id="3" name="Content Placeholder 2"/>
          <p:cNvSpPr>
            <a:spLocks noGrp="1"/>
          </p:cNvSpPr>
          <p:nvPr>
            <p:ph idx="1"/>
          </p:nvPr>
        </p:nvSpPr>
        <p:spPr/>
        <p:txBody>
          <a:bodyPr/>
          <a:lstStyle/>
          <a:p>
            <a:pPr marL="114300" indent="0">
              <a:buFont typeface="Arial" pitchFamily="34" charset="0"/>
              <a:buNone/>
              <a:defRPr/>
            </a:pPr>
            <a:r>
              <a:rPr lang="en-US" dirty="0" smtClean="0">
                <a:cs typeface="ＭＳ Ｐゴシック" charset="0"/>
              </a:rPr>
              <a:t>Includes three primary components:</a:t>
            </a:r>
          </a:p>
          <a:p>
            <a:pPr>
              <a:defRPr/>
            </a:pPr>
            <a:r>
              <a:rPr lang="en-US" dirty="0" smtClean="0">
                <a:cs typeface="ＭＳ Ｐゴシック" charset="0"/>
              </a:rPr>
              <a:t>Screening/Benchmarking</a:t>
            </a:r>
          </a:p>
          <a:p>
            <a:pPr>
              <a:defRPr/>
            </a:pPr>
            <a:r>
              <a:rPr lang="en-US" dirty="0" smtClean="0">
                <a:cs typeface="ＭＳ Ｐゴシック" charset="0"/>
              </a:rPr>
              <a:t>Action Plan</a:t>
            </a:r>
          </a:p>
          <a:p>
            <a:pPr>
              <a:defRPr/>
            </a:pPr>
            <a:r>
              <a:rPr lang="en-US" dirty="0" smtClean="0">
                <a:cs typeface="ＭＳ Ｐゴシック" charset="0"/>
              </a:rPr>
              <a:t>Progress Monitoring</a:t>
            </a:r>
            <a:endParaRPr lang="en-US" u="sng" dirty="0" smtClean="0">
              <a:cs typeface="ＭＳ Ｐゴシック" charset="0"/>
            </a:endParaRPr>
          </a:p>
          <a:p>
            <a:pPr marL="114300" indent="0">
              <a:buFont typeface="Arial" pitchFamily="34" charset="0"/>
              <a:buNone/>
              <a:defRPr/>
            </a:pPr>
            <a:endParaRPr lang="en-US" dirty="0">
              <a:cs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b="1" dirty="0" smtClean="0"/>
              <a:t>Assessment within the </a:t>
            </a:r>
            <a:br>
              <a:rPr lang="en-US" b="1" dirty="0" smtClean="0"/>
            </a:br>
            <a:r>
              <a:rPr lang="en-US" b="1" dirty="0" smtClean="0"/>
              <a:t>Three-Tier Model</a:t>
            </a:r>
            <a:endParaRPr lang="en-US" b="1" dirty="0"/>
          </a:p>
        </p:txBody>
      </p:sp>
      <p:sp>
        <p:nvSpPr>
          <p:cNvPr id="125954" name="Content Placeholder 2"/>
          <p:cNvSpPr>
            <a:spLocks noGrp="1"/>
          </p:cNvSpPr>
          <p:nvPr>
            <p:ph idx="1"/>
          </p:nvPr>
        </p:nvSpPr>
        <p:spPr>
          <a:xfrm>
            <a:off x="457200" y="1881188"/>
            <a:ext cx="7620000" cy="4519612"/>
          </a:xfrm>
        </p:spPr>
        <p:txBody>
          <a:bodyPr/>
          <a:lstStyle/>
          <a:p>
            <a:r>
              <a:rPr lang="en-US" sz="2800" smtClean="0"/>
              <a:t>Screening</a:t>
            </a:r>
          </a:p>
          <a:p>
            <a:r>
              <a:rPr lang="en-US" sz="2800" smtClean="0"/>
              <a:t>Diagnostic Assessment for Intervention Planning</a:t>
            </a:r>
          </a:p>
          <a:p>
            <a:r>
              <a:rPr lang="en-US" sz="2800" b="1" smtClean="0"/>
              <a:t>Progress Monitoring</a:t>
            </a:r>
          </a:p>
          <a:p>
            <a:r>
              <a:rPr lang="en-US" sz="2800" smtClean="0"/>
              <a:t>Outcome Evaluation for Accountability and Program Evaluation</a:t>
            </a:r>
          </a:p>
          <a:p>
            <a:r>
              <a:rPr lang="en-US" sz="2800" smtClean="0"/>
              <a:t>Evaluating fidelity of intervention</a:t>
            </a:r>
          </a:p>
          <a:p>
            <a:endParaRPr lang="en-US" sz="2800" smtClean="0"/>
          </a:p>
          <a:p>
            <a:endParaRPr lang="en-US" smtClean="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Overview</a:t>
            </a:r>
            <a:endParaRPr lang="en-US" sz="5500" b="1" dirty="0">
              <a:cs typeface="ＭＳ Ｐゴシック" charset="0"/>
            </a:endParaRPr>
          </a:p>
        </p:txBody>
      </p:sp>
      <p:sp>
        <p:nvSpPr>
          <p:cNvPr id="5123" name="Content Placeholder 2"/>
          <p:cNvSpPr>
            <a:spLocks noGrp="1"/>
          </p:cNvSpPr>
          <p:nvPr>
            <p:ph idx="1"/>
          </p:nvPr>
        </p:nvSpPr>
        <p:spPr>
          <a:xfrm>
            <a:off x="457200" y="1417638"/>
            <a:ext cx="7620000" cy="4983162"/>
          </a:xfrm>
        </p:spPr>
        <p:txBody>
          <a:bodyPr/>
          <a:lstStyle/>
          <a:p>
            <a:pPr marL="114300" indent="0">
              <a:buFont typeface="Arial" pitchFamily="34" charset="0"/>
              <a:buNone/>
              <a:defRPr/>
            </a:pPr>
            <a:r>
              <a:rPr lang="en-US" dirty="0" smtClean="0">
                <a:cs typeface="ＭＳ Ｐゴシック" charset="0"/>
              </a:rPr>
              <a:t>Includes three primary components:</a:t>
            </a:r>
          </a:p>
          <a:p>
            <a:pPr>
              <a:defRPr/>
            </a:pPr>
            <a:r>
              <a:rPr lang="en-US" b="1" dirty="0">
                <a:solidFill>
                  <a:srgbClr val="FF0000"/>
                </a:solidFill>
                <a:cs typeface="ＭＳ Ｐゴシック" charset="0"/>
              </a:rPr>
              <a:t>Screening/Benchmarking</a:t>
            </a:r>
          </a:p>
          <a:p>
            <a:pPr>
              <a:defRPr/>
            </a:pPr>
            <a:r>
              <a:rPr lang="en-US" dirty="0" smtClean="0">
                <a:cs typeface="ＭＳ Ｐゴシック" charset="0"/>
              </a:rPr>
              <a:t>Action Plan</a:t>
            </a:r>
          </a:p>
          <a:p>
            <a:pPr>
              <a:defRPr/>
            </a:pPr>
            <a:r>
              <a:rPr lang="en-US" dirty="0" smtClean="0">
                <a:cs typeface="ＭＳ Ｐゴシック" charset="0"/>
              </a:rPr>
              <a:t>Progress Monitoring</a:t>
            </a:r>
            <a:endParaRPr lang="en-US" u="sng" dirty="0" smtClean="0">
              <a:cs typeface="ＭＳ Ｐゴシック" charset="0"/>
            </a:endParaRPr>
          </a:p>
          <a:p>
            <a:pPr eaLnBrk="1" hangingPunct="1">
              <a:defRPr/>
            </a:pPr>
            <a:endParaRPr lang="en-US" u="sng" dirty="0">
              <a:cs typeface="ＭＳ Ｐゴシック" charset="0"/>
            </a:endParaRPr>
          </a:p>
          <a:p>
            <a:pPr eaLnBrk="1" hangingPunct="1">
              <a:defRPr/>
            </a:pPr>
            <a:r>
              <a:rPr lang="en-US" b="1" i="1" u="sng" dirty="0" smtClean="0">
                <a:cs typeface="ＭＳ Ｐゴシック" charset="0"/>
              </a:rPr>
              <a:t>Screening/Benchmarking</a:t>
            </a:r>
            <a:r>
              <a:rPr lang="en-US" b="1" i="1" dirty="0" smtClean="0">
                <a:cs typeface="ＭＳ Ｐゴシック" charset="0"/>
              </a:rPr>
              <a:t>-</a:t>
            </a:r>
            <a:r>
              <a:rPr lang="en-US" dirty="0" smtClean="0">
                <a:cs typeface="ＭＳ Ｐゴシック" charset="0"/>
              </a:rPr>
              <a:t> Conducted using one or more of the </a:t>
            </a:r>
            <a:r>
              <a:rPr lang="en-US" b="1" dirty="0" smtClean="0">
                <a:cs typeface="ＭＳ Ｐゴシック" charset="0"/>
              </a:rPr>
              <a:t>Behavioral and Emotional Screening System (BESS) Teacher and Student Forms</a:t>
            </a:r>
            <a:r>
              <a:rPr lang="en-US" dirty="0" smtClean="0">
                <a:cs typeface="ＭＳ Ｐゴシック" charset="0"/>
              </a:rPr>
              <a:t> and</a:t>
            </a:r>
            <a:r>
              <a:rPr lang="en-US" i="1" dirty="0" smtClean="0">
                <a:cs typeface="ＭＳ Ｐゴシック" charset="0"/>
              </a:rPr>
              <a:t> </a:t>
            </a:r>
            <a:r>
              <a:rPr lang="en-US" b="1" dirty="0" smtClean="0">
                <a:cs typeface="ＭＳ Ｐゴシック" charset="0"/>
              </a:rPr>
              <a:t>Social Skills Improvement System (SSIS) Performance Screening Guide Motivation and </a:t>
            </a:r>
            <a:r>
              <a:rPr lang="en-US" b="1" dirty="0" err="1" smtClean="0">
                <a:cs typeface="ＭＳ Ｐゴシック" charset="0"/>
              </a:rPr>
              <a:t>Prosocial</a:t>
            </a:r>
            <a:r>
              <a:rPr lang="en-US" b="1" dirty="0" smtClean="0">
                <a:cs typeface="ＭＳ Ｐゴシック" charset="0"/>
              </a:rPr>
              <a:t> Behavior  </a:t>
            </a:r>
            <a:r>
              <a:rPr lang="en-US" dirty="0" smtClean="0">
                <a:cs typeface="ＭＳ Ｐゴシック" charset="0"/>
              </a:rPr>
              <a:t>screening tools to identify students at risk for or currently experiencing behavioral and/or social-emotional problems.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Overview</a:t>
            </a:r>
            <a:endParaRPr lang="en-US" sz="5500" dirty="0">
              <a:cs typeface="ＭＳ Ｐゴシック" charset="0"/>
            </a:endParaRPr>
          </a:p>
        </p:txBody>
      </p:sp>
      <p:sp>
        <p:nvSpPr>
          <p:cNvPr id="3" name="Content Placeholder 2"/>
          <p:cNvSpPr>
            <a:spLocks noGrp="1"/>
          </p:cNvSpPr>
          <p:nvPr>
            <p:ph idx="1"/>
          </p:nvPr>
        </p:nvSpPr>
        <p:spPr/>
        <p:txBody>
          <a:bodyPr/>
          <a:lstStyle/>
          <a:p>
            <a:pPr marL="114300" indent="0">
              <a:buFont typeface="Arial" pitchFamily="34" charset="0"/>
              <a:buNone/>
              <a:defRPr/>
            </a:pPr>
            <a:r>
              <a:rPr lang="en-US" dirty="0" smtClean="0">
                <a:cs typeface="ＭＳ Ｐゴシック" charset="0"/>
              </a:rPr>
              <a:t>Includes three primary components:</a:t>
            </a:r>
          </a:p>
          <a:p>
            <a:pPr>
              <a:defRPr/>
            </a:pPr>
            <a:r>
              <a:rPr lang="en-US" dirty="0" smtClean="0">
                <a:cs typeface="ＭＳ Ｐゴシック" charset="0"/>
              </a:rPr>
              <a:t>Screening/Benchmarking</a:t>
            </a:r>
          </a:p>
          <a:p>
            <a:pPr>
              <a:defRPr/>
            </a:pPr>
            <a:r>
              <a:rPr lang="en-US" b="1" dirty="0" smtClean="0">
                <a:solidFill>
                  <a:srgbClr val="FF0000"/>
                </a:solidFill>
                <a:cs typeface="ＭＳ Ｐゴシック" charset="0"/>
              </a:rPr>
              <a:t>Action Plan</a:t>
            </a:r>
          </a:p>
          <a:p>
            <a:pPr>
              <a:defRPr/>
            </a:pPr>
            <a:r>
              <a:rPr lang="en-US" dirty="0" smtClean="0">
                <a:cs typeface="ＭＳ Ｐゴシック" charset="0"/>
              </a:rPr>
              <a:t>Progress Monitoring</a:t>
            </a:r>
            <a:endParaRPr lang="en-US" b="1" i="1" u="sng" dirty="0" smtClean="0">
              <a:cs typeface="ＭＳ Ｐゴシック" charset="0"/>
            </a:endParaRPr>
          </a:p>
          <a:p>
            <a:pPr>
              <a:defRPr/>
            </a:pPr>
            <a:endParaRPr lang="en-US" b="1" i="1" u="sng" dirty="0">
              <a:cs typeface="ＭＳ Ｐゴシック" charset="0"/>
            </a:endParaRPr>
          </a:p>
          <a:p>
            <a:pPr>
              <a:defRPr/>
            </a:pPr>
            <a:r>
              <a:rPr lang="en-US" b="1" i="1" u="sng" dirty="0" smtClean="0">
                <a:cs typeface="ＭＳ Ｐゴシック" charset="0"/>
              </a:rPr>
              <a:t>Action Plan- </a:t>
            </a:r>
            <a:r>
              <a:rPr lang="en-US" dirty="0" smtClean="0">
                <a:cs typeface="ＭＳ Ｐゴシック" charset="0"/>
              </a:rPr>
              <a:t>Users can select specific behaviors for remediation and monitoring.  Effective intervention strategies are provided with instructions for implementation based on BASC-2 Classroom Intervention Guide and SSIS Intervention Guide</a:t>
            </a:r>
          </a:p>
          <a:p>
            <a:pPr>
              <a:defRPr/>
            </a:pPr>
            <a:endParaRPr lang="en-US" dirty="0">
              <a:cs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Overview</a:t>
            </a:r>
            <a:endParaRPr lang="en-US" sz="5500" b="1" dirty="0">
              <a:cs typeface="ＭＳ Ｐゴシック" charset="0"/>
            </a:endParaRPr>
          </a:p>
        </p:txBody>
      </p:sp>
      <p:sp>
        <p:nvSpPr>
          <p:cNvPr id="3" name="Content Placeholder 2"/>
          <p:cNvSpPr>
            <a:spLocks noGrp="1"/>
          </p:cNvSpPr>
          <p:nvPr>
            <p:ph idx="1"/>
          </p:nvPr>
        </p:nvSpPr>
        <p:spPr/>
        <p:txBody>
          <a:bodyPr/>
          <a:lstStyle/>
          <a:p>
            <a:pPr marL="114300" indent="0">
              <a:buFont typeface="Arial" pitchFamily="34" charset="0"/>
              <a:buNone/>
              <a:defRPr/>
            </a:pPr>
            <a:r>
              <a:rPr lang="en-US" dirty="0" smtClean="0">
                <a:cs typeface="ＭＳ Ｐゴシック" charset="0"/>
              </a:rPr>
              <a:t>Includes three primary components:</a:t>
            </a:r>
          </a:p>
          <a:p>
            <a:pPr>
              <a:defRPr/>
            </a:pPr>
            <a:r>
              <a:rPr lang="en-US" dirty="0">
                <a:cs typeface="ＭＳ Ｐゴシック" charset="0"/>
              </a:rPr>
              <a:t>Screening/Benchmarking</a:t>
            </a:r>
          </a:p>
          <a:p>
            <a:pPr>
              <a:defRPr/>
            </a:pPr>
            <a:r>
              <a:rPr lang="en-US" dirty="0" smtClean="0">
                <a:cs typeface="ＭＳ Ｐゴシック" charset="0"/>
              </a:rPr>
              <a:t>Action Plan</a:t>
            </a:r>
          </a:p>
          <a:p>
            <a:pPr>
              <a:defRPr/>
            </a:pPr>
            <a:r>
              <a:rPr lang="en-US" b="1" dirty="0" smtClean="0">
                <a:solidFill>
                  <a:srgbClr val="FF0000"/>
                </a:solidFill>
                <a:cs typeface="ＭＳ Ｐゴシック" charset="0"/>
              </a:rPr>
              <a:t>Progress Monitoring</a:t>
            </a:r>
          </a:p>
          <a:p>
            <a:pPr>
              <a:defRPr/>
            </a:pPr>
            <a:endParaRPr lang="en-US" b="1" i="1" u="sng" dirty="0">
              <a:cs typeface="ＭＳ Ｐゴシック" charset="0"/>
            </a:endParaRPr>
          </a:p>
          <a:p>
            <a:pPr>
              <a:defRPr/>
            </a:pPr>
            <a:r>
              <a:rPr lang="en-US" b="1" i="1" u="sng" dirty="0" smtClean="0">
                <a:cs typeface="ＭＳ Ｐゴシック" charset="0"/>
              </a:rPr>
              <a:t>Progress Monitoring- </a:t>
            </a:r>
            <a:r>
              <a:rPr lang="en-US" dirty="0" smtClean="0">
                <a:cs typeface="ＭＳ Ｐゴシック" charset="0"/>
              </a:rPr>
              <a:t>Users can create custom progress monitoring forms and generate reports to track performance over time and across multiple interventions.  </a:t>
            </a:r>
          </a:p>
          <a:p>
            <a:pPr>
              <a:defRPr/>
            </a:pPr>
            <a:endParaRPr lang="en-US" dirty="0">
              <a:cs typeface="ＭＳ Ｐゴシック"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5500" b="1" dirty="0" smtClean="0">
                <a:ea typeface="+mj-ea"/>
                <a:cs typeface="+mj-cs"/>
              </a:rPr>
              <a:t>Evidence of Psychometric Support</a:t>
            </a:r>
            <a:endParaRPr lang="en-US" sz="5500" b="1" dirty="0">
              <a:ea typeface="+mj-ea"/>
              <a:cs typeface="+mj-cs"/>
            </a:endParaRPr>
          </a:p>
        </p:txBody>
      </p:sp>
      <p:sp>
        <p:nvSpPr>
          <p:cNvPr id="58370" name="Content Placeholder 2"/>
          <p:cNvSpPr>
            <a:spLocks noGrp="1"/>
          </p:cNvSpPr>
          <p:nvPr>
            <p:ph idx="1"/>
          </p:nvPr>
        </p:nvSpPr>
        <p:spPr>
          <a:xfrm>
            <a:off x="457200" y="1387475"/>
            <a:ext cx="7620000" cy="604838"/>
          </a:xfrm>
        </p:spPr>
        <p:txBody>
          <a:bodyPr/>
          <a:lstStyle/>
          <a:p>
            <a:pPr marL="114300" indent="0" algn="ctr" eaLnBrk="1" hangingPunct="1">
              <a:buFont typeface="Arial" pitchFamily="34" charset="0"/>
              <a:buNone/>
            </a:pPr>
            <a:r>
              <a:rPr lang="en-US" sz="3200" b="1" u="sng" smtClean="0"/>
              <a:t>BESS</a:t>
            </a:r>
          </a:p>
        </p:txBody>
      </p:sp>
      <p:graphicFrame>
        <p:nvGraphicFramePr>
          <p:cNvPr id="4" name="Table 3"/>
          <p:cNvGraphicFramePr>
            <a:graphicFrameLocks noGrp="1"/>
          </p:cNvGraphicFramePr>
          <p:nvPr/>
        </p:nvGraphicFramePr>
        <p:xfrm>
          <a:off x="1074738" y="1992313"/>
          <a:ext cx="6530976" cy="1482724"/>
        </p:xfrm>
        <a:graphic>
          <a:graphicData uri="http://schemas.openxmlformats.org/drawingml/2006/table">
            <a:tbl>
              <a:tblPr bandRow="1">
                <a:tableStyleId>{073A0DAA-6AF3-43AB-8588-CEC1D06C72B9}</a:tableStyleId>
              </a:tblPr>
              <a:tblGrid>
                <a:gridCol w="3265488"/>
                <a:gridCol w="3265488"/>
              </a:tblGrid>
              <a:tr h="370681">
                <a:tc>
                  <a:txBody>
                    <a:bodyPr/>
                    <a:lstStyle/>
                    <a:p>
                      <a:r>
                        <a:rPr lang="en-US" sz="1800" dirty="0" smtClean="0"/>
                        <a:t>Internal Reliability</a:t>
                      </a:r>
                      <a:endParaRPr lang="en-US" sz="1800" dirty="0"/>
                    </a:p>
                  </a:txBody>
                  <a:tcPr marL="91434" marR="91434" marT="45700" marB="45700"/>
                </a:tc>
                <a:tc>
                  <a:txBody>
                    <a:bodyPr/>
                    <a:lstStyle/>
                    <a:p>
                      <a:r>
                        <a:rPr lang="en-US" sz="1800" dirty="0" smtClean="0"/>
                        <a:t>Excellent</a:t>
                      </a:r>
                      <a:endParaRPr lang="en-US" sz="1800" dirty="0"/>
                    </a:p>
                  </a:txBody>
                  <a:tcPr marL="91434" marR="91434" marT="45700" marB="45700"/>
                </a:tc>
              </a:tr>
              <a:tr h="370681">
                <a:tc>
                  <a:txBody>
                    <a:bodyPr/>
                    <a:lstStyle/>
                    <a:p>
                      <a:r>
                        <a:rPr lang="en-US" sz="1800" dirty="0" smtClean="0"/>
                        <a:t>Test-Retest Reliability</a:t>
                      </a:r>
                      <a:endParaRPr lang="en-US" sz="1800" dirty="0"/>
                    </a:p>
                  </a:txBody>
                  <a:tcPr marL="91434" marR="91434" marT="45700" marB="45700"/>
                </a:tc>
                <a:tc>
                  <a:txBody>
                    <a:bodyPr/>
                    <a:lstStyle/>
                    <a:p>
                      <a:r>
                        <a:rPr lang="en-US" sz="1800" dirty="0" smtClean="0"/>
                        <a:t>Excellent</a:t>
                      </a:r>
                      <a:endParaRPr lang="en-US" sz="1800" dirty="0"/>
                    </a:p>
                  </a:txBody>
                  <a:tcPr marL="91434" marR="91434" marT="45700" marB="45700"/>
                </a:tc>
              </a:tr>
              <a:tr h="370681">
                <a:tc>
                  <a:txBody>
                    <a:bodyPr/>
                    <a:lstStyle/>
                    <a:p>
                      <a:r>
                        <a:rPr lang="en-US" sz="1800" dirty="0" smtClean="0"/>
                        <a:t>Inter-rater Reliability</a:t>
                      </a:r>
                      <a:endParaRPr lang="en-US" sz="1800" dirty="0"/>
                    </a:p>
                  </a:txBody>
                  <a:tcPr marL="91434" marR="91434" marT="45700" marB="45700"/>
                </a:tc>
                <a:tc>
                  <a:txBody>
                    <a:bodyPr/>
                    <a:lstStyle/>
                    <a:p>
                      <a:r>
                        <a:rPr lang="en-US" sz="1800" dirty="0" smtClean="0"/>
                        <a:t>Excellent</a:t>
                      </a:r>
                      <a:endParaRPr lang="en-US" sz="1800" dirty="0"/>
                    </a:p>
                  </a:txBody>
                  <a:tcPr marL="91434" marR="91434" marT="45700" marB="45700"/>
                </a:tc>
              </a:tr>
              <a:tr h="370681">
                <a:tc>
                  <a:txBody>
                    <a:bodyPr/>
                    <a:lstStyle/>
                    <a:p>
                      <a:r>
                        <a:rPr lang="en-US" sz="1800" dirty="0" smtClean="0"/>
                        <a:t>Convergent/Discriminant</a:t>
                      </a:r>
                      <a:r>
                        <a:rPr lang="en-US" sz="1800" baseline="0" dirty="0" smtClean="0"/>
                        <a:t> Validity</a:t>
                      </a:r>
                      <a:endParaRPr lang="en-US" sz="1800" dirty="0"/>
                    </a:p>
                  </a:txBody>
                  <a:tcPr marL="91434" marR="91434" marT="45700" marB="45700"/>
                </a:tc>
                <a:tc>
                  <a:txBody>
                    <a:bodyPr/>
                    <a:lstStyle/>
                    <a:p>
                      <a:r>
                        <a:rPr lang="en-US" sz="1800" dirty="0" smtClean="0"/>
                        <a:t>Excellent</a:t>
                      </a:r>
                      <a:endParaRPr lang="en-US" sz="1800" dirty="0"/>
                    </a:p>
                  </a:txBody>
                  <a:tcPr marL="91434" marR="91434" marT="45700" marB="45700"/>
                </a:tc>
              </a:tr>
            </a:tbl>
          </a:graphicData>
        </a:graphic>
      </p:graphicFrame>
      <p:sp>
        <p:nvSpPr>
          <p:cNvPr id="58388" name="TextBox 4"/>
          <p:cNvSpPr txBox="1">
            <a:spLocks noChangeArrowheads="1"/>
          </p:cNvSpPr>
          <p:nvPr/>
        </p:nvSpPr>
        <p:spPr bwMode="auto">
          <a:xfrm>
            <a:off x="606425" y="3475038"/>
            <a:ext cx="7470775"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sz="3200" b="1" u="sng">
                <a:cs typeface="MS PGothic" pitchFamily="34" charset="-128"/>
              </a:rPr>
              <a:t>SSIS</a:t>
            </a:r>
          </a:p>
        </p:txBody>
      </p:sp>
      <p:graphicFrame>
        <p:nvGraphicFramePr>
          <p:cNvPr id="6" name="Table 5"/>
          <p:cNvGraphicFramePr>
            <a:graphicFrameLocks noGrp="1"/>
          </p:cNvGraphicFramePr>
          <p:nvPr/>
        </p:nvGraphicFramePr>
        <p:xfrm>
          <a:off x="1017588" y="4060825"/>
          <a:ext cx="6648450" cy="1482724"/>
        </p:xfrm>
        <a:graphic>
          <a:graphicData uri="http://schemas.openxmlformats.org/drawingml/2006/table">
            <a:tbl>
              <a:tblPr bandRow="1">
                <a:tableStyleId>{073A0DAA-6AF3-43AB-8588-CEC1D06C72B9}</a:tableStyleId>
              </a:tblPr>
              <a:tblGrid>
                <a:gridCol w="3311274"/>
                <a:gridCol w="3337176"/>
              </a:tblGrid>
              <a:tr h="370681">
                <a:tc>
                  <a:txBody>
                    <a:bodyPr/>
                    <a:lstStyle/>
                    <a:p>
                      <a:r>
                        <a:rPr lang="en-US" sz="1800" dirty="0" smtClean="0"/>
                        <a:t>Internal Reliability</a:t>
                      </a:r>
                      <a:endParaRPr lang="en-US" sz="1800" dirty="0"/>
                    </a:p>
                  </a:txBody>
                  <a:tcPr marL="91452" marR="91452" marT="45700" marB="45700"/>
                </a:tc>
                <a:tc>
                  <a:txBody>
                    <a:bodyPr/>
                    <a:lstStyle/>
                    <a:p>
                      <a:r>
                        <a:rPr lang="en-US" sz="1800" dirty="0" smtClean="0"/>
                        <a:t>N/A</a:t>
                      </a:r>
                      <a:endParaRPr lang="en-US" sz="1800" dirty="0"/>
                    </a:p>
                  </a:txBody>
                  <a:tcPr marL="91452" marR="91452" marT="45700" marB="45700"/>
                </a:tc>
              </a:tr>
              <a:tr h="370681">
                <a:tc>
                  <a:txBody>
                    <a:bodyPr/>
                    <a:lstStyle/>
                    <a:p>
                      <a:r>
                        <a:rPr lang="en-US" sz="1800" dirty="0" smtClean="0"/>
                        <a:t>Test-Retest Reliability</a:t>
                      </a:r>
                      <a:endParaRPr lang="en-US" sz="1800" dirty="0"/>
                    </a:p>
                  </a:txBody>
                  <a:tcPr marL="91452" marR="91452" marT="45700" marB="45700"/>
                </a:tc>
                <a:tc>
                  <a:txBody>
                    <a:bodyPr/>
                    <a:lstStyle/>
                    <a:p>
                      <a:r>
                        <a:rPr lang="en-US" sz="1800" dirty="0" smtClean="0"/>
                        <a:t>Adequate</a:t>
                      </a:r>
                      <a:endParaRPr lang="en-US" sz="1800" dirty="0"/>
                    </a:p>
                  </a:txBody>
                  <a:tcPr marL="91452" marR="91452" marT="45700" marB="45700"/>
                </a:tc>
              </a:tr>
              <a:tr h="370681">
                <a:tc>
                  <a:txBody>
                    <a:bodyPr/>
                    <a:lstStyle/>
                    <a:p>
                      <a:r>
                        <a:rPr lang="en-US" sz="1800" dirty="0" smtClean="0"/>
                        <a:t>Inter-rater</a:t>
                      </a:r>
                      <a:r>
                        <a:rPr lang="en-US" sz="1800" baseline="0" dirty="0" smtClean="0"/>
                        <a:t> Reliability</a:t>
                      </a:r>
                      <a:endParaRPr lang="en-US" sz="1800" dirty="0"/>
                    </a:p>
                  </a:txBody>
                  <a:tcPr marL="91452" marR="91452" marT="45700" marB="45700"/>
                </a:tc>
                <a:tc>
                  <a:txBody>
                    <a:bodyPr/>
                    <a:lstStyle/>
                    <a:p>
                      <a:r>
                        <a:rPr lang="en-US" sz="1800" dirty="0" smtClean="0"/>
                        <a:t>Adequate</a:t>
                      </a:r>
                      <a:endParaRPr lang="en-US" sz="1800" dirty="0"/>
                    </a:p>
                  </a:txBody>
                  <a:tcPr marL="91452" marR="91452" marT="45700" marB="45700"/>
                </a:tc>
              </a:tr>
              <a:tr h="370681">
                <a:tc>
                  <a:txBody>
                    <a:bodyPr/>
                    <a:lstStyle/>
                    <a:p>
                      <a:r>
                        <a:rPr lang="en-US" sz="1800" dirty="0" smtClean="0"/>
                        <a:t>Convergent/Discriminant</a:t>
                      </a:r>
                      <a:r>
                        <a:rPr lang="en-US" sz="1800" baseline="0" dirty="0" smtClean="0"/>
                        <a:t> Validity</a:t>
                      </a:r>
                      <a:endParaRPr lang="en-US" sz="1800" dirty="0"/>
                    </a:p>
                  </a:txBody>
                  <a:tcPr marL="91452" marR="91452" marT="45700" marB="45700"/>
                </a:tc>
                <a:tc>
                  <a:txBody>
                    <a:bodyPr/>
                    <a:lstStyle/>
                    <a:p>
                      <a:r>
                        <a:rPr lang="en-US" sz="1800" dirty="0" smtClean="0"/>
                        <a:t>Limited</a:t>
                      </a:r>
                      <a:endParaRPr lang="en-US" sz="1800" dirty="0"/>
                    </a:p>
                  </a:txBody>
                  <a:tcPr marL="91452" marR="91452" marT="45700" marB="45700"/>
                </a:tc>
              </a:tr>
            </a:tbl>
          </a:graphicData>
        </a:graphic>
      </p:graphicFrame>
      <p:sp>
        <p:nvSpPr>
          <p:cNvPr id="58406" name="TextBox 4"/>
          <p:cNvSpPr txBox="1">
            <a:spLocks noChangeArrowheads="1"/>
          </p:cNvSpPr>
          <p:nvPr/>
        </p:nvSpPr>
        <p:spPr bwMode="auto">
          <a:xfrm>
            <a:off x="606425" y="5743575"/>
            <a:ext cx="747077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b="1">
                <a:cs typeface="MS PGothic" pitchFamily="34" charset="-128"/>
              </a:rPr>
              <a:t>*NOTE: Information about AIMSweb Behavior</a:t>
            </a:r>
            <a:r>
              <a:rPr lang="en-US" b="1" i="1">
                <a:cs typeface="MS PGothic" pitchFamily="34" charset="-128"/>
              </a:rPr>
              <a:t> Screeners </a:t>
            </a:r>
          </a:p>
          <a:p>
            <a:pPr eaLnBrk="1" hangingPunct="1"/>
            <a:r>
              <a:rPr lang="en-US" b="1">
                <a:cs typeface="MS PGothic" pitchFamily="34" charset="-128"/>
              </a:rPr>
              <a:t>(not customized progress monitoring tools)</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Description</a:t>
            </a:r>
            <a:endParaRPr lang="en-US" sz="5500" b="1" dirty="0">
              <a:cs typeface="ＭＳ Ｐゴシック" charset="0"/>
            </a:endParaRPr>
          </a:p>
        </p:txBody>
      </p:sp>
      <p:sp>
        <p:nvSpPr>
          <p:cNvPr id="60418" name="Content Placeholder 2"/>
          <p:cNvSpPr>
            <a:spLocks noGrp="1"/>
          </p:cNvSpPr>
          <p:nvPr>
            <p:ph idx="1"/>
          </p:nvPr>
        </p:nvSpPr>
        <p:spPr>
          <a:xfrm>
            <a:off x="457200" y="1244600"/>
            <a:ext cx="7620000" cy="5156200"/>
          </a:xfrm>
        </p:spPr>
        <p:txBody>
          <a:bodyPr/>
          <a:lstStyle/>
          <a:p>
            <a:r>
              <a:rPr lang="en-US" smtClean="0"/>
              <a:t>Forms can include one or multiple items from the BESS or SSIS screeners</a:t>
            </a:r>
          </a:p>
          <a:p>
            <a:pPr lvl="1"/>
            <a:r>
              <a:rPr lang="en-US" smtClean="0"/>
              <a:t>BESS- internalizing problems, externalizing problems, school problems, and adaptive skills</a:t>
            </a:r>
          </a:p>
          <a:p>
            <a:pPr lvl="2"/>
            <a:r>
              <a:rPr lang="en-US" smtClean="0"/>
              <a:t>Related to BASC-2 Teacher and Student forms</a:t>
            </a:r>
          </a:p>
          <a:p>
            <a:pPr lvl="1"/>
            <a:r>
              <a:rPr lang="en-US" smtClean="0"/>
              <a:t>SSIS- criterion referenced rating scale assessing student</a:t>
            </a:r>
            <a:r>
              <a:rPr lang="ja-JP" altLang="en-US" smtClean="0"/>
              <a:t>’</a:t>
            </a:r>
            <a:r>
              <a:rPr lang="en-US" altLang="ja-JP" smtClean="0"/>
              <a:t>s prosocial behavior and motivation to learn </a:t>
            </a:r>
          </a:p>
          <a:p>
            <a:r>
              <a:rPr lang="en-US" smtClean="0"/>
              <a:t>Focus on specific or related items identified as problematic </a:t>
            </a:r>
          </a:p>
          <a:p>
            <a:r>
              <a:rPr lang="en-US" smtClean="0"/>
              <a:t>Customize rating forms to include items not assessed on BESS or SSIS to meet school or individual student needs (e.g., atypical behaviors) </a:t>
            </a:r>
          </a:p>
          <a:p>
            <a:pPr lvl="1"/>
            <a:r>
              <a:rPr lang="en-US" smtClean="0"/>
              <a:t>Maladaptive behavior</a:t>
            </a:r>
          </a:p>
          <a:p>
            <a:pPr lvl="1"/>
            <a:r>
              <a:rPr lang="en-US" smtClean="0"/>
              <a:t>Schoolwide expectations</a:t>
            </a:r>
          </a:p>
          <a:p>
            <a:pPr lvl="1"/>
            <a:r>
              <a:rPr lang="en-US" smtClean="0"/>
              <a:t>Prosocial behavior</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Description</a:t>
            </a:r>
            <a:endParaRPr lang="en-US" sz="5500" b="1" dirty="0">
              <a:cs typeface="ＭＳ Ｐゴシック" charset="0"/>
            </a:endParaRPr>
          </a:p>
        </p:txBody>
      </p:sp>
      <p:sp>
        <p:nvSpPr>
          <p:cNvPr id="61442" name="Content Placeholder 2"/>
          <p:cNvSpPr>
            <a:spLocks noGrp="1"/>
          </p:cNvSpPr>
          <p:nvPr>
            <p:ph idx="1"/>
          </p:nvPr>
        </p:nvSpPr>
        <p:spPr>
          <a:xfrm>
            <a:off x="446088" y="1417638"/>
            <a:ext cx="7620000" cy="4994275"/>
          </a:xfrm>
        </p:spPr>
        <p:txBody>
          <a:bodyPr/>
          <a:lstStyle/>
          <a:p>
            <a:r>
              <a:rPr lang="en-US" sz="2000" smtClean="0"/>
              <a:t>Progress monitoring forms can be computer or paper based.</a:t>
            </a:r>
          </a:p>
          <a:p>
            <a:endParaRPr lang="en-US" sz="2000" smtClean="0"/>
          </a:p>
          <a:p>
            <a:r>
              <a:rPr lang="en-US" sz="2000" smtClean="0"/>
              <a:t>Generates computer-based reports on student progress that can be accessed at any time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defRPr/>
            </a:pPr>
            <a:r>
              <a:rPr lang="en-US" sz="5500" b="1" dirty="0" smtClean="0">
                <a:cs typeface="ＭＳ Ｐゴシック" charset="0"/>
              </a:rPr>
              <a:t>Description</a:t>
            </a:r>
            <a:endParaRPr lang="en-US" sz="5500" dirty="0">
              <a:cs typeface="ＭＳ Ｐゴシック" charset="0"/>
            </a:endParaRPr>
          </a:p>
        </p:txBody>
      </p:sp>
      <p:sp>
        <p:nvSpPr>
          <p:cNvPr id="5" name="Content Placeholder 4"/>
          <p:cNvSpPr>
            <a:spLocks noGrp="1"/>
          </p:cNvSpPr>
          <p:nvPr>
            <p:ph idx="1"/>
          </p:nvPr>
        </p:nvSpPr>
        <p:spPr/>
        <p:txBody>
          <a:bodyPr/>
          <a:lstStyle/>
          <a:p>
            <a:pPr marL="411163" lvl="1" indent="0">
              <a:buFont typeface="Arial" pitchFamily="34" charset="0"/>
              <a:buNone/>
              <a:defRPr/>
            </a:pPr>
            <a:r>
              <a:rPr lang="en-US" sz="2400" b="1" u="sng" dirty="0" smtClean="0">
                <a:cs typeface="+mn-cs"/>
              </a:rPr>
              <a:t>Reports Include:</a:t>
            </a:r>
          </a:p>
          <a:p>
            <a:pPr lvl="1">
              <a:defRPr/>
            </a:pPr>
            <a:r>
              <a:rPr lang="en-US" sz="1800" dirty="0" smtClean="0">
                <a:cs typeface="+mn-cs"/>
              </a:rPr>
              <a:t>Graph </a:t>
            </a:r>
            <a:r>
              <a:rPr lang="en-US" sz="1800" dirty="0">
                <a:cs typeface="+mn-cs"/>
              </a:rPr>
              <a:t>of students progress (i.e., baseline data, goal, rate of improvement)</a:t>
            </a:r>
          </a:p>
          <a:p>
            <a:pPr lvl="1">
              <a:defRPr/>
            </a:pPr>
            <a:r>
              <a:rPr lang="en-US" sz="1800" dirty="0">
                <a:cs typeface="+mn-cs"/>
              </a:rPr>
              <a:t>Individual graphs of student behavior </a:t>
            </a:r>
          </a:p>
          <a:p>
            <a:pPr lvl="2">
              <a:defRPr/>
            </a:pPr>
            <a:r>
              <a:rPr lang="en-US" dirty="0">
                <a:cs typeface="+mn-cs"/>
              </a:rPr>
              <a:t>Setting specific (across multiple settings)</a:t>
            </a:r>
          </a:p>
          <a:p>
            <a:pPr lvl="2">
              <a:defRPr/>
            </a:pPr>
            <a:r>
              <a:rPr lang="en-US" dirty="0">
                <a:cs typeface="+mn-cs"/>
              </a:rPr>
              <a:t>Specific behaviors (multiple behaviors)</a:t>
            </a:r>
          </a:p>
          <a:p>
            <a:pPr lvl="2">
              <a:defRPr/>
            </a:pPr>
            <a:r>
              <a:rPr lang="en-US" dirty="0">
                <a:cs typeface="+mn-cs"/>
              </a:rPr>
              <a:t>Changes in interventions are noted (i.e., change lines are provided on graphs)</a:t>
            </a:r>
          </a:p>
          <a:p>
            <a:pPr lvl="1">
              <a:defRPr/>
            </a:pPr>
            <a:r>
              <a:rPr lang="en-US" sz="1800" dirty="0">
                <a:cs typeface="+mn-cs"/>
              </a:rPr>
              <a:t>Qualitative information</a:t>
            </a:r>
          </a:p>
          <a:p>
            <a:pPr lvl="2">
              <a:defRPr/>
            </a:pPr>
            <a:r>
              <a:rPr lang="en-US" dirty="0">
                <a:cs typeface="+mn-cs"/>
              </a:rPr>
              <a:t>Intervention implementation</a:t>
            </a:r>
          </a:p>
          <a:p>
            <a:pPr lvl="2">
              <a:defRPr/>
            </a:pPr>
            <a:r>
              <a:rPr lang="en-US" dirty="0">
                <a:cs typeface="+mn-cs"/>
              </a:rPr>
              <a:t>Atypical behavior </a:t>
            </a:r>
          </a:p>
          <a:p>
            <a:pPr lvl="2">
              <a:defRPr/>
            </a:pPr>
            <a:r>
              <a:rPr lang="en-US" dirty="0">
                <a:cs typeface="+mn-cs"/>
              </a:rPr>
              <a:t>Changes in interventions</a:t>
            </a:r>
          </a:p>
          <a:p>
            <a:pPr lvl="1">
              <a:defRPr/>
            </a:pPr>
            <a:r>
              <a:rPr lang="en-US" sz="1800" dirty="0">
                <a:cs typeface="+mn-cs"/>
              </a:rPr>
              <a:t>Information replacement behaviors (FBA)</a:t>
            </a:r>
          </a:p>
          <a:p>
            <a:pPr marL="114300" indent="0">
              <a:buFont typeface="Arial" pitchFamily="34" charset="0"/>
              <a:buNone/>
              <a:defRPr/>
            </a:pPr>
            <a:endParaRPr lang="en-US" dirty="0">
              <a:cs typeface="ＭＳ Ｐゴシック"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5500" b="1" dirty="0" smtClean="0">
                <a:ea typeface="+mj-ea"/>
                <a:cs typeface="+mj-cs"/>
              </a:rPr>
              <a:t>Population</a:t>
            </a:r>
            <a:endParaRPr lang="en-US" sz="5500" b="1" dirty="0">
              <a:ea typeface="+mj-ea"/>
              <a:cs typeface="+mj-cs"/>
            </a:endParaRPr>
          </a:p>
        </p:txBody>
      </p:sp>
      <p:sp>
        <p:nvSpPr>
          <p:cNvPr id="9219" name="Content Placeholder 2"/>
          <p:cNvSpPr>
            <a:spLocks noGrp="1"/>
          </p:cNvSpPr>
          <p:nvPr>
            <p:ph idx="1"/>
          </p:nvPr>
        </p:nvSpPr>
        <p:spPr>
          <a:xfrm>
            <a:off x="457200" y="1417638"/>
            <a:ext cx="7620000" cy="5214937"/>
          </a:xfrm>
        </p:spPr>
        <p:txBody>
          <a:bodyPr/>
          <a:lstStyle/>
          <a:p>
            <a:pPr eaLnBrk="1" hangingPunct="1">
              <a:defRPr/>
            </a:pPr>
            <a:r>
              <a:rPr lang="en-US" dirty="0" smtClean="0">
                <a:cs typeface="ＭＳ Ｐゴシック" charset="0"/>
              </a:rPr>
              <a:t>Progress monitoring at school-wide or individual level</a:t>
            </a:r>
          </a:p>
          <a:p>
            <a:pPr eaLnBrk="1" hangingPunct="1">
              <a:defRPr/>
            </a:pPr>
            <a:r>
              <a:rPr lang="en-US" dirty="0" smtClean="0">
                <a:cs typeface="ＭＳ Ｐゴシック" charset="0"/>
              </a:rPr>
              <a:t>Age Range:</a:t>
            </a:r>
          </a:p>
          <a:p>
            <a:pPr lvl="1" eaLnBrk="1" hangingPunct="1">
              <a:defRPr/>
            </a:pPr>
            <a:r>
              <a:rPr lang="en-US" dirty="0" smtClean="0">
                <a:cs typeface="+mn-cs"/>
              </a:rPr>
              <a:t>Teacher reports- Kindergarten to 12</a:t>
            </a:r>
            <a:r>
              <a:rPr lang="en-US" baseline="30000" dirty="0" smtClean="0">
                <a:cs typeface="+mn-cs"/>
              </a:rPr>
              <a:t>th</a:t>
            </a:r>
            <a:r>
              <a:rPr lang="en-US" dirty="0" smtClean="0">
                <a:cs typeface="+mn-cs"/>
              </a:rPr>
              <a:t> grade</a:t>
            </a:r>
          </a:p>
          <a:p>
            <a:pPr lvl="1" eaLnBrk="1" hangingPunct="1">
              <a:defRPr/>
            </a:pPr>
            <a:r>
              <a:rPr lang="en-US" dirty="0" smtClean="0">
                <a:cs typeface="+mn-cs"/>
              </a:rPr>
              <a:t>Student report- 3</a:t>
            </a:r>
            <a:r>
              <a:rPr lang="en-US" baseline="30000" dirty="0" smtClean="0">
                <a:cs typeface="+mn-cs"/>
              </a:rPr>
              <a:t>rd</a:t>
            </a:r>
            <a:r>
              <a:rPr lang="en-US" dirty="0" smtClean="0">
                <a:cs typeface="+mn-cs"/>
              </a:rPr>
              <a:t> to 12</a:t>
            </a:r>
            <a:r>
              <a:rPr lang="en-US" baseline="30000" dirty="0" smtClean="0">
                <a:cs typeface="+mn-cs"/>
              </a:rPr>
              <a:t>th</a:t>
            </a:r>
            <a:r>
              <a:rPr lang="en-US" dirty="0" smtClean="0">
                <a:cs typeface="+mn-cs"/>
              </a:rPr>
              <a:t> grade</a:t>
            </a:r>
          </a:p>
          <a:p>
            <a:pPr marL="411163" lvl="1" indent="0" eaLnBrk="1" hangingPunct="1">
              <a:buFont typeface="Arial" pitchFamily="34" charset="0"/>
              <a:buNone/>
              <a:defRPr/>
            </a:pPr>
            <a:endParaRPr lang="en-US" dirty="0" smtClean="0">
              <a:cs typeface="+mn-cs"/>
            </a:endParaRPr>
          </a:p>
          <a:p>
            <a:pPr eaLnBrk="1" hangingPunct="1">
              <a:defRPr/>
            </a:pPr>
            <a:r>
              <a:rPr lang="en-US" dirty="0" smtClean="0">
                <a:cs typeface="ＭＳ Ｐゴシック" charset="0"/>
              </a:rPr>
              <a:t>Monitors wide range of social-emotional  and behavioral problems</a:t>
            </a:r>
          </a:p>
          <a:p>
            <a:pPr lvl="1" eaLnBrk="1" hangingPunct="1">
              <a:defRPr/>
            </a:pPr>
            <a:r>
              <a:rPr lang="en-US" dirty="0" smtClean="0">
                <a:cs typeface="+mn-cs"/>
              </a:rPr>
              <a:t>BESS- internalizing problems, externalizing problems, school problems and adaptive skills</a:t>
            </a:r>
          </a:p>
          <a:p>
            <a:pPr lvl="1" eaLnBrk="1" hangingPunct="1">
              <a:defRPr/>
            </a:pPr>
            <a:r>
              <a:rPr lang="en-US" dirty="0" smtClean="0">
                <a:cs typeface="+mn-cs"/>
              </a:rPr>
              <a:t>SSIS- </a:t>
            </a:r>
            <a:r>
              <a:rPr lang="en-US" dirty="0" err="1" smtClean="0">
                <a:cs typeface="+mn-cs"/>
              </a:rPr>
              <a:t>prosocial</a:t>
            </a:r>
            <a:r>
              <a:rPr lang="en-US" dirty="0" smtClean="0">
                <a:cs typeface="+mn-cs"/>
              </a:rPr>
              <a:t> behaviors and motivation to learn</a:t>
            </a:r>
          </a:p>
          <a:p>
            <a:pPr lvl="1" eaLnBrk="1" hangingPunct="1">
              <a:defRPr/>
            </a:pPr>
            <a:r>
              <a:rPr lang="en-US" i="1" dirty="0" smtClean="0">
                <a:cs typeface="+mn-cs"/>
              </a:rPr>
              <a:t>Progress monitoring tools can be customized to fit school or individual student needs </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Materials</a:t>
            </a:r>
            <a:endParaRPr lang="en-US" sz="5500" b="1" dirty="0">
              <a:cs typeface="ＭＳ Ｐゴシック" charset="0"/>
            </a:endParaRPr>
          </a:p>
        </p:txBody>
      </p:sp>
      <p:sp>
        <p:nvSpPr>
          <p:cNvPr id="65538" name="Content Placeholder 2"/>
          <p:cNvSpPr>
            <a:spLocks noGrp="1"/>
          </p:cNvSpPr>
          <p:nvPr>
            <p:ph idx="1"/>
          </p:nvPr>
        </p:nvSpPr>
        <p:spPr/>
        <p:txBody>
          <a:bodyPr/>
          <a:lstStyle/>
          <a:p>
            <a:r>
              <a:rPr lang="en-US" smtClean="0"/>
              <a:t>Costs</a:t>
            </a:r>
          </a:p>
          <a:p>
            <a:pPr lvl="1"/>
            <a:r>
              <a:rPr lang="en-US" smtClean="0"/>
              <a:t>Additional $1.00 per student per year for AIMSweb academic customers</a:t>
            </a:r>
          </a:p>
          <a:p>
            <a:pPr lvl="1"/>
            <a:r>
              <a:rPr lang="en-US" smtClean="0"/>
              <a:t>Additional $4.00 per student for new users</a:t>
            </a:r>
          </a:p>
          <a:p>
            <a:r>
              <a:rPr lang="en-US" smtClean="0"/>
              <a:t>Forms can be paper-based or computer-based</a:t>
            </a:r>
          </a:p>
          <a:p>
            <a:r>
              <a:rPr lang="en-US" smtClean="0"/>
              <a:t>Does not require local software installation</a:t>
            </a:r>
          </a:p>
          <a:p>
            <a:pPr lvl="1"/>
            <a:r>
              <a:rPr lang="en-US" smtClean="0"/>
              <a:t>Web-based access</a:t>
            </a:r>
          </a:p>
          <a:p>
            <a:pPr>
              <a:buFont typeface="Arial" pitchFamily="34" charset="0"/>
              <a:buNone/>
            </a:pPr>
            <a:endParaRPr lang="en-US" smtClean="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Procedures</a:t>
            </a:r>
            <a:endParaRPr lang="en-US" sz="5500" b="1" dirty="0">
              <a:ea typeface="+mj-ea"/>
              <a:cs typeface="+mj-cs"/>
            </a:endParaRPr>
          </a:p>
        </p:txBody>
      </p:sp>
      <p:sp>
        <p:nvSpPr>
          <p:cNvPr id="66562" name="Content Placeholder 2"/>
          <p:cNvSpPr>
            <a:spLocks noGrp="1"/>
          </p:cNvSpPr>
          <p:nvPr>
            <p:ph idx="1"/>
          </p:nvPr>
        </p:nvSpPr>
        <p:spPr>
          <a:xfrm>
            <a:off x="457200" y="1652588"/>
            <a:ext cx="7620000" cy="1533525"/>
          </a:xfrm>
        </p:spPr>
        <p:txBody>
          <a:bodyPr/>
          <a:lstStyle/>
          <a:p>
            <a:pPr marL="114300" indent="0" eaLnBrk="1" hangingPunct="1">
              <a:buFont typeface="Arial" pitchFamily="34" charset="0"/>
              <a:buNone/>
            </a:pPr>
            <a:r>
              <a:rPr lang="en-US" b="1" u="sng" smtClean="0">
                <a:solidFill>
                  <a:srgbClr val="FF0000"/>
                </a:solidFill>
              </a:rPr>
              <a:t>Identification</a:t>
            </a:r>
            <a:r>
              <a:rPr lang="en-US" smtClean="0">
                <a:solidFill>
                  <a:srgbClr val="FF0000"/>
                </a:solidFill>
              </a:rPr>
              <a:t> </a:t>
            </a:r>
            <a:r>
              <a:rPr lang="en-US" smtClean="0"/>
              <a:t>of students using universal screening data, teacher/PST nomination, PBIS data, Office Discipline Referrals etc. </a:t>
            </a:r>
          </a:p>
          <a:p>
            <a:pPr marL="114300" indent="0" algn="ctr" eaLnBrk="1" hangingPunct="1">
              <a:buFont typeface="Arial" pitchFamily="34" charset="0"/>
              <a:buNone/>
            </a:pPr>
            <a:endParaRPr lang="en-US" b="1" smtClean="0"/>
          </a:p>
          <a:p>
            <a:pPr marL="114300" indent="0" algn="ctr" eaLnBrk="1" hangingPunct="1">
              <a:buFont typeface="Arial" pitchFamily="34" charset="0"/>
              <a:buNone/>
            </a:pPr>
            <a:r>
              <a:rPr lang="en-US" b="1" smtClean="0"/>
              <a:t>*Do not need to use screening/benchmarking </a:t>
            </a:r>
          </a:p>
          <a:p>
            <a:pPr marL="114300" indent="0" algn="ctr" eaLnBrk="1" hangingPunct="1">
              <a:buFont typeface="Arial" pitchFamily="34" charset="0"/>
              <a:buNone/>
            </a:pPr>
            <a:r>
              <a:rPr lang="en-US" b="1" smtClean="0"/>
              <a:t>to use as a progress monitoring tool*</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t>Progress Monitoring..</a:t>
            </a:r>
            <a:endParaRPr lang="en-US" b="1" dirty="0"/>
          </a:p>
        </p:txBody>
      </p:sp>
      <p:sp>
        <p:nvSpPr>
          <p:cNvPr id="126978" name="Content Placeholder 2"/>
          <p:cNvSpPr>
            <a:spLocks noGrp="1"/>
          </p:cNvSpPr>
          <p:nvPr>
            <p:ph idx="1"/>
          </p:nvPr>
        </p:nvSpPr>
        <p:spPr/>
        <p:txBody>
          <a:bodyPr/>
          <a:lstStyle/>
          <a:p>
            <a:r>
              <a:rPr lang="en-US" sz="2400" smtClean="0"/>
              <a:t>Measures should occur on a regular, frequent basis</a:t>
            </a:r>
          </a:p>
          <a:p>
            <a:r>
              <a:rPr lang="en-US" sz="2400" smtClean="0"/>
              <a:t>Should be brief and easy to administer </a:t>
            </a:r>
          </a:p>
          <a:p>
            <a:r>
              <a:rPr lang="en-US" sz="2400" smtClean="0"/>
              <a:t>Should be sensitive to the intervention after relatively short periods of time</a:t>
            </a:r>
          </a:p>
          <a:p>
            <a:r>
              <a:rPr lang="en-US" sz="2400" smtClean="0"/>
              <a:t>Should provide information that is readily understandable to a range of individuals (administrators, parents, etc)</a:t>
            </a:r>
          </a:p>
          <a:p>
            <a:r>
              <a:rPr lang="en-US" sz="2400" smtClean="0"/>
              <a:t>Should allow for monitoring progress of individual children, and groups of children</a:t>
            </a:r>
          </a:p>
          <a:p>
            <a:r>
              <a:rPr lang="en-US" sz="2400" smtClean="0"/>
              <a:t>Should be part of a system for collecting and utilizing progress monitoring data</a:t>
            </a:r>
          </a:p>
          <a:p>
            <a:endParaRPr lang="en-US" smtClean="0">
              <a:latin typeface="Century Gothic" pitchFamily="34" charset="0"/>
            </a:endParaRPr>
          </a:p>
          <a:p>
            <a:endParaRPr lang="en-US" smtClean="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Procedures</a:t>
            </a:r>
            <a:endParaRPr lang="en-US" sz="5500" b="1" dirty="0">
              <a:ea typeface="+mj-ea"/>
              <a:cs typeface="+mj-cs"/>
            </a:endParaRPr>
          </a:p>
        </p:txBody>
      </p:sp>
      <p:sp>
        <p:nvSpPr>
          <p:cNvPr id="68610" name="Content Placeholder 2"/>
          <p:cNvSpPr>
            <a:spLocks noGrp="1"/>
          </p:cNvSpPr>
          <p:nvPr>
            <p:ph idx="1"/>
          </p:nvPr>
        </p:nvSpPr>
        <p:spPr>
          <a:xfrm>
            <a:off x="457200" y="1295400"/>
            <a:ext cx="7620000" cy="1249363"/>
          </a:xfrm>
        </p:spPr>
        <p:txBody>
          <a:bodyPr/>
          <a:lstStyle/>
          <a:p>
            <a:pPr marL="114300" indent="0" eaLnBrk="1" hangingPunct="1">
              <a:buFont typeface="Arial" pitchFamily="34" charset="0"/>
              <a:buNone/>
            </a:pPr>
            <a:r>
              <a:rPr lang="en-US" b="1" u="sng" smtClean="0"/>
              <a:t>Identification</a:t>
            </a:r>
          </a:p>
        </p:txBody>
      </p:sp>
      <p:pic>
        <p:nvPicPr>
          <p:cNvPr id="68611"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57200" y="1755775"/>
            <a:ext cx="7908925" cy="474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5-Point Star 2"/>
          <p:cNvSpPr/>
          <p:nvPr/>
        </p:nvSpPr>
        <p:spPr>
          <a:xfrm>
            <a:off x="6708775" y="5356225"/>
            <a:ext cx="155575" cy="14128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Procedures</a:t>
            </a:r>
            <a:endParaRPr lang="en-US" sz="5500" b="1" dirty="0">
              <a:cs typeface="ＭＳ Ｐゴシック" charset="0"/>
            </a:endParaRPr>
          </a:p>
        </p:txBody>
      </p:sp>
      <p:sp>
        <p:nvSpPr>
          <p:cNvPr id="70658" name="Content Placeholder 2"/>
          <p:cNvSpPr>
            <a:spLocks noGrp="1"/>
          </p:cNvSpPr>
          <p:nvPr>
            <p:ph idx="1"/>
          </p:nvPr>
        </p:nvSpPr>
        <p:spPr/>
        <p:txBody>
          <a:bodyPr/>
          <a:lstStyle/>
          <a:p>
            <a:pPr marL="114300" indent="0" eaLnBrk="1" hangingPunct="1">
              <a:buFont typeface="Arial" pitchFamily="34" charset="0"/>
              <a:buNone/>
            </a:pPr>
            <a:r>
              <a:rPr lang="en-US" b="1" u="sng" smtClean="0">
                <a:solidFill>
                  <a:srgbClr val="FF0000"/>
                </a:solidFill>
              </a:rPr>
              <a:t>Action Plan </a:t>
            </a:r>
            <a:r>
              <a:rPr lang="en-US" smtClean="0"/>
              <a:t>is created for students who require social-emotional or behavioral interventions</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Procedures</a:t>
            </a:r>
            <a:endParaRPr lang="en-US" sz="5500" b="1" dirty="0">
              <a:cs typeface="ＭＳ Ｐゴシック" charset="0"/>
            </a:endParaRPr>
          </a:p>
        </p:txBody>
      </p:sp>
      <p:sp>
        <p:nvSpPr>
          <p:cNvPr id="3" name="Content Placeholder 2"/>
          <p:cNvSpPr>
            <a:spLocks noGrp="1"/>
          </p:cNvSpPr>
          <p:nvPr>
            <p:ph idx="1"/>
          </p:nvPr>
        </p:nvSpPr>
        <p:spPr/>
        <p:txBody>
          <a:bodyPr/>
          <a:lstStyle/>
          <a:p>
            <a:pPr marL="114300" indent="0" eaLnBrk="1" hangingPunct="1">
              <a:buFont typeface="Arial" pitchFamily="34" charset="0"/>
              <a:buNone/>
              <a:defRPr/>
            </a:pPr>
            <a:r>
              <a:rPr lang="en-US" b="1" u="sng" dirty="0">
                <a:cs typeface="ＭＳ Ｐゴシック" charset="0"/>
              </a:rPr>
              <a:t>Action </a:t>
            </a:r>
            <a:r>
              <a:rPr lang="en-US" b="1" u="sng" dirty="0" smtClean="0">
                <a:cs typeface="ＭＳ Ｐゴシック" charset="0"/>
              </a:rPr>
              <a:t>Plan </a:t>
            </a:r>
            <a:endParaRPr lang="en-US" b="1" u="sng" dirty="0">
              <a:cs typeface="ＭＳ Ｐゴシック" charset="0"/>
            </a:endParaRPr>
          </a:p>
          <a:p>
            <a:pPr eaLnBrk="1" hangingPunct="1">
              <a:defRPr/>
            </a:pPr>
            <a:r>
              <a:rPr lang="en-US" b="1" dirty="0" smtClean="0">
                <a:cs typeface="ＭＳ Ｐゴシック" charset="0"/>
              </a:rPr>
              <a:t>Step </a:t>
            </a:r>
            <a:r>
              <a:rPr lang="en-US" b="1" dirty="0">
                <a:cs typeface="ＭＳ Ｐゴシック" charset="0"/>
              </a:rPr>
              <a:t>1- </a:t>
            </a:r>
            <a:r>
              <a:rPr lang="en-US" dirty="0">
                <a:cs typeface="ＭＳ Ｐゴシック" charset="0"/>
              </a:rPr>
              <a:t>Select Action Plan Type (two options)</a:t>
            </a:r>
          </a:p>
          <a:p>
            <a:pPr lvl="1" eaLnBrk="1" hangingPunct="1">
              <a:defRPr/>
            </a:pPr>
            <a:r>
              <a:rPr lang="en-US" dirty="0">
                <a:cs typeface="+mn-cs"/>
              </a:rPr>
              <a:t>Develop an individualized behavior plan based on assessment and referral data</a:t>
            </a:r>
          </a:p>
          <a:p>
            <a:pPr lvl="1" eaLnBrk="1" hangingPunct="1">
              <a:defRPr/>
            </a:pPr>
            <a:r>
              <a:rPr lang="en-US" dirty="0">
                <a:cs typeface="+mn-cs"/>
              </a:rPr>
              <a:t>Choose behaviors consistent with </a:t>
            </a:r>
            <a:r>
              <a:rPr lang="en-US" dirty="0" smtClean="0">
                <a:cs typeface="+mn-cs"/>
              </a:rPr>
              <a:t>school-wide </a:t>
            </a:r>
            <a:r>
              <a:rPr lang="en-US" dirty="0">
                <a:cs typeface="+mn-cs"/>
              </a:rPr>
              <a:t>expectation program (e.g., </a:t>
            </a:r>
            <a:r>
              <a:rPr lang="en-US" dirty="0" smtClean="0">
                <a:cs typeface="+mn-cs"/>
              </a:rPr>
              <a:t>PBIS)</a:t>
            </a:r>
            <a:endParaRPr lang="en-US" dirty="0">
              <a:cs typeface="+mn-cs"/>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Procedures</a:t>
            </a:r>
            <a:endParaRPr lang="en-US" sz="5500" b="1" dirty="0">
              <a:cs typeface="ＭＳ Ｐゴシック" charset="0"/>
            </a:endParaRPr>
          </a:p>
        </p:txBody>
      </p:sp>
      <p:pic>
        <p:nvPicPr>
          <p:cNvPr id="74754" name="Picture 2"/>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a:xfrm>
            <a:off x="193675" y="1417638"/>
            <a:ext cx="8201025" cy="4583112"/>
          </a:xfrm>
          <a:noFill/>
        </p:spPr>
      </p:pic>
      <p:cxnSp>
        <p:nvCxnSpPr>
          <p:cNvPr id="5" name="Straight Arrow Connector 4"/>
          <p:cNvCxnSpPr/>
          <p:nvPr/>
        </p:nvCxnSpPr>
        <p:spPr>
          <a:xfrm flipV="1">
            <a:off x="2524125" y="4373563"/>
            <a:ext cx="280988" cy="369887"/>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878013" y="4819650"/>
            <a:ext cx="1136650" cy="320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757" name="TextBox 8"/>
          <p:cNvSpPr txBox="1">
            <a:spLocks noChangeArrowheads="1"/>
          </p:cNvSpPr>
          <p:nvPr/>
        </p:nvSpPr>
        <p:spPr bwMode="auto">
          <a:xfrm>
            <a:off x="1878013" y="4819650"/>
            <a:ext cx="11366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b="1">
                <a:solidFill>
                  <a:schemeClr val="bg1"/>
                </a:solidFill>
                <a:cs typeface="MS PGothic" pitchFamily="34" charset="-128"/>
              </a:rPr>
              <a:t>Step 1</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Procedures</a:t>
            </a:r>
            <a:endParaRPr lang="en-US" sz="5500" b="1" dirty="0">
              <a:cs typeface="ＭＳ Ｐゴシック" charset="0"/>
            </a:endParaRPr>
          </a:p>
        </p:txBody>
      </p:sp>
      <p:sp>
        <p:nvSpPr>
          <p:cNvPr id="76802" name="Content Placeholder 2"/>
          <p:cNvSpPr>
            <a:spLocks noGrp="1"/>
          </p:cNvSpPr>
          <p:nvPr>
            <p:ph idx="1"/>
          </p:nvPr>
        </p:nvSpPr>
        <p:spPr/>
        <p:txBody>
          <a:bodyPr/>
          <a:lstStyle/>
          <a:p>
            <a:pPr marL="114300" indent="0" eaLnBrk="1" hangingPunct="1">
              <a:buFont typeface="Arial" pitchFamily="34" charset="0"/>
              <a:buNone/>
            </a:pPr>
            <a:r>
              <a:rPr lang="en-US" b="1" u="sng" smtClean="0"/>
              <a:t>Action Plan </a:t>
            </a:r>
          </a:p>
          <a:p>
            <a:pPr marL="114300" indent="0" eaLnBrk="1" hangingPunct="1">
              <a:buFont typeface="Arial" pitchFamily="34" charset="0"/>
              <a:buNone/>
            </a:pPr>
            <a:r>
              <a:rPr lang="en-US" b="1" smtClean="0"/>
              <a:t>Step 2- </a:t>
            </a:r>
            <a:r>
              <a:rPr lang="en-US" smtClean="0"/>
              <a:t>Select Rating Form Type (three basic types)</a:t>
            </a:r>
          </a:p>
          <a:p>
            <a:pPr lvl="1" eaLnBrk="1" hangingPunct="1"/>
            <a:r>
              <a:rPr lang="en-US" smtClean="0"/>
              <a:t>Rating Scale form</a:t>
            </a:r>
          </a:p>
          <a:p>
            <a:pPr lvl="1" eaLnBrk="1" hangingPunct="1"/>
            <a:r>
              <a:rPr lang="en-US" smtClean="0"/>
              <a:t>Frequency Form</a:t>
            </a:r>
          </a:p>
          <a:p>
            <a:pPr lvl="1" eaLnBrk="1" hangingPunct="1"/>
            <a:r>
              <a:rPr lang="en-US" smtClean="0"/>
              <a:t>Interval Form</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Procedures</a:t>
            </a:r>
            <a:endParaRPr lang="en-US" sz="5500" b="1" dirty="0">
              <a:cs typeface="ＭＳ Ｐゴシック" charset="0"/>
            </a:endParaRPr>
          </a:p>
        </p:txBody>
      </p:sp>
      <p:pic>
        <p:nvPicPr>
          <p:cNvPr id="78850" name="Picture 2"/>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a:xfrm>
            <a:off x="193675" y="1417638"/>
            <a:ext cx="8201025" cy="4583112"/>
          </a:xfrm>
          <a:noFill/>
        </p:spPr>
      </p:pic>
      <p:cxnSp>
        <p:nvCxnSpPr>
          <p:cNvPr id="7" name="Straight Arrow Connector 6"/>
          <p:cNvCxnSpPr/>
          <p:nvPr/>
        </p:nvCxnSpPr>
        <p:spPr>
          <a:xfrm flipV="1">
            <a:off x="3581400" y="4819650"/>
            <a:ext cx="533400" cy="47307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879725" y="5292725"/>
            <a:ext cx="1136650" cy="320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853" name="TextBox 11"/>
          <p:cNvSpPr txBox="1">
            <a:spLocks noChangeArrowheads="1"/>
          </p:cNvSpPr>
          <p:nvPr/>
        </p:nvSpPr>
        <p:spPr bwMode="auto">
          <a:xfrm>
            <a:off x="2879725" y="5292725"/>
            <a:ext cx="11366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b="1">
                <a:solidFill>
                  <a:schemeClr val="bg1"/>
                </a:solidFill>
                <a:cs typeface="MS PGothic" pitchFamily="34" charset="-128"/>
              </a:rPr>
              <a:t>Step 2</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Procedures</a:t>
            </a:r>
            <a:endParaRPr lang="en-US" sz="5500" b="1" dirty="0">
              <a:cs typeface="ＭＳ Ｐゴシック" charset="0"/>
            </a:endParaRPr>
          </a:p>
        </p:txBody>
      </p:sp>
      <p:sp>
        <p:nvSpPr>
          <p:cNvPr id="13315" name="Content Placeholder 2"/>
          <p:cNvSpPr>
            <a:spLocks noGrp="1"/>
          </p:cNvSpPr>
          <p:nvPr>
            <p:ph idx="1"/>
          </p:nvPr>
        </p:nvSpPr>
        <p:spPr/>
        <p:txBody>
          <a:bodyPr/>
          <a:lstStyle/>
          <a:p>
            <a:pPr marL="114300" indent="0">
              <a:buFont typeface="Arial" pitchFamily="34" charset="0"/>
              <a:buNone/>
              <a:defRPr/>
            </a:pPr>
            <a:r>
              <a:rPr lang="en-US" b="1" u="sng" dirty="0" smtClean="0">
                <a:cs typeface="ＭＳ Ｐゴシック" charset="0"/>
              </a:rPr>
              <a:t>Action Plan </a:t>
            </a:r>
          </a:p>
          <a:p>
            <a:pPr>
              <a:defRPr/>
            </a:pPr>
            <a:r>
              <a:rPr lang="en-US" b="1" dirty="0" smtClean="0">
                <a:cs typeface="ＭＳ Ｐゴシック" charset="0"/>
              </a:rPr>
              <a:t>Step 3- </a:t>
            </a:r>
            <a:r>
              <a:rPr lang="en-US" dirty="0" smtClean="0">
                <a:cs typeface="ＭＳ Ｐゴシック" charset="0"/>
              </a:rPr>
              <a:t>Identify Target Behaviors</a:t>
            </a:r>
          </a:p>
          <a:p>
            <a:pPr lvl="1">
              <a:defRPr/>
            </a:pPr>
            <a:r>
              <a:rPr lang="en-US" dirty="0" smtClean="0">
                <a:cs typeface="+mn-cs"/>
              </a:rPr>
              <a:t>Options presented are based on screening results </a:t>
            </a:r>
          </a:p>
          <a:p>
            <a:pPr lvl="1">
              <a:defRPr/>
            </a:pPr>
            <a:r>
              <a:rPr lang="en-US" dirty="0" err="1" smtClean="0">
                <a:cs typeface="+mn-cs"/>
              </a:rPr>
              <a:t>AIMSweb</a:t>
            </a:r>
            <a:r>
              <a:rPr lang="en-US" dirty="0" smtClean="0">
                <a:cs typeface="+mn-cs"/>
              </a:rPr>
              <a:t> provides user with common student behaviors </a:t>
            </a:r>
          </a:p>
          <a:p>
            <a:pPr lvl="2">
              <a:defRPr/>
            </a:pPr>
            <a:r>
              <a:rPr lang="en-US" dirty="0" smtClean="0">
                <a:cs typeface="+mn-cs"/>
              </a:rPr>
              <a:t>Behaviors rated as most problematic across one or more screenings are presented first</a:t>
            </a:r>
          </a:p>
          <a:p>
            <a:pPr lvl="2">
              <a:defRPr/>
            </a:pPr>
            <a:r>
              <a:rPr lang="en-US" dirty="0" smtClean="0">
                <a:cs typeface="+mn-cs"/>
              </a:rPr>
              <a:t>Common classroom behaviors (both positive and negative) are presented for creating progress monitoring forms</a:t>
            </a:r>
          </a:p>
          <a:p>
            <a:pPr lvl="2">
              <a:defRPr/>
            </a:pPr>
            <a:r>
              <a:rPr lang="en-US" dirty="0" smtClean="0">
                <a:cs typeface="+mn-cs"/>
              </a:rPr>
              <a:t>User can identify additional customized behaviors to be monitored</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Procedures</a:t>
            </a:r>
            <a:endParaRPr lang="en-US" sz="5500" b="1" dirty="0">
              <a:cs typeface="ＭＳ Ｐゴシック" charset="0"/>
            </a:endParaRPr>
          </a:p>
        </p:txBody>
      </p:sp>
      <p:pic>
        <p:nvPicPr>
          <p:cNvPr id="82946" name="Picture 2"/>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a:xfrm>
            <a:off x="793750" y="1417638"/>
            <a:ext cx="6908800" cy="4778375"/>
          </a:xfrm>
          <a:noFill/>
        </p:spPr>
      </p:pic>
      <p:cxnSp>
        <p:nvCxnSpPr>
          <p:cNvPr id="5" name="Straight Arrow Connector 4"/>
          <p:cNvCxnSpPr/>
          <p:nvPr/>
        </p:nvCxnSpPr>
        <p:spPr>
          <a:xfrm>
            <a:off x="3624263" y="2647950"/>
            <a:ext cx="533400" cy="59055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371725" y="2228850"/>
            <a:ext cx="1428750" cy="3794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949" name="TextBox 6"/>
          <p:cNvSpPr txBox="1">
            <a:spLocks noChangeArrowheads="1"/>
          </p:cNvSpPr>
          <p:nvPr/>
        </p:nvSpPr>
        <p:spPr bwMode="auto">
          <a:xfrm>
            <a:off x="2371725" y="2228850"/>
            <a:ext cx="14287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b="1">
                <a:solidFill>
                  <a:schemeClr val="bg1"/>
                </a:solidFill>
                <a:cs typeface="MS PGothic" pitchFamily="34" charset="-128"/>
              </a:rPr>
              <a:t>Step 3</a:t>
            </a:r>
          </a:p>
        </p:txBody>
      </p:sp>
      <p:sp>
        <p:nvSpPr>
          <p:cNvPr id="8" name="5-Point Star 7"/>
          <p:cNvSpPr/>
          <p:nvPr/>
        </p:nvSpPr>
        <p:spPr>
          <a:xfrm>
            <a:off x="4465638" y="1563688"/>
            <a:ext cx="371475" cy="3524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5-Point Star 10"/>
          <p:cNvSpPr/>
          <p:nvPr/>
        </p:nvSpPr>
        <p:spPr>
          <a:xfrm>
            <a:off x="842963" y="3805238"/>
            <a:ext cx="371475" cy="3524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Procedures</a:t>
            </a:r>
            <a:endParaRPr lang="en-US" sz="5500" b="1" dirty="0">
              <a:cs typeface="ＭＳ Ｐゴシック" charset="0"/>
            </a:endParaRPr>
          </a:p>
        </p:txBody>
      </p:sp>
      <p:sp>
        <p:nvSpPr>
          <p:cNvPr id="84994" name="Content Placeholder 2"/>
          <p:cNvSpPr>
            <a:spLocks noGrp="1"/>
          </p:cNvSpPr>
          <p:nvPr>
            <p:ph idx="1"/>
          </p:nvPr>
        </p:nvSpPr>
        <p:spPr>
          <a:xfrm>
            <a:off x="457200" y="1417638"/>
            <a:ext cx="7620000" cy="749300"/>
          </a:xfrm>
        </p:spPr>
        <p:txBody>
          <a:bodyPr/>
          <a:lstStyle/>
          <a:p>
            <a:pPr algn="ctr">
              <a:buFont typeface="Arial" pitchFamily="34" charset="0"/>
              <a:buNone/>
            </a:pPr>
            <a:r>
              <a:rPr lang="en-US" smtClean="0"/>
              <a:t>Individualized Behavior Plan Rating Scale Response Options</a:t>
            </a:r>
          </a:p>
        </p:txBody>
      </p:sp>
      <p:graphicFrame>
        <p:nvGraphicFramePr>
          <p:cNvPr id="84995" name="Object 4"/>
          <p:cNvGraphicFramePr>
            <a:graphicFrameLocks noChangeAspect="1"/>
          </p:cNvGraphicFramePr>
          <p:nvPr/>
        </p:nvGraphicFramePr>
        <p:xfrm>
          <a:off x="457200" y="1870075"/>
          <a:ext cx="7473950" cy="1566863"/>
        </p:xfrm>
        <a:graphic>
          <a:graphicData uri="http://schemas.openxmlformats.org/presentationml/2006/ole">
            <p:oleObj spid="_x0000_s85002" name="Document" r:id="rId3" imgW="6099983" imgH="1567414" progId="Word.Document.12">
              <p:embed/>
            </p:oleObj>
          </a:graphicData>
        </a:graphic>
      </p:graphicFrame>
      <p:graphicFrame>
        <p:nvGraphicFramePr>
          <p:cNvPr id="84996" name="Object 5"/>
          <p:cNvGraphicFramePr>
            <a:graphicFrameLocks noChangeAspect="1"/>
          </p:cNvGraphicFramePr>
          <p:nvPr/>
        </p:nvGraphicFramePr>
        <p:xfrm>
          <a:off x="457200" y="3695700"/>
          <a:ext cx="7473950" cy="2884488"/>
        </p:xfrm>
        <a:graphic>
          <a:graphicData uri="http://schemas.openxmlformats.org/presentationml/2006/ole">
            <p:oleObj spid="_x0000_s85003" name="Document" r:id="rId4" imgW="6099983" imgH="2615476" progId="Word.Document.12">
              <p:embed/>
            </p:oleObj>
          </a:graphicData>
        </a:graphic>
      </p:graphicFrame>
      <p:sp>
        <p:nvSpPr>
          <p:cNvPr id="84997" name="TextBox 5"/>
          <p:cNvSpPr txBox="1">
            <a:spLocks noChangeArrowheads="1"/>
          </p:cNvSpPr>
          <p:nvPr/>
        </p:nvSpPr>
        <p:spPr bwMode="auto">
          <a:xfrm>
            <a:off x="457200" y="3263900"/>
            <a:ext cx="7439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sz="2200">
                <a:cs typeface="MS PGothic" pitchFamily="34" charset="-128"/>
              </a:rPr>
              <a:t>Schoolwide Expectation Rating Scale  Response Options</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Procedures</a:t>
            </a:r>
            <a:endParaRPr lang="en-US" sz="5500" b="1" dirty="0">
              <a:cs typeface="ＭＳ Ｐゴシック" charset="0"/>
            </a:endParaRPr>
          </a:p>
        </p:txBody>
      </p:sp>
      <p:sp>
        <p:nvSpPr>
          <p:cNvPr id="14339" name="Content Placeholder 2"/>
          <p:cNvSpPr>
            <a:spLocks noGrp="1"/>
          </p:cNvSpPr>
          <p:nvPr>
            <p:ph idx="1"/>
          </p:nvPr>
        </p:nvSpPr>
        <p:spPr>
          <a:xfrm>
            <a:off x="457200" y="1417638"/>
            <a:ext cx="7620000" cy="4800600"/>
          </a:xfrm>
        </p:spPr>
        <p:txBody>
          <a:bodyPr/>
          <a:lstStyle/>
          <a:p>
            <a:pPr marL="114300" indent="0">
              <a:buFont typeface="Arial" pitchFamily="34" charset="0"/>
              <a:buNone/>
              <a:defRPr/>
            </a:pPr>
            <a:r>
              <a:rPr lang="en-US" b="1" u="sng" dirty="0" smtClean="0">
                <a:cs typeface="ＭＳ Ｐゴシック" charset="0"/>
              </a:rPr>
              <a:t>Action Plan</a:t>
            </a:r>
          </a:p>
          <a:p>
            <a:pPr>
              <a:defRPr/>
            </a:pPr>
            <a:r>
              <a:rPr lang="en-US" b="1" dirty="0" smtClean="0">
                <a:cs typeface="ＭＳ Ｐゴシック" charset="0"/>
              </a:rPr>
              <a:t>Step 4-</a:t>
            </a:r>
            <a:r>
              <a:rPr lang="en-US" dirty="0" smtClean="0">
                <a:cs typeface="ＭＳ Ｐゴシック" charset="0"/>
              </a:rPr>
              <a:t> Create Rating Form</a:t>
            </a:r>
          </a:p>
          <a:p>
            <a:pPr lvl="1">
              <a:defRPr/>
            </a:pPr>
            <a:r>
              <a:rPr lang="en-US" dirty="0" smtClean="0">
                <a:cs typeface="+mn-cs"/>
              </a:rPr>
              <a:t>Finalize progress monitoring form</a:t>
            </a:r>
          </a:p>
          <a:p>
            <a:pPr lvl="2">
              <a:defRPr/>
            </a:pPr>
            <a:r>
              <a:rPr lang="en-US" dirty="0" smtClean="0">
                <a:cs typeface="+mn-cs"/>
              </a:rPr>
              <a:t>Users can select name for form (helpful if using multiple forms)</a:t>
            </a:r>
          </a:p>
          <a:p>
            <a:pPr lvl="1">
              <a:defRPr/>
            </a:pPr>
            <a:r>
              <a:rPr lang="en-US" dirty="0" smtClean="0">
                <a:cs typeface="+mn-cs"/>
              </a:rPr>
              <a:t>Determine a schedule for completion</a:t>
            </a:r>
          </a:p>
          <a:p>
            <a:pPr lvl="1">
              <a:defRPr/>
            </a:pPr>
            <a:r>
              <a:rPr lang="en-US" dirty="0" smtClean="0">
                <a:cs typeface="+mn-cs"/>
              </a:rPr>
              <a:t>Optional information</a:t>
            </a:r>
          </a:p>
          <a:p>
            <a:pPr lvl="2">
              <a:defRPr/>
            </a:pPr>
            <a:r>
              <a:rPr lang="en-US" dirty="0" smtClean="0">
                <a:cs typeface="+mn-cs"/>
              </a:rPr>
              <a:t>Behavioral goal</a:t>
            </a:r>
          </a:p>
          <a:p>
            <a:pPr lvl="2">
              <a:defRPr/>
            </a:pPr>
            <a:r>
              <a:rPr lang="en-US" dirty="0" smtClean="0">
                <a:cs typeface="+mn-cs"/>
              </a:rPr>
              <a:t>Targeted replacement behaviors</a:t>
            </a:r>
          </a:p>
          <a:p>
            <a:pPr lvl="2">
              <a:defRPr/>
            </a:pPr>
            <a:r>
              <a:rPr lang="en-US" dirty="0" smtClean="0">
                <a:cs typeface="+mn-cs"/>
              </a:rPr>
              <a:t>An initial target behavior goal</a:t>
            </a:r>
          </a:p>
          <a:p>
            <a:pPr marL="114300" indent="0">
              <a:buFont typeface="Arial" pitchFamily="34" charset="0"/>
              <a:buNone/>
              <a:defRPr/>
            </a:pPr>
            <a:endParaRPr lang="en-US" dirty="0" smtClean="0">
              <a:cs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b="1" dirty="0" smtClean="0"/>
              <a:t>Considerations in Choosing a Progress Monitoring Tool</a:t>
            </a:r>
            <a:endParaRPr lang="en-US" b="1" dirty="0"/>
          </a:p>
        </p:txBody>
      </p:sp>
      <p:sp>
        <p:nvSpPr>
          <p:cNvPr id="128002" name="Content Placeholder 2"/>
          <p:cNvSpPr>
            <a:spLocks noGrp="1"/>
          </p:cNvSpPr>
          <p:nvPr>
            <p:ph idx="1"/>
          </p:nvPr>
        </p:nvSpPr>
        <p:spPr>
          <a:xfrm>
            <a:off x="457200" y="1828800"/>
            <a:ext cx="7620000" cy="4572000"/>
          </a:xfrm>
        </p:spPr>
        <p:txBody>
          <a:bodyPr/>
          <a:lstStyle/>
          <a:p>
            <a:r>
              <a:rPr lang="en-US" sz="2800" smtClean="0"/>
              <a:t>Child</a:t>
            </a:r>
            <a:r>
              <a:rPr lang="en-US" altLang="en-US" sz="2800" smtClean="0"/>
              <a:t>’</a:t>
            </a:r>
            <a:r>
              <a:rPr lang="en-US" sz="2800" smtClean="0"/>
              <a:t>s developmental Level and Behavior</a:t>
            </a:r>
          </a:p>
          <a:p>
            <a:r>
              <a:rPr lang="en-US" sz="2800" smtClean="0"/>
              <a:t>Ease of use </a:t>
            </a:r>
          </a:p>
          <a:p>
            <a:r>
              <a:rPr lang="en-US" sz="2800" smtClean="0"/>
              <a:t>Cost considerations </a:t>
            </a:r>
          </a:p>
          <a:p>
            <a:r>
              <a:rPr lang="en-US" sz="2800" smtClean="0"/>
              <a:t>Provisions for reporting and interpreting results </a:t>
            </a:r>
          </a:p>
          <a:p>
            <a:r>
              <a:rPr lang="en-US" sz="2800" smtClean="0"/>
              <a:t>Generalizability</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Procedures</a:t>
            </a:r>
            <a:endParaRPr lang="en-US" sz="5500" b="1" dirty="0">
              <a:cs typeface="ＭＳ Ｐゴシック" charset="0"/>
            </a:endParaRPr>
          </a:p>
        </p:txBody>
      </p:sp>
      <p:pic>
        <p:nvPicPr>
          <p:cNvPr id="88066"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a:xfrm>
            <a:off x="1304925" y="1295400"/>
            <a:ext cx="5497513" cy="4800600"/>
          </a:xfrm>
          <a:noFill/>
        </p:spPr>
      </p:pic>
      <p:sp>
        <p:nvSpPr>
          <p:cNvPr id="5" name="5-Point Star 4"/>
          <p:cNvSpPr/>
          <p:nvPr/>
        </p:nvSpPr>
        <p:spPr>
          <a:xfrm>
            <a:off x="2324100" y="2562225"/>
            <a:ext cx="123825" cy="1047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8068"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279650" y="3079750"/>
            <a:ext cx="212725" cy="17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69"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892425" y="3822700"/>
            <a:ext cx="212725" cy="17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Procedures</a:t>
            </a:r>
            <a:endParaRPr lang="en-US" sz="5500" b="1" dirty="0">
              <a:cs typeface="ＭＳ Ｐゴシック" charset="0"/>
            </a:endParaRPr>
          </a:p>
        </p:txBody>
      </p:sp>
      <p:sp>
        <p:nvSpPr>
          <p:cNvPr id="15363" name="Content Placeholder 2"/>
          <p:cNvSpPr>
            <a:spLocks noGrp="1"/>
          </p:cNvSpPr>
          <p:nvPr>
            <p:ph idx="1"/>
          </p:nvPr>
        </p:nvSpPr>
        <p:spPr>
          <a:xfrm>
            <a:off x="457200" y="1295400"/>
            <a:ext cx="7620000" cy="5105400"/>
          </a:xfrm>
        </p:spPr>
        <p:txBody>
          <a:bodyPr/>
          <a:lstStyle/>
          <a:p>
            <a:pPr marL="114300" indent="0">
              <a:buFont typeface="Arial" pitchFamily="34" charset="0"/>
              <a:buNone/>
              <a:defRPr/>
            </a:pPr>
            <a:r>
              <a:rPr lang="en-US" b="1" u="sng" dirty="0" smtClean="0">
                <a:cs typeface="ＭＳ Ｐゴシック" charset="0"/>
              </a:rPr>
              <a:t>Action Plan</a:t>
            </a:r>
          </a:p>
          <a:p>
            <a:pPr>
              <a:defRPr/>
            </a:pPr>
            <a:r>
              <a:rPr lang="en-US" b="1" dirty="0" smtClean="0">
                <a:cs typeface="ＭＳ Ｐゴシック" charset="0"/>
              </a:rPr>
              <a:t>Step 5- </a:t>
            </a:r>
            <a:r>
              <a:rPr lang="en-US" dirty="0" smtClean="0">
                <a:cs typeface="ＭＳ Ｐゴシック" charset="0"/>
              </a:rPr>
              <a:t> Select an Intervention (</a:t>
            </a:r>
            <a:r>
              <a:rPr lang="en-US" i="1" dirty="0" smtClean="0">
                <a:cs typeface="ＭＳ Ｐゴシック" charset="0"/>
              </a:rPr>
              <a:t>optional</a:t>
            </a:r>
            <a:r>
              <a:rPr lang="en-US" dirty="0" smtClean="0">
                <a:cs typeface="ＭＳ Ｐゴシック" charset="0"/>
              </a:rPr>
              <a:t>)</a:t>
            </a:r>
          </a:p>
          <a:p>
            <a:pPr lvl="1">
              <a:defRPr/>
            </a:pPr>
            <a:r>
              <a:rPr lang="en-US" dirty="0" smtClean="0">
                <a:cs typeface="+mn-cs"/>
              </a:rPr>
              <a:t>Evidence based interventions from BASC-2 Classroom Intervention Guide and SSIS Intervention Guide</a:t>
            </a:r>
          </a:p>
          <a:p>
            <a:pPr lvl="1">
              <a:defRPr/>
            </a:pPr>
            <a:r>
              <a:rPr lang="en-US" dirty="0" smtClean="0">
                <a:cs typeface="+mn-cs"/>
              </a:rPr>
              <a:t>Broad Categories include: </a:t>
            </a:r>
          </a:p>
          <a:p>
            <a:pPr lvl="2">
              <a:defRPr/>
            </a:pPr>
            <a:r>
              <a:rPr lang="en-US" dirty="0">
                <a:cs typeface="+mn-cs"/>
              </a:rPr>
              <a:t>D</a:t>
            </a:r>
            <a:r>
              <a:rPr lang="en-US" dirty="0" smtClean="0">
                <a:cs typeface="+mn-cs"/>
              </a:rPr>
              <a:t>isruptive behavior problems</a:t>
            </a:r>
          </a:p>
          <a:p>
            <a:pPr lvl="2">
              <a:defRPr/>
            </a:pPr>
            <a:r>
              <a:rPr lang="en-US" dirty="0">
                <a:cs typeface="+mn-cs"/>
              </a:rPr>
              <a:t>S</a:t>
            </a:r>
            <a:r>
              <a:rPr lang="en-US" dirty="0" smtClean="0">
                <a:cs typeface="+mn-cs"/>
              </a:rPr>
              <a:t>chool/learning problems,</a:t>
            </a:r>
          </a:p>
          <a:p>
            <a:pPr lvl="2">
              <a:defRPr/>
            </a:pPr>
            <a:r>
              <a:rPr lang="en-US" dirty="0">
                <a:cs typeface="+mn-cs"/>
              </a:rPr>
              <a:t>S</a:t>
            </a:r>
            <a:r>
              <a:rPr lang="en-US" dirty="0" smtClean="0">
                <a:cs typeface="+mn-cs"/>
              </a:rPr>
              <a:t>ocial problems</a:t>
            </a:r>
            <a:endParaRPr lang="en-US" dirty="0">
              <a:cs typeface="+mn-cs"/>
            </a:endParaRPr>
          </a:p>
          <a:p>
            <a:pPr lvl="2">
              <a:defRPr/>
            </a:pPr>
            <a:r>
              <a:rPr lang="en-US" dirty="0">
                <a:cs typeface="+mn-cs"/>
              </a:rPr>
              <a:t>E</a:t>
            </a:r>
            <a:r>
              <a:rPr lang="en-US" dirty="0" smtClean="0">
                <a:cs typeface="+mn-cs"/>
              </a:rPr>
              <a:t>motional/confidence problems</a:t>
            </a:r>
          </a:p>
          <a:p>
            <a:pPr>
              <a:defRPr/>
            </a:pPr>
            <a:endParaRPr lang="en-US" dirty="0" smtClean="0">
              <a:cs typeface="ＭＳ Ｐゴシック"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Procedures</a:t>
            </a:r>
            <a:endParaRPr lang="en-US" sz="5500" b="1" dirty="0">
              <a:cs typeface="ＭＳ Ｐゴシック" charset="0"/>
            </a:endParaRPr>
          </a:p>
        </p:txBody>
      </p:sp>
      <p:pic>
        <p:nvPicPr>
          <p:cNvPr id="91138" name="Picture 4"/>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a:xfrm>
            <a:off x="1403350" y="1417638"/>
            <a:ext cx="5594350" cy="4800600"/>
          </a:xfrm>
          <a:noFill/>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Procedures</a:t>
            </a:r>
            <a:endParaRPr lang="en-US" sz="5500" b="1" dirty="0">
              <a:cs typeface="ＭＳ Ｐゴシック" charset="0"/>
            </a:endParaRPr>
          </a:p>
        </p:txBody>
      </p:sp>
      <p:sp>
        <p:nvSpPr>
          <p:cNvPr id="92162" name="Content Placeholder 2"/>
          <p:cNvSpPr>
            <a:spLocks noGrp="1"/>
          </p:cNvSpPr>
          <p:nvPr>
            <p:ph idx="1"/>
          </p:nvPr>
        </p:nvSpPr>
        <p:spPr>
          <a:xfrm>
            <a:off x="457200" y="1295400"/>
            <a:ext cx="7620000" cy="5105400"/>
          </a:xfrm>
        </p:spPr>
        <p:txBody>
          <a:bodyPr/>
          <a:lstStyle/>
          <a:p>
            <a:pPr marL="114300" indent="0">
              <a:buFont typeface="Arial" pitchFamily="34" charset="0"/>
              <a:buNone/>
            </a:pPr>
            <a:r>
              <a:rPr lang="en-US" b="1" u="sng" smtClean="0"/>
              <a:t>Action Plan</a:t>
            </a:r>
          </a:p>
          <a:p>
            <a:pPr marL="114300" indent="0"/>
            <a:r>
              <a:rPr lang="en-US" b="1" smtClean="0"/>
              <a:t>Step 5- </a:t>
            </a:r>
            <a:r>
              <a:rPr lang="en-US" smtClean="0"/>
              <a:t> Select an Intervention (</a:t>
            </a:r>
            <a:r>
              <a:rPr lang="en-US" i="1" smtClean="0"/>
              <a:t>optional</a:t>
            </a:r>
            <a:r>
              <a:rPr lang="en-US" smtClean="0"/>
              <a:t>)</a:t>
            </a:r>
          </a:p>
          <a:p>
            <a:pPr lvl="1"/>
            <a:r>
              <a:rPr lang="en-US" smtClean="0"/>
              <a:t>Universal screenings can be used to match interventions to student</a:t>
            </a:r>
            <a:r>
              <a:rPr lang="ja-JP" altLang="en-US" smtClean="0"/>
              <a:t>’</a:t>
            </a:r>
            <a:r>
              <a:rPr lang="en-US" altLang="ja-JP" smtClean="0"/>
              <a:t>s individual needs problems</a:t>
            </a:r>
          </a:p>
          <a:p>
            <a:pPr lvl="1"/>
            <a:r>
              <a:rPr lang="en-US" smtClean="0"/>
              <a:t>Includes materials for monitoring intervention implementation and FBA</a:t>
            </a:r>
          </a:p>
          <a:p>
            <a:pPr lvl="1"/>
            <a:r>
              <a:rPr lang="en-US" smtClean="0"/>
              <a:t>Record intervention strategies </a:t>
            </a:r>
          </a:p>
          <a:p>
            <a:pPr lvl="2"/>
            <a:r>
              <a:rPr lang="en-US" smtClean="0"/>
              <a:t>School-wide expectation programs </a:t>
            </a:r>
          </a:p>
          <a:p>
            <a:pPr lvl="2"/>
            <a:r>
              <a:rPr lang="en-US" smtClean="0"/>
              <a:t>Individualized interventions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Procedures</a:t>
            </a:r>
            <a:endParaRPr lang="en-US" sz="5500" b="1" dirty="0">
              <a:cs typeface="ＭＳ Ｐゴシック" charset="0"/>
            </a:endParaRPr>
          </a:p>
        </p:txBody>
      </p:sp>
      <p:sp>
        <p:nvSpPr>
          <p:cNvPr id="94210" name="Content Placeholder 2"/>
          <p:cNvSpPr>
            <a:spLocks noGrp="1"/>
          </p:cNvSpPr>
          <p:nvPr>
            <p:ph idx="1"/>
          </p:nvPr>
        </p:nvSpPr>
        <p:spPr>
          <a:xfrm>
            <a:off x="457200" y="1417638"/>
            <a:ext cx="7620000" cy="2049462"/>
          </a:xfrm>
        </p:spPr>
        <p:txBody>
          <a:bodyPr/>
          <a:lstStyle/>
          <a:p>
            <a:pPr marL="114300" indent="0">
              <a:buFont typeface="Arial" pitchFamily="34" charset="0"/>
              <a:buNone/>
            </a:pPr>
            <a:r>
              <a:rPr lang="en-US" b="1" u="sng" smtClean="0">
                <a:solidFill>
                  <a:srgbClr val="FF0000"/>
                </a:solidFill>
              </a:rPr>
              <a:t>Progress Monitoring- </a:t>
            </a:r>
            <a:r>
              <a:rPr lang="en-US" smtClean="0"/>
              <a:t>view and manage students</a:t>
            </a:r>
            <a:r>
              <a:rPr lang="ja-JP" altLang="en-US" smtClean="0"/>
              <a:t>’</a:t>
            </a:r>
            <a:r>
              <a:rPr lang="en-US" altLang="ja-JP" smtClean="0"/>
              <a:t> progress monitoring schedules and reports</a:t>
            </a:r>
          </a:p>
          <a:p>
            <a:pPr marL="114300" indent="0"/>
            <a:endParaRPr lang="en-US" smtClean="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Procedures</a:t>
            </a:r>
            <a:endParaRPr lang="en-US" sz="5500" b="1" dirty="0">
              <a:cs typeface="ＭＳ Ｐゴシック" charset="0"/>
            </a:endParaRPr>
          </a:p>
        </p:txBody>
      </p:sp>
      <p:sp>
        <p:nvSpPr>
          <p:cNvPr id="17411" name="Content Placeholder 2"/>
          <p:cNvSpPr>
            <a:spLocks noGrp="1"/>
          </p:cNvSpPr>
          <p:nvPr>
            <p:ph idx="1"/>
          </p:nvPr>
        </p:nvSpPr>
        <p:spPr>
          <a:xfrm>
            <a:off x="457200" y="1312863"/>
            <a:ext cx="7620000" cy="2154237"/>
          </a:xfrm>
        </p:spPr>
        <p:txBody>
          <a:bodyPr/>
          <a:lstStyle/>
          <a:p>
            <a:pPr marL="114300" indent="0">
              <a:buFont typeface="Arial" pitchFamily="34" charset="0"/>
              <a:buNone/>
              <a:defRPr/>
            </a:pPr>
            <a:r>
              <a:rPr lang="en-US" b="1" u="sng" dirty="0" smtClean="0">
                <a:cs typeface="ＭＳ Ｐゴシック" charset="0"/>
              </a:rPr>
              <a:t>Progress Monitoring</a:t>
            </a:r>
          </a:p>
          <a:p>
            <a:pPr marL="114300" indent="0">
              <a:buFont typeface="Arial" pitchFamily="34" charset="0"/>
              <a:buNone/>
              <a:defRPr/>
            </a:pPr>
            <a:r>
              <a:rPr lang="en-US" sz="2000" dirty="0" smtClean="0">
                <a:cs typeface="ＭＳ Ｐゴシック" charset="0"/>
              </a:rPr>
              <a:t>Presents table of progress monitoring information for individual students</a:t>
            </a:r>
          </a:p>
          <a:p>
            <a:pPr lvl="1">
              <a:defRPr/>
            </a:pPr>
            <a:r>
              <a:rPr lang="en-US" sz="1800" dirty="0" smtClean="0">
                <a:cs typeface="+mn-cs"/>
              </a:rPr>
              <a:t>Defined in Action plan </a:t>
            </a:r>
          </a:p>
          <a:p>
            <a:pPr lvl="1">
              <a:defRPr/>
            </a:pPr>
            <a:r>
              <a:rPr lang="en-US" sz="1800" dirty="0" smtClean="0">
                <a:cs typeface="+mn-cs"/>
              </a:rPr>
              <a:t>Can be modified by user at any time</a:t>
            </a:r>
          </a:p>
          <a:p>
            <a:pPr>
              <a:defRPr/>
            </a:pPr>
            <a:endParaRPr lang="en-US" dirty="0" smtClean="0">
              <a:cs typeface="ＭＳ Ｐゴシック" charset="0"/>
            </a:endParaRPr>
          </a:p>
        </p:txBody>
      </p:sp>
      <p:pic>
        <p:nvPicPr>
          <p:cNvPr id="96259"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93713" y="3152775"/>
            <a:ext cx="7583487" cy="357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5-Point Star 2"/>
          <p:cNvSpPr/>
          <p:nvPr/>
        </p:nvSpPr>
        <p:spPr>
          <a:xfrm>
            <a:off x="5243513" y="5267325"/>
            <a:ext cx="104775" cy="1238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Procedures</a:t>
            </a:r>
            <a:endParaRPr lang="en-US" sz="5500" b="1" dirty="0">
              <a:cs typeface="ＭＳ Ｐゴシック" charset="0"/>
            </a:endParaRPr>
          </a:p>
        </p:txBody>
      </p:sp>
      <p:sp>
        <p:nvSpPr>
          <p:cNvPr id="3" name="5-Point Star 2"/>
          <p:cNvSpPr/>
          <p:nvPr/>
        </p:nvSpPr>
        <p:spPr>
          <a:xfrm>
            <a:off x="5295900" y="5705475"/>
            <a:ext cx="104775" cy="1238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830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389063" y="1417638"/>
            <a:ext cx="5443537" cy="5145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Procedures</a:t>
            </a:r>
            <a:endParaRPr lang="en-US" sz="5500" b="1" dirty="0">
              <a:cs typeface="ＭＳ Ｐゴシック" charset="0"/>
            </a:endParaRPr>
          </a:p>
        </p:txBody>
      </p:sp>
      <p:sp>
        <p:nvSpPr>
          <p:cNvPr id="17411" name="Content Placeholder 2"/>
          <p:cNvSpPr>
            <a:spLocks noGrp="1"/>
          </p:cNvSpPr>
          <p:nvPr>
            <p:ph idx="1"/>
          </p:nvPr>
        </p:nvSpPr>
        <p:spPr>
          <a:xfrm>
            <a:off x="457200" y="1235075"/>
            <a:ext cx="7620000" cy="2232025"/>
          </a:xfrm>
        </p:spPr>
        <p:txBody>
          <a:bodyPr/>
          <a:lstStyle/>
          <a:p>
            <a:pPr marL="114300" indent="0">
              <a:buFont typeface="Arial" pitchFamily="34" charset="0"/>
              <a:buNone/>
              <a:defRPr/>
            </a:pPr>
            <a:r>
              <a:rPr lang="en-US" b="1" u="sng" dirty="0" smtClean="0">
                <a:cs typeface="ＭＳ Ｐゴシック" charset="0"/>
              </a:rPr>
              <a:t>Progress Monitoring</a:t>
            </a:r>
          </a:p>
          <a:p>
            <a:pPr>
              <a:defRPr/>
            </a:pPr>
            <a:r>
              <a:rPr lang="en-US" dirty="0" smtClean="0">
                <a:cs typeface="ＭＳ Ｐゴシック" charset="0"/>
              </a:rPr>
              <a:t>Progress monitoring table  includes the name of the progress monitoring form, the score </a:t>
            </a:r>
            <a:r>
              <a:rPr lang="en-US" dirty="0">
                <a:cs typeface="ＭＳ Ｐゴシック" charset="0"/>
              </a:rPr>
              <a:t>obtained on previous </a:t>
            </a:r>
            <a:r>
              <a:rPr lang="en-US" dirty="0" smtClean="0">
                <a:cs typeface="ＭＳ Ｐゴシック" charset="0"/>
              </a:rPr>
              <a:t>rating (if </a:t>
            </a:r>
            <a:r>
              <a:rPr lang="en-US" dirty="0">
                <a:cs typeface="ＭＳ Ｐゴシック" charset="0"/>
              </a:rPr>
              <a:t>applicable), and the date of next rating to be </a:t>
            </a:r>
            <a:r>
              <a:rPr lang="en-US" dirty="0" smtClean="0">
                <a:cs typeface="ＭＳ Ｐゴシック" charset="0"/>
              </a:rPr>
              <a:t>completed</a:t>
            </a:r>
          </a:p>
          <a:p>
            <a:pPr marL="114300" indent="0">
              <a:buFont typeface="Arial" pitchFamily="34" charset="0"/>
              <a:buNone/>
              <a:defRPr/>
            </a:pPr>
            <a:endParaRPr lang="en-US" dirty="0">
              <a:cs typeface="ＭＳ Ｐゴシック" charset="0"/>
            </a:endParaRPr>
          </a:p>
          <a:p>
            <a:pPr marL="114300" indent="0">
              <a:buFont typeface="Arial" pitchFamily="34" charset="0"/>
              <a:buNone/>
              <a:defRPr/>
            </a:pPr>
            <a:r>
              <a:rPr lang="en-US" b="1" u="sng" dirty="0" smtClean="0">
                <a:cs typeface="ＭＳ Ｐゴシック" charset="0"/>
              </a:rPr>
              <a:t> </a:t>
            </a:r>
            <a:endParaRPr lang="en-US" dirty="0" smtClean="0">
              <a:cs typeface="ＭＳ Ｐゴシック" charset="0"/>
            </a:endParaRPr>
          </a:p>
        </p:txBody>
      </p:sp>
      <p:pic>
        <p:nvPicPr>
          <p:cNvPr id="100355"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57200" y="3121025"/>
            <a:ext cx="7583488" cy="373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5-Point Star 4"/>
          <p:cNvSpPr/>
          <p:nvPr/>
        </p:nvSpPr>
        <p:spPr>
          <a:xfrm>
            <a:off x="2689225" y="5284788"/>
            <a:ext cx="87313" cy="1555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0357"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579813" y="4940300"/>
            <a:ext cx="133350" cy="280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58"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284663" y="5221288"/>
            <a:ext cx="133350" cy="280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Procedures</a:t>
            </a:r>
            <a:endParaRPr lang="en-US" sz="5500" b="1" dirty="0">
              <a:cs typeface="ＭＳ Ｐゴシック" charset="0"/>
            </a:endParaRPr>
          </a:p>
        </p:txBody>
      </p:sp>
      <p:sp>
        <p:nvSpPr>
          <p:cNvPr id="17411" name="Content Placeholder 2"/>
          <p:cNvSpPr>
            <a:spLocks noGrp="1"/>
          </p:cNvSpPr>
          <p:nvPr>
            <p:ph idx="1"/>
          </p:nvPr>
        </p:nvSpPr>
        <p:spPr>
          <a:xfrm>
            <a:off x="457200" y="1417638"/>
            <a:ext cx="7620000" cy="2049462"/>
          </a:xfrm>
        </p:spPr>
        <p:txBody>
          <a:bodyPr/>
          <a:lstStyle/>
          <a:p>
            <a:pPr marL="114300" indent="0">
              <a:buFont typeface="Arial" pitchFamily="34" charset="0"/>
              <a:buNone/>
              <a:defRPr/>
            </a:pPr>
            <a:r>
              <a:rPr lang="en-US" b="1" u="sng" dirty="0">
                <a:cs typeface="ＭＳ Ｐゴシック" charset="0"/>
              </a:rPr>
              <a:t>Progress </a:t>
            </a:r>
            <a:r>
              <a:rPr lang="en-US" b="1" u="sng" dirty="0" smtClean="0">
                <a:cs typeface="ＭＳ Ｐゴシック" charset="0"/>
              </a:rPr>
              <a:t>Monitoring</a:t>
            </a:r>
            <a:endParaRPr lang="en-US" b="1" u="sng" dirty="0">
              <a:cs typeface="ＭＳ Ｐゴシック" charset="0"/>
            </a:endParaRPr>
          </a:p>
          <a:p>
            <a:pPr>
              <a:defRPr/>
            </a:pPr>
            <a:r>
              <a:rPr lang="en-US" dirty="0">
                <a:cs typeface="ＭＳ Ｐゴシック" charset="0"/>
              </a:rPr>
              <a:t>Provides information on behavioral </a:t>
            </a:r>
            <a:r>
              <a:rPr lang="en-US" dirty="0" smtClean="0">
                <a:cs typeface="ＭＳ Ｐゴシック" charset="0"/>
              </a:rPr>
              <a:t>goal</a:t>
            </a:r>
            <a:r>
              <a:rPr lang="en-US" b="1" u="sng" dirty="0" smtClean="0">
                <a:cs typeface="ＭＳ Ｐゴシック" charset="0"/>
              </a:rPr>
              <a:t> </a:t>
            </a:r>
            <a:endParaRPr lang="en-US" dirty="0" smtClean="0">
              <a:cs typeface="ＭＳ Ｐゴシック" charset="0"/>
            </a:endParaRPr>
          </a:p>
        </p:txBody>
      </p:sp>
      <p:pic>
        <p:nvPicPr>
          <p:cNvPr id="102403"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93713" y="2546350"/>
            <a:ext cx="7583487" cy="373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04"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291263" y="4222750"/>
            <a:ext cx="133350" cy="280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Procedures</a:t>
            </a:r>
            <a:endParaRPr lang="en-US" sz="5500" b="1" dirty="0">
              <a:cs typeface="ＭＳ Ｐゴシック" charset="0"/>
            </a:endParaRPr>
          </a:p>
        </p:txBody>
      </p:sp>
      <p:sp>
        <p:nvSpPr>
          <p:cNvPr id="17411" name="Content Placeholder 2"/>
          <p:cNvSpPr>
            <a:spLocks noGrp="1"/>
          </p:cNvSpPr>
          <p:nvPr>
            <p:ph idx="1"/>
          </p:nvPr>
        </p:nvSpPr>
        <p:spPr>
          <a:xfrm>
            <a:off x="457200" y="1417638"/>
            <a:ext cx="7620000" cy="2049462"/>
          </a:xfrm>
        </p:spPr>
        <p:txBody>
          <a:bodyPr/>
          <a:lstStyle/>
          <a:p>
            <a:pPr marL="114300" indent="0">
              <a:buFont typeface="Arial" pitchFamily="34" charset="0"/>
              <a:buNone/>
              <a:defRPr/>
            </a:pPr>
            <a:r>
              <a:rPr lang="en-US" b="1" u="sng" dirty="0">
                <a:cs typeface="ＭＳ Ｐゴシック" charset="0"/>
              </a:rPr>
              <a:t>Progress </a:t>
            </a:r>
            <a:r>
              <a:rPr lang="en-US" b="1" u="sng" dirty="0" smtClean="0">
                <a:cs typeface="ＭＳ Ｐゴシック" charset="0"/>
              </a:rPr>
              <a:t>Monitoring</a:t>
            </a:r>
            <a:endParaRPr lang="en-US" b="1" u="sng" dirty="0">
              <a:cs typeface="ＭＳ Ｐゴシック" charset="0"/>
            </a:endParaRPr>
          </a:p>
          <a:p>
            <a:pPr>
              <a:defRPr/>
            </a:pPr>
            <a:r>
              <a:rPr lang="en-US" dirty="0">
                <a:cs typeface="ＭＳ Ｐゴシック" charset="0"/>
              </a:rPr>
              <a:t>Intervention information is available and can be updated at any time</a:t>
            </a:r>
          </a:p>
          <a:p>
            <a:pPr lvl="1">
              <a:defRPr/>
            </a:pPr>
            <a:r>
              <a:rPr lang="en-US" dirty="0">
                <a:cs typeface="+mn-cs"/>
              </a:rPr>
              <a:t>Users can include notes </a:t>
            </a:r>
            <a:r>
              <a:rPr lang="en-US" dirty="0" smtClean="0">
                <a:cs typeface="+mn-cs"/>
              </a:rPr>
              <a:t>regarding intervention implementation</a:t>
            </a:r>
            <a:endParaRPr lang="en-US" dirty="0">
              <a:cs typeface="+mn-cs"/>
            </a:endParaRPr>
          </a:p>
          <a:p>
            <a:pPr marL="114300" indent="0">
              <a:buFont typeface="Arial" pitchFamily="34" charset="0"/>
              <a:buNone/>
              <a:defRPr/>
            </a:pPr>
            <a:r>
              <a:rPr lang="en-US" b="1" u="sng" dirty="0" smtClean="0">
                <a:cs typeface="ＭＳ Ｐゴシック" charset="0"/>
              </a:rPr>
              <a:t> </a:t>
            </a:r>
            <a:endParaRPr lang="en-US" dirty="0" smtClean="0">
              <a:cs typeface="ＭＳ Ｐゴシック" charset="0"/>
            </a:endParaRPr>
          </a:p>
        </p:txBody>
      </p:sp>
      <p:pic>
        <p:nvPicPr>
          <p:cNvPr id="104451"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57200" y="3121025"/>
            <a:ext cx="7583488" cy="373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452"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870575" y="4940300"/>
            <a:ext cx="133350" cy="280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t>Reviews - Today</a:t>
            </a:r>
            <a:endParaRPr lang="en-US" b="1" dirty="0"/>
          </a:p>
        </p:txBody>
      </p:sp>
      <p:sp>
        <p:nvSpPr>
          <p:cNvPr id="129026" name="Content Placeholder 2"/>
          <p:cNvSpPr>
            <a:spLocks noGrp="1"/>
          </p:cNvSpPr>
          <p:nvPr>
            <p:ph idx="1"/>
          </p:nvPr>
        </p:nvSpPr>
        <p:spPr>
          <a:xfrm>
            <a:off x="277813" y="1417638"/>
            <a:ext cx="7799387" cy="4800600"/>
          </a:xfrm>
        </p:spPr>
        <p:txBody>
          <a:bodyPr/>
          <a:lstStyle/>
          <a:p>
            <a:r>
              <a:rPr lang="en-US" b="1" smtClean="0"/>
              <a:t>Six strategies to monitor progress:</a:t>
            </a:r>
          </a:p>
          <a:p>
            <a:pPr lvl="1"/>
            <a:r>
              <a:rPr lang="en-US" smtClean="0"/>
              <a:t>Direct Behavior Ratings</a:t>
            </a:r>
          </a:p>
          <a:p>
            <a:pPr lvl="1"/>
            <a:r>
              <a:rPr lang="en-US" smtClean="0"/>
              <a:t>Records Data (e.g., SWIS)</a:t>
            </a:r>
          </a:p>
          <a:p>
            <a:pPr lvl="1"/>
            <a:r>
              <a:rPr lang="en-US" smtClean="0"/>
              <a:t>Devereux Student Strengths Assessment (DESSA) Mini</a:t>
            </a:r>
          </a:p>
          <a:p>
            <a:pPr lvl="1"/>
            <a:r>
              <a:rPr lang="en-US" smtClean="0"/>
              <a:t>Behavior Intervention Monitoring Assessment System (BIMAS)</a:t>
            </a:r>
          </a:p>
          <a:p>
            <a:pPr lvl="1"/>
            <a:r>
              <a:rPr lang="en-US" smtClean="0"/>
              <a:t>Behavior Assessment System for Children, 2</a:t>
            </a:r>
            <a:r>
              <a:rPr lang="en-US" baseline="30000" smtClean="0"/>
              <a:t>nd</a:t>
            </a:r>
            <a:r>
              <a:rPr lang="en-US" smtClean="0"/>
              <a:t> Edition Progress Monitor</a:t>
            </a:r>
          </a:p>
          <a:p>
            <a:pPr lvl="1"/>
            <a:r>
              <a:rPr lang="en-US" smtClean="0"/>
              <a:t>AIMSWEB Behavior (utilizing the BESS and SSIS)S)</a:t>
            </a:r>
          </a:p>
          <a:p>
            <a:r>
              <a:rPr lang="en-US" b="1" smtClean="0"/>
              <a:t>Content of Reviews:</a:t>
            </a:r>
          </a:p>
          <a:p>
            <a:pPr lvl="1"/>
            <a:r>
              <a:rPr lang="en-US" smtClean="0"/>
              <a:t>Overview and Description</a:t>
            </a:r>
          </a:p>
          <a:p>
            <a:pPr lvl="1"/>
            <a:r>
              <a:rPr lang="en-US" smtClean="0"/>
              <a:t>Materials</a:t>
            </a:r>
          </a:p>
          <a:p>
            <a:pPr lvl="1"/>
            <a:r>
              <a:rPr lang="en-US" smtClean="0"/>
              <a:t>Procedures</a:t>
            </a:r>
          </a:p>
          <a:p>
            <a:pPr lvl="1"/>
            <a:r>
              <a:rPr lang="en-US" smtClean="0"/>
              <a:t>Evidence for Psychometric Support</a:t>
            </a:r>
          </a:p>
          <a:p>
            <a:pPr lvl="1"/>
            <a:r>
              <a:rPr lang="en-US" smtClean="0"/>
              <a:t>Advantages and Disadvantages</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Procedures</a:t>
            </a:r>
            <a:endParaRPr lang="en-US" sz="5500" b="1" dirty="0">
              <a:cs typeface="ＭＳ Ｐゴシック" charset="0"/>
            </a:endParaRPr>
          </a:p>
        </p:txBody>
      </p:sp>
      <p:pic>
        <p:nvPicPr>
          <p:cNvPr id="106498"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870575" y="4940300"/>
            <a:ext cx="133350" cy="280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499"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971550" y="1417638"/>
            <a:ext cx="6321425" cy="510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5-Point Star 2"/>
          <p:cNvSpPr/>
          <p:nvPr/>
        </p:nvSpPr>
        <p:spPr>
          <a:xfrm>
            <a:off x="5803900" y="2743200"/>
            <a:ext cx="133350" cy="8255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Procedures</a:t>
            </a:r>
            <a:endParaRPr lang="en-US" sz="5500" b="1" dirty="0">
              <a:cs typeface="ＭＳ Ｐゴシック" charset="0"/>
            </a:endParaRPr>
          </a:p>
        </p:txBody>
      </p:sp>
      <p:sp>
        <p:nvSpPr>
          <p:cNvPr id="3" name="Content Placeholder 2"/>
          <p:cNvSpPr>
            <a:spLocks noGrp="1"/>
          </p:cNvSpPr>
          <p:nvPr>
            <p:ph idx="1"/>
          </p:nvPr>
        </p:nvSpPr>
        <p:spPr>
          <a:xfrm>
            <a:off x="457200" y="1323975"/>
            <a:ext cx="7620000" cy="5076825"/>
          </a:xfrm>
        </p:spPr>
        <p:txBody>
          <a:bodyPr/>
          <a:lstStyle/>
          <a:p>
            <a:pPr marL="114300" indent="0">
              <a:buFont typeface="Arial" pitchFamily="34" charset="0"/>
              <a:buNone/>
              <a:defRPr/>
            </a:pPr>
            <a:r>
              <a:rPr lang="en-US" b="1" u="sng" dirty="0" smtClean="0">
                <a:cs typeface="ＭＳ Ｐゴシック" charset="0"/>
              </a:rPr>
              <a:t>Progress Monitoring</a:t>
            </a:r>
          </a:p>
          <a:p>
            <a:pPr>
              <a:defRPr/>
            </a:pPr>
            <a:r>
              <a:rPr lang="en-US" dirty="0" smtClean="0">
                <a:cs typeface="ＭＳ Ｐゴシック" charset="0"/>
              </a:rPr>
              <a:t>Users can create progress monitoring reports that provide information on student progress over time.</a:t>
            </a:r>
            <a:endParaRPr lang="en-US" dirty="0">
              <a:cs typeface="ＭＳ Ｐゴシック" charset="0"/>
            </a:endParaRPr>
          </a:p>
          <a:p>
            <a:pPr>
              <a:defRPr/>
            </a:pPr>
            <a:endParaRPr lang="en-US" dirty="0">
              <a:cs typeface="ＭＳ Ｐゴシック" charset="0"/>
            </a:endParaRPr>
          </a:p>
        </p:txBody>
      </p:sp>
      <p:pic>
        <p:nvPicPr>
          <p:cNvPr id="10854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93713" y="2560638"/>
            <a:ext cx="7583487" cy="373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5-Point Star 3"/>
          <p:cNvSpPr/>
          <p:nvPr/>
        </p:nvSpPr>
        <p:spPr>
          <a:xfrm>
            <a:off x="7196138" y="4398963"/>
            <a:ext cx="238125" cy="177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Procedures</a:t>
            </a:r>
            <a:endParaRPr lang="en-US" sz="5500" b="1" dirty="0">
              <a:cs typeface="ＭＳ Ｐゴシック" charset="0"/>
            </a:endParaRPr>
          </a:p>
        </p:txBody>
      </p:sp>
      <p:pic>
        <p:nvPicPr>
          <p:cNvPr id="10957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360488" y="1323975"/>
            <a:ext cx="5359400" cy="502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Disadvantages</a:t>
            </a:r>
            <a:endParaRPr lang="en-US" sz="5500" b="1" dirty="0">
              <a:ea typeface="+mj-ea"/>
              <a:cs typeface="+mj-cs"/>
            </a:endParaRPr>
          </a:p>
        </p:txBody>
      </p:sp>
      <p:sp>
        <p:nvSpPr>
          <p:cNvPr id="110594" name="Content Placeholder 2"/>
          <p:cNvSpPr>
            <a:spLocks noGrp="1"/>
          </p:cNvSpPr>
          <p:nvPr>
            <p:ph idx="1"/>
          </p:nvPr>
        </p:nvSpPr>
        <p:spPr>
          <a:xfrm>
            <a:off x="457200" y="1417638"/>
            <a:ext cx="7620000" cy="4983162"/>
          </a:xfrm>
        </p:spPr>
        <p:txBody>
          <a:bodyPr/>
          <a:lstStyle/>
          <a:p>
            <a:pPr eaLnBrk="1" hangingPunct="1"/>
            <a:r>
              <a:rPr lang="en-US" smtClean="0"/>
              <a:t>Requires additional cost per student</a:t>
            </a:r>
          </a:p>
          <a:p>
            <a:pPr eaLnBrk="1" hangingPunct="1"/>
            <a:r>
              <a:rPr lang="en-US" smtClean="0"/>
              <a:t>Still vulnerable to implementation or fidelity issues</a:t>
            </a:r>
          </a:p>
          <a:p>
            <a:pPr eaLnBrk="1" hangingPunct="1"/>
            <a:r>
              <a:rPr lang="en-US" smtClean="0"/>
              <a:t>Requires staff buy-in for success (i.e., completing forms in timely and regular fashion)</a:t>
            </a:r>
          </a:p>
          <a:p>
            <a:pPr eaLnBrk="1" hangingPunct="1"/>
            <a:r>
              <a:rPr lang="en-US" smtClean="0"/>
              <a:t>Requires expertise to select appropriate interventions, implement interventions, modify interventions, and make evidence based decisions based on data</a:t>
            </a:r>
          </a:p>
          <a:p>
            <a:pPr eaLnBrk="1" hangingPunct="1"/>
            <a:r>
              <a:rPr lang="en-US" smtClean="0"/>
              <a:t>Potentially oversimplifies  RTI process such that schools may implement interventions and monitor progress without understanding identification/intervention process</a:t>
            </a:r>
          </a:p>
          <a:p>
            <a:pPr eaLnBrk="1" hangingPunct="1"/>
            <a:r>
              <a:rPr lang="en-US" b="1" smtClean="0"/>
              <a:t>Progress monitoring could be replicated by knowledgeable school personnel (e.g., school psychologist) with basic Microsoft Excel skills at no cost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Advantages</a:t>
            </a:r>
            <a:endParaRPr lang="en-US" sz="5500" b="1" dirty="0">
              <a:ea typeface="+mj-ea"/>
              <a:cs typeface="+mj-cs"/>
            </a:endParaRPr>
          </a:p>
        </p:txBody>
      </p:sp>
      <p:sp>
        <p:nvSpPr>
          <p:cNvPr id="111618" name="Content Placeholder 2"/>
          <p:cNvSpPr>
            <a:spLocks noGrp="1"/>
          </p:cNvSpPr>
          <p:nvPr>
            <p:ph idx="1"/>
          </p:nvPr>
        </p:nvSpPr>
        <p:spPr>
          <a:xfrm>
            <a:off x="457200" y="1417638"/>
            <a:ext cx="7620000" cy="4983162"/>
          </a:xfrm>
        </p:spPr>
        <p:txBody>
          <a:bodyPr/>
          <a:lstStyle/>
          <a:p>
            <a:pPr eaLnBrk="1" hangingPunct="1"/>
            <a:r>
              <a:rPr lang="en-US" smtClean="0"/>
              <a:t>Comprehensive system for creating progress monitoring tools and organizing data </a:t>
            </a:r>
          </a:p>
          <a:p>
            <a:pPr eaLnBrk="1" hangingPunct="1"/>
            <a:r>
              <a:rPr lang="en-US" smtClean="0"/>
              <a:t>Generates comprehensive and easy to read reports with minimal effort</a:t>
            </a:r>
          </a:p>
          <a:p>
            <a:pPr eaLnBrk="1" hangingPunct="1"/>
            <a:r>
              <a:rPr lang="en-US" smtClean="0"/>
              <a:t>Connects universal screening data to interventions and progress monitoring </a:t>
            </a:r>
          </a:p>
          <a:p>
            <a:pPr eaLnBrk="1" hangingPunct="1"/>
            <a:r>
              <a:rPr lang="en-US" smtClean="0"/>
              <a:t>Users can easily view connections between academics, behavior, and social-emotional skills</a:t>
            </a:r>
          </a:p>
          <a:p>
            <a:pPr eaLnBrk="1" hangingPunct="1"/>
            <a:r>
              <a:rPr lang="en-US" smtClean="0"/>
              <a:t>Many schools are already familiar with AIMSweb for academic screening and progress monitoring</a:t>
            </a:r>
          </a:p>
          <a:p>
            <a:pPr eaLnBrk="1" hangingPunct="1"/>
            <a:r>
              <a:rPr lang="en-US" smtClean="0"/>
              <a:t>Simple for school personnel to enter progress monitoring data and generate report</a:t>
            </a:r>
          </a:p>
          <a:p>
            <a:pPr eaLnBrk="1" hangingPunct="1">
              <a:buFont typeface="Arial" pitchFamily="34" charset="0"/>
              <a:buNone/>
            </a:pPr>
            <a:r>
              <a:rPr lang="en-US" smtClean="0"/>
              <a:t> </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Advantages</a:t>
            </a:r>
            <a:endParaRPr lang="en-US" sz="5500" b="1" dirty="0">
              <a:cs typeface="ＭＳ Ｐゴシック" charset="0"/>
            </a:endParaRPr>
          </a:p>
        </p:txBody>
      </p:sp>
      <p:sp>
        <p:nvSpPr>
          <p:cNvPr id="112642" name="Content Placeholder 2"/>
          <p:cNvSpPr>
            <a:spLocks noGrp="1"/>
          </p:cNvSpPr>
          <p:nvPr>
            <p:ph idx="1"/>
          </p:nvPr>
        </p:nvSpPr>
        <p:spPr/>
        <p:txBody>
          <a:bodyPr/>
          <a:lstStyle/>
          <a:p>
            <a:pPr eaLnBrk="1" hangingPunct="1"/>
            <a:r>
              <a:rPr lang="en-US" smtClean="0"/>
              <a:t>Incorporates a wide variety of behaviors to modify as well as the option to customize progress monitoring for individual students</a:t>
            </a:r>
          </a:p>
          <a:p>
            <a:pPr eaLnBrk="1" hangingPunct="1"/>
            <a:r>
              <a:rPr lang="en-US" smtClean="0"/>
              <a:t>Flexible to  monitor a variety of interventions</a:t>
            </a:r>
          </a:p>
          <a:p>
            <a:pPr eaLnBrk="1" hangingPunct="1"/>
            <a:r>
              <a:rPr lang="en-US" smtClean="0"/>
              <a:t>Very time efficient once action plan decisions have been made (e.g., easy to enter weekly data and generate reports)</a:t>
            </a:r>
          </a:p>
          <a:p>
            <a:pPr eaLnBrk="1" hangingPunct="1"/>
            <a:endParaRPr lang="en-US" smtClean="0"/>
          </a:p>
          <a:p>
            <a:pPr algn="ctr" eaLnBrk="1" hangingPunct="1">
              <a:buFont typeface="Arial" pitchFamily="34" charset="0"/>
              <a:buNone/>
            </a:pPr>
            <a:r>
              <a:rPr lang="en-US" b="1" smtClean="0"/>
              <a:t>AIMSweb Behavior is a complete program for screening, intervening and monitoring social-emotional and/or behavioral progress for at-risk students that is highly customizable to meet individual or school needs.</a:t>
            </a:r>
          </a:p>
          <a:p>
            <a:pPr>
              <a:buFont typeface="Arial" pitchFamily="34" charset="0"/>
              <a:buNone/>
            </a:pPr>
            <a:endParaRPr lang="en-US" smtClean="0"/>
          </a:p>
          <a:p>
            <a:endParaRPr lang="en-US" smtClean="0"/>
          </a:p>
          <a:p>
            <a:pPr>
              <a:buFont typeface="Arial" pitchFamily="34" charset="0"/>
              <a:buNone/>
            </a:pPr>
            <a:endParaRPr lang="en-US" smtClean="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References</a:t>
            </a:r>
            <a:endParaRPr lang="en-US" sz="5500" b="1" dirty="0">
              <a:cs typeface="ＭＳ Ｐゴシック" charset="0"/>
            </a:endParaRPr>
          </a:p>
        </p:txBody>
      </p:sp>
      <p:sp>
        <p:nvSpPr>
          <p:cNvPr id="113666" name="Content Placeholder 2"/>
          <p:cNvSpPr>
            <a:spLocks noGrp="1"/>
          </p:cNvSpPr>
          <p:nvPr>
            <p:ph idx="1"/>
          </p:nvPr>
        </p:nvSpPr>
        <p:spPr/>
        <p:txBody>
          <a:bodyPr/>
          <a:lstStyle/>
          <a:p>
            <a:pPr marL="114300" indent="0">
              <a:buFont typeface="Arial" pitchFamily="34" charset="0"/>
              <a:buNone/>
            </a:pPr>
            <a:r>
              <a:rPr lang="en-US" b="1" u="sng" smtClean="0"/>
              <a:t>AIMSweb Behavior Manual</a:t>
            </a:r>
          </a:p>
          <a:p>
            <a:pPr marL="114300" indent="0">
              <a:buFont typeface="Arial" pitchFamily="34" charset="0"/>
              <a:buNone/>
            </a:pPr>
            <a:endParaRPr lang="en-US" u="sng" smtClean="0"/>
          </a:p>
          <a:p>
            <a:pPr marL="114300" indent="0">
              <a:buFont typeface="Arial" pitchFamily="34" charset="0"/>
              <a:buNone/>
            </a:pPr>
            <a:r>
              <a:rPr lang="en-US" smtClean="0"/>
              <a:t>Pearson (2010). </a:t>
            </a:r>
            <a:r>
              <a:rPr lang="en-US" i="1" smtClean="0"/>
              <a:t>AIMSweb Behavior: Administration and </a:t>
            </a:r>
          </a:p>
          <a:p>
            <a:pPr marL="114300" indent="0">
              <a:buFont typeface="Arial" pitchFamily="34" charset="0"/>
              <a:buNone/>
            </a:pPr>
            <a:r>
              <a:rPr lang="en-US" i="1" smtClean="0"/>
              <a:t>	Technical Manual. </a:t>
            </a:r>
            <a:r>
              <a:rPr lang="en-US" smtClean="0"/>
              <a:t>Retrieved from: http://aimsweb-</a:t>
            </a:r>
          </a:p>
          <a:p>
            <a:pPr marL="114300" indent="0">
              <a:buFont typeface="Arial" pitchFamily="34" charset="0"/>
              <a:buNone/>
            </a:pPr>
            <a:r>
              <a:rPr lang="en-US" smtClean="0"/>
              <a:t>	qa.ratchet.com/uploads/pdfs/Manuals/AIMSweb_Behavi</a:t>
            </a:r>
          </a:p>
          <a:p>
            <a:pPr marL="114300" indent="0">
              <a:buFont typeface="Arial" pitchFamily="34" charset="0"/>
              <a:buNone/>
            </a:pPr>
            <a:r>
              <a:rPr lang="en-US" smtClean="0"/>
              <a:t>	or_Manual.pdf. PsychCorp. Bloomington, MN</a:t>
            </a:r>
          </a:p>
          <a:p>
            <a:pPr marL="114300" indent="0">
              <a:buFont typeface="Arial" pitchFamily="34" charset="0"/>
              <a:buNone/>
            </a:pPr>
            <a:endParaRPr lang="en-US" smtClean="0"/>
          </a:p>
          <a:p>
            <a:pPr marL="114300" indent="0">
              <a:buFont typeface="Arial" pitchFamily="34" charset="0"/>
              <a:buNone/>
            </a:pPr>
            <a:r>
              <a:rPr lang="en-US" b="1" u="sng" smtClean="0"/>
              <a:t>AIMSweb Behavior Website</a:t>
            </a:r>
          </a:p>
          <a:p>
            <a:pPr marL="114300" indent="0">
              <a:buFont typeface="Arial" pitchFamily="34" charset="0"/>
              <a:buNone/>
            </a:pPr>
            <a:r>
              <a:rPr lang="en-US" smtClean="0"/>
              <a:t>	http://www.aimsweb.com/behavior</a:t>
            </a:r>
          </a:p>
          <a:p>
            <a:pPr marL="114300" indent="0">
              <a:buFont typeface="Arial" pitchFamily="34" charset="0"/>
              <a:buNone/>
            </a:pPr>
            <a:endParaRPr lang="en-US" smtClean="0"/>
          </a:p>
          <a:p>
            <a:pPr marL="114300" indent="0">
              <a:buFont typeface="Arial" pitchFamily="34" charset="0"/>
              <a:buNone/>
            </a:pPr>
            <a:endParaRPr lang="en-US" smtClean="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eaLnBrk="1" fontAlgn="auto" hangingPunct="1">
              <a:spcAft>
                <a:spcPts val="0"/>
              </a:spcAft>
              <a:defRPr/>
            </a:pPr>
            <a:r>
              <a:rPr lang="en-US" sz="7000" b="1" dirty="0" smtClean="0">
                <a:ea typeface="+mj-ea"/>
                <a:cs typeface="+mj-cs"/>
              </a:rPr>
              <a:t>Records Data </a:t>
            </a:r>
            <a:endParaRPr lang="en-US" sz="7000" b="1" dirty="0">
              <a:ea typeface="+mj-ea"/>
              <a:cs typeface="+mj-cs"/>
            </a:endParaRPr>
          </a:p>
        </p:txBody>
      </p:sp>
      <p:sp>
        <p:nvSpPr>
          <p:cNvPr id="3" name="Subtitle 2"/>
          <p:cNvSpPr>
            <a:spLocks noGrp="1"/>
          </p:cNvSpPr>
          <p:nvPr>
            <p:ph type="subTitle" idx="1"/>
          </p:nvPr>
        </p:nvSpPr>
        <p:spPr>
          <a:xfrm>
            <a:off x="685800" y="4572000"/>
            <a:ext cx="6461125" cy="1066800"/>
          </a:xfrm>
        </p:spPr>
        <p:txBody>
          <a:bodyPr rtlCol="0"/>
          <a:lstStyle/>
          <a:p>
            <a:pPr eaLnBrk="1" fontAlgn="auto" hangingPunct="1">
              <a:spcAft>
                <a:spcPts val="0"/>
              </a:spcAft>
              <a:defRPr/>
            </a:pPr>
            <a:r>
              <a:rPr lang="en-US" sz="3500" dirty="0" smtClean="0">
                <a:ea typeface="+mn-ea"/>
                <a:cs typeface="+mn-cs"/>
              </a:rPr>
              <a:t>Melissa Terry</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5500" b="1" dirty="0" smtClean="0">
                <a:ea typeface="+mj-ea"/>
                <a:cs typeface="+mj-cs"/>
              </a:rPr>
              <a:t>Description</a:t>
            </a:r>
            <a:endParaRPr lang="en-US" sz="5500" b="1" dirty="0">
              <a:ea typeface="+mj-ea"/>
              <a:cs typeface="+mj-cs"/>
            </a:endParaRPr>
          </a:p>
        </p:txBody>
      </p:sp>
      <p:sp>
        <p:nvSpPr>
          <p:cNvPr id="147458" name="Content Placeholder 2"/>
          <p:cNvSpPr>
            <a:spLocks noGrp="1"/>
          </p:cNvSpPr>
          <p:nvPr>
            <p:ph idx="1"/>
          </p:nvPr>
        </p:nvSpPr>
        <p:spPr/>
        <p:txBody>
          <a:bodyPr/>
          <a:lstStyle/>
          <a:p>
            <a:pPr eaLnBrk="1" hangingPunct="1"/>
            <a:r>
              <a:rPr lang="en-US" smtClean="0"/>
              <a:t>Operational Definition: Any data that is already accessible in the school that can be used to progress monitor </a:t>
            </a:r>
            <a:r>
              <a:rPr lang="en-US" b="1" smtClean="0"/>
              <a:t>school-wide</a:t>
            </a:r>
            <a:r>
              <a:rPr lang="en-US" smtClean="0"/>
              <a:t> or </a:t>
            </a:r>
            <a:r>
              <a:rPr lang="en-US" b="1" smtClean="0"/>
              <a:t>individual</a:t>
            </a:r>
            <a:r>
              <a:rPr lang="en-US" smtClean="0"/>
              <a:t> behaviors</a:t>
            </a:r>
          </a:p>
          <a:p>
            <a:pPr eaLnBrk="1" hangingPunct="1"/>
            <a:r>
              <a:rPr lang="en-US" smtClean="0"/>
              <a:t>Records data (sometimes called </a:t>
            </a:r>
            <a:r>
              <a:rPr lang="en-US" i="1" smtClean="0"/>
              <a:t>permanent products</a:t>
            </a:r>
            <a:r>
              <a:rPr lang="en-US" smtClean="0"/>
              <a:t>) can include*:</a:t>
            </a:r>
          </a:p>
          <a:p>
            <a:pPr lvl="1" eaLnBrk="1" hangingPunct="1"/>
            <a:r>
              <a:rPr lang="en-US" smtClean="0"/>
              <a:t>attendance and absences </a:t>
            </a:r>
          </a:p>
          <a:p>
            <a:pPr lvl="1" eaLnBrk="1" hangingPunct="1"/>
            <a:r>
              <a:rPr lang="en-US" smtClean="0"/>
              <a:t>office discipline referrals (ODRs)</a:t>
            </a:r>
          </a:p>
          <a:p>
            <a:pPr lvl="1" eaLnBrk="1" hangingPunct="1"/>
            <a:r>
              <a:rPr lang="en-US" smtClean="0"/>
              <a:t>suspension rates</a:t>
            </a:r>
          </a:p>
          <a:p>
            <a:pPr lvl="1" eaLnBrk="1" hangingPunct="1"/>
            <a:r>
              <a:rPr lang="en-US" smtClean="0"/>
              <a:t>homework completion rates</a:t>
            </a:r>
          </a:p>
          <a:p>
            <a:pPr lvl="1" eaLnBrk="1" hangingPunct="1"/>
            <a:r>
              <a:rPr lang="en-US" smtClean="0"/>
              <a:t> behavioral data collected as part of an existing behavior plan</a:t>
            </a:r>
          </a:p>
          <a:p>
            <a:pPr lvl="1" eaLnBrk="1" hangingPunct="1">
              <a:buFont typeface="Arial" pitchFamily="34" charset="0"/>
              <a:buNone/>
            </a:pPr>
            <a:r>
              <a:rPr lang="en-US" smtClean="0"/>
              <a:t>		</a:t>
            </a:r>
            <a:r>
              <a:rPr lang="en-US" sz="1600" smtClean="0"/>
              <a:t>(*Riley-Tillman, Kalberer, Chafouleas, 2005)</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5500" b="1" dirty="0" smtClean="0">
                <a:ea typeface="+mj-ea"/>
                <a:cs typeface="+mj-cs"/>
              </a:rPr>
              <a:t>Description</a:t>
            </a:r>
            <a:endParaRPr lang="en-US" sz="5500" b="1" dirty="0">
              <a:ea typeface="+mj-ea"/>
              <a:cs typeface="+mj-cs"/>
            </a:endParaRPr>
          </a:p>
        </p:txBody>
      </p:sp>
      <p:sp>
        <p:nvSpPr>
          <p:cNvPr id="148482" name="Content Placeholder 2"/>
          <p:cNvSpPr>
            <a:spLocks noGrp="1"/>
          </p:cNvSpPr>
          <p:nvPr>
            <p:ph idx="1"/>
          </p:nvPr>
        </p:nvSpPr>
        <p:spPr/>
        <p:txBody>
          <a:bodyPr/>
          <a:lstStyle/>
          <a:p>
            <a:pPr eaLnBrk="1" hangingPunct="1"/>
            <a:r>
              <a:rPr lang="en-US" b="1" smtClean="0"/>
              <a:t>Behaviors Monitored: </a:t>
            </a:r>
            <a:r>
              <a:rPr lang="en-US" smtClean="0"/>
              <a:t>externalizing behaviors</a:t>
            </a:r>
            <a:endParaRPr lang="en-US" b="1" smtClean="0"/>
          </a:p>
          <a:p>
            <a:pPr eaLnBrk="1" hangingPunct="1"/>
            <a:r>
              <a:rPr lang="en-US" b="1" smtClean="0"/>
              <a:t>Format:</a:t>
            </a:r>
            <a:r>
              <a:rPr lang="en-US" smtClean="0"/>
              <a:t> data can be drawn from the school</a:t>
            </a:r>
            <a:r>
              <a:rPr lang="ja-JP" altLang="en-US" smtClean="0"/>
              <a:t>’</a:t>
            </a:r>
            <a:r>
              <a:rPr lang="en-US" altLang="ja-JP" smtClean="0"/>
              <a:t>s existing data collection system</a:t>
            </a:r>
          </a:p>
          <a:p>
            <a:pPr eaLnBrk="1" hangingPunct="1"/>
            <a:r>
              <a:rPr lang="en-US" smtClean="0"/>
              <a:t>Ranges from a simple spreadsheet to more complex online data collection systems</a:t>
            </a:r>
          </a:p>
          <a:p>
            <a:pPr lvl="1" eaLnBrk="1" hangingPunct="1"/>
            <a:r>
              <a:rPr lang="en-US" smtClean="0"/>
              <a:t>Teachers: grade books, homework completion, behavior plans</a:t>
            </a:r>
          </a:p>
          <a:p>
            <a:pPr lvl="1" eaLnBrk="1" hangingPunct="1"/>
            <a:r>
              <a:rPr lang="en-US" smtClean="0"/>
              <a:t>Support staff: ODRs, attendance</a:t>
            </a:r>
          </a:p>
          <a:p>
            <a:pPr lvl="1" eaLnBrk="1" hangingPunct="1"/>
            <a:r>
              <a:rPr lang="en-US" smtClean="0"/>
              <a:t>Administrators: suspensions, school-wide screening</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5500" b="1" dirty="0" smtClean="0">
                <a:ea typeface="+mj-ea"/>
                <a:cs typeface="+mj-cs"/>
              </a:rPr>
              <a:t>Population</a:t>
            </a:r>
            <a:endParaRPr lang="en-US" sz="5500" b="1" dirty="0">
              <a:ea typeface="+mj-ea"/>
              <a:cs typeface="+mj-cs"/>
            </a:endParaRPr>
          </a:p>
        </p:txBody>
      </p:sp>
      <p:sp>
        <p:nvSpPr>
          <p:cNvPr id="149506" name="Content Placeholder 2"/>
          <p:cNvSpPr>
            <a:spLocks noGrp="1"/>
          </p:cNvSpPr>
          <p:nvPr>
            <p:ph idx="1"/>
          </p:nvPr>
        </p:nvSpPr>
        <p:spPr>
          <a:xfrm>
            <a:off x="457200" y="1600200"/>
            <a:ext cx="7620000" cy="2225675"/>
          </a:xfrm>
        </p:spPr>
        <p:txBody>
          <a:bodyPr/>
          <a:lstStyle/>
          <a:p>
            <a:pPr eaLnBrk="1" hangingPunct="1"/>
            <a:r>
              <a:rPr lang="en-US" sz="4400" smtClean="0"/>
              <a:t>Everyone!</a:t>
            </a:r>
          </a:p>
          <a:p>
            <a:pPr eaLnBrk="1" hangingPunct="1"/>
            <a:endParaRPr lang="en-US" smtClean="0"/>
          </a:p>
          <a:p>
            <a:pPr eaLnBrk="1" hangingPunct="1"/>
            <a:r>
              <a:rPr lang="en-US" smtClean="0"/>
              <a:t>Can be collected across all ages, grades and educational needs</a:t>
            </a:r>
          </a:p>
        </p:txBody>
      </p:sp>
      <p:pic>
        <p:nvPicPr>
          <p:cNvPr id="149507" name="Picture 4" descr="C:\Users\Melissa\Desktop\Miss Miriam\1-DSC_0079.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87450" y="4010025"/>
            <a:ext cx="2751138" cy="193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508" name="Picture 6"/>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464050" y="4002088"/>
            <a:ext cx="2933700" cy="1947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t>Goals for Today</a:t>
            </a:r>
            <a:endParaRPr lang="en-US" b="1" dirty="0"/>
          </a:p>
        </p:txBody>
      </p:sp>
      <p:sp>
        <p:nvSpPr>
          <p:cNvPr id="117762" name="Content Placeholder 2"/>
          <p:cNvSpPr>
            <a:spLocks noGrp="1"/>
          </p:cNvSpPr>
          <p:nvPr>
            <p:ph idx="1"/>
          </p:nvPr>
        </p:nvSpPr>
        <p:spPr>
          <a:xfrm>
            <a:off x="246063" y="1458913"/>
            <a:ext cx="8534400" cy="5116512"/>
          </a:xfrm>
        </p:spPr>
        <p:txBody>
          <a:bodyPr/>
          <a:lstStyle/>
          <a:p>
            <a:r>
              <a:rPr lang="en-US" dirty="0" smtClean="0"/>
              <a:t>Brief Introduction to Progress Monitoring</a:t>
            </a:r>
          </a:p>
          <a:p>
            <a:pPr>
              <a:buFont typeface="Arial" pitchFamily="34" charset="0"/>
              <a:buNone/>
            </a:pPr>
            <a:r>
              <a:rPr lang="en-US" dirty="0" smtClean="0"/>
              <a:t>	Dr. Michelle </a:t>
            </a:r>
            <a:r>
              <a:rPr lang="en-US" dirty="0" err="1" smtClean="0"/>
              <a:t>Demaray</a:t>
            </a:r>
            <a:endParaRPr lang="en-US" dirty="0" smtClean="0"/>
          </a:p>
          <a:p>
            <a:endParaRPr lang="en-US" dirty="0" smtClean="0"/>
          </a:p>
          <a:p>
            <a:r>
              <a:rPr lang="en-US" dirty="0" smtClean="0"/>
              <a:t>Review of six strategies to progress monitor</a:t>
            </a:r>
          </a:p>
          <a:p>
            <a:pPr lvl="1"/>
            <a:r>
              <a:rPr lang="en-US" dirty="0" smtClean="0"/>
              <a:t>Records Data (e.g., SWIS)</a:t>
            </a:r>
          </a:p>
          <a:p>
            <a:pPr lvl="1"/>
            <a:r>
              <a:rPr lang="en-US" dirty="0"/>
              <a:t>Direct Behavior </a:t>
            </a:r>
            <a:r>
              <a:rPr lang="en-US" dirty="0" smtClean="0"/>
              <a:t>Ratings</a:t>
            </a:r>
          </a:p>
          <a:p>
            <a:pPr lvl="1"/>
            <a:r>
              <a:rPr lang="en-US" dirty="0" smtClean="0"/>
              <a:t>Devereux Student Strengths Assessment (DESSA) Mini</a:t>
            </a:r>
          </a:p>
          <a:p>
            <a:pPr lvl="1"/>
            <a:r>
              <a:rPr lang="en-US" dirty="0" smtClean="0"/>
              <a:t>Social Emotional Assets and Resilience Scales- Short Forms (SEARS-SF)</a:t>
            </a:r>
          </a:p>
          <a:p>
            <a:pPr lvl="1"/>
            <a:r>
              <a:rPr lang="en-US" dirty="0" smtClean="0"/>
              <a:t>Behavior Intervention Monitoring Assessment System (BIMAS)</a:t>
            </a:r>
          </a:p>
          <a:p>
            <a:pPr lvl="1"/>
            <a:r>
              <a:rPr lang="en-US" dirty="0" smtClean="0"/>
              <a:t>Behavior Assessment System for Children, 2</a:t>
            </a:r>
            <a:r>
              <a:rPr lang="en-US" baseline="30000" dirty="0" smtClean="0"/>
              <a:t>nd</a:t>
            </a:r>
            <a:r>
              <a:rPr lang="en-US" dirty="0" smtClean="0"/>
              <a:t> Edition Progress Monitor</a:t>
            </a:r>
          </a:p>
          <a:p>
            <a:pPr lvl="1"/>
            <a:r>
              <a:rPr lang="en-US" dirty="0" smtClean="0"/>
              <a:t>AIMSWEB Behavior (utilizing the BESS and SSIS)</a:t>
            </a:r>
          </a:p>
          <a:p>
            <a:pPr>
              <a:buFont typeface="Arial" pitchFamily="34" charset="0"/>
              <a:buNone/>
            </a:pPr>
            <a:r>
              <a:rPr lang="en-US" dirty="0" smtClean="0"/>
              <a:t>		</a:t>
            </a:r>
          </a:p>
          <a:p>
            <a:r>
              <a:rPr lang="en-US" dirty="0" smtClean="0"/>
              <a:t>Question and Answer Time</a:t>
            </a:r>
          </a:p>
          <a:p>
            <a:pPr>
              <a:buFont typeface="Arial" pitchFamily="34" charset="0"/>
              <a:buNone/>
            </a:pPr>
            <a:endParaRPr lang="en-US" dirty="0" smtClean="0"/>
          </a:p>
          <a:p>
            <a:pPr>
              <a:buFont typeface="Arial" pitchFamily="34" charset="0"/>
              <a:buNone/>
            </a:pPr>
            <a:endParaRPr lang="en-US" dirty="0"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Materials </a:t>
            </a:r>
            <a:endParaRPr lang="en-US" sz="5500" b="1" dirty="0">
              <a:ea typeface="+mj-ea"/>
              <a:cs typeface="+mj-cs"/>
            </a:endParaRPr>
          </a:p>
        </p:txBody>
      </p:sp>
      <p:sp>
        <p:nvSpPr>
          <p:cNvPr id="150530" name="Content Placeholder 2"/>
          <p:cNvSpPr>
            <a:spLocks noGrp="1"/>
          </p:cNvSpPr>
          <p:nvPr>
            <p:ph idx="1"/>
          </p:nvPr>
        </p:nvSpPr>
        <p:spPr>
          <a:xfrm>
            <a:off x="457200" y="1600200"/>
            <a:ext cx="7620000" cy="1593850"/>
          </a:xfrm>
        </p:spPr>
        <p:txBody>
          <a:bodyPr/>
          <a:lstStyle/>
          <a:p>
            <a:pPr eaLnBrk="1" hangingPunct="1"/>
            <a:r>
              <a:rPr lang="en-US" smtClean="0">
                <a:sym typeface="Wingdings" pitchFamily="2" charset="2"/>
              </a:rPr>
              <a:t>Cost: FREE! (or at least very cheap) </a:t>
            </a:r>
          </a:p>
          <a:p>
            <a:pPr eaLnBrk="1" hangingPunct="1"/>
            <a:r>
              <a:rPr lang="en-US" smtClean="0">
                <a:sym typeface="Wingdings" pitchFamily="2" charset="2"/>
              </a:rPr>
              <a:t>Standard programs available on PCs and Macs</a:t>
            </a:r>
          </a:p>
          <a:p>
            <a:pPr lvl="1" eaLnBrk="1" hangingPunct="1">
              <a:buFont typeface="Arial" pitchFamily="34" charset="0"/>
              <a:buNone/>
            </a:pPr>
            <a:endParaRPr lang="en-US" smtClean="0">
              <a:sym typeface="Wingdings" pitchFamily="2" charset="2"/>
            </a:endParaRPr>
          </a:p>
          <a:p>
            <a:pPr lvl="1" eaLnBrk="1" hangingPunct="1">
              <a:buFont typeface="Arial" pitchFamily="34" charset="0"/>
              <a:buNone/>
            </a:pPr>
            <a:endParaRPr lang="en-US" smtClean="0">
              <a:sym typeface="Wingdings" pitchFamily="2" charset="2"/>
            </a:endParaRPr>
          </a:p>
        </p:txBody>
      </p:sp>
      <p:pic>
        <p:nvPicPr>
          <p:cNvPr id="150531" name="Picture 6" descr="http://www.bluelayouts.org/wp-content/uploads/2012/11/Attendance-Sheet.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857375" y="2681288"/>
            <a:ext cx="4630738" cy="3586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Materials </a:t>
            </a:r>
            <a:endParaRPr lang="en-US" sz="5500" b="1" dirty="0">
              <a:ea typeface="+mj-ea"/>
              <a:cs typeface="+mj-cs"/>
            </a:endParaRPr>
          </a:p>
        </p:txBody>
      </p:sp>
      <p:sp>
        <p:nvSpPr>
          <p:cNvPr id="151554" name="Content Placeholder 2"/>
          <p:cNvSpPr>
            <a:spLocks noGrp="1"/>
          </p:cNvSpPr>
          <p:nvPr>
            <p:ph idx="1"/>
          </p:nvPr>
        </p:nvSpPr>
        <p:spPr>
          <a:xfrm>
            <a:off x="457200" y="1600200"/>
            <a:ext cx="7620000" cy="4491038"/>
          </a:xfrm>
        </p:spPr>
        <p:txBody>
          <a:bodyPr/>
          <a:lstStyle/>
          <a:p>
            <a:pPr eaLnBrk="1" hangingPunct="1"/>
            <a:r>
              <a:rPr lang="en-US" smtClean="0">
                <a:sym typeface="Wingdings" pitchFamily="2" charset="2"/>
              </a:rPr>
              <a:t>Data collection programs are available for purchase</a:t>
            </a:r>
          </a:p>
          <a:p>
            <a:pPr lvl="1" eaLnBrk="1" hangingPunct="1"/>
            <a:r>
              <a:rPr lang="en-US" sz="2200" smtClean="0">
                <a:sym typeface="Wingdings" pitchFamily="2" charset="2"/>
              </a:rPr>
              <a:t>Ex: School Wide Information System (SWIS) </a:t>
            </a:r>
            <a:r>
              <a:rPr lang="en-US" sz="1600" smtClean="0">
                <a:sym typeface="Wingdings" pitchFamily="2" charset="2"/>
              </a:rPr>
              <a:t>(May, et al, 2000)</a:t>
            </a:r>
          </a:p>
          <a:p>
            <a:pPr lvl="1" eaLnBrk="1" hangingPunct="1"/>
            <a:endParaRPr lang="en-US" smtClean="0">
              <a:sym typeface="Wingdings" pitchFamily="2" charset="2"/>
            </a:endParaRPr>
          </a:p>
          <a:p>
            <a:pPr lvl="1" eaLnBrk="1" hangingPunct="1">
              <a:buFont typeface="Arial" pitchFamily="34" charset="0"/>
              <a:buNone/>
            </a:pPr>
            <a:endParaRPr lang="en-US" smtClean="0">
              <a:sym typeface="Wingdings" pitchFamily="2" charset="2"/>
            </a:endParaRPr>
          </a:p>
          <a:p>
            <a:pPr lvl="1" eaLnBrk="1" hangingPunct="1">
              <a:buFont typeface="Arial" pitchFamily="34" charset="0"/>
              <a:buNone/>
            </a:pPr>
            <a:endParaRPr lang="en-US" smtClean="0">
              <a:sym typeface="Wingdings" pitchFamily="2" charset="2"/>
            </a:endParaRPr>
          </a:p>
          <a:p>
            <a:pPr lvl="1" eaLnBrk="1" hangingPunct="1">
              <a:buFont typeface="Arial" pitchFamily="34" charset="0"/>
              <a:buNone/>
            </a:pPr>
            <a:endParaRPr lang="en-US" smtClean="0">
              <a:sym typeface="Wingdings" pitchFamily="2" charset="2"/>
            </a:endParaRPr>
          </a:p>
          <a:p>
            <a:r>
              <a:rPr lang="en-US" smtClean="0">
                <a:sym typeface="Wingdings" pitchFamily="2" charset="2"/>
              </a:rPr>
              <a:t>W</a:t>
            </a:r>
            <a:r>
              <a:rPr lang="en-US" smtClean="0"/>
              <a:t>eb-based software system that aids in organizing and reporting school records data</a:t>
            </a:r>
          </a:p>
          <a:p>
            <a:r>
              <a:rPr lang="en-US" smtClean="0"/>
              <a:t>$250 per school per year </a:t>
            </a:r>
          </a:p>
          <a:p>
            <a:r>
              <a:rPr lang="en-US" smtClean="0"/>
              <a:t>School must meet certain readiness standards as assessed by a SWIS facilitator</a:t>
            </a:r>
          </a:p>
          <a:p>
            <a:pPr eaLnBrk="1" hangingPunct="1"/>
            <a:endParaRPr lang="en-US" smtClean="0">
              <a:sym typeface="Wingdings" pitchFamily="2" charset="2"/>
            </a:endParaRPr>
          </a:p>
        </p:txBody>
      </p:sp>
      <p:pic>
        <p:nvPicPr>
          <p:cNvPr id="151555" name="Picture 2" descr="https://app.swis.org/public/themes/default/images/swis_logo.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311400" y="2776538"/>
            <a:ext cx="3409950" cy="1133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SWIS</a:t>
            </a:r>
            <a:endParaRPr lang="en-US" sz="5500" b="1" dirty="0">
              <a:cs typeface="ＭＳ Ｐゴシック" charset="0"/>
            </a:endParaRPr>
          </a:p>
        </p:txBody>
      </p:sp>
      <p:sp>
        <p:nvSpPr>
          <p:cNvPr id="152578" name="Content Placeholder 2"/>
          <p:cNvSpPr>
            <a:spLocks noGrp="1"/>
          </p:cNvSpPr>
          <p:nvPr>
            <p:ph idx="1"/>
          </p:nvPr>
        </p:nvSpPr>
        <p:spPr/>
        <p:txBody>
          <a:bodyPr/>
          <a:lstStyle/>
          <a:p>
            <a:r>
              <a:rPr lang="en-US" smtClean="0"/>
              <a:t>Uses office referral and attendance data to generate </a:t>
            </a:r>
            <a:r>
              <a:rPr lang="en-US" b="1" smtClean="0"/>
              <a:t>individual</a:t>
            </a:r>
            <a:r>
              <a:rPr lang="en-US" smtClean="0"/>
              <a:t>, </a:t>
            </a:r>
            <a:r>
              <a:rPr lang="en-US" b="1" smtClean="0"/>
              <a:t>classroom</a:t>
            </a:r>
            <a:r>
              <a:rPr lang="en-US" smtClean="0"/>
              <a:t>, or </a:t>
            </a:r>
            <a:r>
              <a:rPr lang="en-US" b="1" smtClean="0"/>
              <a:t>school-wide</a:t>
            </a:r>
            <a:r>
              <a:rPr lang="en-US" smtClean="0"/>
              <a:t> reports</a:t>
            </a:r>
          </a:p>
          <a:p>
            <a:r>
              <a:rPr lang="en-US" smtClean="0"/>
              <a:t>According to </a:t>
            </a:r>
            <a:r>
              <a:rPr lang="en-US" u="sng" smtClean="0">
                <a:hlinkClick r:id="rId2"/>
              </a:rPr>
              <a:t>www.swis.org</a:t>
            </a:r>
            <a:r>
              <a:rPr lang="en-US" smtClean="0"/>
              <a:t>, SWIS is primarily used to track: </a:t>
            </a:r>
          </a:p>
          <a:p>
            <a:pPr lvl="1"/>
            <a:r>
              <a:rPr lang="en-US" sz="2200" b="1" smtClean="0"/>
              <a:t>Number</a:t>
            </a:r>
            <a:r>
              <a:rPr lang="en-US" sz="2200" smtClean="0"/>
              <a:t> of office discipline referrals per month</a:t>
            </a:r>
          </a:p>
          <a:p>
            <a:pPr lvl="1"/>
            <a:r>
              <a:rPr lang="en-US" sz="2200" b="1" smtClean="0"/>
              <a:t>Type</a:t>
            </a:r>
            <a:r>
              <a:rPr lang="en-US" sz="2200" smtClean="0"/>
              <a:t> of problem behaviors leading to office referrals </a:t>
            </a:r>
          </a:p>
          <a:p>
            <a:pPr lvl="1"/>
            <a:r>
              <a:rPr lang="en-US" sz="2200" b="1" smtClean="0"/>
              <a:t>Locations</a:t>
            </a:r>
            <a:r>
              <a:rPr lang="en-US" sz="2200" smtClean="0"/>
              <a:t> of problem behavior events</a:t>
            </a:r>
          </a:p>
          <a:p>
            <a:pPr lvl="1"/>
            <a:r>
              <a:rPr lang="en-US" sz="2200" smtClean="0"/>
              <a:t>Problem behavior </a:t>
            </a:r>
            <a:r>
              <a:rPr lang="en-US" sz="2200" b="1" smtClean="0"/>
              <a:t>events</a:t>
            </a:r>
            <a:r>
              <a:rPr lang="en-US" sz="2200" smtClean="0"/>
              <a:t> by time of day</a:t>
            </a:r>
          </a:p>
          <a:p>
            <a:pPr lvl="1"/>
            <a:r>
              <a:rPr lang="en-US" sz="2200" b="1" smtClean="0"/>
              <a:t>Students</a:t>
            </a:r>
            <a:r>
              <a:rPr lang="en-US" sz="2200" smtClean="0"/>
              <a:t> contributing to office discipline referrals</a:t>
            </a:r>
          </a:p>
          <a:p>
            <a:endParaRPr lang="en-US" b="1" smtClean="0"/>
          </a:p>
          <a:p>
            <a:r>
              <a:rPr lang="en-US" b="1" smtClean="0"/>
              <a:t>Bottom line: Primarily designed for school-wide screening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Procedures</a:t>
            </a:r>
            <a:endParaRPr lang="en-US" sz="5500" b="1" dirty="0">
              <a:ea typeface="+mj-ea"/>
              <a:cs typeface="+mj-cs"/>
            </a:endParaRPr>
          </a:p>
        </p:txBody>
      </p:sp>
      <p:sp>
        <p:nvSpPr>
          <p:cNvPr id="153602" name="Content Placeholder 2"/>
          <p:cNvSpPr>
            <a:spLocks noGrp="1"/>
          </p:cNvSpPr>
          <p:nvPr>
            <p:ph idx="1"/>
          </p:nvPr>
        </p:nvSpPr>
        <p:spPr/>
        <p:txBody>
          <a:bodyPr/>
          <a:lstStyle/>
          <a:p>
            <a:pPr eaLnBrk="1" hangingPunct="1"/>
            <a:r>
              <a:rPr lang="en-US" smtClean="0"/>
              <a:t>Data are already collected by teachers and school support personnel</a:t>
            </a:r>
          </a:p>
          <a:p>
            <a:pPr eaLnBrk="1" hangingPunct="1"/>
            <a:r>
              <a:rPr lang="en-US" smtClean="0"/>
              <a:t>Data should be accessible to all teachers and school personnel who need to review the information </a:t>
            </a:r>
          </a:p>
          <a:p>
            <a:pPr lvl="1" eaLnBrk="1" hangingPunct="1"/>
            <a:r>
              <a:rPr lang="en-US" smtClean="0"/>
              <a:t>Requires a secure network or online system</a:t>
            </a:r>
          </a:p>
          <a:p>
            <a:pPr eaLnBrk="1" hangingPunct="1"/>
            <a:r>
              <a:rPr lang="en-US" smtClean="0"/>
              <a:t>Data is processed and analyzed per the progress monitoring plan </a:t>
            </a:r>
          </a:p>
          <a:p>
            <a:pPr lvl="1" eaLnBrk="1" hangingPunct="1"/>
            <a:r>
              <a:rPr lang="en-US" smtClean="0"/>
              <a:t>Ex: Graph of homework completion rates distributed to appropriate personnel on a bi-weekly basis</a:t>
            </a:r>
          </a:p>
          <a:p>
            <a:pPr lvl="1" eaLnBrk="1" hangingPunct="1"/>
            <a:r>
              <a:rPr lang="en-US" smtClean="0"/>
              <a:t>Ex: Principal generates quarterly ODR reports to monitor school-wide progress in response to a Tier 1 PBIS intervention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Sample Case #1</a:t>
            </a:r>
            <a:endParaRPr lang="en-US" sz="5500" b="1" dirty="0">
              <a:ea typeface="+mj-ea"/>
              <a:cs typeface="+mj-cs"/>
            </a:endParaRPr>
          </a:p>
        </p:txBody>
      </p:sp>
      <p:sp>
        <p:nvSpPr>
          <p:cNvPr id="154626" name="Content Placeholder 2"/>
          <p:cNvSpPr>
            <a:spLocks noGrp="1"/>
          </p:cNvSpPr>
          <p:nvPr>
            <p:ph idx="1"/>
          </p:nvPr>
        </p:nvSpPr>
        <p:spPr/>
        <p:txBody>
          <a:bodyPr/>
          <a:lstStyle/>
          <a:p>
            <a:pPr eaLnBrk="1" hangingPunct="1"/>
            <a:r>
              <a:rPr lang="en-US" smtClean="0"/>
              <a:t>Timmy</a:t>
            </a:r>
          </a:p>
          <a:p>
            <a:pPr lvl="1" eaLnBrk="1" hangingPunct="1"/>
            <a:r>
              <a:rPr lang="en-US" smtClean="0"/>
              <a:t>1</a:t>
            </a:r>
            <a:r>
              <a:rPr lang="en-US" baseline="30000" smtClean="0"/>
              <a:t>st</a:t>
            </a:r>
            <a:r>
              <a:rPr lang="en-US" smtClean="0"/>
              <a:t> grader</a:t>
            </a:r>
          </a:p>
          <a:p>
            <a:pPr lvl="1" eaLnBrk="1" hangingPunct="1"/>
            <a:r>
              <a:rPr lang="en-US" smtClean="0"/>
              <a:t>Poor social interactions with peers</a:t>
            </a:r>
          </a:p>
          <a:p>
            <a:pPr lvl="1" eaLnBrk="1" hangingPunct="1"/>
            <a:r>
              <a:rPr lang="en-US" smtClean="0"/>
              <a:t>Results in angry outbursts 5-10 times per day</a:t>
            </a:r>
          </a:p>
          <a:p>
            <a:pPr lvl="1" eaLnBrk="1" hangingPunct="1"/>
            <a:r>
              <a:rPr lang="en-US" smtClean="0"/>
              <a:t>No behavior plan data</a:t>
            </a:r>
          </a:p>
          <a:p>
            <a:pPr lvl="1" eaLnBrk="1" hangingPunct="1"/>
            <a:endParaRPr lang="en-US" smtClean="0"/>
          </a:p>
          <a:p>
            <a:pPr eaLnBrk="1" hangingPunct="1"/>
            <a:r>
              <a:rPr lang="en-US" smtClean="0"/>
              <a:t>Would records data be useful for monitoring Timmy</a:t>
            </a:r>
            <a:r>
              <a:rPr lang="en-US" altLang="en-US" smtClean="0"/>
              <a:t>’</a:t>
            </a:r>
            <a:r>
              <a:rPr lang="en-US" smtClean="0"/>
              <a:t>s</a:t>
            </a:r>
            <a:r>
              <a:rPr lang="en-US" altLang="ja-JP" smtClean="0"/>
              <a:t> progress?</a:t>
            </a:r>
            <a:endParaRPr lang="en-US"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Sample Case #1</a:t>
            </a:r>
            <a:endParaRPr lang="en-US" sz="5500" b="1" dirty="0">
              <a:ea typeface="+mj-ea"/>
              <a:cs typeface="+mj-cs"/>
            </a:endParaRPr>
          </a:p>
        </p:txBody>
      </p:sp>
      <p:sp>
        <p:nvSpPr>
          <p:cNvPr id="155650" name="Content Placeholder 2"/>
          <p:cNvSpPr>
            <a:spLocks noGrp="1"/>
          </p:cNvSpPr>
          <p:nvPr>
            <p:ph idx="1"/>
          </p:nvPr>
        </p:nvSpPr>
        <p:spPr/>
        <p:txBody>
          <a:bodyPr/>
          <a:lstStyle/>
          <a:p>
            <a:pPr eaLnBrk="1" hangingPunct="1"/>
            <a:r>
              <a:rPr lang="en-US" smtClean="0"/>
              <a:t>Timmy</a:t>
            </a:r>
          </a:p>
          <a:p>
            <a:pPr lvl="1" eaLnBrk="1" hangingPunct="1"/>
            <a:r>
              <a:rPr lang="en-US" smtClean="0"/>
              <a:t>1</a:t>
            </a:r>
            <a:r>
              <a:rPr lang="en-US" baseline="30000" smtClean="0"/>
              <a:t>st</a:t>
            </a:r>
            <a:r>
              <a:rPr lang="en-US" smtClean="0"/>
              <a:t> grader</a:t>
            </a:r>
          </a:p>
          <a:p>
            <a:pPr lvl="1" eaLnBrk="1" hangingPunct="1"/>
            <a:r>
              <a:rPr lang="en-US" smtClean="0"/>
              <a:t>Poor social interactions with peers</a:t>
            </a:r>
          </a:p>
          <a:p>
            <a:pPr lvl="1" eaLnBrk="1" hangingPunct="1"/>
            <a:r>
              <a:rPr lang="en-US" smtClean="0"/>
              <a:t>Results in angry outbursts 5-10 times per day</a:t>
            </a:r>
          </a:p>
          <a:p>
            <a:pPr lvl="1" eaLnBrk="1" hangingPunct="1"/>
            <a:r>
              <a:rPr lang="en-US" smtClean="0"/>
              <a:t>No behavior plan data</a:t>
            </a:r>
          </a:p>
          <a:p>
            <a:pPr lvl="1" eaLnBrk="1" hangingPunct="1"/>
            <a:endParaRPr lang="en-US" smtClean="0"/>
          </a:p>
          <a:p>
            <a:pPr eaLnBrk="1" hangingPunct="1"/>
            <a:r>
              <a:rPr lang="en-US" smtClean="0"/>
              <a:t>Would records data be useful for monitoring Timmy</a:t>
            </a:r>
            <a:r>
              <a:rPr lang="en-US" altLang="en-US" smtClean="0"/>
              <a:t>’</a:t>
            </a:r>
            <a:r>
              <a:rPr lang="en-US" altLang="ja-JP" smtClean="0"/>
              <a:t>s progress?</a:t>
            </a:r>
            <a:endParaRPr lang="en-US" smtClean="0"/>
          </a:p>
        </p:txBody>
      </p:sp>
      <p:pic>
        <p:nvPicPr>
          <p:cNvPr id="155651" name="Picture 13" descr="stamp-effects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rot="-1654922">
            <a:off x="2397125" y="2490788"/>
            <a:ext cx="4787900" cy="2344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55652" name="Picture 4" descr="http://2.bp.blogspot.com/_2hofXQb9yeg/TTrCPJ-ongI/AAAAAAAAARs/g8htUZXTOVQ/s1600/No-Symbol.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649413" y="1123950"/>
            <a:ext cx="5276850" cy="527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Sample Case #2</a:t>
            </a:r>
            <a:endParaRPr lang="en-US" sz="5500" b="1" dirty="0">
              <a:ea typeface="+mj-ea"/>
              <a:cs typeface="+mj-cs"/>
            </a:endParaRPr>
          </a:p>
        </p:txBody>
      </p:sp>
      <p:sp>
        <p:nvSpPr>
          <p:cNvPr id="156674" name="Content Placeholder 2"/>
          <p:cNvSpPr>
            <a:spLocks noGrp="1"/>
          </p:cNvSpPr>
          <p:nvPr>
            <p:ph idx="1"/>
          </p:nvPr>
        </p:nvSpPr>
        <p:spPr/>
        <p:txBody>
          <a:bodyPr/>
          <a:lstStyle/>
          <a:p>
            <a:pPr eaLnBrk="1" hangingPunct="1"/>
            <a:r>
              <a:rPr lang="en-US" smtClean="0"/>
              <a:t>Mary</a:t>
            </a:r>
          </a:p>
          <a:p>
            <a:pPr lvl="1" eaLnBrk="1" hangingPunct="1"/>
            <a:r>
              <a:rPr lang="en-US" smtClean="0"/>
              <a:t>9</a:t>
            </a:r>
            <a:r>
              <a:rPr lang="en-US" baseline="30000" smtClean="0"/>
              <a:t>th</a:t>
            </a:r>
            <a:r>
              <a:rPr lang="en-US" smtClean="0"/>
              <a:t> grader</a:t>
            </a:r>
          </a:p>
          <a:p>
            <a:pPr lvl="1" eaLnBrk="1" hangingPunct="1"/>
            <a:r>
              <a:rPr lang="en-US" smtClean="0"/>
              <a:t>Struggles with organization, managing a locker</a:t>
            </a:r>
          </a:p>
          <a:p>
            <a:pPr lvl="1" eaLnBrk="1" hangingPunct="1"/>
            <a:r>
              <a:rPr lang="en-US" smtClean="0"/>
              <a:t>Results in tardiness to class</a:t>
            </a:r>
          </a:p>
          <a:p>
            <a:pPr lvl="1" eaLnBrk="1" hangingPunct="1"/>
            <a:endParaRPr lang="en-US" smtClean="0"/>
          </a:p>
          <a:p>
            <a:pPr eaLnBrk="1" hangingPunct="1"/>
            <a:r>
              <a:rPr lang="en-US" smtClean="0"/>
              <a:t>Would records data be useful for monitoring Mary</a:t>
            </a:r>
            <a:r>
              <a:rPr lang="en-US" altLang="en-US" smtClean="0"/>
              <a:t>’</a:t>
            </a:r>
            <a:r>
              <a:rPr lang="en-US" altLang="ja-JP" smtClean="0"/>
              <a:t>s progress?</a:t>
            </a:r>
            <a:endParaRPr lang="en-US"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Sample Case #2</a:t>
            </a:r>
            <a:endParaRPr lang="en-US" sz="5500" b="1" dirty="0">
              <a:ea typeface="+mj-ea"/>
              <a:cs typeface="+mj-cs"/>
            </a:endParaRPr>
          </a:p>
        </p:txBody>
      </p:sp>
      <p:sp>
        <p:nvSpPr>
          <p:cNvPr id="157698" name="Content Placeholder 2"/>
          <p:cNvSpPr>
            <a:spLocks noGrp="1"/>
          </p:cNvSpPr>
          <p:nvPr>
            <p:ph idx="1"/>
          </p:nvPr>
        </p:nvSpPr>
        <p:spPr/>
        <p:txBody>
          <a:bodyPr/>
          <a:lstStyle/>
          <a:p>
            <a:pPr eaLnBrk="1" hangingPunct="1"/>
            <a:r>
              <a:rPr lang="en-US" smtClean="0"/>
              <a:t>Mary</a:t>
            </a:r>
          </a:p>
          <a:p>
            <a:pPr lvl="1" eaLnBrk="1" hangingPunct="1"/>
            <a:r>
              <a:rPr lang="en-US" smtClean="0"/>
              <a:t>9</a:t>
            </a:r>
            <a:r>
              <a:rPr lang="en-US" baseline="30000" smtClean="0"/>
              <a:t>th</a:t>
            </a:r>
            <a:r>
              <a:rPr lang="en-US" smtClean="0"/>
              <a:t> grader</a:t>
            </a:r>
          </a:p>
          <a:p>
            <a:pPr lvl="1" eaLnBrk="1" hangingPunct="1"/>
            <a:r>
              <a:rPr lang="en-US" smtClean="0"/>
              <a:t>Struggles with organization, managing a locker</a:t>
            </a:r>
          </a:p>
          <a:p>
            <a:pPr lvl="1" eaLnBrk="1" hangingPunct="1"/>
            <a:r>
              <a:rPr lang="en-US" smtClean="0"/>
              <a:t>Results in tardiness to class</a:t>
            </a:r>
          </a:p>
          <a:p>
            <a:pPr lvl="1" eaLnBrk="1" hangingPunct="1"/>
            <a:endParaRPr lang="en-US" smtClean="0"/>
          </a:p>
          <a:p>
            <a:pPr eaLnBrk="1" hangingPunct="1"/>
            <a:r>
              <a:rPr lang="en-US" smtClean="0"/>
              <a:t>Would records data be useful for monitoring Mary</a:t>
            </a:r>
            <a:r>
              <a:rPr lang="en-US" altLang="en-US" smtClean="0"/>
              <a:t>’</a:t>
            </a:r>
            <a:r>
              <a:rPr lang="en-US" altLang="ja-JP" smtClean="0"/>
              <a:t>s progress?</a:t>
            </a:r>
            <a:endParaRPr lang="en-US" smtClean="0"/>
          </a:p>
        </p:txBody>
      </p:sp>
      <p:pic>
        <p:nvPicPr>
          <p:cNvPr id="157699" name="Picture 2" descr="http://4.bp.blogspot.com/_IJudo2kB0rQ/TBCI-91623I/AAAAAAAAAn8/weR22VZgjg8/s1600/symbol.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438275" y="1123950"/>
            <a:ext cx="5276850" cy="527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5500" b="1" dirty="0" smtClean="0">
                <a:ea typeface="+mj-ea"/>
                <a:cs typeface="+mj-cs"/>
              </a:rPr>
              <a:t>Evidence of Psychometric Support</a:t>
            </a:r>
            <a:endParaRPr lang="en-US" sz="5500" b="1" dirty="0">
              <a:ea typeface="+mj-ea"/>
              <a:cs typeface="+mj-cs"/>
            </a:endParaRPr>
          </a:p>
        </p:txBody>
      </p:sp>
      <p:sp>
        <p:nvSpPr>
          <p:cNvPr id="158722" name="Content Placeholder 2"/>
          <p:cNvSpPr>
            <a:spLocks noGrp="1"/>
          </p:cNvSpPr>
          <p:nvPr>
            <p:ph idx="1"/>
          </p:nvPr>
        </p:nvSpPr>
        <p:spPr/>
        <p:txBody>
          <a:bodyPr/>
          <a:lstStyle/>
          <a:p>
            <a:pPr eaLnBrk="1" hangingPunct="1"/>
            <a:endParaRPr lang="en-US" smtClean="0"/>
          </a:p>
          <a:p>
            <a:pPr eaLnBrk="1" hangingPunct="1"/>
            <a:r>
              <a:rPr lang="en-US" smtClean="0"/>
              <a:t>No known standardization samples or tests of reliability and validity for records data</a:t>
            </a:r>
          </a:p>
          <a:p>
            <a:pPr eaLnBrk="1" hangingPunct="1"/>
            <a:r>
              <a:rPr lang="en-US" smtClean="0"/>
              <a:t>Reliability is only as good as the accuracy and consistency of the person entering the data</a:t>
            </a:r>
          </a:p>
          <a:p>
            <a:pPr eaLnBrk="1" hangingPunct="1"/>
            <a:r>
              <a:rPr lang="en-US" smtClean="0"/>
              <a:t>Validity of ODRs as an indicator of problem behaviors?</a:t>
            </a:r>
          </a:p>
          <a:p>
            <a:pPr lvl="1" eaLnBrk="1" hangingPunct="1"/>
            <a:r>
              <a:rPr lang="en-US" smtClean="0"/>
              <a:t>Yes.  Moderate convergent and discriminant validity for two sources of ODR data (teacher report &amp; SWIS) with behavior ratings (TOCA) </a:t>
            </a:r>
            <a:r>
              <a:rPr lang="en-US" sz="1600" smtClean="0"/>
              <a:t>(Pas, Bradshaw, &amp; Mitchell, 2011)</a:t>
            </a:r>
          </a:p>
          <a:p>
            <a:pPr lvl="1" eaLnBrk="1" hangingPunct="1"/>
            <a:r>
              <a:rPr lang="en-US" smtClean="0"/>
              <a:t>No. Poor reliability unless there is a systematic plan, a clear operational definition of behaviors, and procedures implemented with fidelity  </a:t>
            </a:r>
            <a:r>
              <a:rPr lang="en-US" sz="1600" smtClean="0"/>
              <a:t>(Kalberg, Lane &amp; Menzies, 2010)</a:t>
            </a:r>
          </a:p>
          <a:p>
            <a:pPr lvl="1" eaLnBrk="1" hangingPunct="1"/>
            <a:endParaRPr lang="en-US" smtClean="0"/>
          </a:p>
          <a:p>
            <a:pPr eaLnBrk="1" hangingPunct="1"/>
            <a:endParaRPr lang="en-US" smtClean="0"/>
          </a:p>
          <a:p>
            <a:pPr eaLnBrk="1" hangingPunct="1"/>
            <a:endParaRPr lang="en-US" smtClean="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Disadvantages</a:t>
            </a:r>
            <a:endParaRPr lang="en-US" sz="5500" b="1" dirty="0">
              <a:ea typeface="+mj-ea"/>
              <a:cs typeface="+mj-cs"/>
            </a:endParaRPr>
          </a:p>
        </p:txBody>
      </p:sp>
      <p:sp>
        <p:nvSpPr>
          <p:cNvPr id="159746" name="Content Placeholder 2"/>
          <p:cNvSpPr>
            <a:spLocks noGrp="1"/>
          </p:cNvSpPr>
          <p:nvPr>
            <p:ph idx="1"/>
          </p:nvPr>
        </p:nvSpPr>
        <p:spPr/>
        <p:txBody>
          <a:bodyPr/>
          <a:lstStyle/>
          <a:p>
            <a:pPr lvl="1"/>
            <a:r>
              <a:rPr lang="en-US" smtClean="0"/>
              <a:t>Does not capture qualitative information about antecedents, consequences, duration, or intensity of a behavior</a:t>
            </a:r>
          </a:p>
          <a:p>
            <a:pPr lvl="1"/>
            <a:r>
              <a:rPr lang="en-US" smtClean="0"/>
              <a:t>Does not track complex or internalizing behaviors</a:t>
            </a:r>
          </a:p>
          <a:p>
            <a:pPr lvl="1"/>
            <a:r>
              <a:rPr lang="en-US" smtClean="0"/>
              <a:t>Is not flexible, difficult to customize or adapt for some behaviors</a:t>
            </a:r>
          </a:p>
          <a:p>
            <a:pPr lvl="1"/>
            <a:r>
              <a:rPr lang="en-US" smtClean="0"/>
              <a:t>No student involvement in monitoring their own behavior</a:t>
            </a:r>
          </a:p>
          <a:p>
            <a:pPr lvl="1"/>
            <a:r>
              <a:rPr lang="en-US" smtClean="0"/>
              <a:t>Data can be easily skewed by inconsistent collection</a:t>
            </a:r>
          </a:p>
          <a:p>
            <a:pPr eaLnBrk="1" hangingPunct="1"/>
            <a:endParaRPr lang="en-US"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idx="4294967295"/>
          </p:nvPr>
        </p:nvSpPr>
        <p:spPr>
          <a:xfrm>
            <a:off x="304800" y="152400"/>
            <a:ext cx="8839200" cy="1143000"/>
          </a:xfrm>
        </p:spPr>
        <p:txBody>
          <a:bodyPr>
            <a:normAutofit fontScale="90000"/>
          </a:bodyPr>
          <a:lstStyle/>
          <a:p>
            <a:pPr eaLnBrk="1" hangingPunct="1">
              <a:defRPr/>
            </a:pPr>
            <a:r>
              <a:rPr lang="en-US" sz="3800" b="1" dirty="0" smtClean="0"/>
              <a:t>Why Focus on Progress Monitoring </a:t>
            </a:r>
            <a:br>
              <a:rPr lang="en-US" sz="3800" b="1" dirty="0" smtClean="0"/>
            </a:br>
            <a:r>
              <a:rPr lang="en-US" sz="3800" b="1" dirty="0" smtClean="0"/>
              <a:t>Social-Emotional Behavior?</a:t>
            </a:r>
          </a:p>
        </p:txBody>
      </p:sp>
      <p:sp>
        <p:nvSpPr>
          <p:cNvPr id="4" name="Slide Number Placeholder 3"/>
          <p:cNvSpPr txBox="1">
            <a:spLocks noGrp="1"/>
          </p:cNvSpPr>
          <p:nvPr/>
        </p:nvSpPr>
        <p:spPr>
          <a:xfrm>
            <a:off x="0" y="1271588"/>
            <a:ext cx="533400" cy="244475"/>
          </a:xfrm>
          <a:prstGeom prst="rect">
            <a:avLst/>
          </a:prstGeom>
          <a:noFill/>
        </p:spPr>
        <p:txBody>
          <a:bodyPr anchor="ctr">
            <a:norm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ct val="80000"/>
              </a:lnSpc>
            </a:pPr>
            <a:fld id="{5A073F63-2151-49B1-A453-79E314F2B955}" type="slidenum">
              <a:rPr lang="en-US" sz="1200" b="1">
                <a:solidFill>
                  <a:srgbClr val="FFFFFF"/>
                </a:solidFill>
              </a:rPr>
              <a:pPr algn="ctr" eaLnBrk="1" hangingPunct="1">
                <a:lnSpc>
                  <a:spcPct val="80000"/>
                </a:lnSpc>
              </a:pPr>
              <a:t>3</a:t>
            </a:fld>
            <a:endParaRPr lang="en-US" sz="1200" b="1">
              <a:solidFill>
                <a:srgbClr val="FFFFFF"/>
              </a:solidFill>
            </a:endParaRPr>
          </a:p>
        </p:txBody>
      </p:sp>
      <p:sp>
        <p:nvSpPr>
          <p:cNvPr id="118787" name="Content Placeholder 2"/>
          <p:cNvSpPr>
            <a:spLocks noGrp="1"/>
          </p:cNvSpPr>
          <p:nvPr>
            <p:ph sz="quarter" idx="4294967295"/>
          </p:nvPr>
        </p:nvSpPr>
        <p:spPr>
          <a:xfrm>
            <a:off x="0" y="1600200"/>
            <a:ext cx="8056563" cy="5257800"/>
          </a:xfrm>
        </p:spPr>
        <p:txBody>
          <a:bodyPr/>
          <a:lstStyle/>
          <a:p>
            <a:r>
              <a:rPr lang="en-US" sz="2400" smtClean="0"/>
              <a:t>.8% of students are in special education for Emotional Disturbance/Behavior Disorder</a:t>
            </a:r>
          </a:p>
          <a:p>
            <a:r>
              <a:rPr lang="en-US" sz="2400" smtClean="0"/>
              <a:t>20% of students have mental health issues that need attention and many are </a:t>
            </a:r>
            <a:r>
              <a:rPr lang="en-US" sz="2400" u="sng" smtClean="0"/>
              <a:t>not</a:t>
            </a:r>
            <a:r>
              <a:rPr lang="en-US" sz="2400" smtClean="0"/>
              <a:t> getting services (Doll &amp; Cummings, 2008)</a:t>
            </a:r>
          </a:p>
          <a:p>
            <a:r>
              <a:rPr lang="en-US" sz="2400" smtClean="0"/>
              <a:t>Students faced with many stressors, for example, academic frustration, negative relationships with adults and peers, teasing, bullying, gangs, etc. (Osher et al., 2008).</a:t>
            </a:r>
          </a:p>
          <a:p>
            <a:r>
              <a:rPr lang="en-US" sz="2400" smtClean="0"/>
              <a:t>40-60% of students are chronically disengaged (Byrk &amp; Schneider, 2002; Furrer &amp; Skinner, 2003; Kelm &amp; Connell, 2004)</a:t>
            </a:r>
          </a:p>
          <a:p>
            <a:pPr lvl="1" eaLnBrk="1" hangingPunct="1"/>
            <a:endParaRPr lang="en-US" sz="2400" smtClean="0"/>
          </a:p>
          <a:p>
            <a:pPr eaLnBrk="1" hangingPunct="1"/>
            <a:endParaRPr lang="en-US" sz="2400" smtClean="0"/>
          </a:p>
          <a:p>
            <a:pPr lvl="1" eaLnBrk="1" hangingPunct="1"/>
            <a:endParaRPr lang="en-US" smtClean="0"/>
          </a:p>
          <a:p>
            <a:pPr lvl="1" eaLnBrk="1" hangingPunct="1"/>
            <a:endParaRPr lang="en-US" smtClean="0"/>
          </a:p>
          <a:p>
            <a:pPr lvl="1" eaLnBrk="1" hangingPunct="1"/>
            <a:endParaRPr lang="en-US" smtClean="0"/>
          </a:p>
          <a:p>
            <a:pPr eaLnBrk="1" hangingPunct="1"/>
            <a:endParaRPr lang="en-US"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Advantages</a:t>
            </a:r>
            <a:endParaRPr lang="en-US" sz="5500" b="1" dirty="0">
              <a:ea typeface="+mj-ea"/>
              <a:cs typeface="+mj-cs"/>
            </a:endParaRPr>
          </a:p>
        </p:txBody>
      </p:sp>
      <p:sp>
        <p:nvSpPr>
          <p:cNvPr id="160770" name="Content Placeholder 2"/>
          <p:cNvSpPr>
            <a:spLocks noGrp="1"/>
          </p:cNvSpPr>
          <p:nvPr>
            <p:ph idx="1"/>
          </p:nvPr>
        </p:nvSpPr>
        <p:spPr/>
        <p:txBody>
          <a:bodyPr/>
          <a:lstStyle/>
          <a:p>
            <a:pPr lvl="1"/>
            <a:r>
              <a:rPr lang="en-US" smtClean="0"/>
              <a:t>Simplicity, ease of use, and ease of access</a:t>
            </a:r>
          </a:p>
          <a:p>
            <a:pPr lvl="1"/>
            <a:r>
              <a:rPr lang="en-US" smtClean="0"/>
              <a:t>Requires no new systems or training</a:t>
            </a:r>
          </a:p>
          <a:p>
            <a:pPr lvl="1"/>
            <a:r>
              <a:rPr lang="en-US" smtClean="0"/>
              <a:t>Low cost and low intrusiveness in the daily classroom setting</a:t>
            </a:r>
          </a:p>
          <a:p>
            <a:pPr lvl="1"/>
            <a:r>
              <a:rPr lang="en-US" smtClean="0"/>
              <a:t>Provides both individual and school-wide data</a:t>
            </a:r>
          </a:p>
          <a:p>
            <a:pPr lvl="1"/>
            <a:r>
              <a:rPr lang="en-US" smtClean="0"/>
              <a:t>Provides objective data for high-stakes decisions about performance and academic placements</a:t>
            </a:r>
          </a:p>
          <a:p>
            <a:pPr lvl="1">
              <a:buFont typeface="Arial" pitchFamily="34" charset="0"/>
              <a:buNone/>
            </a:pPr>
            <a:endParaRPr lang="en-US" smtClean="0"/>
          </a:p>
          <a:p>
            <a:pPr lvl="1">
              <a:buFont typeface="Arial" pitchFamily="34" charset="0"/>
              <a:buNone/>
            </a:pPr>
            <a:endParaRPr lang="en-US" smtClean="0"/>
          </a:p>
          <a:p>
            <a:pPr lvl="1"/>
            <a:r>
              <a:rPr lang="en-US" b="1" smtClean="0"/>
              <a:t>Records data is a good first option for progress monitoring straight-forward, externalizing behaviors.  It will not be adequate for every case, but can provide a simple, cheap means by which to track some behaviors.</a:t>
            </a:r>
          </a:p>
          <a:p>
            <a:pPr eaLnBrk="1" hangingPunct="1"/>
            <a:endParaRPr lang="en-US" smtClean="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References</a:t>
            </a:r>
            <a:endParaRPr lang="en-US" sz="5500" b="1" dirty="0">
              <a:cs typeface="ＭＳ Ｐゴシック" charset="0"/>
            </a:endParaRPr>
          </a:p>
        </p:txBody>
      </p:sp>
      <p:sp>
        <p:nvSpPr>
          <p:cNvPr id="161794" name="Content Placeholder 2"/>
          <p:cNvSpPr>
            <a:spLocks noGrp="1"/>
          </p:cNvSpPr>
          <p:nvPr>
            <p:ph idx="1"/>
          </p:nvPr>
        </p:nvSpPr>
        <p:spPr/>
        <p:txBody>
          <a:bodyPr/>
          <a:lstStyle/>
          <a:p>
            <a:pPr>
              <a:buFont typeface="Arial" pitchFamily="34" charset="0"/>
              <a:buNone/>
            </a:pPr>
            <a:r>
              <a:rPr lang="en-US" sz="1800" smtClean="0"/>
              <a:t>Kalberg, J. R., Lane, K. L., &amp; Menzies, H. M. (2010). Using systematic screening procedures to identify students who are nonresponsive to primary prevention efforts: Integrating academic and behavioral measures. </a:t>
            </a:r>
            <a:r>
              <a:rPr lang="en-US" sz="1800" i="1" smtClean="0"/>
              <a:t>Education and Treatment of Children</a:t>
            </a:r>
            <a:r>
              <a:rPr lang="en-US" sz="1800" smtClean="0"/>
              <a:t>, </a:t>
            </a:r>
            <a:r>
              <a:rPr lang="en-US" sz="1800" i="1" smtClean="0"/>
              <a:t>33</a:t>
            </a:r>
            <a:r>
              <a:rPr lang="en-US" sz="1800" smtClean="0"/>
              <a:t>(4), 561-584.</a:t>
            </a:r>
          </a:p>
          <a:p>
            <a:pPr>
              <a:buFont typeface="Arial" pitchFamily="34" charset="0"/>
              <a:buNone/>
            </a:pPr>
            <a:endParaRPr lang="en-US" sz="1800" smtClean="0"/>
          </a:p>
          <a:p>
            <a:pPr>
              <a:buFont typeface="Arial" pitchFamily="34" charset="0"/>
              <a:buNone/>
            </a:pPr>
            <a:r>
              <a:rPr lang="en-US" sz="1800" smtClean="0"/>
              <a:t>May, S., Ard, W., III, Todd, A. W., Horner, R. H., Glasgow, A., Sugai, G., et al. (2000). </a:t>
            </a:r>
            <a:r>
              <a:rPr lang="en-US" sz="1800" i="1" smtClean="0"/>
              <a:t>School-Wide Information System (SWIS). University of Oregon, Educational and Community Supports.</a:t>
            </a:r>
          </a:p>
          <a:p>
            <a:pPr>
              <a:buFont typeface="Arial" pitchFamily="34" charset="0"/>
              <a:buNone/>
            </a:pPr>
            <a:endParaRPr lang="en-US" sz="1800" i="1" smtClean="0"/>
          </a:p>
          <a:p>
            <a:pPr>
              <a:buFont typeface="Arial" pitchFamily="34" charset="0"/>
              <a:buNone/>
            </a:pPr>
            <a:r>
              <a:rPr lang="en-US" sz="1800" smtClean="0"/>
              <a:t>Pas, E. T., Bradshaw, C. P., &amp; Mitchell, M. M. (2011). Examining the validity of office discipline referrals as an indicator of student behavior problems. </a:t>
            </a:r>
            <a:r>
              <a:rPr lang="en-US" sz="1800" i="1" smtClean="0"/>
              <a:t>Psychology in the Schools</a:t>
            </a:r>
            <a:r>
              <a:rPr lang="en-US" sz="1800" smtClean="0"/>
              <a:t>, </a:t>
            </a:r>
            <a:r>
              <a:rPr lang="en-US" sz="1800" i="1" smtClean="0"/>
              <a:t>48</a:t>
            </a:r>
            <a:r>
              <a:rPr lang="en-US" sz="1800" smtClean="0"/>
              <a:t>(6), 541-555. </a:t>
            </a:r>
          </a:p>
          <a:p>
            <a:pPr>
              <a:buFont typeface="Arial" pitchFamily="34" charset="0"/>
              <a:buNone/>
            </a:pPr>
            <a:endParaRPr lang="en-US" sz="1800" smtClean="0"/>
          </a:p>
          <a:p>
            <a:pPr>
              <a:buFont typeface="Arial" pitchFamily="34" charset="0"/>
              <a:buNone/>
            </a:pPr>
            <a:r>
              <a:rPr lang="en-US" sz="1800" smtClean="0"/>
              <a:t>Riley-Tillman, T. C., Kalberer, S. M., &amp; Chafouleas, S. M. (2005). Selecting the right tool for the job: A review of behavior monitoring tools used to assess student response to intervention. </a:t>
            </a:r>
            <a:r>
              <a:rPr lang="en-US" sz="1800" i="1" smtClean="0"/>
              <a:t>California School Psychologist</a:t>
            </a:r>
            <a:r>
              <a:rPr lang="en-US" sz="1800" smtClean="0"/>
              <a:t>, </a:t>
            </a:r>
            <a:r>
              <a:rPr lang="en-US" sz="1800" i="1" smtClean="0"/>
              <a:t>10</a:t>
            </a:r>
            <a:r>
              <a:rPr lang="en-US" sz="1800" smtClean="0"/>
              <a:t>, 81-91.</a:t>
            </a:r>
          </a:p>
          <a:p>
            <a:pPr>
              <a:buFont typeface="Arial" pitchFamily="34" charset="0"/>
              <a:buNone/>
            </a:pPr>
            <a:endParaRPr lang="en-US" sz="1800" smtClean="0"/>
          </a:p>
          <a:p>
            <a:pPr>
              <a:buFont typeface="Arial" pitchFamily="34" charset="0"/>
              <a:buNone/>
            </a:pPr>
            <a:endParaRPr lang="en-US" sz="1800" smtClean="0"/>
          </a:p>
          <a:p>
            <a:pPr>
              <a:buFont typeface="Arial" pitchFamily="34" charset="0"/>
              <a:buNone/>
            </a:pPr>
            <a:endParaRPr lang="en-US" i="1" smtClean="0"/>
          </a:p>
          <a:p>
            <a:pPr>
              <a:buFont typeface="Arial" pitchFamily="34" charset="0"/>
              <a:buNone/>
            </a:pPr>
            <a:endParaRPr lang="en-US" smtClean="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eaLnBrk="1" fontAlgn="auto" hangingPunct="1">
              <a:spcAft>
                <a:spcPts val="0"/>
              </a:spcAft>
              <a:defRPr/>
            </a:pPr>
            <a:r>
              <a:rPr lang="en-US" sz="6000" b="1" dirty="0" smtClean="0">
                <a:ea typeface="+mj-ea"/>
                <a:cs typeface="+mj-cs"/>
              </a:rPr>
              <a:t>Direct Behavior Rating</a:t>
            </a:r>
            <a:endParaRPr lang="en-US" sz="6000" b="1" dirty="0">
              <a:ea typeface="+mj-ea"/>
              <a:cs typeface="+mj-cs"/>
            </a:endParaRPr>
          </a:p>
        </p:txBody>
      </p:sp>
      <p:sp>
        <p:nvSpPr>
          <p:cNvPr id="3" name="Subtitle 2"/>
          <p:cNvSpPr>
            <a:spLocks noGrp="1"/>
          </p:cNvSpPr>
          <p:nvPr>
            <p:ph type="subTitle" idx="1"/>
          </p:nvPr>
        </p:nvSpPr>
        <p:spPr>
          <a:xfrm>
            <a:off x="685800" y="4572000"/>
            <a:ext cx="6461125" cy="1066800"/>
          </a:xfrm>
        </p:spPr>
        <p:txBody>
          <a:bodyPr rtlCol="0"/>
          <a:lstStyle/>
          <a:p>
            <a:pPr eaLnBrk="1" fontAlgn="auto" hangingPunct="1">
              <a:spcAft>
                <a:spcPts val="0"/>
              </a:spcAft>
              <a:defRPr/>
            </a:pPr>
            <a:r>
              <a:rPr lang="en-US" sz="3500" dirty="0" smtClean="0">
                <a:ea typeface="+mn-ea"/>
                <a:cs typeface="+mn-cs"/>
              </a:rPr>
              <a:t>By Megan Leino</a:t>
            </a:r>
            <a:endParaRPr lang="en-US" sz="3500" dirty="0">
              <a:ea typeface="+mn-ea"/>
              <a:cs typeface="+mn-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5500" b="1" dirty="0" smtClean="0">
                <a:ea typeface="+mj-ea"/>
                <a:cs typeface="+mj-cs"/>
              </a:rPr>
              <a:t>Overview</a:t>
            </a:r>
            <a:endParaRPr lang="en-US" sz="5500" b="1" dirty="0">
              <a:ea typeface="+mj-ea"/>
              <a:cs typeface="+mj-cs"/>
            </a:endParaRPr>
          </a:p>
        </p:txBody>
      </p:sp>
      <p:sp>
        <p:nvSpPr>
          <p:cNvPr id="28675" name="Content Placeholder 2"/>
          <p:cNvSpPr>
            <a:spLocks noGrp="1"/>
          </p:cNvSpPr>
          <p:nvPr>
            <p:ph idx="1"/>
          </p:nvPr>
        </p:nvSpPr>
        <p:spPr/>
        <p:txBody>
          <a:bodyPr/>
          <a:lstStyle/>
          <a:p>
            <a:pPr eaLnBrk="1" hangingPunct="1"/>
            <a:r>
              <a:rPr lang="en-US" smtClean="0"/>
              <a:t>Direct Behavior Ratings were originally developed to capture the benefits of two other assessment methods: direct observation and rating scales</a:t>
            </a:r>
          </a:p>
          <a:p>
            <a:pPr lvl="1" eaLnBrk="1" hangingPunct="1"/>
            <a:r>
              <a:rPr lang="en-US" smtClean="0"/>
              <a:t>Direct observation: repeated measurement and flexibility</a:t>
            </a:r>
          </a:p>
          <a:p>
            <a:pPr lvl="1" eaLnBrk="1" hangingPunct="1"/>
            <a:r>
              <a:rPr lang="en-US" smtClean="0"/>
              <a:t>Rating scales: efficiency</a:t>
            </a:r>
          </a:p>
          <a:p>
            <a:pPr lvl="1" eaLnBrk="1" hangingPunct="1"/>
            <a:endParaRPr lang="en-US" smtClean="0"/>
          </a:p>
          <a:p>
            <a:pPr lvl="1" eaLnBrk="1" hangingPunct="1">
              <a:buFont typeface="Arial" pitchFamily="34" charset="0"/>
              <a:buNone/>
            </a:pPr>
            <a:endParaRPr lang="en-US" smtClean="0"/>
          </a:p>
          <a:p>
            <a:pPr eaLnBrk="1" hangingPunct="1"/>
            <a:endParaRPr lang="en-US"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Overview</a:t>
            </a:r>
            <a:endParaRPr lang="en-US" sz="5500" dirty="0">
              <a:cs typeface="ＭＳ Ｐゴシック" charset="0"/>
            </a:endParaRPr>
          </a:p>
        </p:txBody>
      </p:sp>
      <p:sp>
        <p:nvSpPr>
          <p:cNvPr id="30723" name="Content Placeholder 2"/>
          <p:cNvSpPr>
            <a:spLocks noGrp="1"/>
          </p:cNvSpPr>
          <p:nvPr>
            <p:ph idx="1"/>
          </p:nvPr>
        </p:nvSpPr>
        <p:spPr/>
        <p:txBody>
          <a:bodyPr/>
          <a:lstStyle/>
          <a:p>
            <a:r>
              <a:rPr lang="en-US" smtClean="0"/>
              <a:t>Two different methods of Direct Behavior Ratings</a:t>
            </a:r>
            <a:r>
              <a:rPr lang="en-US" sz="2000" smtClean="0"/>
              <a:t>:</a:t>
            </a:r>
          </a:p>
          <a:p>
            <a:pPr lvl="1"/>
            <a:r>
              <a:rPr lang="en-US" smtClean="0"/>
              <a:t>Daily Behavior Report Cards (DBRC)</a:t>
            </a:r>
          </a:p>
          <a:p>
            <a:pPr lvl="2"/>
            <a:r>
              <a:rPr lang="en-US" sz="2000" smtClean="0"/>
              <a:t>Usually completed by the teacher</a:t>
            </a:r>
          </a:p>
          <a:p>
            <a:pPr lvl="2"/>
            <a:r>
              <a:rPr lang="en-US" sz="2000" smtClean="0"/>
              <a:t>Best for externalizing behaviors</a:t>
            </a:r>
          </a:p>
          <a:p>
            <a:pPr lvl="1"/>
            <a:r>
              <a:rPr lang="en-US" sz="2200" smtClean="0"/>
              <a:t>Self-Monitoring</a:t>
            </a:r>
          </a:p>
          <a:p>
            <a:pPr lvl="2"/>
            <a:r>
              <a:rPr lang="en-US" sz="2000" smtClean="0"/>
              <a:t>Completed by the student</a:t>
            </a:r>
          </a:p>
          <a:p>
            <a:pPr lvl="2"/>
            <a:r>
              <a:rPr lang="en-US" sz="2000" smtClean="0"/>
              <a:t>Best for internalizing behaviors, but can also be used for externalizing behaviors as well</a:t>
            </a:r>
          </a:p>
          <a:p>
            <a:r>
              <a:rPr lang="en-US" smtClean="0"/>
              <a:t>Both methods can be used within a problem-solving framework as  an assessment tool, but also as an intervention as well.</a:t>
            </a:r>
          </a:p>
          <a:p>
            <a:pPr lvl="2"/>
            <a:endParaRPr lang="en-US" sz="2000" smtClean="0"/>
          </a:p>
          <a:p>
            <a:pPr lvl="2"/>
            <a:endParaRPr lang="en-US" sz="2000" smtClean="0"/>
          </a:p>
          <a:p>
            <a:endParaRPr lang="en-US" smtClean="0"/>
          </a:p>
          <a:p>
            <a:pPr lvl="2"/>
            <a:endParaRPr lang="en-US"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5500" b="1" dirty="0" smtClean="0">
                <a:ea typeface="+mj-ea"/>
                <a:cs typeface="+mj-cs"/>
              </a:rPr>
              <a:t>Population</a:t>
            </a:r>
            <a:endParaRPr lang="en-US" sz="5500" b="1" dirty="0">
              <a:ea typeface="+mj-ea"/>
              <a:cs typeface="+mj-cs"/>
            </a:endParaRPr>
          </a:p>
        </p:txBody>
      </p:sp>
      <p:sp>
        <p:nvSpPr>
          <p:cNvPr id="32771" name="Content Placeholder 2"/>
          <p:cNvSpPr>
            <a:spLocks noGrp="1"/>
          </p:cNvSpPr>
          <p:nvPr>
            <p:ph idx="1"/>
          </p:nvPr>
        </p:nvSpPr>
        <p:spPr>
          <a:xfrm>
            <a:off x="457200" y="1417638"/>
            <a:ext cx="7620000" cy="4800600"/>
          </a:xfrm>
        </p:spPr>
        <p:txBody>
          <a:bodyPr/>
          <a:lstStyle/>
          <a:p>
            <a:pPr eaLnBrk="1" hangingPunct="1"/>
            <a:r>
              <a:rPr lang="en-US" smtClean="0"/>
              <a:t>Direct Behavior Ratings can be used with any population for both DBRC and for self-monitoring</a:t>
            </a:r>
          </a:p>
          <a:p>
            <a:pPr lvl="1" eaLnBrk="1" hangingPunct="1"/>
            <a:r>
              <a:rPr lang="en-US" smtClean="0"/>
              <a:t>Pre-K through high school</a:t>
            </a:r>
          </a:p>
          <a:p>
            <a:pPr eaLnBrk="1" hangingPunct="1"/>
            <a:r>
              <a:rPr lang="en-US" smtClean="0"/>
              <a:t>Specifically, self-monitoring can also be used with many different types of populations as well, from elementary school through high school (Gardner &amp; Cole, 1988)</a:t>
            </a:r>
          </a:p>
          <a:p>
            <a:pPr lvl="1" eaLnBrk="1" hangingPunct="1"/>
            <a:endParaRPr lang="en-US" smtClean="0"/>
          </a:p>
          <a:p>
            <a:pPr eaLnBrk="1" hangingPunct="1">
              <a:buFont typeface="Arial" pitchFamily="34" charset="0"/>
              <a:buNone/>
            </a:pPr>
            <a:endParaRPr lang="en-US"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5500" b="1" dirty="0" smtClean="0">
                <a:ea typeface="+mj-ea"/>
                <a:cs typeface="+mj-cs"/>
              </a:rPr>
              <a:t>Description</a:t>
            </a:r>
            <a:endParaRPr lang="en-US" sz="5500" b="1" dirty="0">
              <a:ea typeface="+mj-ea"/>
              <a:cs typeface="+mj-cs"/>
            </a:endParaRPr>
          </a:p>
        </p:txBody>
      </p:sp>
      <p:sp>
        <p:nvSpPr>
          <p:cNvPr id="34819" name="Content Placeholder 3"/>
          <p:cNvSpPr>
            <a:spLocks noGrp="1"/>
          </p:cNvSpPr>
          <p:nvPr>
            <p:ph idx="1"/>
          </p:nvPr>
        </p:nvSpPr>
        <p:spPr/>
        <p:txBody>
          <a:bodyPr/>
          <a:lstStyle/>
          <a:p>
            <a:r>
              <a:rPr lang="en-US" smtClean="0"/>
              <a:t>A single item scale (DBR-SIS) or multi-item scale (DBR-MIS) rating  of a student</a:t>
            </a:r>
            <a:r>
              <a:rPr lang="en-US" altLang="en-US" smtClean="0"/>
              <a:t>’</a:t>
            </a:r>
            <a:r>
              <a:rPr lang="en-US" altLang="ja-JP" smtClean="0"/>
              <a:t>s behavior or feelings after a specified period of time</a:t>
            </a:r>
          </a:p>
          <a:p>
            <a:r>
              <a:rPr lang="en-US" smtClean="0"/>
              <a:t>There are 3 essential components which must be present for a DBR to be effective:</a:t>
            </a:r>
          </a:p>
          <a:p>
            <a:pPr marL="868363" lvl="1" indent="-457200">
              <a:buFont typeface="Calibri" pitchFamily="34" charset="0"/>
              <a:buAutoNum type="arabicPeriod"/>
            </a:pPr>
            <a:r>
              <a:rPr lang="en-US" smtClean="0"/>
              <a:t>The rating must occur in close proximity to the observation period</a:t>
            </a:r>
          </a:p>
          <a:p>
            <a:pPr marL="868363" lvl="1" indent="-457200">
              <a:buFont typeface="Calibri" pitchFamily="34" charset="0"/>
              <a:buAutoNum type="arabicPeriod"/>
            </a:pPr>
            <a:r>
              <a:rPr lang="en-US" smtClean="0"/>
              <a:t>The rater must have first-hand experience in observing the student</a:t>
            </a:r>
            <a:r>
              <a:rPr lang="en-US" altLang="en-US" smtClean="0"/>
              <a:t>’</a:t>
            </a:r>
            <a:r>
              <a:rPr lang="en-US" altLang="ja-JP" smtClean="0"/>
              <a:t>s behaviors</a:t>
            </a:r>
          </a:p>
          <a:p>
            <a:pPr marL="868363" lvl="1" indent="-457200">
              <a:buFont typeface="Calibri" pitchFamily="34" charset="0"/>
              <a:buAutoNum type="arabicPeriod"/>
            </a:pPr>
            <a:r>
              <a:rPr lang="en-US" smtClean="0"/>
              <a:t>The rater should not interfere with the student</a:t>
            </a:r>
            <a:r>
              <a:rPr lang="en-US" altLang="en-US" smtClean="0"/>
              <a:t>’</a:t>
            </a:r>
            <a:r>
              <a:rPr lang="en-US" altLang="ja-JP" smtClean="0"/>
              <a:t>s behavior during the observation period in order to collect data about the student</a:t>
            </a:r>
            <a:r>
              <a:rPr lang="en-US" altLang="en-US" smtClean="0"/>
              <a:t>’</a:t>
            </a:r>
            <a:r>
              <a:rPr lang="en-US" altLang="ja-JP" smtClean="0"/>
              <a:t>s functioning</a:t>
            </a:r>
          </a:p>
          <a:p>
            <a:pPr marL="868363" lvl="1" indent="-457200"/>
            <a:endParaRPr lang="en-US" smtClean="0"/>
          </a:p>
          <a:p>
            <a:pPr marL="868363" lvl="1" indent="-457200">
              <a:buFont typeface="Calibri" pitchFamily="34" charset="0"/>
              <a:buAutoNum type="arabicPeriod"/>
            </a:pPr>
            <a:endParaRPr lang="en-US"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Materials </a:t>
            </a:r>
            <a:endParaRPr lang="en-US" sz="5500" b="1" dirty="0">
              <a:ea typeface="+mj-ea"/>
              <a:cs typeface="+mj-cs"/>
            </a:endParaRPr>
          </a:p>
        </p:txBody>
      </p:sp>
      <p:sp>
        <p:nvSpPr>
          <p:cNvPr id="36867" name="Content Placeholder 2"/>
          <p:cNvSpPr>
            <a:spLocks noGrp="1"/>
          </p:cNvSpPr>
          <p:nvPr>
            <p:ph idx="1"/>
          </p:nvPr>
        </p:nvSpPr>
        <p:spPr/>
        <p:txBody>
          <a:bodyPr/>
          <a:lstStyle/>
          <a:p>
            <a:pPr eaLnBrk="1" hangingPunct="1"/>
            <a:r>
              <a:rPr lang="en-US" smtClean="0">
                <a:sym typeface="Wingdings" pitchFamily="2" charset="2"/>
              </a:rPr>
              <a:t>Direct Behavior Ratings can be created by the teacher or school psychologist or they can generated online at </a:t>
            </a:r>
          </a:p>
          <a:p>
            <a:pPr lvl="1" eaLnBrk="1" hangingPunct="1"/>
            <a:r>
              <a:rPr lang="en-US" smtClean="0">
                <a:sym typeface="Wingdings" pitchFamily="2" charset="2"/>
              </a:rPr>
              <a:t>http://www.interventioncentral.org/tools/behavior-report-card-generator</a:t>
            </a:r>
          </a:p>
          <a:p>
            <a:pPr eaLnBrk="1" hangingPunct="1"/>
            <a:r>
              <a:rPr lang="en-US" smtClean="0">
                <a:sym typeface="Wingdings" pitchFamily="2" charset="2"/>
              </a:rPr>
              <a:t>Takes very little time to create the materials</a:t>
            </a:r>
          </a:p>
          <a:p>
            <a:pPr eaLnBrk="1" hangingPunct="1"/>
            <a:r>
              <a:rPr lang="en-US" smtClean="0">
                <a:sym typeface="Wingdings" pitchFamily="2" charset="2"/>
              </a:rPr>
              <a:t>No cost!</a:t>
            </a:r>
          </a:p>
          <a:p>
            <a:pPr lvl="1" eaLnBrk="1" hangingPunct="1">
              <a:buFont typeface="Arial" pitchFamily="34" charset="0"/>
              <a:buNone/>
            </a:pPr>
            <a:endParaRPr lang="en-US"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Procedures</a:t>
            </a:r>
            <a:endParaRPr lang="en-US" sz="5500" b="1" dirty="0">
              <a:ea typeface="+mj-ea"/>
              <a:cs typeface="+mj-cs"/>
            </a:endParaRPr>
          </a:p>
        </p:txBody>
      </p:sp>
      <p:sp>
        <p:nvSpPr>
          <p:cNvPr id="136194" name="Content Placeholder 2"/>
          <p:cNvSpPr>
            <a:spLocks noGrp="1"/>
          </p:cNvSpPr>
          <p:nvPr>
            <p:ph idx="1"/>
          </p:nvPr>
        </p:nvSpPr>
        <p:spPr>
          <a:xfrm>
            <a:off x="457200" y="1201738"/>
            <a:ext cx="7999413" cy="4894262"/>
          </a:xfrm>
        </p:spPr>
        <p:txBody>
          <a:bodyPr/>
          <a:lstStyle/>
          <a:p>
            <a:pPr marL="571500" indent="-457200">
              <a:buFont typeface="Calibri" panose="020F0502020204030204" pitchFamily="34" charset="0"/>
              <a:buAutoNum type="arabicPeriod"/>
              <a:defRPr/>
            </a:pPr>
            <a:r>
              <a:rPr lang="en-US" dirty="0" smtClean="0"/>
              <a:t>Operationalize the behavior to be monitored.</a:t>
            </a:r>
          </a:p>
          <a:p>
            <a:pPr marL="571500" indent="-457200">
              <a:buFont typeface="Calibri" panose="020F0502020204030204" pitchFamily="34" charset="0"/>
              <a:buAutoNum type="arabicPeriod"/>
              <a:defRPr/>
            </a:pPr>
            <a:r>
              <a:rPr lang="en-US" dirty="0" smtClean="0"/>
              <a:t>Collect baseline data.</a:t>
            </a:r>
          </a:p>
          <a:p>
            <a:pPr marL="571500" indent="-457200">
              <a:buFont typeface="Calibri" panose="020F0502020204030204" pitchFamily="34" charset="0"/>
              <a:buAutoNum type="arabicPeriod"/>
              <a:defRPr/>
            </a:pPr>
            <a:r>
              <a:rPr lang="en-US" dirty="0" smtClean="0"/>
              <a:t>Choose a goal statement.</a:t>
            </a:r>
          </a:p>
          <a:p>
            <a:pPr marL="571500" indent="-457200">
              <a:buFont typeface="Calibri" panose="020F0502020204030204" pitchFamily="34" charset="0"/>
              <a:buAutoNum type="arabicPeriod"/>
              <a:defRPr/>
            </a:pPr>
            <a:r>
              <a:rPr lang="en-US" dirty="0" smtClean="0"/>
              <a:t>Decide how to rate the behavior. Examples:</a:t>
            </a:r>
          </a:p>
          <a:p>
            <a:pPr marL="114300" indent="0">
              <a:buFont typeface="Arial" pitchFamily="34" charset="0"/>
              <a:buNone/>
              <a:defRPr/>
            </a:pPr>
            <a:endParaRPr lang="en-US" dirty="0" smtClean="0"/>
          </a:p>
          <a:p>
            <a:pPr marL="571500" indent="-457200">
              <a:buFont typeface="Calibri" panose="020F0502020204030204" pitchFamily="34" charset="0"/>
              <a:buAutoNum type="arabicPeriod"/>
              <a:defRPr/>
            </a:pPr>
            <a:endParaRPr lang="en-US" dirty="0" smtClean="0"/>
          </a:p>
          <a:p>
            <a:pPr marL="114300" indent="0">
              <a:buFont typeface="Arial" pitchFamily="34" charset="0"/>
              <a:buNone/>
              <a:defRPr/>
            </a:pPr>
            <a:endParaRPr lang="en-US" dirty="0" smtClean="0"/>
          </a:p>
          <a:p>
            <a:pPr marL="114300" indent="0">
              <a:buFont typeface="Arial" pitchFamily="34" charset="0"/>
              <a:buNone/>
              <a:defRPr/>
            </a:pPr>
            <a:endParaRPr lang="en-US" dirty="0" smtClean="0"/>
          </a:p>
          <a:p>
            <a:pPr marL="571500" indent="-457200">
              <a:buFont typeface="Calibri" panose="020F0502020204030204" pitchFamily="34" charset="0"/>
              <a:buAutoNum type="arabicPeriod"/>
              <a:defRPr/>
            </a:pPr>
            <a:endParaRPr lang="en-US" dirty="0" smtClean="0"/>
          </a:p>
          <a:p>
            <a:pPr marL="571500" indent="-457200">
              <a:buFont typeface="Arial" pitchFamily="34" charset="0"/>
              <a:buNone/>
              <a:defRPr/>
            </a:pPr>
            <a:endParaRPr lang="en-US" dirty="0" smtClean="0"/>
          </a:p>
        </p:txBody>
      </p:sp>
      <p:pic>
        <p:nvPicPr>
          <p:cNvPr id="37892" name="Picture 4" descr="pres final.JPG"/>
          <p:cNvPicPr>
            <a:picLocks noChangeAspect="1"/>
          </p:cNvPicPr>
          <p:nvPr/>
        </p:nvPicPr>
        <p:blipFill>
          <a:blip r:embed="rId3"/>
          <a:srcRect/>
          <a:stretch>
            <a:fillRect/>
          </a:stretch>
        </p:blipFill>
        <p:spPr bwMode="auto">
          <a:xfrm>
            <a:off x="568325" y="2917825"/>
            <a:ext cx="7296150" cy="391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Procedures</a:t>
            </a:r>
            <a:endParaRPr lang="en-US" sz="5500" dirty="0">
              <a:cs typeface="ＭＳ Ｐゴシック" charset="0"/>
            </a:endParaRPr>
          </a:p>
        </p:txBody>
      </p:sp>
      <p:sp>
        <p:nvSpPr>
          <p:cNvPr id="3" name="Content Placeholder 2"/>
          <p:cNvSpPr>
            <a:spLocks noGrp="1"/>
          </p:cNvSpPr>
          <p:nvPr>
            <p:ph idx="1"/>
          </p:nvPr>
        </p:nvSpPr>
        <p:spPr>
          <a:xfrm>
            <a:off x="457200" y="1600200"/>
            <a:ext cx="7620000" cy="2217738"/>
          </a:xfrm>
        </p:spPr>
        <p:txBody>
          <a:bodyPr/>
          <a:lstStyle/>
          <a:p>
            <a:pPr marL="228600">
              <a:buFont typeface="Arial" pitchFamily="34" charset="0"/>
              <a:buNone/>
              <a:defRPr/>
            </a:pPr>
            <a:endParaRPr lang="en-US" dirty="0" smtClean="0">
              <a:cs typeface="ＭＳ Ｐゴシック" charset="0"/>
            </a:endParaRPr>
          </a:p>
          <a:p>
            <a:pPr marL="114300" indent="0">
              <a:buFont typeface="Arial" pitchFamily="34" charset="0"/>
              <a:buNone/>
              <a:defRPr/>
            </a:pPr>
            <a:endParaRPr lang="en-US" dirty="0">
              <a:cs typeface="ＭＳ Ｐゴシック" charset="0"/>
            </a:endParaRPr>
          </a:p>
        </p:txBody>
      </p:sp>
      <p:pic>
        <p:nvPicPr>
          <p:cNvPr id="39940" name="Picture 5"/>
          <p:cNvPicPr>
            <a:picLocks noChangeAspect="1"/>
          </p:cNvPicPr>
          <p:nvPr/>
        </p:nvPicPr>
        <p:blipFill>
          <a:blip r:embed="rId3"/>
          <a:srcRect/>
          <a:stretch>
            <a:fillRect/>
          </a:stretch>
        </p:blipFill>
        <p:spPr bwMode="auto">
          <a:xfrm>
            <a:off x="457200" y="1944688"/>
            <a:ext cx="7467600" cy="1420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nvSpPr>
        <p:spPr>
          <a:xfrm>
            <a:off x="0" y="1271588"/>
            <a:ext cx="533400" cy="244475"/>
          </a:xfrm>
          <a:prstGeom prst="rect">
            <a:avLst/>
          </a:prstGeom>
          <a:noFill/>
        </p:spPr>
        <p:txBody>
          <a:bodyPr anchor="ctr">
            <a:norm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ct val="80000"/>
              </a:lnSpc>
            </a:pPr>
            <a:fld id="{47CC2A5D-4C41-4184-AD5A-375A235F4D7C}" type="slidenum">
              <a:rPr lang="en-US" sz="1200" b="1">
                <a:solidFill>
                  <a:srgbClr val="FFFFFF"/>
                </a:solidFill>
              </a:rPr>
              <a:pPr algn="ctr" eaLnBrk="1" hangingPunct="1">
                <a:lnSpc>
                  <a:spcPct val="80000"/>
                </a:lnSpc>
              </a:pPr>
              <a:t>4</a:t>
            </a:fld>
            <a:endParaRPr lang="en-US" sz="1200" b="1">
              <a:solidFill>
                <a:srgbClr val="FFFFFF"/>
              </a:solidFill>
            </a:endParaRPr>
          </a:p>
        </p:txBody>
      </p:sp>
      <p:sp>
        <p:nvSpPr>
          <p:cNvPr id="119810" name="Rectangle 3"/>
          <p:cNvSpPr>
            <a:spLocks noGrp="1" noChangeArrowheads="1"/>
          </p:cNvSpPr>
          <p:nvPr>
            <p:ph sz="quarter" idx="4294967295"/>
          </p:nvPr>
        </p:nvSpPr>
        <p:spPr>
          <a:xfrm>
            <a:off x="612775" y="1600200"/>
            <a:ext cx="7099300" cy="4495800"/>
          </a:xfrm>
        </p:spPr>
        <p:txBody>
          <a:bodyPr/>
          <a:lstStyle/>
          <a:p>
            <a:pPr eaLnBrk="1" hangingPunct="1"/>
            <a:r>
              <a:rPr lang="en-US" sz="2400" smtClean="0"/>
              <a:t>Students with significant social-emotional and behavioral needs drop out at a rate twice that of other students</a:t>
            </a:r>
          </a:p>
          <a:p>
            <a:pPr>
              <a:lnSpc>
                <a:spcPct val="90000"/>
              </a:lnSpc>
            </a:pPr>
            <a:r>
              <a:rPr lang="en-US" sz="2400" smtClean="0"/>
              <a:t>Children with better social-emotional and behavioral skills do better academically</a:t>
            </a:r>
          </a:p>
          <a:p>
            <a:pPr>
              <a:lnSpc>
                <a:spcPct val="90000"/>
              </a:lnSpc>
            </a:pPr>
            <a:r>
              <a:rPr lang="en-US" sz="2400" smtClean="0"/>
              <a:t>Children</a:t>
            </a:r>
            <a:r>
              <a:rPr lang="en-US" altLang="en-US" sz="2400" smtClean="0"/>
              <a:t>’</a:t>
            </a:r>
            <a:r>
              <a:rPr lang="en-US" sz="2400" smtClean="0"/>
              <a:t>s academic and social competencies influence each other (Minke, 2008)</a:t>
            </a:r>
          </a:p>
          <a:p>
            <a:pPr lvl="1">
              <a:lnSpc>
                <a:spcPct val="90000"/>
              </a:lnSpc>
            </a:pPr>
            <a:r>
              <a:rPr lang="en-US" sz="2200" smtClean="0"/>
              <a:t>When you improve children</a:t>
            </a:r>
            <a:r>
              <a:rPr lang="en-US" altLang="en-US" sz="2200" smtClean="0"/>
              <a:t>’</a:t>
            </a:r>
            <a:r>
              <a:rPr lang="en-US" sz="2200" smtClean="0"/>
              <a:t>s social competence you also make it more likely that they will improve academically </a:t>
            </a:r>
          </a:p>
          <a:p>
            <a:pPr eaLnBrk="1" hangingPunct="1"/>
            <a:endParaRPr lang="en-US" smtClean="0"/>
          </a:p>
        </p:txBody>
      </p:sp>
      <p:sp>
        <p:nvSpPr>
          <p:cNvPr id="5" name="Title 1"/>
          <p:cNvSpPr txBox="1">
            <a:spLocks/>
          </p:cNvSpPr>
          <p:nvPr/>
        </p:nvSpPr>
        <p:spPr>
          <a:xfrm>
            <a:off x="304800" y="152400"/>
            <a:ext cx="8839200" cy="1143000"/>
          </a:xfrm>
          <a:prstGeom prst="rect">
            <a:avLst/>
          </a:prstGeom>
        </p:spPr>
        <p:txBody>
          <a:bodyPr anchor="ctr">
            <a:normAutofit fontScale="97500" lnSpcReduction="10000"/>
          </a:bodyPr>
          <a:lstStyle/>
          <a:p>
            <a:pPr defTabSz="914400">
              <a:defRPr/>
            </a:pPr>
            <a:r>
              <a:rPr lang="en-US" sz="3800" b="1" spc="-100" dirty="0">
                <a:solidFill>
                  <a:schemeClr val="tx2"/>
                </a:solidFill>
                <a:latin typeface="+mj-lt"/>
                <a:cs typeface="MS PGothic" pitchFamily="34" charset="-128"/>
              </a:rPr>
              <a:t>Why Focus on Progress Monitoring </a:t>
            </a:r>
            <a:br>
              <a:rPr lang="en-US" sz="3800" b="1" spc="-100" dirty="0">
                <a:solidFill>
                  <a:schemeClr val="tx2"/>
                </a:solidFill>
                <a:latin typeface="+mj-lt"/>
                <a:cs typeface="MS PGothic" pitchFamily="34" charset="-128"/>
              </a:rPr>
            </a:br>
            <a:r>
              <a:rPr lang="en-US" sz="3800" b="1" spc="-100" dirty="0">
                <a:solidFill>
                  <a:schemeClr val="tx2"/>
                </a:solidFill>
                <a:latin typeface="+mj-lt"/>
                <a:cs typeface="MS PGothic" pitchFamily="34" charset="-128"/>
              </a:rPr>
              <a:t>Social-Emotional Behavior?</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075" y="274638"/>
            <a:ext cx="7924800" cy="1325562"/>
          </a:xfrm>
        </p:spPr>
        <p:txBody>
          <a:bodyPr/>
          <a:lstStyle/>
          <a:p>
            <a:pPr>
              <a:defRPr/>
            </a:pPr>
            <a:r>
              <a:rPr lang="en-US" sz="3600" b="1" dirty="0" smtClean="0">
                <a:cs typeface="ＭＳ Ｐゴシック" charset="0"/>
              </a:rPr>
              <a:t>Recommendations for Scale Development </a:t>
            </a:r>
            <a:r>
              <a:rPr lang="en-US" sz="5500" b="1" dirty="0" smtClean="0">
                <a:cs typeface="ＭＳ Ｐゴシック" charset="0"/>
              </a:rPr>
              <a:t/>
            </a:r>
            <a:br>
              <a:rPr lang="en-US" sz="5500" b="1" dirty="0" smtClean="0">
                <a:cs typeface="ＭＳ Ｐゴシック" charset="0"/>
              </a:rPr>
            </a:br>
            <a:r>
              <a:rPr lang="en-US" sz="2000" dirty="0" smtClean="0">
                <a:cs typeface="ＭＳ Ｐゴシック" charset="0"/>
              </a:rPr>
              <a:t>(</a:t>
            </a:r>
            <a:r>
              <a:rPr lang="en-US" sz="2000" dirty="0" err="1" smtClean="0">
                <a:cs typeface="ＭＳ Ｐゴシック" charset="0"/>
              </a:rPr>
              <a:t>Chafouleas</a:t>
            </a:r>
            <a:r>
              <a:rPr lang="en-US" sz="2000" dirty="0" smtClean="0">
                <a:cs typeface="ＭＳ Ｐゴシック" charset="0"/>
              </a:rPr>
              <a:t>, 2011)</a:t>
            </a:r>
            <a:endParaRPr lang="en-US" sz="2000" dirty="0">
              <a:cs typeface="ＭＳ Ｐゴシック" charset="0"/>
            </a:endParaRPr>
          </a:p>
        </p:txBody>
      </p:sp>
      <p:sp>
        <p:nvSpPr>
          <p:cNvPr id="41987" name="Content Placeholder 2"/>
          <p:cNvSpPr>
            <a:spLocks noGrp="1"/>
          </p:cNvSpPr>
          <p:nvPr>
            <p:ph idx="1"/>
          </p:nvPr>
        </p:nvSpPr>
        <p:spPr>
          <a:xfrm>
            <a:off x="-441325" y="1600200"/>
            <a:ext cx="7924800" cy="4800600"/>
          </a:xfrm>
        </p:spPr>
        <p:txBody>
          <a:bodyPr/>
          <a:lstStyle/>
          <a:p>
            <a:pPr marL="1119188" lvl="2" indent="-342900">
              <a:buFont typeface="Calibri" pitchFamily="34" charset="0"/>
              <a:buAutoNum type="arabicPeriod"/>
            </a:pPr>
            <a:r>
              <a:rPr lang="en-US" sz="2200" smtClean="0"/>
              <a:t>The scales should have at least 6 gradients, but 10 gradients is optimal when analyzing data and assessing growth.</a:t>
            </a:r>
          </a:p>
          <a:p>
            <a:pPr marL="1119188" lvl="2" indent="-342900">
              <a:buFont typeface="Calibri" pitchFamily="34" charset="0"/>
              <a:buAutoNum type="arabicPeriod"/>
            </a:pPr>
            <a:r>
              <a:rPr lang="en-US" sz="2200" smtClean="0"/>
              <a:t>There are mixed findings as to whether more or less anchors are recommended. </a:t>
            </a:r>
          </a:p>
          <a:p>
            <a:pPr marL="1119188" lvl="2" indent="-342900">
              <a:buFont typeface="Calibri" pitchFamily="34" charset="0"/>
              <a:buAutoNum type="arabicPeriod"/>
            </a:pPr>
            <a:r>
              <a:rPr lang="en-US" sz="2200" smtClean="0"/>
              <a:t>If possible, the wording of the scales should be positive in nature. </a:t>
            </a:r>
          </a:p>
          <a:p>
            <a:pPr marL="1119188" lvl="2" indent="-342900">
              <a:buFont typeface="Calibri" pitchFamily="34" charset="0"/>
              <a:buAutoNum type="arabicPeriod"/>
            </a:pPr>
            <a:r>
              <a:rPr lang="en-US" sz="2200" smtClean="0"/>
              <a:t>More scales are not necessarily more reliable or accurate than a single scale. </a:t>
            </a:r>
          </a:p>
          <a:p>
            <a:pPr marL="1119188" lvl="2" indent="-342900">
              <a:buFont typeface="Calibri" pitchFamily="34" charset="0"/>
              <a:buAutoNum type="arabicPeriod"/>
            </a:pPr>
            <a:r>
              <a:rPr lang="en-US" sz="2200" smtClean="0"/>
              <a:t>The observation period can be flexibly determined.</a:t>
            </a:r>
          </a:p>
          <a:p>
            <a:endParaRPr lang="en-US"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800" b="1" dirty="0" smtClean="0">
                <a:cs typeface="ＭＳ Ｐゴシック" charset="0"/>
              </a:rPr>
              <a:t>Sample Case Study - DBRC</a:t>
            </a:r>
            <a:endParaRPr lang="en-US" dirty="0">
              <a:cs typeface="ＭＳ Ｐゴシック" charset="0"/>
            </a:endParaRPr>
          </a:p>
        </p:txBody>
      </p:sp>
      <p:sp>
        <p:nvSpPr>
          <p:cNvPr id="44035" name="Content Placeholder 2"/>
          <p:cNvSpPr>
            <a:spLocks noGrp="1"/>
          </p:cNvSpPr>
          <p:nvPr>
            <p:ph idx="1"/>
          </p:nvPr>
        </p:nvSpPr>
        <p:spPr>
          <a:xfrm>
            <a:off x="457200" y="1231900"/>
            <a:ext cx="7620000" cy="2171700"/>
          </a:xfrm>
        </p:spPr>
        <p:txBody>
          <a:bodyPr/>
          <a:lstStyle/>
          <a:p>
            <a:r>
              <a:rPr lang="en-US" sz="1800" smtClean="0"/>
              <a:t>Jack is a 6</a:t>
            </a:r>
            <a:r>
              <a:rPr lang="en-US" sz="1800" baseline="30000" smtClean="0"/>
              <a:t>th</a:t>
            </a:r>
            <a:r>
              <a:rPr lang="en-US" sz="1800" smtClean="0"/>
              <a:t> grade boy who displays problems, primarily in math class.</a:t>
            </a:r>
          </a:p>
          <a:p>
            <a:pPr lvl="1"/>
            <a:r>
              <a:rPr lang="en-US" sz="1800" smtClean="0"/>
              <a:t>Specifically, he has problems with paying attention and blurting out inappropriately.</a:t>
            </a:r>
          </a:p>
          <a:p>
            <a:r>
              <a:rPr lang="en-US" sz="1800" smtClean="0"/>
              <a:t>His teacher and the school psychologist have decided to monitor these two behaviors with an DBRC generated online. His teacher will rate these two behaviors after each math period and chart his progress.</a:t>
            </a:r>
          </a:p>
        </p:txBody>
      </p:sp>
      <p:pic>
        <p:nvPicPr>
          <p:cNvPr id="44036" name="Picture 5"/>
          <p:cNvPicPr>
            <a:picLocks noChangeAspect="1"/>
          </p:cNvPicPr>
          <p:nvPr/>
        </p:nvPicPr>
        <p:blipFill>
          <a:blip r:embed="rId2"/>
          <a:srcRect/>
          <a:stretch>
            <a:fillRect/>
          </a:stretch>
        </p:blipFill>
        <p:spPr bwMode="auto">
          <a:xfrm>
            <a:off x="0" y="3403600"/>
            <a:ext cx="9144000" cy="214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p:cNvPicPr>
          <p:nvPr/>
        </p:nvPicPr>
        <p:blipFill>
          <a:blip r:embed="rId2"/>
          <a:srcRect/>
          <a:stretch>
            <a:fillRect/>
          </a:stretch>
        </p:blipFill>
        <p:spPr bwMode="auto">
          <a:xfrm>
            <a:off x="1631950" y="0"/>
            <a:ext cx="6040438" cy="668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800" b="1" dirty="0" smtClean="0">
                <a:cs typeface="ＭＳ Ｐゴシック" charset="0"/>
              </a:rPr>
              <a:t>Evidence of Psychometric Support - DBRC</a:t>
            </a:r>
            <a:endParaRPr lang="en-US" sz="4800" dirty="0">
              <a:cs typeface="ＭＳ Ｐゴシック" charset="0"/>
            </a:endParaRPr>
          </a:p>
        </p:txBody>
      </p:sp>
      <p:sp>
        <p:nvSpPr>
          <p:cNvPr id="46083" name="Content Placeholder 2"/>
          <p:cNvSpPr>
            <a:spLocks noGrp="1"/>
          </p:cNvSpPr>
          <p:nvPr>
            <p:ph idx="1"/>
          </p:nvPr>
        </p:nvSpPr>
        <p:spPr/>
        <p:txBody>
          <a:bodyPr/>
          <a:lstStyle/>
          <a:p>
            <a:r>
              <a:rPr lang="en-US" smtClean="0"/>
              <a:t>Psychometric support is limited</a:t>
            </a:r>
          </a:p>
          <a:p>
            <a:r>
              <a:rPr lang="en-US" smtClean="0"/>
              <a:t>Data collected on DBRC are correlated with direct observation data (Briesch &amp; Volpe, 2007) and are likely to result in similar intervention decisions when data is displayed graphically (Christ, Riley-Tillman, &amp; Chafouleas, 2009)</a:t>
            </a:r>
          </a:p>
          <a:p>
            <a:r>
              <a:rPr lang="en-US" smtClean="0"/>
              <a:t>Inter-rater reliability estimated at .67-.87 (Chafouleas, Riley-Tillman, &amp; McDougal, 2002)</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4800" b="1" dirty="0" smtClean="0">
                <a:ea typeface="+mj-ea"/>
                <a:cs typeface="+mj-cs"/>
              </a:rPr>
              <a:t>Evidence of Psychometric Support - </a:t>
            </a:r>
            <a:r>
              <a:rPr lang="en-US" sz="4800" b="1" dirty="0" smtClean="0">
                <a:cs typeface="ＭＳ Ｐゴシック" charset="0"/>
              </a:rPr>
              <a:t>Self-Monitoring</a:t>
            </a:r>
            <a:endParaRPr lang="en-US" sz="4800" b="1" dirty="0">
              <a:ea typeface="+mj-ea"/>
              <a:cs typeface="+mj-cs"/>
            </a:endParaRPr>
          </a:p>
        </p:txBody>
      </p:sp>
      <p:sp>
        <p:nvSpPr>
          <p:cNvPr id="47107" name="Content Placeholder 2"/>
          <p:cNvSpPr>
            <a:spLocks noGrp="1"/>
          </p:cNvSpPr>
          <p:nvPr>
            <p:ph idx="1"/>
          </p:nvPr>
        </p:nvSpPr>
        <p:spPr/>
        <p:txBody>
          <a:bodyPr/>
          <a:lstStyle/>
          <a:p>
            <a:pPr eaLnBrk="1" hangingPunct="1"/>
            <a:r>
              <a:rPr lang="en-US" smtClean="0"/>
              <a:t>Generally, child-observer levels have been shown to be at least .80 across a range of children and adolescents (Garnder &amp; Cole, 1988).</a:t>
            </a:r>
          </a:p>
          <a:p>
            <a:pPr eaLnBrk="1" hangingPunct="1"/>
            <a:r>
              <a:rPr lang="en-US" smtClean="0"/>
              <a:t>Self-monitors are more likely to be accurate when they know that their data will be checked by an external observer (Lipinski &amp; Nelson, 1974).</a:t>
            </a:r>
          </a:p>
          <a:p>
            <a:pPr lvl="1" eaLnBrk="1" hangingPunct="1"/>
            <a:r>
              <a:rPr lang="en-US" smtClean="0"/>
              <a:t>Aware of being observed by an external rater: .86 agreement</a:t>
            </a:r>
          </a:p>
          <a:p>
            <a:pPr lvl="1" eaLnBrk="1" hangingPunct="1"/>
            <a:r>
              <a:rPr lang="en-US" smtClean="0"/>
              <a:t>Not aware of being observed by an external rater: .52 agreement</a:t>
            </a:r>
          </a:p>
          <a:p>
            <a:pPr eaLnBrk="1" hangingPunct="1"/>
            <a:r>
              <a:rPr lang="en-US" smtClean="0"/>
              <a:t>Accuracy has been shown to be higher with explicit training (Mahoney, 1977).</a:t>
            </a:r>
          </a:p>
          <a:p>
            <a:pPr lvl="2" eaLnBrk="1" hangingPunct="1"/>
            <a:endParaRPr lang="en-US"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Disadvantages</a:t>
            </a:r>
            <a:endParaRPr lang="en-US" sz="5500" b="1" dirty="0">
              <a:ea typeface="+mj-ea"/>
              <a:cs typeface="+mj-cs"/>
            </a:endParaRPr>
          </a:p>
        </p:txBody>
      </p:sp>
      <p:sp>
        <p:nvSpPr>
          <p:cNvPr id="49155" name="Content Placeholder 2"/>
          <p:cNvSpPr>
            <a:spLocks noGrp="1"/>
          </p:cNvSpPr>
          <p:nvPr>
            <p:ph idx="1"/>
          </p:nvPr>
        </p:nvSpPr>
        <p:spPr/>
        <p:txBody>
          <a:bodyPr/>
          <a:lstStyle/>
          <a:p>
            <a:pPr eaLnBrk="1" hangingPunct="1"/>
            <a:r>
              <a:rPr lang="en-US" smtClean="0"/>
              <a:t>Subject to rater bias</a:t>
            </a:r>
          </a:p>
          <a:p>
            <a:pPr eaLnBrk="1" hangingPunct="1"/>
            <a:r>
              <a:rPr lang="en-US" smtClean="0"/>
              <a:t>Training</a:t>
            </a:r>
          </a:p>
          <a:p>
            <a:pPr eaLnBrk="1" hangingPunct="1"/>
            <a:r>
              <a:rPr lang="en-US" smtClean="0"/>
              <a:t>Compile/graph data on your own </a:t>
            </a:r>
          </a:p>
          <a:p>
            <a:pPr eaLnBrk="1" hangingPunct="1"/>
            <a:r>
              <a:rPr lang="en-US" smtClean="0"/>
              <a:t>Usually completed daily (but not always)</a:t>
            </a:r>
          </a:p>
          <a:p>
            <a:pPr eaLnBrk="1" hangingPunct="1"/>
            <a:endParaRPr lang="en-US" smtClean="0"/>
          </a:p>
          <a:p>
            <a:pPr eaLnBrk="1" hangingPunct="1"/>
            <a:r>
              <a:rPr lang="en-US" smtClean="0"/>
              <a:t>DBRC</a:t>
            </a:r>
          </a:p>
          <a:p>
            <a:pPr lvl="1" eaLnBrk="1" hangingPunct="1"/>
            <a:r>
              <a:rPr lang="en-US" smtClean="0"/>
              <a:t>Not effective with internalizing behaviors</a:t>
            </a:r>
          </a:p>
          <a:p>
            <a:pPr lvl="1" eaLnBrk="1" hangingPunct="1"/>
            <a:r>
              <a:rPr lang="en-US" smtClean="0"/>
              <a:t>More difficult to use if the teacher must monitor multiple students on different types of behaviors</a:t>
            </a:r>
          </a:p>
          <a:p>
            <a:pPr eaLnBrk="1" hangingPunct="1"/>
            <a:r>
              <a:rPr lang="en-US" smtClean="0"/>
              <a:t>Self-Monitoring</a:t>
            </a:r>
          </a:p>
          <a:p>
            <a:pPr lvl="1" eaLnBrk="1" hangingPunct="1"/>
            <a:r>
              <a:rPr lang="en-US" smtClean="0"/>
              <a:t>Need external observer to check agreement for externalizing behaviors</a:t>
            </a:r>
          </a:p>
          <a:p>
            <a:pPr lvl="1" eaLnBrk="1" hangingPunct="1"/>
            <a:endParaRPr lang="en-US" smtClean="0"/>
          </a:p>
          <a:p>
            <a:pPr lvl="1" eaLnBrk="1" hangingPunct="1"/>
            <a:endParaRPr lang="en-US"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Advantages</a:t>
            </a:r>
            <a:endParaRPr lang="en-US" sz="5500" b="1" dirty="0">
              <a:ea typeface="+mj-ea"/>
              <a:cs typeface="+mj-cs"/>
            </a:endParaRPr>
          </a:p>
        </p:txBody>
      </p:sp>
      <p:sp>
        <p:nvSpPr>
          <p:cNvPr id="51203" name="Content Placeholder 2"/>
          <p:cNvSpPr>
            <a:spLocks noGrp="1"/>
          </p:cNvSpPr>
          <p:nvPr>
            <p:ph idx="1"/>
          </p:nvPr>
        </p:nvSpPr>
        <p:spPr/>
        <p:txBody>
          <a:bodyPr/>
          <a:lstStyle/>
          <a:p>
            <a:pPr eaLnBrk="1" hangingPunct="1"/>
            <a:r>
              <a:rPr lang="en-US" smtClean="0"/>
              <a:t>Inexpensive</a:t>
            </a:r>
          </a:p>
          <a:p>
            <a:pPr eaLnBrk="1" hangingPunct="1"/>
            <a:r>
              <a:rPr lang="en-US" smtClean="0"/>
              <a:t>Efficient</a:t>
            </a:r>
          </a:p>
          <a:p>
            <a:pPr eaLnBrk="1" hangingPunct="1"/>
            <a:r>
              <a:rPr lang="en-US" smtClean="0"/>
              <a:t>Customizable</a:t>
            </a:r>
          </a:p>
          <a:p>
            <a:pPr eaLnBrk="1" hangingPunct="1"/>
            <a:r>
              <a:rPr lang="en-US" smtClean="0"/>
              <a:t>High acceptability among teachers</a:t>
            </a:r>
          </a:p>
          <a:p>
            <a:pPr eaLnBrk="1" hangingPunct="1"/>
            <a:r>
              <a:rPr lang="en-US" smtClean="0"/>
              <a:t>Provides feedback to students at regular intervals and helps get students involved in the process</a:t>
            </a:r>
          </a:p>
          <a:p>
            <a:pPr eaLnBrk="1" hangingPunct="1"/>
            <a:r>
              <a:rPr lang="en-US" smtClean="0"/>
              <a:t>Supports the home-school connection</a:t>
            </a:r>
          </a:p>
          <a:p>
            <a:pPr eaLnBrk="1" hangingPunct="1"/>
            <a:r>
              <a:rPr lang="en-US" smtClean="0"/>
              <a:t>Can serve as a PM tool and also an intervention</a:t>
            </a:r>
          </a:p>
          <a:p>
            <a:pPr eaLnBrk="1" hangingPunct="1"/>
            <a:endParaRPr lang="en-US"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dirty="0" smtClean="0">
                <a:cs typeface="ＭＳ Ｐゴシック" charset="0"/>
              </a:rPr>
              <a:t>References</a:t>
            </a:r>
            <a:endParaRPr lang="en-US" sz="5500" b="1" dirty="0">
              <a:cs typeface="ＭＳ Ｐゴシック" charset="0"/>
            </a:endParaRPr>
          </a:p>
        </p:txBody>
      </p:sp>
      <p:sp>
        <p:nvSpPr>
          <p:cNvPr id="52227" name="Content Placeholder 2"/>
          <p:cNvSpPr>
            <a:spLocks noGrp="1"/>
          </p:cNvSpPr>
          <p:nvPr>
            <p:ph idx="1"/>
          </p:nvPr>
        </p:nvSpPr>
        <p:spPr>
          <a:xfrm>
            <a:off x="230188" y="1417638"/>
            <a:ext cx="7847012" cy="4983162"/>
          </a:xfrm>
        </p:spPr>
        <p:txBody>
          <a:bodyPr/>
          <a:lstStyle/>
          <a:p>
            <a:pPr marL="114300" indent="0">
              <a:buFont typeface="Arial" pitchFamily="34" charset="0"/>
              <a:buNone/>
            </a:pPr>
            <a:r>
              <a:rPr lang="en-US" sz="1600" smtClean="0"/>
              <a:t>Briesch, A. M., &amp; Volpe, R. J. (2007). Important considerations in the selection of progress	monitoring measures for classroom behaviors.  </a:t>
            </a:r>
            <a:r>
              <a:rPr lang="en-US" sz="1600" i="1" smtClean="0"/>
              <a:t>School Psychology Forum, 1</a:t>
            </a:r>
            <a:r>
              <a:rPr lang="en-US" sz="1600" smtClean="0"/>
              <a:t>, 		59-74.</a:t>
            </a:r>
          </a:p>
          <a:p>
            <a:pPr marL="114300" indent="0">
              <a:buFont typeface="Arial" pitchFamily="34" charset="0"/>
              <a:buNone/>
            </a:pPr>
            <a:r>
              <a:rPr lang="en-US" sz="1600" smtClean="0"/>
              <a:t>Chafouleas, S. M. (2011). Direct Behavior Rating: A review of the issues and research in its 	development. </a:t>
            </a:r>
            <a:r>
              <a:rPr lang="en-US" sz="1600" i="1" smtClean="0"/>
              <a:t>Education and Treatment of Children, 34</a:t>
            </a:r>
            <a:r>
              <a:rPr lang="en-US" sz="1600" smtClean="0"/>
              <a:t>(4), 575-591.</a:t>
            </a:r>
          </a:p>
          <a:p>
            <a:pPr marL="114300" indent="0">
              <a:buFont typeface="Arial" pitchFamily="34" charset="0"/>
              <a:buNone/>
            </a:pPr>
            <a:r>
              <a:rPr lang="en-US" sz="1600" smtClean="0"/>
              <a:t>Chafouleas, S. M., Riley-Tillman, T., McDougal, J. L. (2002). Good, bad, or in-between: How	does the daily behavior report card rate? </a:t>
            </a:r>
            <a:r>
              <a:rPr lang="en-US" sz="1600" i="1" smtClean="0"/>
              <a:t>Psychology in the Schools, 39</a:t>
            </a:r>
            <a:r>
              <a:rPr lang="en-US" sz="1600" smtClean="0"/>
              <a:t>(2), 	157-169.</a:t>
            </a:r>
          </a:p>
          <a:p>
            <a:pPr marL="114300" indent="0">
              <a:buFont typeface="Arial" pitchFamily="34" charset="0"/>
              <a:buNone/>
            </a:pPr>
            <a:r>
              <a:rPr lang="en-US" sz="1600" smtClean="0"/>
              <a:t>Christ, T. J., Riley-Tillman, T.C., &amp; Chafouleas, S.M. (2009). Foundation for the development	and use of Direct Behavior Rating (DBR) to assess and evaluate student 	behavior. </a:t>
            </a:r>
            <a:r>
              <a:rPr lang="en-US" sz="1600" i="1" smtClean="0"/>
              <a:t>Assessment for Effective Intervention, 34,</a:t>
            </a:r>
            <a:r>
              <a:rPr lang="en-US" sz="1600" smtClean="0"/>
              <a:t> 201-213.</a:t>
            </a:r>
          </a:p>
          <a:p>
            <a:pPr marL="114300" indent="0">
              <a:buFont typeface="Arial" pitchFamily="34" charset="0"/>
              <a:buNone/>
            </a:pPr>
            <a:r>
              <a:rPr lang="en-US" sz="1600" smtClean="0"/>
              <a:t>Gardner, W. I. &amp; Cole, C. L. (1988).  Self-monitoring procedures.  In E. S. Shapiro &amp; T. R. 	Kratochwill (Eds.), </a:t>
            </a:r>
            <a:r>
              <a:rPr lang="en-US" sz="1600" i="1" smtClean="0"/>
              <a:t>Behavioral Assessment in Schools: Conceptual Foundations and 	Practical Applications</a:t>
            </a:r>
            <a:r>
              <a:rPr lang="en-US" sz="1600" smtClean="0"/>
              <a:t>. New York: Guilford Press.</a:t>
            </a:r>
          </a:p>
          <a:p>
            <a:pPr marL="114300" indent="0">
              <a:buFont typeface="Arial" pitchFamily="34" charset="0"/>
              <a:buNone/>
            </a:pPr>
            <a:r>
              <a:rPr lang="en-US" sz="1600" smtClean="0"/>
              <a:t>Lipinski, D., &amp; Nelson, R. (1974). Problems in the use of naturalistic observation as a means	 of behavioral assessment. </a:t>
            </a:r>
            <a:r>
              <a:rPr lang="en-US" sz="1600" i="1" smtClean="0"/>
              <a:t>Behavior Therapy</a:t>
            </a:r>
            <a:r>
              <a:rPr lang="en-US" sz="1600" smtClean="0"/>
              <a:t>, </a:t>
            </a:r>
            <a:r>
              <a:rPr lang="en-US" sz="1600" i="1" smtClean="0"/>
              <a:t>5</a:t>
            </a:r>
            <a:r>
              <a:rPr lang="en-US" sz="1600" smtClean="0"/>
              <a:t>(3), 341-351.</a:t>
            </a:r>
          </a:p>
          <a:p>
            <a:pPr marL="114300" indent="0">
              <a:buFont typeface="Arial" pitchFamily="34" charset="0"/>
              <a:buNone/>
            </a:pPr>
            <a:r>
              <a:rPr lang="en-US" sz="1600" smtClean="0"/>
              <a:t>Mahoney, M. J. (1977). Publication prejudices: An experimental study of confirmatory bias	 in the peer review system. </a:t>
            </a:r>
            <a:r>
              <a:rPr lang="en-US" sz="1600" i="1" smtClean="0"/>
              <a:t>Cognitive Therapy and Research</a:t>
            </a:r>
            <a:r>
              <a:rPr lang="en-US" sz="1600" smtClean="0"/>
              <a:t>, </a:t>
            </a:r>
            <a:r>
              <a:rPr lang="en-US" sz="1600" i="1" smtClean="0"/>
              <a:t>1</a:t>
            </a:r>
            <a:r>
              <a:rPr lang="en-US" sz="1600" smtClean="0"/>
              <a:t>(2), 161-175.</a:t>
            </a:r>
          </a:p>
          <a:p>
            <a:pPr marL="114300" indent="0"/>
            <a:endParaRPr lang="en-US" sz="1600" smtClean="0"/>
          </a:p>
          <a:p>
            <a:pPr marL="114300" indent="0"/>
            <a:endParaRPr lang="en-US" sz="160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65525"/>
            <a:ext cx="7543800" cy="2012950"/>
          </a:xfrm>
        </p:spPr>
        <p:txBody>
          <a:bodyPr/>
          <a:lstStyle/>
          <a:p>
            <a:pPr eaLnBrk="1" fontAlgn="auto" hangingPunct="1">
              <a:spcAft>
                <a:spcPts val="0"/>
              </a:spcAft>
              <a:defRPr/>
            </a:pPr>
            <a:r>
              <a:rPr lang="en-US" sz="7000" b="1" dirty="0" smtClean="0">
                <a:ea typeface="+mj-ea"/>
                <a:cs typeface="+mj-cs"/>
              </a:rPr>
              <a:t>DESSA-Mini</a:t>
            </a:r>
            <a:br>
              <a:rPr lang="en-US" sz="7000" b="1" dirty="0" smtClean="0">
                <a:ea typeface="+mj-ea"/>
                <a:cs typeface="+mj-cs"/>
              </a:rPr>
            </a:br>
            <a:r>
              <a:rPr lang="en-US" sz="3600" b="1" dirty="0" smtClean="0">
                <a:ea typeface="+mj-ea"/>
                <a:cs typeface="+mj-cs"/>
              </a:rPr>
              <a:t>Devereux Student Strengths Assessment</a:t>
            </a:r>
            <a:br>
              <a:rPr lang="en-US" sz="3600" b="1" dirty="0" smtClean="0">
                <a:ea typeface="+mj-ea"/>
                <a:cs typeface="+mj-cs"/>
              </a:rPr>
            </a:br>
            <a:r>
              <a:rPr lang="en-US" sz="2400" b="1" dirty="0"/>
              <a:t>Jack A. </a:t>
            </a:r>
            <a:r>
              <a:rPr lang="en-US" sz="2400" b="1" dirty="0" err="1"/>
              <a:t>Naglieri</a:t>
            </a:r>
            <a:r>
              <a:rPr lang="en-US" sz="2400" b="1" dirty="0"/>
              <a:t>, Paul A. </a:t>
            </a:r>
            <a:r>
              <a:rPr lang="en-US" sz="2400" b="1" dirty="0" err="1"/>
              <a:t>LeBuffe</a:t>
            </a:r>
            <a:r>
              <a:rPr lang="en-US" sz="2400" b="1" dirty="0"/>
              <a:t>, and Valerie B. Shapiro</a:t>
            </a:r>
            <a:r>
              <a:rPr lang="en-US" sz="7200" b="1" dirty="0"/>
              <a:t/>
            </a:r>
            <a:br>
              <a:rPr lang="en-US" sz="7200" b="1" dirty="0"/>
            </a:br>
            <a:endParaRPr lang="en-US" sz="7000" b="1" dirty="0">
              <a:ea typeface="+mj-ea"/>
              <a:cs typeface="+mj-cs"/>
            </a:endParaRPr>
          </a:p>
        </p:txBody>
      </p:sp>
      <p:sp>
        <p:nvSpPr>
          <p:cNvPr id="3" name="Subtitle 2"/>
          <p:cNvSpPr>
            <a:spLocks noGrp="1"/>
          </p:cNvSpPr>
          <p:nvPr>
            <p:ph type="subTitle" idx="1"/>
          </p:nvPr>
        </p:nvSpPr>
        <p:spPr>
          <a:xfrm>
            <a:off x="685800" y="4572000"/>
            <a:ext cx="6461125" cy="1066800"/>
          </a:xfrm>
        </p:spPr>
        <p:txBody>
          <a:bodyPr rtlCol="0"/>
          <a:lstStyle/>
          <a:p>
            <a:pPr eaLnBrk="1" fontAlgn="auto" hangingPunct="1">
              <a:spcAft>
                <a:spcPts val="0"/>
              </a:spcAft>
              <a:defRPr/>
            </a:pPr>
            <a:r>
              <a:rPr lang="en-US" sz="3500" dirty="0" smtClean="0">
                <a:ea typeface="+mn-ea"/>
                <a:cs typeface="+mn-cs"/>
              </a:rPr>
              <a:t>By Erin Mars</a:t>
            </a:r>
            <a:endParaRPr lang="en-US" sz="3500" dirty="0">
              <a:ea typeface="+mn-ea"/>
              <a:cs typeface="+mn-cs"/>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5500" b="1" dirty="0" smtClean="0">
                <a:ea typeface="+mj-ea"/>
                <a:cs typeface="+mj-cs"/>
              </a:rPr>
              <a:t>Overview</a:t>
            </a:r>
            <a:endParaRPr lang="en-US" sz="5500" b="1" dirty="0">
              <a:ea typeface="+mj-ea"/>
              <a:cs typeface="+mj-cs"/>
            </a:endParaRPr>
          </a:p>
        </p:txBody>
      </p:sp>
      <p:sp>
        <p:nvSpPr>
          <p:cNvPr id="5122" name="Content Placeholder 2"/>
          <p:cNvSpPr>
            <a:spLocks noGrp="1"/>
          </p:cNvSpPr>
          <p:nvPr>
            <p:ph idx="1"/>
          </p:nvPr>
        </p:nvSpPr>
        <p:spPr/>
        <p:txBody>
          <a:bodyPr/>
          <a:lstStyle/>
          <a:p>
            <a:pPr eaLnBrk="1" hangingPunct="1"/>
            <a:r>
              <a:rPr lang="en-US" sz="2800" smtClean="0"/>
              <a:t>Strength-Based</a:t>
            </a:r>
          </a:p>
          <a:p>
            <a:pPr eaLnBrk="1" hangingPunct="1"/>
            <a:r>
              <a:rPr lang="en-US" sz="2800" smtClean="0"/>
              <a:t>Devereux Center for Resilient Children (DCRC, 1996)</a:t>
            </a:r>
          </a:p>
          <a:p>
            <a:pPr lvl="1" eaLnBrk="1" hangingPunct="1"/>
            <a:r>
              <a:rPr lang="en-US" sz="2800" smtClean="0"/>
              <a:t>Devereux Student Strengths Assessment (DESSA, 2009) </a:t>
            </a:r>
            <a:r>
              <a:rPr lang="en-US" sz="2800" i="1" smtClean="0">
                <a:solidFill>
                  <a:schemeClr val="accent1"/>
                </a:solidFill>
              </a:rPr>
              <a:t>Assessment</a:t>
            </a:r>
            <a:endParaRPr lang="en-US" sz="2800" smtClean="0">
              <a:solidFill>
                <a:schemeClr val="accent1"/>
              </a:solidFill>
            </a:endParaRPr>
          </a:p>
          <a:p>
            <a:pPr lvl="2" eaLnBrk="1" hangingPunct="1"/>
            <a:r>
              <a:rPr lang="en-US" sz="2800" smtClean="0"/>
              <a:t>Devereux Student Strengths Assessment- Mini (DESSA-mini, 2011) </a:t>
            </a:r>
            <a:r>
              <a:rPr lang="en-US" sz="2800" i="1" smtClean="0">
                <a:solidFill>
                  <a:schemeClr val="accent1"/>
                </a:solidFill>
              </a:rPr>
              <a:t>Universal Screening and Progress Monitoring</a:t>
            </a:r>
            <a:endParaRPr lang="en-US" sz="2800" smtClean="0">
              <a:solidFill>
                <a:schemeClr val="accent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381000" y="228600"/>
            <a:ext cx="8385175" cy="990600"/>
          </a:xfrm>
        </p:spPr>
        <p:txBody>
          <a:bodyPr/>
          <a:lstStyle/>
          <a:p>
            <a:pPr eaLnBrk="1" hangingPunct="1">
              <a:defRPr/>
            </a:pPr>
            <a:r>
              <a:rPr lang="en-US" sz="3600" b="1" dirty="0" smtClean="0"/>
              <a:t>Why Screen and Monitor for Behavior?  </a:t>
            </a:r>
            <a:br>
              <a:rPr lang="en-US" sz="3600" b="1" dirty="0" smtClean="0"/>
            </a:br>
            <a:r>
              <a:rPr lang="en-US" sz="3600" b="1" dirty="0" smtClean="0"/>
              <a:t>Prevention and Intervention Works!</a:t>
            </a:r>
          </a:p>
        </p:txBody>
      </p:sp>
      <p:sp>
        <p:nvSpPr>
          <p:cNvPr id="5" name="Slide Number Placeholder 4"/>
          <p:cNvSpPr txBox="1">
            <a:spLocks noGrp="1"/>
          </p:cNvSpPr>
          <p:nvPr/>
        </p:nvSpPr>
        <p:spPr>
          <a:xfrm>
            <a:off x="0" y="1271588"/>
            <a:ext cx="533400" cy="244475"/>
          </a:xfrm>
          <a:prstGeom prst="rect">
            <a:avLst/>
          </a:prstGeom>
          <a:noFill/>
        </p:spPr>
        <p:txBody>
          <a:bodyPr anchor="ctr">
            <a:norm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ct val="80000"/>
              </a:lnSpc>
            </a:pPr>
            <a:fld id="{F6B4B92C-FCE8-4CF5-9B82-0B2E877627BC}" type="slidenum">
              <a:rPr lang="en-US" sz="1200" b="1">
                <a:solidFill>
                  <a:srgbClr val="FFFFFF"/>
                </a:solidFill>
              </a:rPr>
              <a:pPr algn="ctr" eaLnBrk="1" hangingPunct="1">
                <a:lnSpc>
                  <a:spcPct val="80000"/>
                </a:lnSpc>
              </a:pPr>
              <a:t>5</a:t>
            </a:fld>
            <a:endParaRPr lang="en-US" sz="1200" b="1">
              <a:solidFill>
                <a:srgbClr val="FFFFFF"/>
              </a:solidFill>
            </a:endParaRPr>
          </a:p>
        </p:txBody>
      </p:sp>
      <p:sp>
        <p:nvSpPr>
          <p:cNvPr id="120835" name="Rectangle 3"/>
          <p:cNvSpPr>
            <a:spLocks noGrp="1" noChangeArrowheads="1"/>
          </p:cNvSpPr>
          <p:nvPr>
            <p:ph sz="quarter" idx="4294967295"/>
          </p:nvPr>
        </p:nvSpPr>
        <p:spPr>
          <a:xfrm>
            <a:off x="457200" y="1371600"/>
            <a:ext cx="8229600" cy="5257800"/>
          </a:xfrm>
        </p:spPr>
        <p:txBody>
          <a:bodyPr/>
          <a:lstStyle/>
          <a:p>
            <a:pPr eaLnBrk="1" hangingPunct="1">
              <a:lnSpc>
                <a:spcPct val="90000"/>
              </a:lnSpc>
              <a:buFont typeface="Wingdings" pitchFamily="2" charset="2"/>
              <a:buNone/>
            </a:pPr>
            <a:endParaRPr lang="en-US" sz="2800" smtClean="0"/>
          </a:p>
          <a:p>
            <a:pPr eaLnBrk="1" hangingPunct="1">
              <a:lnSpc>
                <a:spcPct val="90000"/>
              </a:lnSpc>
            </a:pPr>
            <a:r>
              <a:rPr lang="en-US" sz="2800" smtClean="0"/>
              <a:t>Programs that developed students</a:t>
            </a:r>
            <a:r>
              <a:rPr lang="en-US" altLang="en-US" sz="2800" smtClean="0"/>
              <a:t>’</a:t>
            </a:r>
            <a:r>
              <a:rPr lang="en-US" sz="2800" smtClean="0"/>
              <a:t> skills and promoted positive school climates demonstrated improved interpersonal relationships, improved academic achievement, and reductions in problem behaviors (e.g., truancy, substance use, violence) among students </a:t>
            </a:r>
            <a:r>
              <a:rPr lang="en-US" sz="2000" smtClean="0"/>
              <a:t>(Catalono et al., 2002).</a:t>
            </a:r>
          </a:p>
          <a:p>
            <a:pPr eaLnBrk="1" hangingPunct="1">
              <a:lnSpc>
                <a:spcPct val="90000"/>
              </a:lnSpc>
            </a:pPr>
            <a:r>
              <a:rPr lang="en-US" sz="2800" smtClean="0"/>
              <a:t>Primary prevention programs in school settings can enhance interpersonal competencies and prevent externalizing and internalizing problems </a:t>
            </a:r>
            <a:r>
              <a:rPr lang="en-US" sz="2400" smtClean="0"/>
              <a:t>(Durlak &amp; Wells, 1997).</a:t>
            </a:r>
          </a:p>
          <a:p>
            <a:pPr eaLnBrk="1" hangingPunct="1">
              <a:lnSpc>
                <a:spcPct val="90000"/>
              </a:lnSpc>
            </a:pPr>
            <a:endParaRPr lang="en-US" sz="2400" smtClean="0"/>
          </a:p>
          <a:p>
            <a:pPr eaLnBrk="1" hangingPunct="1">
              <a:lnSpc>
                <a:spcPct val="90000"/>
              </a:lnSpc>
            </a:pPr>
            <a:endParaRPr lang="en-US" sz="2800" smtClean="0"/>
          </a:p>
          <a:p>
            <a:pPr lvl="1" eaLnBrk="1" hangingPunct="1">
              <a:lnSpc>
                <a:spcPct val="90000"/>
              </a:lnSpc>
            </a:pPr>
            <a:endParaRPr lang="en-US" sz="2400" smtClean="0"/>
          </a:p>
        </p:txBody>
      </p:sp>
      <p:sp>
        <p:nvSpPr>
          <p:cNvPr id="120836" name="TextBox 3"/>
          <p:cNvSpPr txBox="1">
            <a:spLocks noChangeArrowheads="1"/>
          </p:cNvSpPr>
          <p:nvPr/>
        </p:nvSpPr>
        <p:spPr bwMode="auto">
          <a:xfrm>
            <a:off x="2359025" y="6326188"/>
            <a:ext cx="648017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t>Kathleen Minke, 2008; Greenberg et al., 2003</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Description</a:t>
            </a:r>
            <a:endParaRPr lang="en-US" dirty="0"/>
          </a:p>
        </p:txBody>
      </p:sp>
      <p:sp>
        <p:nvSpPr>
          <p:cNvPr id="7170" name="Content Placeholder 2"/>
          <p:cNvSpPr>
            <a:spLocks noGrp="1"/>
          </p:cNvSpPr>
          <p:nvPr>
            <p:ph idx="1"/>
          </p:nvPr>
        </p:nvSpPr>
        <p:spPr/>
        <p:txBody>
          <a:bodyPr/>
          <a:lstStyle/>
          <a:p>
            <a:r>
              <a:rPr lang="en-US" smtClean="0"/>
              <a:t>Measures predictors of social-emotional competencies</a:t>
            </a:r>
          </a:p>
          <a:p>
            <a:pPr lvl="1"/>
            <a:r>
              <a:rPr lang="en-US" smtClean="0"/>
              <a:t>Protective factors</a:t>
            </a:r>
          </a:p>
          <a:p>
            <a:pPr lvl="1"/>
            <a:r>
              <a:rPr lang="en-US" smtClean="0"/>
              <a:t>Provides a way to quantify social-emotional competence</a:t>
            </a:r>
          </a:p>
          <a:p>
            <a:r>
              <a:rPr lang="en-US" smtClean="0"/>
              <a:t>Eight Items, Four Parallel Forms</a:t>
            </a:r>
          </a:p>
          <a:p>
            <a:pPr lvl="1"/>
            <a:r>
              <a:rPr lang="en-US" smtClean="0"/>
              <a:t>5 Point Likert Scale </a:t>
            </a:r>
            <a:r>
              <a:rPr lang="ja-JP" altLang="en-US" smtClean="0"/>
              <a:t>“</a:t>
            </a:r>
            <a:r>
              <a:rPr lang="en-US" altLang="ja-JP" smtClean="0"/>
              <a:t>Never</a:t>
            </a:r>
            <a:r>
              <a:rPr lang="ja-JP" altLang="en-US" smtClean="0"/>
              <a:t>”</a:t>
            </a:r>
            <a:r>
              <a:rPr lang="en-US" altLang="ja-JP" smtClean="0"/>
              <a:t> to </a:t>
            </a:r>
            <a:r>
              <a:rPr lang="ja-JP" altLang="en-US" smtClean="0"/>
              <a:t>“</a:t>
            </a:r>
            <a:r>
              <a:rPr lang="en-US" altLang="ja-JP" smtClean="0"/>
              <a:t>Very Frequently</a:t>
            </a:r>
            <a:r>
              <a:rPr lang="ja-JP" altLang="en-US" smtClean="0"/>
              <a:t>”</a:t>
            </a:r>
            <a:endParaRPr lang="en-US" altLang="ja-JP" smtClean="0"/>
          </a:p>
          <a:p>
            <a:pPr lvl="1"/>
            <a:r>
              <a:rPr lang="en-US" smtClean="0"/>
              <a:t>Lower scores mean more At-Risk</a:t>
            </a:r>
          </a:p>
          <a:p>
            <a:pPr lvl="1"/>
            <a:r>
              <a:rPr lang="en-US" smtClean="0"/>
              <a:t>Social-Emotional Total Score (SET)</a:t>
            </a:r>
          </a:p>
          <a:p>
            <a:pPr lvl="1"/>
            <a:r>
              <a:rPr lang="en-US" smtClean="0"/>
              <a:t>Users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5500" b="1" dirty="0" smtClean="0">
                <a:ea typeface="+mj-ea"/>
                <a:cs typeface="+mj-cs"/>
              </a:rPr>
              <a:t>Description</a:t>
            </a:r>
            <a:endParaRPr lang="en-US" sz="5500" b="1" dirty="0">
              <a:ea typeface="+mj-ea"/>
              <a:cs typeface="+mj-cs"/>
            </a:endParaRPr>
          </a:p>
        </p:txBody>
      </p:sp>
      <p:sp>
        <p:nvSpPr>
          <p:cNvPr id="9218" name="Content Placeholder 2"/>
          <p:cNvSpPr>
            <a:spLocks noGrp="1"/>
          </p:cNvSpPr>
          <p:nvPr>
            <p:ph idx="1"/>
          </p:nvPr>
        </p:nvSpPr>
        <p:spPr/>
        <p:txBody>
          <a:bodyPr/>
          <a:lstStyle/>
          <a:p>
            <a:pPr eaLnBrk="1" hangingPunct="1"/>
            <a:r>
              <a:rPr lang="en-US" smtClean="0"/>
              <a:t>DESSA-mini constructed by selecting items from the DESSA</a:t>
            </a:r>
          </a:p>
          <a:p>
            <a:pPr eaLnBrk="1" hangingPunct="1"/>
            <a:r>
              <a:rPr lang="en-US" smtClean="0"/>
              <a:t>DESSA and DESSA-mini each produce 8 scales</a:t>
            </a:r>
          </a:p>
          <a:p>
            <a:pPr lvl="1"/>
            <a:r>
              <a:rPr lang="en-US" smtClean="0"/>
              <a:t>Personal Responsibility</a:t>
            </a:r>
          </a:p>
          <a:p>
            <a:pPr lvl="1"/>
            <a:r>
              <a:rPr lang="en-US" smtClean="0"/>
              <a:t>Optimistic Thinking</a:t>
            </a:r>
          </a:p>
          <a:p>
            <a:pPr lvl="1"/>
            <a:r>
              <a:rPr lang="en-US" smtClean="0"/>
              <a:t>Goal-Directed Behavior</a:t>
            </a:r>
          </a:p>
          <a:p>
            <a:pPr lvl="1"/>
            <a:r>
              <a:rPr lang="en-US" smtClean="0"/>
              <a:t>Social Awareness</a:t>
            </a:r>
          </a:p>
          <a:p>
            <a:pPr lvl="1"/>
            <a:r>
              <a:rPr lang="en-US" smtClean="0"/>
              <a:t>Decision Making</a:t>
            </a:r>
          </a:p>
          <a:p>
            <a:pPr lvl="1"/>
            <a:r>
              <a:rPr lang="en-US" smtClean="0"/>
              <a:t>Relationship Skills</a:t>
            </a:r>
          </a:p>
          <a:p>
            <a:pPr lvl="1"/>
            <a:r>
              <a:rPr lang="en-US" smtClean="0"/>
              <a:t>Self-Awareness</a:t>
            </a:r>
          </a:p>
          <a:p>
            <a:pPr lvl="1"/>
            <a:r>
              <a:rPr lang="en-US" smtClean="0"/>
              <a:t>Self-Management</a:t>
            </a:r>
          </a:p>
          <a:p>
            <a:pPr lvl="1" eaLnBrk="1" hangingPunct="1"/>
            <a:endParaRPr lang="en-US"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t>Description</a:t>
            </a:r>
            <a:endParaRPr lang="en-US" b="1" dirty="0"/>
          </a:p>
        </p:txBody>
      </p:sp>
      <p:pic>
        <p:nvPicPr>
          <p:cNvPr id="4" name="Picture 7"/>
          <p:cNvPicPr>
            <a:picLocks noGrp="1" noChangeAspect="1" noChangeArrowheads="1"/>
          </p:cNvPicPr>
          <p:nvPr>
            <p:ph idx="1"/>
          </p:nvPr>
        </p:nvPicPr>
        <p:blipFill>
          <a:blip r:embed="rId3"/>
          <a:srcRect/>
          <a:stretch>
            <a:fillRect/>
          </a:stretch>
        </p:blipFill>
        <p:spPr>
          <a:xfrm>
            <a:off x="695325" y="1281113"/>
            <a:ext cx="7245350" cy="5576887"/>
          </a:xfrm>
          <a:ln>
            <a:solidFill>
              <a:schemeClr val="accent2">
                <a:lumMod val="75000"/>
              </a:schemeClr>
            </a:solid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t>Description</a:t>
            </a:r>
            <a:r>
              <a:rPr lang="en-US" dirty="0" smtClean="0"/>
              <a:t>	</a:t>
            </a:r>
            <a:endParaRPr lang="en-US" dirty="0"/>
          </a:p>
        </p:txBody>
      </p:sp>
      <p:sp>
        <p:nvSpPr>
          <p:cNvPr id="13314" name="Content Placeholder 2"/>
          <p:cNvSpPr>
            <a:spLocks noGrp="1"/>
          </p:cNvSpPr>
          <p:nvPr>
            <p:ph idx="1"/>
          </p:nvPr>
        </p:nvSpPr>
        <p:spPr/>
        <p:txBody>
          <a:bodyPr/>
          <a:lstStyle/>
          <a:p>
            <a:r>
              <a:rPr lang="en-US" smtClean="0"/>
              <a:t>Sample Questions:</a:t>
            </a:r>
          </a:p>
          <a:p>
            <a:pPr lvl="1"/>
            <a:r>
              <a:rPr lang="en-US" smtClean="0"/>
              <a:t>Accept responsibility for what he/she did?</a:t>
            </a:r>
          </a:p>
          <a:p>
            <a:pPr lvl="1"/>
            <a:r>
              <a:rPr lang="en-US" smtClean="0"/>
              <a:t>Do something nice for somebody?</a:t>
            </a:r>
          </a:p>
          <a:p>
            <a:pPr lvl="1"/>
            <a:r>
              <a:rPr lang="en-US" smtClean="0"/>
              <a:t>Speak about positive things?</a:t>
            </a:r>
          </a:p>
          <a:p>
            <a:pPr lvl="1"/>
            <a:r>
              <a:rPr lang="en-US" smtClean="0"/>
              <a:t>Pay attention?</a:t>
            </a:r>
          </a:p>
          <a:p>
            <a:pPr lvl="1"/>
            <a:r>
              <a:rPr lang="en-US" smtClean="0"/>
              <a:t>Contribute to group efforts?</a:t>
            </a:r>
          </a:p>
          <a:p>
            <a:pPr lvl="1"/>
            <a:r>
              <a:rPr lang="en-US" smtClean="0"/>
              <a:t>Perform the steps of a task in order?</a:t>
            </a:r>
          </a:p>
          <a:p>
            <a:pPr lvl="1"/>
            <a:r>
              <a:rPr lang="en-US" smtClean="0"/>
              <a:t>Show care when doing a project or school work?</a:t>
            </a:r>
          </a:p>
          <a:p>
            <a:pPr lvl="1"/>
            <a:r>
              <a:rPr lang="en-US" smtClean="0"/>
              <a:t>Follow the advice of a trusted adult?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5500" b="1" dirty="0" smtClean="0">
                <a:ea typeface="+mj-ea"/>
                <a:cs typeface="+mj-cs"/>
              </a:rPr>
              <a:t>Population</a:t>
            </a:r>
            <a:endParaRPr lang="en-US" sz="5500" b="1" dirty="0">
              <a:ea typeface="+mj-ea"/>
              <a:cs typeface="+mj-cs"/>
            </a:endParaRPr>
          </a:p>
        </p:txBody>
      </p:sp>
      <p:sp>
        <p:nvSpPr>
          <p:cNvPr id="14338" name="Content Placeholder 2"/>
          <p:cNvSpPr>
            <a:spLocks noGrp="1"/>
          </p:cNvSpPr>
          <p:nvPr>
            <p:ph idx="1"/>
          </p:nvPr>
        </p:nvSpPr>
        <p:spPr/>
        <p:txBody>
          <a:bodyPr/>
          <a:lstStyle/>
          <a:p>
            <a:pPr eaLnBrk="1" hangingPunct="1"/>
            <a:r>
              <a:rPr lang="en-US" smtClean="0"/>
              <a:t>K- 8</a:t>
            </a:r>
          </a:p>
          <a:p>
            <a:pPr eaLnBrk="1" hangingPunct="1"/>
            <a:r>
              <a:rPr lang="en-US" smtClean="0"/>
              <a:t>Students at-risk or already exhibiting maladaptive social-emotional behaviors</a:t>
            </a:r>
          </a:p>
          <a:p>
            <a:pPr eaLnBrk="1" hangingPunct="1"/>
            <a:r>
              <a:rPr lang="en-US" smtClean="0"/>
              <a:t>Raters can be any school staff that interacts with the child</a:t>
            </a:r>
          </a:p>
        </p:txBody>
      </p:sp>
      <p:pic>
        <p:nvPicPr>
          <p:cNvPr id="14339" name="Picture 2"/>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2392363" y="3235325"/>
            <a:ext cx="3595687" cy="239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763"/>
            <a:ext cx="7999413" cy="1143000"/>
          </a:xfrm>
        </p:spPr>
        <p:txBody>
          <a:bodyPr/>
          <a:lstStyle/>
          <a:p>
            <a:pPr eaLnBrk="1" fontAlgn="auto" hangingPunct="1">
              <a:spcAft>
                <a:spcPts val="0"/>
              </a:spcAft>
              <a:defRPr/>
            </a:pPr>
            <a:r>
              <a:rPr lang="en-US" sz="5500" b="1" dirty="0" smtClean="0">
                <a:ea typeface="+mj-ea"/>
                <a:cs typeface="+mj-cs"/>
              </a:rPr>
              <a:t>Procedures</a:t>
            </a:r>
            <a:endParaRPr lang="en-US" sz="5500" b="1" dirty="0">
              <a:ea typeface="+mj-ea"/>
              <a:cs typeface="+mj-cs"/>
            </a:endParaRPr>
          </a:p>
        </p:txBody>
      </p:sp>
      <p:pic>
        <p:nvPicPr>
          <p:cNvPr id="16386" name="Picture 2"/>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a:xfrm>
            <a:off x="615950" y="2582863"/>
            <a:ext cx="7081838" cy="4116387"/>
          </a:xfr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6387" name="TextBox 4"/>
          <p:cNvSpPr txBox="1">
            <a:spLocks noChangeArrowheads="1"/>
          </p:cNvSpPr>
          <p:nvPr/>
        </p:nvSpPr>
        <p:spPr bwMode="auto">
          <a:xfrm>
            <a:off x="457200" y="1228725"/>
            <a:ext cx="6694488" cy="922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buFont typeface="Arial" pitchFamily="34" charset="0"/>
              <a:buChar char="•"/>
            </a:pPr>
            <a:r>
              <a:rPr lang="en-US"/>
              <a:t>T scores</a:t>
            </a:r>
          </a:p>
          <a:p>
            <a:pPr lvl="1" eaLnBrk="1" hangingPunct="1">
              <a:buFont typeface="Arial" pitchFamily="34" charset="0"/>
              <a:buChar char="•"/>
            </a:pPr>
            <a:r>
              <a:rPr lang="en-US"/>
              <a:t>Mean of 50, SD of 10</a:t>
            </a:r>
          </a:p>
          <a:p>
            <a:pPr lvl="1" eaLnBrk="1" hangingPunct="1">
              <a:buFont typeface="Arial" pitchFamily="34" charset="0"/>
              <a:buChar char="•"/>
            </a:pPr>
            <a:r>
              <a:rPr lang="en-US" u="sng"/>
              <a:t>&gt;</a:t>
            </a:r>
            <a:r>
              <a:rPr lang="en-US"/>
              <a:t> 60 = Strength, 41-59 Typical, </a:t>
            </a:r>
            <a:r>
              <a:rPr lang="en-US" u="sng"/>
              <a:t>&lt; </a:t>
            </a:r>
            <a:r>
              <a:rPr lang="en-US"/>
              <a:t>40 Need for Instruction</a:t>
            </a:r>
            <a:endParaRPr lang="en-US" u="sng"/>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t>Response to Instruction</a:t>
            </a:r>
            <a:endParaRPr lang="en-US" b="1" dirty="0"/>
          </a:p>
        </p:txBody>
      </p:sp>
      <p:pic>
        <p:nvPicPr>
          <p:cNvPr id="18434" name="Content Placeholder 3"/>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a:xfrm>
            <a:off x="1250950" y="1300163"/>
            <a:ext cx="6032500" cy="4800600"/>
          </a:xfr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Materials </a:t>
            </a:r>
            <a:endParaRPr lang="en-US" sz="5500" b="1" dirty="0">
              <a:ea typeface="+mj-ea"/>
              <a:cs typeface="+mj-cs"/>
            </a:endParaRPr>
          </a:p>
        </p:txBody>
      </p:sp>
      <p:pic>
        <p:nvPicPr>
          <p:cNvPr id="20482" name="Content Placeholder 2"/>
          <p:cNvPicPr>
            <a:picLocks noGrp="1" noChangeAspect="1"/>
          </p:cNvPicPr>
          <p:nvPr>
            <p:ph idx="1"/>
          </p:nvPr>
        </p:nvPicPr>
        <p:blipFill>
          <a:blip r:embed="rId3">
            <a:extLst>
              <a:ext uri="{28A0092B-C50C-407E-A947-70E740481C1C}">
                <a14:useLocalDpi xmlns="" xmlns:a14="http://schemas.microsoft.com/office/drawing/2010/main" val="0"/>
              </a:ext>
            </a:extLst>
          </a:blip>
          <a:srcRect/>
          <a:stretch>
            <a:fillRect/>
          </a:stretch>
        </p:blipFill>
        <p:spPr>
          <a:xfrm>
            <a:off x="4965700" y="0"/>
            <a:ext cx="2649538" cy="2390775"/>
          </a:xfrm>
        </p:spPr>
      </p:pic>
      <p:sp>
        <p:nvSpPr>
          <p:cNvPr id="20483" name="TextBox 3"/>
          <p:cNvSpPr txBox="1">
            <a:spLocks noChangeArrowheads="1"/>
          </p:cNvSpPr>
          <p:nvPr/>
        </p:nvSpPr>
        <p:spPr bwMode="auto">
          <a:xfrm>
            <a:off x="1492250" y="1422400"/>
            <a:ext cx="50657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t>DESSA-mini Kit	- $104.95</a:t>
            </a:r>
          </a:p>
        </p:txBody>
      </p:sp>
      <p:pic>
        <p:nvPicPr>
          <p:cNvPr id="20484" name="Picture 4"/>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1077913" y="2009775"/>
            <a:ext cx="2459037" cy="200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5" name="TextBox 5"/>
          <p:cNvSpPr txBox="1">
            <a:spLocks noChangeArrowheads="1"/>
          </p:cNvSpPr>
          <p:nvPr/>
        </p:nvSpPr>
        <p:spPr bwMode="auto">
          <a:xfrm>
            <a:off x="3536950" y="2828925"/>
            <a:ext cx="36258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t>DESSA-mini form (1-4) pad - $7.95</a:t>
            </a:r>
          </a:p>
        </p:txBody>
      </p:sp>
      <p:pic>
        <p:nvPicPr>
          <p:cNvPr id="20486" name="Picture 6"/>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4521200" y="3636963"/>
            <a:ext cx="2373313" cy="2030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7" name="TextBox 7"/>
          <p:cNvSpPr txBox="1">
            <a:spLocks noChangeArrowheads="1"/>
          </p:cNvSpPr>
          <p:nvPr/>
        </p:nvSpPr>
        <p:spPr bwMode="auto">
          <a:xfrm>
            <a:off x="173038" y="4467225"/>
            <a:ext cx="43481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t>DESSA-mini Progress Monitoring Form $7.95</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t>Evidence of Psychometric Support</a:t>
            </a:r>
            <a:endParaRPr lang="en-US" b="1" dirty="0"/>
          </a:p>
        </p:txBody>
      </p:sp>
      <p:sp>
        <p:nvSpPr>
          <p:cNvPr id="23554" name="Content Placeholder 2"/>
          <p:cNvSpPr>
            <a:spLocks noGrp="1"/>
          </p:cNvSpPr>
          <p:nvPr>
            <p:ph idx="1"/>
          </p:nvPr>
        </p:nvSpPr>
        <p:spPr/>
        <p:txBody>
          <a:bodyPr/>
          <a:lstStyle/>
          <a:p>
            <a:r>
              <a:rPr lang="en-US" smtClean="0"/>
              <a:t>DESSA-mini Normative group</a:t>
            </a:r>
          </a:p>
          <a:p>
            <a:pPr lvl="1"/>
            <a:r>
              <a:rPr lang="en-US" smtClean="0"/>
              <a:t>Standardization Sample for Teacher Raters (N=1,249)</a:t>
            </a:r>
          </a:p>
          <a:p>
            <a:pPr lvl="1"/>
            <a:r>
              <a:rPr lang="en-US" smtClean="0"/>
              <a:t>Region: NE = 24.6%; South = 39.1%; Midwest = 22.3%; West = 14.0%</a:t>
            </a:r>
          </a:p>
          <a:p>
            <a:pPr lvl="1"/>
            <a:r>
              <a:rPr lang="en-US" smtClean="0"/>
              <a:t>50.8% Males, 49.2% Females</a:t>
            </a:r>
          </a:p>
          <a:p>
            <a:pPr lvl="1"/>
            <a:r>
              <a:rPr lang="en-US" smtClean="0"/>
              <a:t>Grades Kindergarten through 8</a:t>
            </a:r>
          </a:p>
          <a:p>
            <a:pPr lvl="1"/>
            <a:endParaRPr lang="en-US"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800" b="1" dirty="0"/>
              <a:t>Evidence of Psychometric Support</a:t>
            </a:r>
            <a:endParaRPr lang="en-US" dirty="0"/>
          </a:p>
        </p:txBody>
      </p:sp>
      <p:graphicFrame>
        <p:nvGraphicFramePr>
          <p:cNvPr id="12" name="Table 11"/>
          <p:cNvGraphicFramePr>
            <a:graphicFrameLocks noGrp="1"/>
          </p:cNvGraphicFramePr>
          <p:nvPr/>
        </p:nvGraphicFramePr>
        <p:xfrm>
          <a:off x="682625" y="1733550"/>
          <a:ext cx="6905625" cy="3848101"/>
        </p:xfrm>
        <a:graphic>
          <a:graphicData uri="http://schemas.openxmlformats.org/drawingml/2006/table">
            <a:tbl>
              <a:tblPr>
                <a:tableStyleId>{5C22544A-7EE6-4342-B048-85BDC9FD1C3A}</a:tableStyleId>
              </a:tblPr>
              <a:tblGrid>
                <a:gridCol w="5405761"/>
                <a:gridCol w="1499864"/>
              </a:tblGrid>
              <a:tr h="794986">
                <a:tc>
                  <a:txBody>
                    <a:bodyPr/>
                    <a:lstStyle/>
                    <a:p>
                      <a:pPr algn="l" fontAlgn="b"/>
                      <a:r>
                        <a:rPr lang="en-US" sz="2800" u="none" strike="noStrike" dirty="0">
                          <a:effectLst/>
                        </a:rPr>
                        <a:t>Internal </a:t>
                      </a:r>
                      <a:r>
                        <a:rPr lang="en-US" sz="2800" u="none" strike="noStrike" dirty="0" smtClean="0">
                          <a:effectLst/>
                        </a:rPr>
                        <a:t>Reliability</a:t>
                      </a:r>
                      <a:endParaRPr lang="en-US" sz="2800" b="0" i="0" u="none" strike="noStrike" dirty="0">
                        <a:solidFill>
                          <a:srgbClr val="000000"/>
                        </a:solidFill>
                        <a:effectLst/>
                        <a:latin typeface="Calibri"/>
                      </a:endParaRPr>
                    </a:p>
                  </a:txBody>
                  <a:tcPr marL="9525" marR="9525" marT="952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2800" u="none" strike="noStrike" dirty="0">
                          <a:effectLst/>
                        </a:rPr>
                        <a:t>Excellent</a:t>
                      </a:r>
                      <a:endParaRPr lang="en-US" sz="2800" b="0" i="0" u="none" strike="noStrike" dirty="0">
                        <a:solidFill>
                          <a:srgbClr val="000000"/>
                        </a:solidFill>
                        <a:effectLst/>
                        <a:latin typeface="Calibri"/>
                      </a:endParaRPr>
                    </a:p>
                  </a:txBody>
                  <a:tcPr marL="9525" marR="9525" marT="952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794986">
                <a:tc>
                  <a:txBody>
                    <a:bodyPr/>
                    <a:lstStyle/>
                    <a:p>
                      <a:pPr algn="l" fontAlgn="b"/>
                      <a:r>
                        <a:rPr lang="en-US" sz="2800" u="none" strike="noStrike">
                          <a:effectLst/>
                        </a:rPr>
                        <a:t>Test-Retest Reliabilty</a:t>
                      </a:r>
                      <a:endParaRPr lang="en-US" sz="2800" b="0" i="0" u="none" strike="noStrike">
                        <a:solidFill>
                          <a:srgbClr val="000000"/>
                        </a:solidFill>
                        <a:effectLst/>
                        <a:latin typeface="Calibri"/>
                      </a:endParaRPr>
                    </a:p>
                  </a:txBody>
                  <a:tcPr marL="9525" marR="9525" marT="952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fontAlgn="b"/>
                      <a:r>
                        <a:rPr lang="en-US" sz="2800" u="none" strike="noStrike" dirty="0">
                          <a:effectLst/>
                        </a:rPr>
                        <a:t>Excellent</a:t>
                      </a:r>
                      <a:endParaRPr lang="en-US" sz="2800" b="0" i="0" u="none" strike="noStrike" dirty="0">
                        <a:solidFill>
                          <a:srgbClr val="000000"/>
                        </a:solidFill>
                        <a:effectLst/>
                        <a:latin typeface="Calibri"/>
                      </a:endParaRPr>
                    </a:p>
                  </a:txBody>
                  <a:tcPr marL="9525" marR="9525" marT="952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794986">
                <a:tc>
                  <a:txBody>
                    <a:bodyPr/>
                    <a:lstStyle/>
                    <a:p>
                      <a:pPr algn="l" fontAlgn="b"/>
                      <a:r>
                        <a:rPr lang="en-US" sz="2800" u="none" strike="noStrike" dirty="0">
                          <a:effectLst/>
                        </a:rPr>
                        <a:t>Inter-Rater Reliability</a:t>
                      </a:r>
                      <a:endParaRPr lang="en-US" sz="2800" b="0" i="0" u="none" strike="noStrike" dirty="0">
                        <a:solidFill>
                          <a:srgbClr val="000000"/>
                        </a:solidFill>
                        <a:effectLst/>
                        <a:latin typeface="Calibri"/>
                      </a:endParaRPr>
                    </a:p>
                  </a:txBody>
                  <a:tcPr marL="9525" marR="9525" marT="952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2800" u="none" strike="noStrike" dirty="0">
                          <a:effectLst/>
                        </a:rPr>
                        <a:t>Excellent</a:t>
                      </a:r>
                      <a:endParaRPr lang="en-US" sz="2800" b="0" i="0" u="none" strike="noStrike" dirty="0">
                        <a:solidFill>
                          <a:srgbClr val="000000"/>
                        </a:solidFill>
                        <a:effectLst/>
                        <a:latin typeface="Calibri"/>
                      </a:endParaRPr>
                    </a:p>
                  </a:txBody>
                  <a:tcPr marL="9525" marR="9525" marT="952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68157">
                <a:tc>
                  <a:txBody>
                    <a:bodyPr/>
                    <a:lstStyle/>
                    <a:p>
                      <a:pPr algn="l" fontAlgn="b"/>
                      <a:r>
                        <a:rPr lang="en-US" sz="2800" u="none" strike="noStrike" dirty="0">
                          <a:effectLst/>
                        </a:rPr>
                        <a:t>Alternate Form Reliability</a:t>
                      </a:r>
                      <a:endParaRPr lang="en-US" sz="2800" b="0" i="0" u="none" strike="noStrike" dirty="0">
                        <a:solidFill>
                          <a:srgbClr val="000000"/>
                        </a:solidFill>
                        <a:effectLst/>
                        <a:latin typeface="Calibri"/>
                      </a:endParaRPr>
                    </a:p>
                  </a:txBody>
                  <a:tcPr marL="9525" marR="9525" marT="952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fontAlgn="b"/>
                      <a:r>
                        <a:rPr lang="en-US" sz="2800" u="none" strike="noStrike" dirty="0">
                          <a:effectLst/>
                        </a:rPr>
                        <a:t>Excellent</a:t>
                      </a:r>
                      <a:endParaRPr lang="en-US" sz="2800" b="0" i="0" u="none" strike="noStrike" dirty="0">
                        <a:solidFill>
                          <a:srgbClr val="000000"/>
                        </a:solidFill>
                        <a:effectLst/>
                        <a:latin typeface="Calibri"/>
                      </a:endParaRPr>
                    </a:p>
                  </a:txBody>
                  <a:tcPr marL="9525" marR="9525" marT="952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794986">
                <a:tc>
                  <a:txBody>
                    <a:bodyPr/>
                    <a:lstStyle/>
                    <a:p>
                      <a:pPr algn="l" fontAlgn="b"/>
                      <a:r>
                        <a:rPr lang="en-US" sz="2800" u="none" strike="noStrike" dirty="0" smtClean="0">
                          <a:effectLst/>
                        </a:rPr>
                        <a:t>Convergent</a:t>
                      </a:r>
                      <a:r>
                        <a:rPr lang="en-US" sz="2800" u="none" strike="noStrike" dirty="0">
                          <a:effectLst/>
                        </a:rPr>
                        <a:t>/Discriminant Validity</a:t>
                      </a:r>
                      <a:endParaRPr lang="en-US" sz="2800" b="0" i="0" u="none" strike="noStrike" dirty="0">
                        <a:solidFill>
                          <a:srgbClr val="000000"/>
                        </a:solidFill>
                        <a:effectLst/>
                        <a:latin typeface="Calibri"/>
                      </a:endParaRPr>
                    </a:p>
                  </a:txBody>
                  <a:tcPr marL="9525" marR="9525" marT="952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2800" u="none" strike="noStrike" dirty="0">
                          <a:effectLst/>
                        </a:rPr>
                        <a:t>Excellent</a:t>
                      </a:r>
                      <a:endParaRPr lang="en-US" sz="2800" b="0" i="0" u="none" strike="noStrike" dirty="0">
                        <a:solidFill>
                          <a:srgbClr val="000000"/>
                        </a:solidFill>
                        <a:effectLst/>
                        <a:latin typeface="Calibri"/>
                      </a:endParaRPr>
                    </a:p>
                  </a:txBody>
                  <a:tcPr marL="9525" marR="9525" marT="952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idx="4294967295"/>
          </p:nvPr>
        </p:nvSpPr>
        <p:spPr>
          <a:xfrm>
            <a:off x="609600" y="152400"/>
            <a:ext cx="8153400" cy="990600"/>
          </a:xfrm>
        </p:spPr>
        <p:txBody>
          <a:bodyPr/>
          <a:lstStyle/>
          <a:p>
            <a:pPr eaLnBrk="1" hangingPunct="1">
              <a:defRPr/>
            </a:pPr>
            <a:r>
              <a:rPr lang="en-US" b="1" dirty="0" smtClean="0"/>
              <a:t>Creating Successful Schools</a:t>
            </a:r>
          </a:p>
        </p:txBody>
      </p:sp>
      <p:sp>
        <p:nvSpPr>
          <p:cNvPr id="4" name="Slide Number Placeholder 3"/>
          <p:cNvSpPr txBox="1">
            <a:spLocks noGrp="1"/>
          </p:cNvSpPr>
          <p:nvPr/>
        </p:nvSpPr>
        <p:spPr>
          <a:xfrm>
            <a:off x="0" y="1271588"/>
            <a:ext cx="533400" cy="244475"/>
          </a:xfrm>
          <a:prstGeom prst="rect">
            <a:avLst/>
          </a:prstGeom>
          <a:noFill/>
        </p:spPr>
        <p:txBody>
          <a:bodyPr anchor="ctr">
            <a:norm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ct val="80000"/>
              </a:lnSpc>
            </a:pPr>
            <a:fld id="{3805047C-EC9D-4ED5-9C4D-DE955C13DF6F}" type="slidenum">
              <a:rPr lang="en-US" sz="1200" b="1">
                <a:solidFill>
                  <a:srgbClr val="FFFFFF"/>
                </a:solidFill>
              </a:rPr>
              <a:pPr algn="ctr" eaLnBrk="1" hangingPunct="1">
                <a:lnSpc>
                  <a:spcPct val="80000"/>
                </a:lnSpc>
              </a:pPr>
              <a:t>6</a:t>
            </a:fld>
            <a:endParaRPr lang="en-US" sz="1200" b="1">
              <a:solidFill>
                <a:srgbClr val="FFFFFF"/>
              </a:solidFill>
            </a:endParaRPr>
          </a:p>
        </p:txBody>
      </p:sp>
      <p:sp>
        <p:nvSpPr>
          <p:cNvPr id="121859" name="Content Placeholder 2"/>
          <p:cNvSpPr>
            <a:spLocks noGrp="1"/>
          </p:cNvSpPr>
          <p:nvPr>
            <p:ph sz="quarter" idx="4294967295"/>
          </p:nvPr>
        </p:nvSpPr>
        <p:spPr>
          <a:xfrm>
            <a:off x="238125" y="1516063"/>
            <a:ext cx="7899400" cy="4579937"/>
          </a:xfrm>
        </p:spPr>
        <p:txBody>
          <a:bodyPr/>
          <a:lstStyle/>
          <a:p>
            <a:pPr eaLnBrk="1" hangingPunct="1"/>
            <a:r>
              <a:rPr lang="en-US" sz="2400" smtClean="0"/>
              <a:t>Requires </a:t>
            </a:r>
            <a:r>
              <a:rPr lang="en-US" sz="2400" u="sng" smtClean="0"/>
              <a:t>both</a:t>
            </a:r>
            <a:r>
              <a:rPr lang="en-US" sz="2400" smtClean="0"/>
              <a:t> academic supports and development and provision of social-emotional supports (Osher et al., 2008)</a:t>
            </a:r>
          </a:p>
          <a:p>
            <a:pPr lvl="1" eaLnBrk="1" hangingPunct="1"/>
            <a:r>
              <a:rPr lang="en-US" sz="2400" smtClean="0"/>
              <a:t>Need to screen for behavioral and social-emotional concerns</a:t>
            </a:r>
          </a:p>
          <a:p>
            <a:pPr lvl="1" eaLnBrk="1" hangingPunct="1"/>
            <a:r>
              <a:rPr lang="en-US" sz="2400" smtClean="0"/>
              <a:t>Use these data to provide necessary behavioral and social-emotional supports universally and for individual students</a:t>
            </a:r>
          </a:p>
          <a:p>
            <a:pPr lvl="1" eaLnBrk="1" hangingPunct="1"/>
            <a:r>
              <a:rPr lang="en-US" sz="2400" smtClean="0"/>
              <a:t>Need to MONITOR PROGRESS </a:t>
            </a:r>
          </a:p>
          <a:p>
            <a:pPr lvl="2"/>
            <a:r>
              <a:rPr lang="en-US" sz="2400" smtClean="0"/>
              <a:t>Best practices and sometimes the law!</a:t>
            </a:r>
          </a:p>
          <a:p>
            <a:pPr eaLnBrk="1" hangingPunct="1"/>
            <a:endParaRPr lang="en-US" smtClean="0"/>
          </a:p>
          <a:p>
            <a:pPr eaLnBrk="1" hangingPunct="1"/>
            <a:endParaRPr lang="en-US" smtClean="0"/>
          </a:p>
          <a:p>
            <a:pPr eaLnBrk="1" hangingPunct="1"/>
            <a:endParaRPr lang="en-US"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Disadvantages</a:t>
            </a:r>
            <a:endParaRPr lang="en-US" sz="5500" b="1" dirty="0">
              <a:ea typeface="+mj-ea"/>
              <a:cs typeface="+mj-cs"/>
            </a:endParaRPr>
          </a:p>
        </p:txBody>
      </p:sp>
      <p:sp>
        <p:nvSpPr>
          <p:cNvPr id="27650" name="Content Placeholder 2"/>
          <p:cNvSpPr>
            <a:spLocks noGrp="1"/>
          </p:cNvSpPr>
          <p:nvPr>
            <p:ph idx="1"/>
          </p:nvPr>
        </p:nvSpPr>
        <p:spPr>
          <a:xfrm>
            <a:off x="457200" y="1417638"/>
            <a:ext cx="7620000" cy="4983162"/>
          </a:xfrm>
        </p:spPr>
        <p:txBody>
          <a:bodyPr/>
          <a:lstStyle/>
          <a:p>
            <a:pPr eaLnBrk="1" hangingPunct="1"/>
            <a:r>
              <a:rPr lang="en-US" smtClean="0"/>
              <a:t>Not customizable</a:t>
            </a:r>
          </a:p>
          <a:p>
            <a:pPr eaLnBrk="1" hangingPunct="1"/>
            <a:r>
              <a:rPr lang="en-US" smtClean="0"/>
              <a:t>Does not measure maladaptive behaviors</a:t>
            </a:r>
          </a:p>
          <a:p>
            <a:pPr eaLnBrk="1" hangingPunct="1"/>
            <a:r>
              <a:rPr lang="en-US" smtClean="0"/>
              <a:t>Copyrighted material</a:t>
            </a:r>
          </a:p>
          <a:p>
            <a:pPr eaLnBrk="1" hangingPunct="1"/>
            <a:r>
              <a:rPr lang="en-US" smtClean="0"/>
              <a:t>Subject to rater bias</a:t>
            </a:r>
          </a:p>
          <a:p>
            <a:pPr eaLnBrk="1" hangingPunct="1"/>
            <a:r>
              <a:rPr lang="en-US" smtClean="0"/>
              <a:t>No self reports</a:t>
            </a:r>
          </a:p>
          <a:p>
            <a:pPr eaLnBrk="1" hangingPunct="1"/>
            <a:r>
              <a:rPr lang="en-US" smtClean="0"/>
              <a:t>Not able to upload data to a software system</a:t>
            </a:r>
          </a:p>
          <a:p>
            <a:pPr eaLnBrk="1" hangingPunct="1"/>
            <a:r>
              <a:rPr lang="en-US" smtClean="0"/>
              <a:t>Not very sensitive to change/ global</a:t>
            </a:r>
          </a:p>
          <a:p>
            <a:pPr eaLnBrk="1" hangingPunct="1"/>
            <a:r>
              <a:rPr lang="en-US" smtClean="0"/>
              <a:t>Brief</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Advantages</a:t>
            </a:r>
            <a:endParaRPr lang="en-US" sz="5500" b="1" dirty="0">
              <a:ea typeface="+mj-ea"/>
              <a:cs typeface="+mj-cs"/>
            </a:endParaRPr>
          </a:p>
        </p:txBody>
      </p:sp>
      <p:sp>
        <p:nvSpPr>
          <p:cNvPr id="29698" name="Content Placeholder 2"/>
          <p:cNvSpPr>
            <a:spLocks noGrp="1"/>
          </p:cNvSpPr>
          <p:nvPr>
            <p:ph idx="1"/>
          </p:nvPr>
        </p:nvSpPr>
        <p:spPr/>
        <p:txBody>
          <a:bodyPr/>
          <a:lstStyle/>
          <a:p>
            <a:pPr eaLnBrk="1" hangingPunct="1"/>
            <a:r>
              <a:rPr lang="en-US" smtClean="0"/>
              <a:t>Focuses on positive</a:t>
            </a:r>
          </a:p>
          <a:p>
            <a:pPr eaLnBrk="1" hangingPunct="1"/>
            <a:r>
              <a:rPr lang="en-US" smtClean="0"/>
              <a:t>Little interference on part of the observer</a:t>
            </a:r>
          </a:p>
          <a:p>
            <a:pPr eaLnBrk="1" hangingPunct="1"/>
            <a:r>
              <a:rPr lang="en-US" smtClean="0"/>
              <a:t>Quick, easy, and efficient</a:t>
            </a:r>
          </a:p>
          <a:p>
            <a:pPr eaLnBrk="1" hangingPunct="1"/>
            <a:r>
              <a:rPr lang="en-US" smtClean="0"/>
              <a:t>Can be used as a screener</a:t>
            </a:r>
          </a:p>
          <a:p>
            <a:pPr eaLnBrk="1" hangingPunct="1"/>
            <a:r>
              <a:rPr lang="en-US" smtClean="0"/>
              <a:t>Aligned with a three-tiered model</a:t>
            </a:r>
          </a:p>
          <a:p>
            <a:pPr eaLnBrk="1" hangingPunct="1"/>
            <a:r>
              <a:rPr lang="en-US" smtClean="0"/>
              <a:t>Excellent reliability and validity</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t>References</a:t>
            </a:r>
            <a:r>
              <a:rPr lang="en-US" dirty="0" smtClean="0"/>
              <a:t>	</a:t>
            </a:r>
            <a:endParaRPr lang="en-US" dirty="0"/>
          </a:p>
        </p:txBody>
      </p:sp>
      <p:sp>
        <p:nvSpPr>
          <p:cNvPr id="31746" name="Content Placeholder 2"/>
          <p:cNvSpPr>
            <a:spLocks noGrp="1"/>
          </p:cNvSpPr>
          <p:nvPr>
            <p:ph idx="1"/>
          </p:nvPr>
        </p:nvSpPr>
        <p:spPr/>
        <p:txBody>
          <a:bodyPr/>
          <a:lstStyle/>
          <a:p>
            <a:r>
              <a:rPr lang="en-US" smtClean="0"/>
              <a:t>Naglieri, J.A., LeBuffe, P.A., &amp; Shapiro, V. (2011). </a:t>
            </a:r>
            <a:r>
              <a:rPr lang="en-US" i="1" smtClean="0"/>
              <a:t>DESSA-mini, Devereux Student Stregnths Assessment</a:t>
            </a:r>
            <a:r>
              <a:rPr lang="en-US" smtClean="0"/>
              <a:t>. Lewisville, NC.</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idx="4294967295"/>
          </p:nvPr>
        </p:nvSpPr>
        <p:spPr>
          <a:xfrm>
            <a:off x="1371600" y="1752600"/>
            <a:ext cx="6477000" cy="838200"/>
          </a:xfrm>
        </p:spPr>
        <p:txBody>
          <a:bodyPr anchorCtr="0"/>
          <a:lstStyle/>
          <a:p>
            <a:pPr eaLnBrk="1" hangingPunct="1">
              <a:defRPr/>
            </a:pPr>
            <a:r>
              <a:rPr lang="en-US" sz="4000" b="1" dirty="0" smtClean="0">
                <a:solidFill>
                  <a:schemeClr val="tx1"/>
                </a:solidFill>
                <a:cs typeface="Times New Roman" pitchFamily="18" charset="0"/>
              </a:rPr>
              <a:t>Some Considerations for Setting Behavior and Social Emotional Goals </a:t>
            </a:r>
            <a:br>
              <a:rPr lang="en-US" sz="4000" b="1" dirty="0" smtClean="0">
                <a:solidFill>
                  <a:schemeClr val="tx1"/>
                </a:solidFill>
                <a:cs typeface="Times New Roman" pitchFamily="18" charset="0"/>
              </a:rPr>
            </a:br>
            <a:r>
              <a:rPr lang="en-US" sz="5000" b="1" dirty="0" smtClean="0">
                <a:solidFill>
                  <a:schemeClr val="tx1"/>
                </a:solidFill>
                <a:cs typeface="Times New Roman" pitchFamily="18" charset="0"/>
              </a:rPr>
              <a:t/>
            </a:r>
            <a:br>
              <a:rPr lang="en-US" sz="5000" b="1" dirty="0" smtClean="0">
                <a:solidFill>
                  <a:schemeClr val="tx1"/>
                </a:solidFill>
                <a:cs typeface="Times New Roman" pitchFamily="18" charset="0"/>
              </a:rPr>
            </a:br>
            <a:r>
              <a:rPr lang="en-US" sz="2400" b="1" dirty="0" smtClean="0">
                <a:solidFill>
                  <a:schemeClr val="tx1"/>
                </a:solidFill>
                <a:cs typeface="Times New Roman" pitchFamily="18" charset="0"/>
              </a:rPr>
              <a:t>A very brief commercial break!</a:t>
            </a:r>
            <a:endParaRPr lang="en-US" sz="2400" b="1" dirty="0" smtClean="0">
              <a:solidFill>
                <a:schemeClr val="bg1"/>
              </a:solidFill>
            </a:endParaRPr>
          </a:p>
        </p:txBody>
      </p:sp>
      <p:sp>
        <p:nvSpPr>
          <p:cNvPr id="2051" name="Rectangle 4"/>
          <p:cNvSpPr>
            <a:spLocks noChangeArrowheads="1"/>
          </p:cNvSpPr>
          <p:nvPr/>
        </p:nvSpPr>
        <p:spPr bwMode="auto">
          <a:xfrm>
            <a:off x="1981200" y="4191000"/>
            <a:ext cx="49530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2000"/>
              <a:t>Christine Malecki</a:t>
            </a:r>
            <a:r>
              <a:rPr lang="en-US" sz="1400"/>
              <a:t/>
            </a:r>
            <a:br>
              <a:rPr lang="en-US" sz="1400"/>
            </a:br>
            <a:r>
              <a:rPr lang="en-US" sz="1500"/>
              <a:t>Northern Illinois University</a:t>
            </a:r>
            <a:br>
              <a:rPr lang="en-US" sz="1500"/>
            </a:br>
            <a:r>
              <a:rPr lang="en-US" sz="1500">
                <a:hlinkClick r:id="rId2"/>
              </a:rPr>
              <a:t>cmalecki@niu.edu</a:t>
            </a:r>
            <a:endParaRPr lang="en-US" sz="1500"/>
          </a:p>
          <a:p>
            <a:pPr algn="ctr" eaLnBrk="1" hangingPunct="1"/>
            <a:endParaRPr lang="en-US" sz="1500"/>
          </a:p>
        </p:txBody>
      </p:sp>
    </p:spTree>
    <p:extLst>
      <p:ext uri="{BB962C8B-B14F-4D97-AF65-F5344CB8AC3E}">
        <p14:creationId xmlns="" xmlns:p14="http://schemas.microsoft.com/office/powerpoint/2010/main" val="19389853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p:txBody>
          <a:bodyPr anchorCtr="0"/>
          <a:lstStyle/>
          <a:p>
            <a:pPr eaLnBrk="1" hangingPunct="1">
              <a:defRPr/>
            </a:pPr>
            <a:r>
              <a:rPr lang="en-US" dirty="0" smtClean="0"/>
              <a:t>Progress Monitoring Tools</a:t>
            </a:r>
          </a:p>
        </p:txBody>
      </p:sp>
      <p:sp>
        <p:nvSpPr>
          <p:cNvPr id="34819" name="Rectangle 3"/>
          <p:cNvSpPr>
            <a:spLocks noGrp="1" noChangeArrowheads="1"/>
          </p:cNvSpPr>
          <p:nvPr>
            <p:ph type="body" idx="4294967295"/>
          </p:nvPr>
        </p:nvSpPr>
        <p:spPr>
          <a:xfrm>
            <a:off x="381000" y="1600200"/>
            <a:ext cx="8305800" cy="4144963"/>
          </a:xfrm>
        </p:spPr>
        <p:txBody>
          <a:bodyPr/>
          <a:lstStyle/>
          <a:p>
            <a:pPr eaLnBrk="1" hangingPunct="1">
              <a:lnSpc>
                <a:spcPct val="90000"/>
              </a:lnSpc>
              <a:defRPr/>
            </a:pPr>
            <a:r>
              <a:rPr lang="en-US" sz="2800" dirty="0" smtClean="0"/>
              <a:t>Reliable and Valid!!</a:t>
            </a:r>
          </a:p>
          <a:p>
            <a:pPr eaLnBrk="1" hangingPunct="1">
              <a:lnSpc>
                <a:spcPct val="90000"/>
              </a:lnSpc>
              <a:defRPr/>
            </a:pPr>
            <a:r>
              <a:rPr lang="en-US" sz="2800" dirty="0" smtClean="0"/>
              <a:t>Simple and Time-Efficient</a:t>
            </a:r>
          </a:p>
          <a:p>
            <a:pPr eaLnBrk="1" hangingPunct="1">
              <a:lnSpc>
                <a:spcPct val="90000"/>
              </a:lnSpc>
              <a:defRPr/>
            </a:pPr>
            <a:r>
              <a:rPr lang="en-US" sz="2800" dirty="0" smtClean="0"/>
              <a:t>Provides a picture of performance over time</a:t>
            </a:r>
          </a:p>
          <a:p>
            <a:pPr lvl="1" eaLnBrk="1" hangingPunct="1">
              <a:lnSpc>
                <a:spcPct val="90000"/>
              </a:lnSpc>
              <a:defRPr/>
            </a:pPr>
            <a:endParaRPr lang="en-US" dirty="0" smtClean="0"/>
          </a:p>
          <a:p>
            <a:pPr lvl="1" eaLnBrk="1" hangingPunct="1">
              <a:lnSpc>
                <a:spcPct val="90000"/>
              </a:lnSpc>
              <a:buFont typeface="Wingdings" pitchFamily="2" charset="2"/>
              <a:buNone/>
              <a:defRPr/>
            </a:pPr>
            <a:endParaRPr lang="en-US" sz="3600" dirty="0" smtClean="0"/>
          </a:p>
          <a:p>
            <a:pPr lvl="1" eaLnBrk="1" hangingPunct="1">
              <a:lnSpc>
                <a:spcPct val="90000"/>
              </a:lnSpc>
              <a:buFont typeface="Wingdings" pitchFamily="2" charset="2"/>
              <a:buNone/>
              <a:defRPr/>
            </a:pPr>
            <a:r>
              <a:rPr lang="en-US" sz="3600" dirty="0" smtClean="0"/>
              <a:t>COMPARES </a:t>
            </a:r>
            <a:r>
              <a:rPr lang="en-US" sz="3600" b="1" dirty="0" smtClean="0"/>
              <a:t>APPLES</a:t>
            </a:r>
            <a:r>
              <a:rPr lang="en-US" sz="3600" dirty="0" smtClean="0"/>
              <a:t> TO </a:t>
            </a:r>
            <a:r>
              <a:rPr lang="en-US" sz="3600" b="1" dirty="0" smtClean="0"/>
              <a:t>APPLES</a:t>
            </a:r>
          </a:p>
        </p:txBody>
      </p:sp>
    </p:spTree>
    <p:extLst>
      <p:ext uri="{BB962C8B-B14F-4D97-AF65-F5344CB8AC3E}">
        <p14:creationId xmlns="" xmlns:p14="http://schemas.microsoft.com/office/powerpoint/2010/main" val="5559522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381000" y="685800"/>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9" tIns="45719" rIns="91439" bIns="45719" anchor="ctr"/>
          <a:lstStyle/>
          <a:p>
            <a:pPr algn="ctr" eaLnBrk="1" hangingPunct="1"/>
            <a:r>
              <a:rPr lang="en-US" sz="4400" b="1">
                <a:latin typeface="Calibri" pitchFamily="34" charset="0"/>
              </a:rPr>
              <a:t>General Outcomes Measures (GOMs)</a:t>
            </a:r>
            <a:endParaRPr lang="en-US" sz="2700" b="1"/>
          </a:p>
          <a:p>
            <a:pPr algn="ctr" eaLnBrk="1" hangingPunct="1"/>
            <a:endParaRPr lang="en-US" sz="4400" b="1">
              <a:solidFill>
                <a:srgbClr val="FF1705"/>
              </a:solidFill>
              <a:latin typeface="Calibri" pitchFamily="34" charset="0"/>
            </a:endParaRPr>
          </a:p>
        </p:txBody>
      </p:sp>
      <p:sp>
        <p:nvSpPr>
          <p:cNvPr id="4099" name="Rectangle 3"/>
          <p:cNvSpPr>
            <a:spLocks noGrp="1" noChangeArrowheads="1"/>
          </p:cNvSpPr>
          <p:nvPr>
            <p:ph type="body" idx="4294967295"/>
          </p:nvPr>
        </p:nvSpPr>
        <p:spPr>
          <a:xfrm>
            <a:off x="609600" y="1828800"/>
            <a:ext cx="6934200" cy="406876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9" tIns="45719" rIns="91439" bIns="45719"/>
          <a:lstStyle/>
          <a:p>
            <a:pPr>
              <a:lnSpc>
                <a:spcPct val="80000"/>
              </a:lnSpc>
            </a:pPr>
            <a:r>
              <a:rPr lang="en-US" sz="2700" i="1" smtClean="0">
                <a:effectLst/>
              </a:rPr>
              <a:t>GOMs are repeatedly sampling</a:t>
            </a:r>
            <a:r>
              <a:rPr lang="en-US" sz="2700" smtClean="0">
                <a:effectLst/>
              </a:rPr>
              <a:t> performance on the </a:t>
            </a:r>
            <a:r>
              <a:rPr lang="en-US" sz="2700" i="1" smtClean="0">
                <a:effectLst/>
              </a:rPr>
              <a:t>same task</a:t>
            </a:r>
            <a:r>
              <a:rPr lang="en-US" sz="2700" smtClean="0">
                <a:effectLst/>
              </a:rPr>
              <a:t> over time.</a:t>
            </a:r>
          </a:p>
          <a:p>
            <a:pPr>
              <a:lnSpc>
                <a:spcPct val="80000"/>
              </a:lnSpc>
            </a:pPr>
            <a:r>
              <a:rPr lang="en-US" sz="2700" smtClean="0">
                <a:effectLst/>
              </a:rPr>
              <a:t>We typically think about GOMs in academic skills but similar principals apply for behavior when we are talking about long-term IEP goals…</a:t>
            </a:r>
          </a:p>
          <a:p>
            <a:pPr>
              <a:lnSpc>
                <a:spcPct val="80000"/>
              </a:lnSpc>
            </a:pPr>
            <a:r>
              <a:rPr lang="en-US" sz="2700" smtClean="0">
                <a:effectLst/>
              </a:rPr>
              <a:t>We must measure in a way that allows for growth and flexibility across an entire year.</a:t>
            </a:r>
          </a:p>
          <a:p>
            <a:pPr>
              <a:lnSpc>
                <a:spcPct val="80000"/>
              </a:lnSpc>
            </a:pPr>
            <a:r>
              <a:rPr lang="en-US" sz="2700" smtClean="0">
                <a:effectLst/>
              </a:rPr>
              <a:t>Shorter-term goals can be more “mastery monitoring goals” on a more discreet behavior.</a:t>
            </a:r>
          </a:p>
          <a:p>
            <a:pPr>
              <a:lnSpc>
                <a:spcPct val="70000"/>
              </a:lnSpc>
            </a:pPr>
            <a:endParaRPr lang="en-US" sz="2300" smtClean="0">
              <a:effectLst/>
            </a:endParaRPr>
          </a:p>
        </p:txBody>
      </p:sp>
    </p:spTree>
    <p:extLst>
      <p:ext uri="{BB962C8B-B14F-4D97-AF65-F5344CB8AC3E}">
        <p14:creationId xmlns="" xmlns:p14="http://schemas.microsoft.com/office/powerpoint/2010/main" val="3417996845"/>
      </p:ext>
    </p:extLst>
  </p:cSld>
  <p:clrMapOvr>
    <a:masterClrMapping/>
  </p:clrMapOvr>
  <p:transition>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p:txBody>
          <a:bodyPr/>
          <a:lstStyle/>
          <a:p>
            <a:pPr>
              <a:defRPr/>
            </a:pPr>
            <a:r>
              <a:rPr lang="en-US" b="1">
                <a:solidFill>
                  <a:srgbClr val="FF1442"/>
                </a:solidFill>
              </a:rPr>
              <a:t>Components of Goal Writing</a:t>
            </a:r>
            <a:endParaRPr lang="en-US"/>
          </a:p>
        </p:txBody>
      </p:sp>
      <p:sp>
        <p:nvSpPr>
          <p:cNvPr id="318467" name="Rectangle 3"/>
          <p:cNvSpPr>
            <a:spLocks noGrp="1" noChangeArrowheads="1"/>
          </p:cNvSpPr>
          <p:nvPr>
            <p:ph type="body" idx="1"/>
          </p:nvPr>
        </p:nvSpPr>
        <p:spPr>
          <a:xfrm>
            <a:off x="685800" y="1524000"/>
            <a:ext cx="8001000" cy="4800600"/>
          </a:xfrm>
        </p:spPr>
        <p:txBody>
          <a:bodyPr/>
          <a:lstStyle/>
          <a:p>
            <a:pPr marL="742950" indent="-742950">
              <a:buFont typeface="Wingdings" pitchFamily="2" charset="2"/>
              <a:buNone/>
              <a:defRPr/>
            </a:pPr>
            <a:r>
              <a:rPr lang="en-US" sz="3600" dirty="0" smtClean="0"/>
              <a:t>Write </a:t>
            </a:r>
            <a:r>
              <a:rPr lang="en-US" sz="3600" dirty="0"/>
              <a:t>the </a:t>
            </a:r>
            <a:r>
              <a:rPr lang="en-US" sz="3600" dirty="0" smtClean="0"/>
              <a:t>Goal</a:t>
            </a:r>
            <a:endParaRPr lang="en-US" dirty="0" smtClean="0"/>
          </a:p>
          <a:p>
            <a:pPr lvl="1">
              <a:defRPr/>
            </a:pPr>
            <a:r>
              <a:rPr lang="en-US" dirty="0" smtClean="0"/>
              <a:t>Present Level of Performance</a:t>
            </a:r>
          </a:p>
          <a:p>
            <a:pPr lvl="1">
              <a:defRPr/>
            </a:pPr>
            <a:r>
              <a:rPr lang="en-US" dirty="0" smtClean="0"/>
              <a:t>Specify </a:t>
            </a:r>
            <a:r>
              <a:rPr lang="en-US" dirty="0"/>
              <a:t>desired </a:t>
            </a:r>
            <a:r>
              <a:rPr lang="en-US" b="1" dirty="0"/>
              <a:t>behavior</a:t>
            </a:r>
            <a:endParaRPr lang="en-US" dirty="0"/>
          </a:p>
          <a:p>
            <a:pPr lvl="1">
              <a:defRPr/>
            </a:pPr>
            <a:endParaRPr lang="en-US" sz="900" dirty="0"/>
          </a:p>
          <a:p>
            <a:pPr lvl="1">
              <a:defRPr/>
            </a:pPr>
            <a:r>
              <a:rPr lang="en-US" dirty="0"/>
              <a:t>Specify measurement </a:t>
            </a:r>
            <a:r>
              <a:rPr lang="en-US" b="1" dirty="0"/>
              <a:t>conditions </a:t>
            </a:r>
          </a:p>
          <a:p>
            <a:pPr lvl="1">
              <a:defRPr/>
            </a:pPr>
            <a:endParaRPr lang="en-US" sz="900" dirty="0"/>
          </a:p>
          <a:p>
            <a:pPr lvl="1">
              <a:defRPr/>
            </a:pPr>
            <a:r>
              <a:rPr lang="en-US" dirty="0"/>
              <a:t>Specify </a:t>
            </a:r>
            <a:r>
              <a:rPr lang="en-US" b="1" dirty="0"/>
              <a:t>criterion</a:t>
            </a:r>
            <a:r>
              <a:rPr lang="en-US" dirty="0"/>
              <a:t> for success</a:t>
            </a:r>
          </a:p>
          <a:p>
            <a:pPr lvl="1">
              <a:defRPr/>
            </a:pPr>
            <a:endParaRPr lang="en-US" sz="900" dirty="0"/>
          </a:p>
          <a:p>
            <a:pPr lvl="1">
              <a:defRPr/>
            </a:pPr>
            <a:r>
              <a:rPr lang="en-US" dirty="0"/>
              <a:t>Check:  Could you graph this goal?</a:t>
            </a:r>
          </a:p>
          <a:p>
            <a:pPr>
              <a:buFontTx/>
              <a:buNone/>
              <a:defRPr/>
            </a:pPr>
            <a:endParaRPr lang="en-US" sz="3000" dirty="0"/>
          </a:p>
        </p:txBody>
      </p:sp>
      <p:pic>
        <p:nvPicPr>
          <p:cNvPr id="318468"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rot="1674301">
            <a:off x="7315200" y="1981200"/>
            <a:ext cx="1047750"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451101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3184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p:txBody>
          <a:bodyPr/>
          <a:lstStyle/>
          <a:p>
            <a:pPr>
              <a:defRPr/>
            </a:pPr>
            <a:r>
              <a:rPr lang="en-US" b="1">
                <a:solidFill>
                  <a:srgbClr val="FF1442"/>
                </a:solidFill>
              </a:rPr>
              <a:t>Example:</a:t>
            </a:r>
            <a:endParaRPr lang="en-US"/>
          </a:p>
        </p:txBody>
      </p:sp>
      <p:sp>
        <p:nvSpPr>
          <p:cNvPr id="320515" name="Rectangle 3"/>
          <p:cNvSpPr>
            <a:spLocks noGrp="1" noChangeArrowheads="1"/>
          </p:cNvSpPr>
          <p:nvPr>
            <p:ph type="body" idx="1"/>
          </p:nvPr>
        </p:nvSpPr>
        <p:spPr>
          <a:xfrm>
            <a:off x="533400" y="1676400"/>
            <a:ext cx="8153400" cy="4495800"/>
          </a:xfrm>
        </p:spPr>
        <p:txBody>
          <a:bodyPr/>
          <a:lstStyle/>
          <a:p>
            <a:pPr>
              <a:buFontTx/>
              <a:buNone/>
              <a:defRPr/>
            </a:pPr>
            <a:r>
              <a:rPr lang="en-US" sz="2400" dirty="0"/>
              <a:t>In (</a:t>
            </a:r>
            <a:r>
              <a:rPr lang="en-US" sz="2400" u="sng" dirty="0"/>
              <a:t>number</a:t>
            </a:r>
            <a:r>
              <a:rPr lang="en-US" sz="2400" dirty="0"/>
              <a:t>) weeks, when (</a:t>
            </a:r>
            <a:r>
              <a:rPr lang="en-US" sz="2400" b="1" i="1" u="sng" dirty="0"/>
              <a:t>condition</a:t>
            </a:r>
            <a:r>
              <a:rPr lang="en-US" sz="2400" dirty="0"/>
              <a:t>) occurs, (</a:t>
            </a:r>
            <a:r>
              <a:rPr lang="en-US" sz="2400" u="sng" dirty="0"/>
              <a:t>learner</a:t>
            </a:r>
            <a:r>
              <a:rPr lang="en-US" sz="2400" dirty="0"/>
              <a:t>) will (</a:t>
            </a:r>
            <a:r>
              <a:rPr lang="en-US" sz="2400" b="1" i="1" u="sng" dirty="0"/>
              <a:t>behavior</a:t>
            </a:r>
            <a:r>
              <a:rPr lang="en-US" sz="2400" dirty="0"/>
              <a:t>) to a (</a:t>
            </a:r>
            <a:r>
              <a:rPr lang="en-US" sz="2400" b="1" i="1" u="sng" dirty="0"/>
              <a:t>criterion</a:t>
            </a:r>
            <a:r>
              <a:rPr lang="en-US" sz="2400" dirty="0"/>
              <a:t>).</a:t>
            </a:r>
          </a:p>
          <a:p>
            <a:pPr>
              <a:defRPr/>
            </a:pPr>
            <a:endParaRPr lang="en-US" sz="1800" dirty="0"/>
          </a:p>
          <a:p>
            <a:pPr>
              <a:defRPr/>
            </a:pPr>
            <a:r>
              <a:rPr lang="en-US" sz="2400" u="sng" dirty="0"/>
              <a:t>Example:</a:t>
            </a:r>
            <a:r>
              <a:rPr lang="en-US" sz="2400" dirty="0"/>
              <a:t> </a:t>
            </a:r>
          </a:p>
          <a:p>
            <a:pPr lvl="1">
              <a:defRPr/>
            </a:pPr>
            <a:r>
              <a:rPr lang="en-US" sz="2400" dirty="0"/>
              <a:t>In </a:t>
            </a:r>
            <a:r>
              <a:rPr lang="en-US" sz="2400" i="1" dirty="0" smtClean="0"/>
              <a:t>32</a:t>
            </a:r>
            <a:r>
              <a:rPr lang="en-US" sz="2400" dirty="0" smtClean="0"/>
              <a:t> </a:t>
            </a:r>
            <a:r>
              <a:rPr lang="en-US" sz="2400" dirty="0"/>
              <a:t>weeks, when </a:t>
            </a:r>
            <a:r>
              <a:rPr lang="en-US" sz="2400" i="1" dirty="0" smtClean="0"/>
              <a:t>observed for 5 minutes during teacher-led math instruction (once every other week)</a:t>
            </a:r>
            <a:r>
              <a:rPr lang="en-US" sz="2400" dirty="0" smtClean="0"/>
              <a:t>, </a:t>
            </a:r>
            <a:r>
              <a:rPr lang="en-US" sz="2400" i="1" dirty="0"/>
              <a:t>Bradley</a:t>
            </a:r>
            <a:r>
              <a:rPr lang="en-US" sz="2400" dirty="0"/>
              <a:t> will </a:t>
            </a:r>
            <a:r>
              <a:rPr lang="en-US" sz="2400" i="1" dirty="0" smtClean="0"/>
              <a:t>be on-task </a:t>
            </a:r>
            <a:r>
              <a:rPr lang="en-US" sz="2400" dirty="0" smtClean="0"/>
              <a:t>&gt;75% of the time on three consecutive observations</a:t>
            </a:r>
            <a:r>
              <a:rPr lang="en-US" sz="2400" i="1" dirty="0" smtClean="0"/>
              <a:t>.</a:t>
            </a:r>
            <a:endParaRPr lang="en-US" sz="2400" i="1" dirty="0"/>
          </a:p>
          <a:p>
            <a:pPr>
              <a:defRPr/>
            </a:pPr>
            <a:r>
              <a:rPr lang="en-US" sz="2400" u="sng" dirty="0" err="1"/>
              <a:t>Nonexample</a:t>
            </a:r>
            <a:r>
              <a:rPr lang="en-US" sz="2400" dirty="0"/>
              <a:t>: </a:t>
            </a:r>
          </a:p>
          <a:p>
            <a:pPr lvl="1">
              <a:defRPr/>
            </a:pPr>
            <a:r>
              <a:rPr lang="en-US" sz="2400" dirty="0" smtClean="0"/>
              <a:t>Bradley will increase his on-task behavior to at least 75%.</a:t>
            </a:r>
            <a:endParaRPr lang="en-US" sz="2400" dirty="0"/>
          </a:p>
        </p:txBody>
      </p:sp>
    </p:spTree>
    <p:extLst>
      <p:ext uri="{BB962C8B-B14F-4D97-AF65-F5344CB8AC3E}">
        <p14:creationId xmlns="" xmlns:p14="http://schemas.microsoft.com/office/powerpoint/2010/main" val="38606661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body" idx="1"/>
          </p:nvPr>
        </p:nvSpPr>
        <p:spPr>
          <a:xfrm>
            <a:off x="685800" y="1752600"/>
            <a:ext cx="7924800" cy="4343400"/>
          </a:xfrm>
        </p:spPr>
        <p:txBody>
          <a:bodyPr/>
          <a:lstStyle/>
          <a:p>
            <a:pPr>
              <a:lnSpc>
                <a:spcPct val="90000"/>
              </a:lnSpc>
              <a:buFontTx/>
              <a:buNone/>
              <a:defRPr/>
            </a:pPr>
            <a:r>
              <a:rPr lang="en-US" dirty="0"/>
              <a:t>Evaluating a well written goal statement:</a:t>
            </a:r>
          </a:p>
          <a:p>
            <a:pPr>
              <a:lnSpc>
                <a:spcPct val="90000"/>
              </a:lnSpc>
              <a:defRPr/>
            </a:pPr>
            <a:endParaRPr lang="en-US" dirty="0"/>
          </a:p>
          <a:p>
            <a:pPr>
              <a:lnSpc>
                <a:spcPct val="90000"/>
              </a:lnSpc>
              <a:defRPr/>
            </a:pPr>
            <a:r>
              <a:rPr lang="en-US" sz="2800" dirty="0"/>
              <a:t>Is the behavior to be measured defined?</a:t>
            </a:r>
          </a:p>
          <a:p>
            <a:pPr>
              <a:lnSpc>
                <a:spcPct val="90000"/>
              </a:lnSpc>
              <a:defRPr/>
            </a:pPr>
            <a:r>
              <a:rPr lang="en-US" sz="2800" dirty="0"/>
              <a:t>Are the measurement conditions clear?</a:t>
            </a:r>
          </a:p>
          <a:p>
            <a:pPr>
              <a:lnSpc>
                <a:spcPct val="90000"/>
              </a:lnSpc>
              <a:defRPr/>
            </a:pPr>
            <a:r>
              <a:rPr lang="en-US" sz="2800" dirty="0"/>
              <a:t>Are the criterion for success designated?</a:t>
            </a:r>
          </a:p>
          <a:p>
            <a:pPr>
              <a:lnSpc>
                <a:spcPct val="90000"/>
              </a:lnSpc>
              <a:defRPr/>
            </a:pPr>
            <a:r>
              <a:rPr lang="en-US" sz="2800" dirty="0"/>
              <a:t>Can it be graphed?</a:t>
            </a:r>
          </a:p>
          <a:p>
            <a:pPr lvl="1">
              <a:lnSpc>
                <a:spcPct val="90000"/>
              </a:lnSpc>
              <a:buFontTx/>
              <a:buNone/>
              <a:defRPr/>
            </a:pPr>
            <a:endParaRPr lang="en-US" sz="2400" dirty="0"/>
          </a:p>
          <a:p>
            <a:pPr lvl="1">
              <a:lnSpc>
                <a:spcPct val="90000"/>
              </a:lnSpc>
              <a:defRPr/>
            </a:pPr>
            <a:endParaRPr lang="en-US" sz="2400" dirty="0"/>
          </a:p>
          <a:p>
            <a:pPr lvl="1">
              <a:lnSpc>
                <a:spcPct val="90000"/>
              </a:lnSpc>
              <a:defRPr/>
            </a:pPr>
            <a:endParaRPr lang="en-US" sz="2400" dirty="0"/>
          </a:p>
        </p:txBody>
      </p:sp>
      <p:sp>
        <p:nvSpPr>
          <p:cNvPr id="321539" name="Rectangle 3"/>
          <p:cNvSpPr>
            <a:spLocks noGrp="1" noChangeArrowheads="1"/>
          </p:cNvSpPr>
          <p:nvPr>
            <p:ph type="title"/>
          </p:nvPr>
        </p:nvSpPr>
        <p:spPr/>
        <p:txBody>
          <a:bodyPr/>
          <a:lstStyle/>
          <a:p>
            <a:pPr>
              <a:defRPr/>
            </a:pPr>
            <a:r>
              <a:rPr lang="en-US" b="1">
                <a:solidFill>
                  <a:srgbClr val="FF1442"/>
                </a:solidFill>
              </a:rPr>
              <a:t>Evaluate</a:t>
            </a:r>
            <a:r>
              <a:rPr lang="en-US"/>
              <a:t>:</a:t>
            </a:r>
          </a:p>
        </p:txBody>
      </p:sp>
    </p:spTree>
    <p:extLst>
      <p:ext uri="{BB962C8B-B14F-4D97-AF65-F5344CB8AC3E}">
        <p14:creationId xmlns="" xmlns:p14="http://schemas.microsoft.com/office/powerpoint/2010/main" val="18433547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Setting the Goal…</a:t>
            </a:r>
            <a:endParaRPr lang="en-US" dirty="0"/>
          </a:p>
        </p:txBody>
      </p:sp>
      <p:sp>
        <p:nvSpPr>
          <p:cNvPr id="8195" name="Rectangle 5"/>
          <p:cNvSpPr>
            <a:spLocks noGrp="1" noChangeArrowheads="1"/>
          </p:cNvSpPr>
          <p:nvPr>
            <p:ph type="body" idx="429496729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effectLst/>
              </a:rPr>
              <a:t>Based on a </a:t>
            </a:r>
            <a:r>
              <a:rPr lang="en-US" u="sng" smtClean="0">
                <a:effectLst/>
              </a:rPr>
              <a:t>standard or expectation</a:t>
            </a:r>
            <a:r>
              <a:rPr lang="en-US" smtClean="0">
                <a:effectLst/>
              </a:rPr>
              <a:t> (no fighting is the standard, an acceptable rate of on-task behavior, etc.)</a:t>
            </a:r>
          </a:p>
          <a:p>
            <a:r>
              <a:rPr lang="en-US" smtClean="0">
                <a:effectLst/>
              </a:rPr>
              <a:t>Based on </a:t>
            </a:r>
            <a:r>
              <a:rPr lang="en-US" u="sng" smtClean="0">
                <a:effectLst/>
              </a:rPr>
              <a:t>norms</a:t>
            </a:r>
            <a:r>
              <a:rPr lang="en-US" smtClean="0">
                <a:effectLst/>
              </a:rPr>
              <a:t> (local or national)</a:t>
            </a:r>
          </a:p>
          <a:p>
            <a:r>
              <a:rPr lang="en-US" smtClean="0">
                <a:effectLst/>
              </a:rPr>
              <a:t>Based on </a:t>
            </a:r>
            <a:r>
              <a:rPr lang="en-US" u="sng" smtClean="0">
                <a:effectLst/>
              </a:rPr>
              <a:t>rates of improvement</a:t>
            </a:r>
            <a:r>
              <a:rPr lang="en-US" smtClean="0">
                <a:effectLst/>
              </a:rPr>
              <a:t> (is the goal realistic over time?)</a:t>
            </a:r>
          </a:p>
        </p:txBody>
      </p:sp>
    </p:spTree>
    <p:extLst>
      <p:ext uri="{BB962C8B-B14F-4D97-AF65-F5344CB8AC3E}">
        <p14:creationId xmlns="" xmlns:p14="http://schemas.microsoft.com/office/powerpoint/2010/main" val="1664130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t>What is Progress Monitoring?</a:t>
            </a:r>
            <a:endParaRPr lang="en-US" b="1" dirty="0"/>
          </a:p>
        </p:txBody>
      </p:sp>
      <p:sp>
        <p:nvSpPr>
          <p:cNvPr id="122882" name="Content Placeholder 2"/>
          <p:cNvSpPr>
            <a:spLocks noGrp="1"/>
          </p:cNvSpPr>
          <p:nvPr>
            <p:ph idx="1"/>
          </p:nvPr>
        </p:nvSpPr>
        <p:spPr/>
        <p:txBody>
          <a:bodyPr/>
          <a:lstStyle/>
          <a:p>
            <a:r>
              <a:rPr lang="en-US" sz="2400" smtClean="0"/>
              <a:t>Scientifically-based practice used for assessing child progress and thus, intervention effectiveness</a:t>
            </a:r>
          </a:p>
          <a:p>
            <a:r>
              <a:rPr lang="en-US" sz="2400" smtClean="0"/>
              <a:t>Allows for documentation of progress and gives us the ability to adjust the intervention to meet intervention goals </a:t>
            </a:r>
          </a:p>
          <a:p>
            <a:r>
              <a:rPr lang="en-US" sz="2400" smtClean="0"/>
              <a:t>Provides data on intervention effectiveness that can be provided to a wide audience (administrators, parents, researchers, funders)</a:t>
            </a:r>
          </a:p>
          <a:p>
            <a:r>
              <a:rPr lang="en-US" sz="2400" smtClean="0"/>
              <a:t>Part of the Response to Intervention (RTI) Framework</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Combining data</a:t>
            </a:r>
            <a:endParaRPr lang="en-US" dirty="0"/>
          </a:p>
        </p:txBody>
      </p:sp>
      <p:sp>
        <p:nvSpPr>
          <p:cNvPr id="3" name="Content Placeholder 2"/>
          <p:cNvSpPr>
            <a:spLocks noGrp="1"/>
          </p:cNvSpPr>
          <p:nvPr>
            <p:ph idx="1"/>
          </p:nvPr>
        </p:nvSpPr>
        <p:spPr/>
        <p:txBody>
          <a:bodyPr/>
          <a:lstStyle/>
          <a:p>
            <a:pPr>
              <a:defRPr/>
            </a:pPr>
            <a:r>
              <a:rPr lang="en-US" sz="2000" i="1" dirty="0" smtClean="0"/>
              <a:t>PLEP: Currently, Luke is using appropriate friendship skills as measured by his Daily Behavior Report Card (DBRC) rating an average of 3 on a 5 point scale and has an average of 6 Office Disciplinary Referrals each month.</a:t>
            </a:r>
          </a:p>
          <a:p>
            <a:pPr>
              <a:defRPr/>
            </a:pPr>
            <a:endParaRPr lang="en-US" sz="2000" i="1" dirty="0" smtClean="0"/>
          </a:p>
          <a:p>
            <a:pPr>
              <a:defRPr/>
            </a:pPr>
            <a:r>
              <a:rPr lang="en-US" sz="2000" i="1" dirty="0" smtClean="0"/>
              <a:t>Over 32 weeks, as measured by average DBRC ratings (see attached DBRC), Luke will use appropriate friendship skills as evidenced by an average of 4.5 on his DBRC and will have an average of less than 2 Office Disciplinary Referrals each month. </a:t>
            </a:r>
            <a:endParaRPr lang="en-US" sz="2000" dirty="0"/>
          </a:p>
        </p:txBody>
      </p:sp>
    </p:spTree>
    <p:extLst>
      <p:ext uri="{BB962C8B-B14F-4D97-AF65-F5344CB8AC3E}">
        <p14:creationId xmlns="" xmlns:p14="http://schemas.microsoft.com/office/powerpoint/2010/main" val="6463662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8140" y="1391479"/>
            <a:ext cx="6824870" cy="3180522"/>
          </a:xfrm>
        </p:spPr>
        <p:txBody>
          <a:bodyPr/>
          <a:lstStyle/>
          <a:p>
            <a:pPr eaLnBrk="1" fontAlgn="auto" hangingPunct="1">
              <a:spcAft>
                <a:spcPts val="0"/>
              </a:spcAft>
              <a:defRPr/>
            </a:pPr>
            <a:r>
              <a:rPr lang="en-US" sz="5500" b="1" dirty="0" smtClean="0">
                <a:solidFill>
                  <a:schemeClr val="tx1"/>
                </a:solidFill>
                <a:cs typeface="ＭＳ Ｐゴシック" charset="0"/>
              </a:rPr>
              <a:t>SEARS-SF</a:t>
            </a:r>
            <a:br>
              <a:rPr lang="en-US" sz="5500" b="1" dirty="0" smtClean="0">
                <a:solidFill>
                  <a:schemeClr val="tx1"/>
                </a:solidFill>
                <a:cs typeface="ＭＳ Ｐゴシック" charset="0"/>
              </a:rPr>
            </a:br>
            <a:r>
              <a:rPr lang="en-US" sz="4000" b="1" dirty="0" smtClean="0">
                <a:solidFill>
                  <a:schemeClr val="tx1"/>
                </a:solidFill>
                <a:cs typeface="ＭＳ Ｐゴシック" charset="0"/>
              </a:rPr>
              <a:t>Social Emotional Assets and Resilience Scales-Short Forms</a:t>
            </a:r>
            <a:r>
              <a:rPr lang="en-US" sz="5500" b="1" dirty="0" smtClean="0">
                <a:solidFill>
                  <a:schemeClr val="tx1"/>
                </a:solidFill>
                <a:cs typeface="ＭＳ Ｐゴシック" charset="0"/>
              </a:rPr>
              <a:t/>
            </a:r>
            <a:br>
              <a:rPr lang="en-US" sz="5500" b="1" dirty="0" smtClean="0">
                <a:solidFill>
                  <a:schemeClr val="tx1"/>
                </a:solidFill>
                <a:cs typeface="ＭＳ Ｐゴシック" charset="0"/>
              </a:rPr>
            </a:br>
            <a:r>
              <a:rPr lang="en-US" sz="1200" b="1" dirty="0" smtClean="0">
                <a:solidFill>
                  <a:schemeClr val="tx1"/>
                </a:solidFill>
                <a:cs typeface="ＭＳ Ｐゴシック" charset="0"/>
              </a:rPr>
              <a:t/>
            </a:r>
            <a:br>
              <a:rPr lang="en-US" sz="1200" b="1" dirty="0" smtClean="0">
                <a:solidFill>
                  <a:schemeClr val="tx1"/>
                </a:solidFill>
                <a:cs typeface="ＭＳ Ｐゴシック" charset="0"/>
              </a:rPr>
            </a:br>
            <a:r>
              <a:rPr lang="en-US" sz="3000" dirty="0" smtClean="0">
                <a:solidFill>
                  <a:schemeClr val="tx1">
                    <a:lumMod val="50000"/>
                    <a:lumOff val="50000"/>
                  </a:schemeClr>
                </a:solidFill>
                <a:latin typeface="+mn-lt"/>
                <a:cs typeface="ＭＳ Ｐゴシック" charset="0"/>
              </a:rPr>
              <a:t>By Kenneth W. Merrell</a:t>
            </a:r>
            <a:endParaRPr lang="en-US" sz="3000" b="1" dirty="0">
              <a:solidFill>
                <a:schemeClr val="tx1"/>
              </a:solidFill>
              <a:latin typeface="+mn-lt"/>
              <a:ea typeface="+mj-ea"/>
              <a:cs typeface="+mj-cs"/>
            </a:endParaRPr>
          </a:p>
        </p:txBody>
      </p:sp>
      <p:sp>
        <p:nvSpPr>
          <p:cNvPr id="3" name="Subtitle 2"/>
          <p:cNvSpPr>
            <a:spLocks noGrp="1"/>
          </p:cNvSpPr>
          <p:nvPr>
            <p:ph type="subTitle" idx="1"/>
          </p:nvPr>
        </p:nvSpPr>
        <p:spPr>
          <a:xfrm>
            <a:off x="884582" y="5165344"/>
            <a:ext cx="6461125" cy="709613"/>
          </a:xfrm>
        </p:spPr>
        <p:txBody>
          <a:bodyPr rtlCol="0">
            <a:noAutofit/>
          </a:bodyPr>
          <a:lstStyle/>
          <a:p>
            <a:pPr>
              <a:defRPr/>
            </a:pPr>
            <a:r>
              <a:rPr lang="en-US" sz="2500" dirty="0" err="1" smtClean="0">
                <a:solidFill>
                  <a:srgbClr val="7F7F7F"/>
                </a:solidFill>
                <a:cs typeface="ＭＳ Ｐゴシック" charset="0"/>
              </a:rPr>
              <a:t>Rike</a:t>
            </a:r>
            <a:r>
              <a:rPr lang="en-US" sz="2500" dirty="0" smtClean="0">
                <a:solidFill>
                  <a:srgbClr val="7F7F7F"/>
                </a:solidFill>
                <a:cs typeface="ＭＳ Ｐゴシック" charset="0"/>
              </a:rPr>
              <a:t> </a:t>
            </a:r>
            <a:r>
              <a:rPr lang="en-US" sz="2500" dirty="0" err="1" smtClean="0">
                <a:solidFill>
                  <a:srgbClr val="7F7F7F"/>
                </a:solidFill>
                <a:cs typeface="ＭＳ Ｐゴシック" charset="0"/>
              </a:rPr>
              <a:t>Frangos</a:t>
            </a:r>
            <a:endParaRPr lang="en-US" sz="2500" dirty="0" smtClean="0">
              <a:solidFill>
                <a:srgbClr val="7F7F7F"/>
              </a:solidFill>
              <a:cs typeface="ＭＳ Ｐゴシック" charset="0"/>
            </a:endParaRPr>
          </a:p>
          <a:p>
            <a:pPr>
              <a:defRPr/>
            </a:pPr>
            <a:endParaRPr lang="en-US" sz="2500" dirty="0">
              <a:cs typeface="ＭＳ Ｐゴシック" charset="0"/>
            </a:endParaRPr>
          </a:p>
        </p:txBody>
      </p:sp>
    </p:spTree>
    <p:extLst>
      <p:ext uri="{BB962C8B-B14F-4D97-AF65-F5344CB8AC3E}">
        <p14:creationId xmlns="" xmlns:p14="http://schemas.microsoft.com/office/powerpoint/2010/main" val="100708152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500" b="1" dirty="0" smtClean="0"/>
              <a:t>Strength-Based Approach</a:t>
            </a:r>
            <a:endParaRPr lang="en-US" sz="5500" b="1" dirty="0"/>
          </a:p>
        </p:txBody>
      </p:sp>
      <p:sp>
        <p:nvSpPr>
          <p:cNvPr id="3" name="Content Placeholder 2"/>
          <p:cNvSpPr>
            <a:spLocks noGrp="1"/>
          </p:cNvSpPr>
          <p:nvPr>
            <p:ph idx="1"/>
          </p:nvPr>
        </p:nvSpPr>
        <p:spPr>
          <a:xfrm>
            <a:off x="457200" y="1630017"/>
            <a:ext cx="7620000" cy="4585252"/>
          </a:xfrm>
        </p:spPr>
        <p:txBody>
          <a:bodyPr/>
          <a:lstStyle/>
          <a:p>
            <a:r>
              <a:rPr lang="en-US" dirty="0" smtClean="0"/>
              <a:t>Why opt for a strength-based measure?</a:t>
            </a:r>
          </a:p>
          <a:p>
            <a:pPr lvl="1"/>
            <a:r>
              <a:rPr lang="en-US" dirty="0"/>
              <a:t>Less stigmatizing than pathology-based measures</a:t>
            </a:r>
          </a:p>
          <a:p>
            <a:pPr lvl="1"/>
            <a:r>
              <a:rPr lang="en-US" dirty="0"/>
              <a:t>Captures increase in competencies and skills </a:t>
            </a:r>
          </a:p>
          <a:p>
            <a:pPr lvl="1"/>
            <a:r>
              <a:rPr lang="en-US" dirty="0" smtClean="0"/>
              <a:t>Can build on strengths during intervention planning</a:t>
            </a:r>
          </a:p>
          <a:p>
            <a:endParaRPr lang="en-US" dirty="0"/>
          </a:p>
          <a:p>
            <a:r>
              <a:rPr lang="en-US" dirty="0" smtClean="0"/>
              <a:t>Measures social-emotional behavior that is important for student success across settings and tasks, including:</a:t>
            </a:r>
          </a:p>
          <a:p>
            <a:pPr lvl="1"/>
            <a:r>
              <a:rPr lang="en-US" dirty="0" smtClean="0"/>
              <a:t>Friendship skills, empathy, interpersonal skills, social support, problem solving, emotional competence, social maturity, self-concept, self-management, social independence, cognitive strategies, and resilience</a:t>
            </a:r>
          </a:p>
          <a:p>
            <a:pPr lvl="1"/>
            <a:endParaRPr lang="en-US" dirty="0" smtClean="0"/>
          </a:p>
          <a:p>
            <a:pPr lvl="1"/>
            <a:endParaRPr lang="en-US" dirty="0" smtClean="0"/>
          </a:p>
          <a:p>
            <a:endParaRPr lang="en-US" dirty="0"/>
          </a:p>
          <a:p>
            <a:endParaRPr lang="en-US" dirty="0"/>
          </a:p>
        </p:txBody>
      </p:sp>
    </p:spTree>
    <p:extLst>
      <p:ext uri="{BB962C8B-B14F-4D97-AF65-F5344CB8AC3E}">
        <p14:creationId xmlns="" xmlns:p14="http://schemas.microsoft.com/office/powerpoint/2010/main" val="15747111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5500" b="1" dirty="0" smtClean="0">
                <a:ea typeface="+mj-ea"/>
                <a:cs typeface="+mj-cs"/>
              </a:rPr>
              <a:t>Description</a:t>
            </a:r>
            <a:endParaRPr lang="en-US" sz="5500" b="1" dirty="0">
              <a:ea typeface="+mj-ea"/>
              <a:cs typeface="+mj-cs"/>
            </a:endParaRPr>
          </a:p>
        </p:txBody>
      </p:sp>
      <p:sp>
        <p:nvSpPr>
          <p:cNvPr id="165890" name="Content Placeholder 2"/>
          <p:cNvSpPr>
            <a:spLocks noGrp="1"/>
          </p:cNvSpPr>
          <p:nvPr>
            <p:ph idx="1"/>
          </p:nvPr>
        </p:nvSpPr>
        <p:spPr>
          <a:xfrm>
            <a:off x="457200" y="1152525"/>
            <a:ext cx="7620000" cy="5248275"/>
          </a:xfrm>
        </p:spPr>
        <p:txBody>
          <a:bodyPr/>
          <a:lstStyle/>
          <a:p>
            <a:pPr marL="228600" eaLnBrk="1" hangingPunct="1"/>
            <a:endParaRPr lang="en-US" dirty="0" smtClean="0"/>
          </a:p>
          <a:p>
            <a:pPr marL="228600" eaLnBrk="1" hangingPunct="1"/>
            <a:r>
              <a:rPr lang="en-US" dirty="0" smtClean="0"/>
              <a:t>Social-Emotional progress </a:t>
            </a:r>
            <a:r>
              <a:rPr lang="en-US" dirty="0"/>
              <a:t>m</a:t>
            </a:r>
            <a:r>
              <a:rPr lang="en-US" dirty="0" smtClean="0"/>
              <a:t>onitoring scales for 5-18 year-olds</a:t>
            </a:r>
          </a:p>
          <a:p>
            <a:pPr marL="228600" eaLnBrk="1" hangingPunct="1"/>
            <a:r>
              <a:rPr lang="en-US" dirty="0" smtClean="0"/>
              <a:t>Multiple informants across settings</a:t>
            </a:r>
          </a:p>
          <a:p>
            <a:pPr marL="228600" eaLnBrk="1" hangingPunct="1"/>
            <a:r>
              <a:rPr lang="en-US" dirty="0" smtClean="0"/>
              <a:t>Items stated positively (e.g., “I think before I act.”)</a:t>
            </a:r>
          </a:p>
          <a:p>
            <a:pPr marL="228600" eaLnBrk="1" hangingPunct="1"/>
            <a:r>
              <a:rPr lang="en-US" dirty="0"/>
              <a:t>H</a:t>
            </a:r>
            <a:r>
              <a:rPr lang="en-US" dirty="0" smtClean="0"/>
              <a:t>igher scores indicate higher competence </a:t>
            </a:r>
          </a:p>
          <a:p>
            <a:pPr marL="228600" eaLnBrk="1" hangingPunct="1"/>
            <a:r>
              <a:rPr lang="en-US" dirty="0" smtClean="0"/>
              <a:t>Scores map onto three-tier RtI model</a:t>
            </a:r>
          </a:p>
          <a:p>
            <a:pPr marL="525463" lvl="1" eaLnBrk="1" hangingPunct="1"/>
            <a:r>
              <a:rPr lang="en-US" dirty="0" smtClean="0"/>
              <a:t>Tier 1 = strong skills</a:t>
            </a:r>
          </a:p>
          <a:p>
            <a:pPr marL="525463" lvl="1" eaLnBrk="1" hangingPunct="1"/>
            <a:r>
              <a:rPr lang="en-US" dirty="0" smtClean="0"/>
              <a:t>Tier 2=some skill deficits</a:t>
            </a:r>
          </a:p>
          <a:p>
            <a:pPr marL="525463" lvl="1" eaLnBrk="1" hangingPunct="1"/>
            <a:r>
              <a:rPr lang="en-US" dirty="0" smtClean="0"/>
              <a:t>Tier 3= significant deficits</a:t>
            </a:r>
            <a:endParaRPr lang="en-US" dirty="0"/>
          </a:p>
        </p:txBody>
      </p:sp>
    </p:spTree>
    <p:extLst>
      <p:ext uri="{BB962C8B-B14F-4D97-AF65-F5344CB8AC3E}">
        <p14:creationId xmlns="" xmlns:p14="http://schemas.microsoft.com/office/powerpoint/2010/main" val="32927680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5500" b="1" dirty="0" smtClean="0">
                <a:ea typeface="+mj-ea"/>
                <a:cs typeface="+mj-cs"/>
              </a:rPr>
              <a:t>Description</a:t>
            </a:r>
            <a:endParaRPr lang="en-US" sz="5500" b="1" dirty="0">
              <a:ea typeface="+mj-ea"/>
              <a:cs typeface="+mj-cs"/>
            </a:endParaRPr>
          </a:p>
        </p:txBody>
      </p:sp>
      <p:sp>
        <p:nvSpPr>
          <p:cNvPr id="167938" name="Content Placeholder 2"/>
          <p:cNvSpPr>
            <a:spLocks noGrp="1"/>
          </p:cNvSpPr>
          <p:nvPr>
            <p:ph idx="1"/>
          </p:nvPr>
        </p:nvSpPr>
        <p:spPr>
          <a:xfrm>
            <a:off x="365125" y="1417638"/>
            <a:ext cx="7620000" cy="4503284"/>
          </a:xfrm>
        </p:spPr>
        <p:txBody>
          <a:bodyPr/>
          <a:lstStyle/>
          <a:p>
            <a:pPr indent="-342900"/>
            <a:r>
              <a:rPr lang="en-US" sz="2200" dirty="0" smtClean="0"/>
              <a:t>12-item Short Forms were derived </a:t>
            </a:r>
            <a:r>
              <a:rPr lang="en-US" dirty="0"/>
              <a:t>from </a:t>
            </a:r>
            <a:r>
              <a:rPr lang="en-US" dirty="0" smtClean="0"/>
              <a:t>the original 37-41 </a:t>
            </a:r>
            <a:r>
              <a:rPr lang="en-US" dirty="0"/>
              <a:t>item full </a:t>
            </a:r>
            <a:r>
              <a:rPr lang="en-US" sz="2200" dirty="0" smtClean="0"/>
              <a:t>scales for progress monitoring purposes</a:t>
            </a:r>
          </a:p>
          <a:p>
            <a:pPr indent="-342900"/>
            <a:r>
              <a:rPr lang="en-US" dirty="0" smtClean="0"/>
              <a:t>12 items chosen based on item-total score correlations and collective representativeness of the total construct</a:t>
            </a:r>
            <a:endParaRPr lang="en-US" sz="2200" dirty="0" smtClean="0"/>
          </a:p>
          <a:p>
            <a:pPr marL="708025" lvl="2" indent="-342900">
              <a:buClr>
                <a:schemeClr val="accent1"/>
              </a:buClr>
            </a:pPr>
            <a:r>
              <a:rPr lang="en-US" sz="2000" dirty="0"/>
              <a:t>Items on each scale reflect unique informant contexts</a:t>
            </a:r>
          </a:p>
          <a:p>
            <a:pPr marL="1119188" lvl="2" indent="-457200">
              <a:buFont typeface="+mj-lt"/>
              <a:buAutoNum type="arabicPeriod"/>
            </a:pPr>
            <a:r>
              <a:rPr lang="en-US" sz="2000" dirty="0" smtClean="0"/>
              <a:t>SEARS-</a:t>
            </a:r>
            <a:r>
              <a:rPr lang="en-US" sz="2000" b="1" dirty="0" smtClean="0"/>
              <a:t>Child</a:t>
            </a:r>
            <a:r>
              <a:rPr lang="en-US" sz="2000" dirty="0" smtClean="0"/>
              <a:t> Short Form (3</a:t>
            </a:r>
            <a:r>
              <a:rPr lang="en-US" sz="2000" baseline="30000" dirty="0" smtClean="0"/>
              <a:t>rd</a:t>
            </a:r>
            <a:r>
              <a:rPr lang="en-US" sz="2000" dirty="0" smtClean="0"/>
              <a:t> -6</a:t>
            </a:r>
            <a:r>
              <a:rPr lang="en-US" sz="2000" baseline="30000" dirty="0" smtClean="0"/>
              <a:t>th</a:t>
            </a:r>
            <a:r>
              <a:rPr lang="en-US" sz="2000" dirty="0" smtClean="0"/>
              <a:t> grade)</a:t>
            </a:r>
          </a:p>
          <a:p>
            <a:pPr marL="1119188" lvl="2" indent="-457200">
              <a:buFont typeface="+mj-lt"/>
              <a:buAutoNum type="arabicPeriod"/>
            </a:pPr>
            <a:r>
              <a:rPr lang="en-US" sz="2000" dirty="0" smtClean="0"/>
              <a:t>SEARS-</a:t>
            </a:r>
            <a:r>
              <a:rPr lang="en-US" sz="2000" b="1" dirty="0" smtClean="0"/>
              <a:t>Adolescent</a:t>
            </a:r>
            <a:r>
              <a:rPr lang="en-US" sz="2000" dirty="0" smtClean="0"/>
              <a:t> Short Form (7</a:t>
            </a:r>
            <a:r>
              <a:rPr lang="en-US" sz="2000" baseline="30000" dirty="0" smtClean="0"/>
              <a:t>th</a:t>
            </a:r>
            <a:r>
              <a:rPr lang="en-US" sz="2000" dirty="0" smtClean="0"/>
              <a:t> -12</a:t>
            </a:r>
            <a:r>
              <a:rPr lang="en-US" sz="2000" baseline="30000" dirty="0" smtClean="0"/>
              <a:t>th</a:t>
            </a:r>
            <a:r>
              <a:rPr lang="en-US" sz="2000" dirty="0" smtClean="0"/>
              <a:t> grade) </a:t>
            </a:r>
          </a:p>
          <a:p>
            <a:pPr marL="1119188" lvl="2" indent="-457200">
              <a:buFont typeface="+mj-lt"/>
              <a:buAutoNum type="arabicPeriod"/>
            </a:pPr>
            <a:r>
              <a:rPr lang="en-US" sz="2000" dirty="0" smtClean="0"/>
              <a:t>SEARS-</a:t>
            </a:r>
            <a:r>
              <a:rPr lang="en-US" sz="2000" b="1" dirty="0" smtClean="0"/>
              <a:t>Teacher </a:t>
            </a:r>
            <a:r>
              <a:rPr lang="en-US" sz="2000" dirty="0" smtClean="0"/>
              <a:t>Short Form</a:t>
            </a:r>
          </a:p>
          <a:p>
            <a:pPr marL="1119188" lvl="2" indent="-457200">
              <a:buFont typeface="+mj-lt"/>
              <a:buAutoNum type="arabicPeriod"/>
            </a:pPr>
            <a:r>
              <a:rPr lang="en-US" sz="2000" dirty="0" smtClean="0"/>
              <a:t>SEARS-</a:t>
            </a:r>
            <a:r>
              <a:rPr lang="en-US" sz="2000" b="1" dirty="0" smtClean="0"/>
              <a:t>Parent</a:t>
            </a:r>
            <a:r>
              <a:rPr lang="en-US" sz="2000" dirty="0" smtClean="0"/>
              <a:t> Short Form</a:t>
            </a:r>
          </a:p>
          <a:p>
            <a:pPr marL="661988" lvl="2" indent="0">
              <a:buNone/>
            </a:pPr>
            <a:r>
              <a:rPr lang="en-US" dirty="0" smtClean="0"/>
              <a:t>	     *Available in Spanish</a:t>
            </a:r>
          </a:p>
        </p:txBody>
      </p:sp>
      <p:pic>
        <p:nvPicPr>
          <p:cNvPr id="4098" name="Picture 2" descr="https://encrypted-tbn1.gstatic.com/images?q=tbn:ANd9GcRE1guM2BFRvsw2jCJeCx10Ur6yY2ABEASV2UsDc_KR2K_D0pgE"/>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611461" y="4151087"/>
            <a:ext cx="3323788" cy="19025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2720062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5500" b="1" dirty="0" smtClean="0">
                <a:ea typeface="+mj-ea"/>
                <a:cs typeface="+mj-cs"/>
              </a:rPr>
              <a:t>Population</a:t>
            </a:r>
            <a:endParaRPr lang="en-US" sz="5500" b="1" dirty="0">
              <a:ea typeface="+mj-ea"/>
              <a:cs typeface="+mj-cs"/>
            </a:endParaRPr>
          </a:p>
        </p:txBody>
      </p:sp>
      <p:sp>
        <p:nvSpPr>
          <p:cNvPr id="169986" name="Content Placeholder 2"/>
          <p:cNvSpPr>
            <a:spLocks noGrp="1"/>
          </p:cNvSpPr>
          <p:nvPr>
            <p:ph idx="1"/>
          </p:nvPr>
        </p:nvSpPr>
        <p:spPr>
          <a:xfrm>
            <a:off x="457200" y="1417638"/>
            <a:ext cx="7620000" cy="4983162"/>
          </a:xfrm>
        </p:spPr>
        <p:txBody>
          <a:bodyPr/>
          <a:lstStyle/>
          <a:p>
            <a:pPr eaLnBrk="1" hangingPunct="1"/>
            <a:r>
              <a:rPr lang="en-US" dirty="0" smtClean="0"/>
              <a:t>School-aged children and adolescents (5-18)</a:t>
            </a:r>
          </a:p>
          <a:p>
            <a:pPr eaLnBrk="1" hangingPunct="1"/>
            <a:r>
              <a:rPr lang="en-US" dirty="0" smtClean="0"/>
              <a:t>Appropriate for school and home settings</a:t>
            </a:r>
          </a:p>
          <a:p>
            <a:pPr eaLnBrk="1" hangingPunct="1"/>
            <a:r>
              <a:rPr lang="en-US" dirty="0" smtClean="0"/>
              <a:t>Children with variety of clinical problems or at high risk for developing disorders, including</a:t>
            </a:r>
          </a:p>
          <a:p>
            <a:pPr lvl="1" eaLnBrk="1" hangingPunct="1"/>
            <a:r>
              <a:rPr lang="en-US" dirty="0" smtClean="0"/>
              <a:t>High functioning autism, conduct disorder, ADHD, &amp; internalizing disorder</a:t>
            </a:r>
          </a:p>
          <a:p>
            <a:pPr marL="114300" indent="0" eaLnBrk="1" hangingPunct="1">
              <a:buNone/>
            </a:pPr>
            <a:endParaRPr lang="en-US" dirty="0" smtClean="0"/>
          </a:p>
        </p:txBody>
      </p:sp>
      <p:pic>
        <p:nvPicPr>
          <p:cNvPr id="5122" name="Picture 2" descr="https://encrypted-tbn3.gstatic.com/images?q=tbn:ANd9GcTqHsWWGbWc4hWdoqqvgCRr1qxDvqE3FDoDrAshIe5sli4HmKC0"/>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418319" y="3823379"/>
            <a:ext cx="2019300" cy="2266951"/>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descr="https://encrypted-tbn3.gstatic.com/images?q=tbn:ANd9GcTzxzh5EIwU6Xd0NZAm048cO6AyQcnCL3hDs2FlfZoaOdX4T6eQ"/>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756604" y="4242479"/>
            <a:ext cx="2466975" cy="184785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0935323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latin typeface="+mn-lt"/>
                <a:ea typeface="+mj-ea"/>
                <a:cs typeface="+mj-cs"/>
              </a:rPr>
              <a:t>Materials </a:t>
            </a:r>
            <a:endParaRPr lang="en-US" sz="5500" b="1" dirty="0">
              <a:latin typeface="+mn-lt"/>
              <a:ea typeface="+mj-ea"/>
              <a:cs typeface="+mj-cs"/>
            </a:endParaRPr>
          </a:p>
        </p:txBody>
      </p:sp>
      <p:sp>
        <p:nvSpPr>
          <p:cNvPr id="9219" name="Content Placeholder 2"/>
          <p:cNvSpPr>
            <a:spLocks noGrp="1"/>
          </p:cNvSpPr>
          <p:nvPr>
            <p:ph idx="1"/>
          </p:nvPr>
        </p:nvSpPr>
        <p:spPr>
          <a:xfrm>
            <a:off x="317500" y="1600200"/>
            <a:ext cx="7759700" cy="5065713"/>
          </a:xfrm>
        </p:spPr>
        <p:txBody>
          <a:bodyPr/>
          <a:lstStyle/>
          <a:p>
            <a:pPr eaLnBrk="1" hangingPunct="1">
              <a:defRPr/>
            </a:pPr>
            <a:endParaRPr lang="en-US" dirty="0" smtClean="0">
              <a:cs typeface="ＭＳ Ｐゴシック" charset="0"/>
            </a:endParaRPr>
          </a:p>
          <a:p>
            <a:pPr eaLnBrk="1" hangingPunct="1">
              <a:defRPr/>
            </a:pPr>
            <a:endParaRPr lang="en-US" dirty="0" smtClean="0">
              <a:cs typeface="ＭＳ Ｐゴシック" charset="0"/>
            </a:endParaRPr>
          </a:p>
          <a:p>
            <a:pPr marL="114300" indent="0" eaLnBrk="1" hangingPunct="1">
              <a:buFont typeface="Arial" pitchFamily="34" charset="0"/>
              <a:buNone/>
              <a:defRPr/>
            </a:pPr>
            <a:endParaRPr lang="en-US" dirty="0" smtClean="0">
              <a:cs typeface="ＭＳ Ｐゴシック" charset="0"/>
            </a:endParaRPr>
          </a:p>
          <a:p>
            <a:pPr eaLnBrk="1" hangingPunct="1">
              <a:defRPr/>
            </a:pPr>
            <a:endParaRPr lang="en-US" dirty="0" smtClean="0">
              <a:cs typeface="ＭＳ Ｐゴシック" charset="0"/>
            </a:endParaRPr>
          </a:p>
        </p:txBody>
      </p:sp>
      <p:graphicFrame>
        <p:nvGraphicFramePr>
          <p:cNvPr id="7" name="Content Placeholder 3"/>
          <p:cNvGraphicFramePr>
            <a:graphicFrameLocks noGrp="1"/>
          </p:cNvGraphicFramePr>
          <p:nvPr>
            <p:extLst>
              <p:ext uri="{D42A27DB-BD31-4B8C-83A1-F6EECF244321}">
                <p14:modId xmlns="" xmlns:p14="http://schemas.microsoft.com/office/powerpoint/2010/main" val="1153349108"/>
              </p:ext>
            </p:extLst>
          </p:nvPr>
        </p:nvGraphicFramePr>
        <p:xfrm>
          <a:off x="847725" y="3153002"/>
          <a:ext cx="6761163" cy="3072305"/>
        </p:xfrm>
        <a:graphic>
          <a:graphicData uri="http://schemas.openxmlformats.org/drawingml/2006/table">
            <a:tbl>
              <a:tblPr/>
              <a:tblGrid>
                <a:gridCol w="3404961"/>
                <a:gridCol w="3356202"/>
              </a:tblGrid>
              <a:tr h="3000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Calibri" pitchFamily="34" charset="0"/>
                          <a:ea typeface="MS PGothic" pitchFamily="34" charset="-128"/>
                        </a:rPr>
                        <a:t>Item</a:t>
                      </a:r>
                      <a:endParaRPr kumimoji="0" lang="en-US" sz="1800" b="1" i="0" u="none" strike="noStrike" cap="none" normalizeH="0" baseline="0" dirty="0" smtClean="0">
                        <a:ln>
                          <a:noFill/>
                        </a:ln>
                        <a:solidFill>
                          <a:srgbClr val="FFFFFF"/>
                        </a:solidFill>
                        <a:effectLst/>
                        <a:latin typeface="Calibri" pitchFamily="34" charset="0"/>
                        <a:ea typeface="MS PGothic" pitchFamily="34" charset="-128"/>
                      </a:endParaRPr>
                    </a:p>
                  </a:txBody>
                  <a:tcPr marL="9525" marR="9525" marT="9521" marB="9521"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Calibri" pitchFamily="34" charset="0"/>
                          <a:ea typeface="MS PGothic" pitchFamily="34" charset="-128"/>
                        </a:rPr>
                        <a:t>Price</a:t>
                      </a:r>
                      <a:endParaRPr kumimoji="0" lang="en-US" sz="1800" b="1" i="0" u="none" strike="noStrike" cap="none" normalizeH="0" baseline="0" dirty="0" smtClean="0">
                        <a:ln>
                          <a:noFill/>
                        </a:ln>
                        <a:solidFill>
                          <a:srgbClr val="FFFFFF"/>
                        </a:solidFill>
                        <a:effectLst/>
                        <a:latin typeface="Calibri" pitchFamily="34" charset="0"/>
                        <a:ea typeface="MS PGothic" pitchFamily="34" charset="-128"/>
                      </a:endParaRPr>
                    </a:p>
                  </a:txBody>
                  <a:tcPr marL="9525" marR="9525" marT="9521" marB="9521"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r>
              <a:tr h="3000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MS PGothic" pitchFamily="34" charset="-128"/>
                        </a:rPr>
                        <a:t>SEARS Manual</a:t>
                      </a:r>
                      <a:endParaRPr kumimoji="0" lang="en-US" sz="1800" b="1" i="0" u="none" strike="noStrike" cap="none" normalizeH="0" baseline="0" dirty="0" smtClean="0">
                        <a:ln>
                          <a:noFill/>
                        </a:ln>
                        <a:solidFill>
                          <a:srgbClr val="FFFFFF"/>
                        </a:solidFill>
                        <a:effectLst/>
                        <a:latin typeface="Calibri" pitchFamily="34" charset="0"/>
                        <a:ea typeface="MS PGothic" pitchFamily="34" charset="-128"/>
                      </a:endParaRPr>
                    </a:p>
                  </a:txBody>
                  <a:tcPr marL="9525" marR="9525" marT="9521" marB="9521"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MS PGothic" pitchFamily="34" charset="-128"/>
                        </a:rPr>
                        <a:t>$56  or $48 for e-manual</a:t>
                      </a:r>
                      <a:endParaRPr kumimoji="0" lang="en-US" sz="1800" b="0" i="0" u="none" strike="noStrike" cap="none" normalizeH="0" baseline="0" dirty="0" smtClean="0">
                        <a:ln>
                          <a:noFill/>
                        </a:ln>
                        <a:solidFill>
                          <a:srgbClr val="000000"/>
                        </a:solidFill>
                        <a:effectLst/>
                        <a:latin typeface="Calibri" pitchFamily="34" charset="0"/>
                        <a:ea typeface="MS PGothic" pitchFamily="34" charset="-128"/>
                      </a:endParaRPr>
                    </a:p>
                  </a:txBody>
                  <a:tcPr marL="9525" marR="9525" marT="9521" marB="9521"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109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MS PGothic" pitchFamily="34" charset="-128"/>
                        </a:rPr>
                        <a:t>Sears-Child-SF (</a:t>
                      </a:r>
                      <a:r>
                        <a:rPr kumimoji="0" lang="en-US" sz="1800" b="0" i="0" u="none" strike="noStrike" cap="none" normalizeH="0" baseline="0" dirty="0" err="1" smtClean="0">
                          <a:ln>
                            <a:noFill/>
                          </a:ln>
                          <a:solidFill>
                            <a:schemeClr val="tx1"/>
                          </a:solidFill>
                          <a:effectLst/>
                          <a:latin typeface="Calibri" pitchFamily="34" charset="0"/>
                          <a:ea typeface="MS PGothic" pitchFamily="34" charset="-128"/>
                        </a:rPr>
                        <a:t>pkg</a:t>
                      </a:r>
                      <a:r>
                        <a:rPr kumimoji="0" lang="en-US" sz="1800" b="0" i="0" u="none" strike="noStrike" cap="none" normalizeH="0" baseline="0" dirty="0" smtClean="0">
                          <a:ln>
                            <a:noFill/>
                          </a:ln>
                          <a:solidFill>
                            <a:schemeClr val="tx1"/>
                          </a:solidFill>
                          <a:effectLst/>
                          <a:latin typeface="Calibri" pitchFamily="34" charset="0"/>
                          <a:ea typeface="MS PGothic" pitchFamily="34" charset="-128"/>
                        </a:rPr>
                        <a:t>/25)</a:t>
                      </a:r>
                      <a:endParaRPr kumimoji="0" lang="en-US" sz="1800" b="1" i="0" u="none" strike="noStrike" cap="none" normalizeH="0" baseline="0" dirty="0" smtClean="0">
                        <a:ln>
                          <a:noFill/>
                        </a:ln>
                        <a:solidFill>
                          <a:srgbClr val="FFFFFF"/>
                        </a:solidFill>
                        <a:effectLst/>
                        <a:latin typeface="Calibri" pitchFamily="34" charset="0"/>
                        <a:ea typeface="MS PGothic" pitchFamily="34" charset="-128"/>
                      </a:endParaRPr>
                    </a:p>
                  </a:txBody>
                  <a:tcPr marL="9525" marR="9525" marT="9521" marB="9521"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MS PGothic" pitchFamily="34" charset="-128"/>
                        </a:rPr>
                        <a:t>$21</a:t>
                      </a:r>
                      <a:endParaRPr kumimoji="0" lang="en-US" sz="1800" b="0" i="0" u="none" strike="noStrike" cap="none" normalizeH="0" baseline="0" dirty="0" smtClean="0">
                        <a:ln>
                          <a:noFill/>
                        </a:ln>
                        <a:solidFill>
                          <a:srgbClr val="000000"/>
                        </a:solidFill>
                        <a:effectLst/>
                        <a:latin typeface="Calibri" pitchFamily="34" charset="0"/>
                        <a:ea typeface="MS PGothic" pitchFamily="34" charset="-128"/>
                      </a:endParaRPr>
                    </a:p>
                  </a:txBody>
                  <a:tcPr marL="9525" marR="9525" marT="9521" marB="9521"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D9D9D9"/>
                    </a:solidFill>
                  </a:tcPr>
                </a:tc>
              </a:tr>
              <a:tr h="39188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smtClean="0">
                          <a:ln>
                            <a:noFill/>
                          </a:ln>
                          <a:solidFill>
                            <a:schemeClr val="tx1"/>
                          </a:solidFill>
                          <a:effectLst/>
                          <a:latin typeface="Calibri" pitchFamily="34" charset="0"/>
                          <a:ea typeface="MS PGothic" pitchFamily="34" charset="-128"/>
                        </a:rPr>
                        <a:t>Sears-Adolescent-SF (</a:t>
                      </a:r>
                      <a:r>
                        <a:rPr kumimoji="0" lang="en-US" sz="1800" b="0" i="0" u="none" strike="noStrike" cap="none" normalizeH="0" baseline="0" dirty="0" err="1" smtClean="0">
                          <a:ln>
                            <a:noFill/>
                          </a:ln>
                          <a:solidFill>
                            <a:schemeClr val="tx1"/>
                          </a:solidFill>
                          <a:effectLst/>
                          <a:latin typeface="Calibri" pitchFamily="34" charset="0"/>
                          <a:ea typeface="MS PGothic" pitchFamily="34" charset="-128"/>
                        </a:rPr>
                        <a:t>pkg</a:t>
                      </a:r>
                      <a:r>
                        <a:rPr kumimoji="0" lang="en-US" sz="1800" b="0" i="0" u="none" strike="noStrike" cap="none" normalizeH="0" baseline="0" dirty="0" smtClean="0">
                          <a:ln>
                            <a:noFill/>
                          </a:ln>
                          <a:solidFill>
                            <a:schemeClr val="tx1"/>
                          </a:solidFill>
                          <a:effectLst/>
                          <a:latin typeface="Calibri" pitchFamily="34" charset="0"/>
                          <a:ea typeface="MS PGothic" pitchFamily="34" charset="-128"/>
                        </a:rPr>
                        <a:t>/25)</a:t>
                      </a:r>
                      <a:endParaRPr kumimoji="0" lang="en-US" sz="1800" b="1" i="0" u="none" strike="noStrike" cap="none" normalizeH="0" baseline="0" dirty="0" smtClean="0">
                        <a:ln>
                          <a:noFill/>
                        </a:ln>
                        <a:solidFill>
                          <a:srgbClr val="FFFFFF"/>
                        </a:solidFill>
                        <a:effectLst/>
                        <a:latin typeface="Calibri" pitchFamily="34" charset="0"/>
                        <a:ea typeface="MS PGothic" pitchFamily="34" charset="-128"/>
                      </a:endParaRPr>
                    </a:p>
                  </a:txBody>
                  <a:tcPr marL="9525" marR="9525" marT="9521" marB="9521"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MS PGothic" pitchFamily="34" charset="-128"/>
                        </a:rPr>
                        <a:t>$21</a:t>
                      </a:r>
                      <a:endParaRPr kumimoji="0" lang="en-US" sz="1800" b="0" i="0" u="none" strike="noStrike" cap="none" normalizeH="0" baseline="0" dirty="0" smtClean="0">
                        <a:ln>
                          <a:noFill/>
                        </a:ln>
                        <a:solidFill>
                          <a:srgbClr val="000000"/>
                        </a:solidFill>
                        <a:effectLst/>
                        <a:latin typeface="Calibri" pitchFamily="34" charset="0"/>
                        <a:ea typeface="MS PGothic" pitchFamily="34" charset="-128"/>
                      </a:endParaRPr>
                    </a:p>
                  </a:txBody>
                  <a:tcPr marL="9525" marR="9525" marT="9521" marB="9521"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6285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smtClean="0">
                          <a:ln>
                            <a:noFill/>
                          </a:ln>
                          <a:solidFill>
                            <a:schemeClr val="tx1"/>
                          </a:solidFill>
                          <a:effectLst/>
                          <a:latin typeface="Calibri" pitchFamily="34" charset="0"/>
                          <a:ea typeface="MS PGothic" pitchFamily="34" charset="-128"/>
                        </a:rPr>
                        <a:t>Sears-Parent-SF (</a:t>
                      </a:r>
                      <a:r>
                        <a:rPr kumimoji="0" lang="en-US" sz="1800" b="0" i="0" u="none" strike="noStrike" cap="none" normalizeH="0" baseline="0" dirty="0" err="1" smtClean="0">
                          <a:ln>
                            <a:noFill/>
                          </a:ln>
                          <a:solidFill>
                            <a:schemeClr val="tx1"/>
                          </a:solidFill>
                          <a:effectLst/>
                          <a:latin typeface="Calibri" pitchFamily="34" charset="0"/>
                          <a:ea typeface="MS PGothic" pitchFamily="34" charset="-128"/>
                        </a:rPr>
                        <a:t>pkg</a:t>
                      </a:r>
                      <a:r>
                        <a:rPr kumimoji="0" lang="en-US" sz="1800" b="0" i="0" u="none" strike="noStrike" cap="none" normalizeH="0" baseline="0" dirty="0" smtClean="0">
                          <a:ln>
                            <a:noFill/>
                          </a:ln>
                          <a:solidFill>
                            <a:schemeClr val="tx1"/>
                          </a:solidFill>
                          <a:effectLst/>
                          <a:latin typeface="Calibri" pitchFamily="34" charset="0"/>
                          <a:ea typeface="MS PGothic" pitchFamily="34" charset="-128"/>
                        </a:rPr>
                        <a:t>/25)</a:t>
                      </a:r>
                      <a:endParaRPr kumimoji="0" lang="en-US" sz="1800" b="1" i="0" u="none" strike="noStrike" cap="none" normalizeH="0" baseline="0" dirty="0" smtClean="0">
                        <a:ln>
                          <a:noFill/>
                        </a:ln>
                        <a:solidFill>
                          <a:srgbClr val="FFFFFF"/>
                        </a:solidFill>
                        <a:effectLst/>
                        <a:latin typeface="Calibri" pitchFamily="34" charset="0"/>
                        <a:ea typeface="MS PGothic" pitchFamily="34" charset="-128"/>
                      </a:endParaRPr>
                    </a:p>
                  </a:txBody>
                  <a:tcPr marL="9525" marR="9525" marT="9521" marB="9521"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MS PGothic" pitchFamily="34" charset="-128"/>
                        </a:rPr>
                        <a:t>$21</a:t>
                      </a:r>
                      <a:endParaRPr kumimoji="0" lang="en-US" sz="1800" b="0" i="0" u="none" strike="noStrike" cap="none" normalizeH="0" baseline="0" dirty="0" smtClean="0">
                        <a:ln>
                          <a:noFill/>
                        </a:ln>
                        <a:solidFill>
                          <a:srgbClr val="000000"/>
                        </a:solidFill>
                        <a:effectLst/>
                        <a:latin typeface="Calibri" pitchFamily="34" charset="0"/>
                        <a:ea typeface="MS PGothic" pitchFamily="34" charset="-128"/>
                      </a:endParaRPr>
                    </a:p>
                  </a:txBody>
                  <a:tcPr marL="9525" marR="9525" marT="9521" marB="9521"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D9D9D9"/>
                    </a:solidFill>
                  </a:tcPr>
                </a:tc>
              </a:tr>
              <a:tr h="30956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smtClean="0">
                          <a:ln>
                            <a:noFill/>
                          </a:ln>
                          <a:solidFill>
                            <a:schemeClr val="tx1"/>
                          </a:solidFill>
                          <a:effectLst/>
                          <a:latin typeface="Calibri" pitchFamily="34" charset="0"/>
                          <a:ea typeface="MS PGothic" pitchFamily="34" charset="-128"/>
                        </a:rPr>
                        <a:t>Sears-Teacher-SF (</a:t>
                      </a:r>
                      <a:r>
                        <a:rPr kumimoji="0" lang="en-US" sz="1800" b="0" i="0" u="none" strike="noStrike" cap="none" normalizeH="0" baseline="0" dirty="0" err="1" smtClean="0">
                          <a:ln>
                            <a:noFill/>
                          </a:ln>
                          <a:solidFill>
                            <a:schemeClr val="tx1"/>
                          </a:solidFill>
                          <a:effectLst/>
                          <a:latin typeface="Calibri" pitchFamily="34" charset="0"/>
                          <a:ea typeface="MS PGothic" pitchFamily="34" charset="-128"/>
                        </a:rPr>
                        <a:t>pkg</a:t>
                      </a:r>
                      <a:r>
                        <a:rPr kumimoji="0" lang="en-US" sz="1800" b="0" i="0" u="none" strike="noStrike" cap="none" normalizeH="0" baseline="0" dirty="0" smtClean="0">
                          <a:ln>
                            <a:noFill/>
                          </a:ln>
                          <a:solidFill>
                            <a:schemeClr val="tx1"/>
                          </a:solidFill>
                          <a:effectLst/>
                          <a:latin typeface="Calibri" pitchFamily="34" charset="0"/>
                          <a:ea typeface="MS PGothic" pitchFamily="34" charset="-128"/>
                        </a:rPr>
                        <a:t>/25)</a:t>
                      </a:r>
                      <a:endParaRPr kumimoji="0" lang="en-US" sz="1800" b="1" i="0" u="none" strike="noStrike" cap="none" normalizeH="0" baseline="0" dirty="0" smtClean="0">
                        <a:ln>
                          <a:noFill/>
                        </a:ln>
                        <a:solidFill>
                          <a:srgbClr val="FFFFFF"/>
                        </a:solidFill>
                        <a:effectLst/>
                        <a:latin typeface="Calibri" pitchFamily="34" charset="0"/>
                        <a:ea typeface="MS PGothic" pitchFamily="34" charset="-128"/>
                      </a:endParaRPr>
                    </a:p>
                  </a:txBody>
                  <a:tcPr marL="9525" marR="9525" marT="9521" marB="9521"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MS PGothic" pitchFamily="34" charset="-128"/>
                        </a:rPr>
                        <a:t>$21</a:t>
                      </a:r>
                      <a:endParaRPr kumimoji="0" lang="en-US" sz="1800" b="0" i="0" u="none" strike="noStrike" cap="none" normalizeH="0" baseline="0" dirty="0" smtClean="0">
                        <a:ln>
                          <a:noFill/>
                        </a:ln>
                        <a:solidFill>
                          <a:srgbClr val="000000"/>
                        </a:solidFill>
                        <a:effectLst/>
                        <a:latin typeface="Calibri" pitchFamily="34" charset="0"/>
                        <a:ea typeface="MS PGothic" pitchFamily="34" charset="-128"/>
                      </a:endParaRPr>
                    </a:p>
                  </a:txBody>
                  <a:tcPr marL="9525" marR="9525" marT="9521" marB="9521"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60375">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smtClean="0">
                          <a:ln>
                            <a:noFill/>
                          </a:ln>
                          <a:solidFill>
                            <a:schemeClr val="tx1"/>
                          </a:solidFill>
                          <a:effectLst/>
                          <a:latin typeface="Calibri" pitchFamily="34" charset="0"/>
                          <a:ea typeface="MS PGothic" pitchFamily="34" charset="-128"/>
                        </a:rPr>
                        <a:t>Sears-Parent Spanish-SF (</a:t>
                      </a:r>
                      <a:r>
                        <a:rPr kumimoji="0" lang="en-US" sz="1800" b="0" i="0" u="none" strike="noStrike" cap="none" normalizeH="0" baseline="0" dirty="0" err="1" smtClean="0">
                          <a:ln>
                            <a:noFill/>
                          </a:ln>
                          <a:solidFill>
                            <a:schemeClr val="tx1"/>
                          </a:solidFill>
                          <a:effectLst/>
                          <a:latin typeface="Calibri" pitchFamily="34" charset="0"/>
                          <a:ea typeface="MS PGothic" pitchFamily="34" charset="-128"/>
                        </a:rPr>
                        <a:t>pkg</a:t>
                      </a:r>
                      <a:r>
                        <a:rPr kumimoji="0" lang="en-US" sz="1800" b="0" i="0" u="none" strike="noStrike" cap="none" normalizeH="0" baseline="0" dirty="0" smtClean="0">
                          <a:ln>
                            <a:noFill/>
                          </a:ln>
                          <a:solidFill>
                            <a:schemeClr val="tx1"/>
                          </a:solidFill>
                          <a:effectLst/>
                          <a:latin typeface="Calibri" pitchFamily="34" charset="0"/>
                          <a:ea typeface="MS PGothic" pitchFamily="34" charset="-128"/>
                        </a:rPr>
                        <a:t>/25)</a:t>
                      </a:r>
                      <a:endParaRPr kumimoji="0" lang="en-US" sz="1800" b="1" i="0" u="none" strike="noStrike" cap="none" normalizeH="0" baseline="0" dirty="0" smtClean="0">
                        <a:ln>
                          <a:noFill/>
                        </a:ln>
                        <a:solidFill>
                          <a:srgbClr val="FFFFFF"/>
                        </a:solidFill>
                        <a:effectLst/>
                        <a:latin typeface="Calibri" pitchFamily="34" charset="0"/>
                        <a:ea typeface="MS PGothic" pitchFamily="34" charset="-128"/>
                      </a:endParaRPr>
                    </a:p>
                  </a:txBody>
                  <a:tcPr marL="9525" marR="9525" marT="9521" marB="9521"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MS PGothic" pitchFamily="34" charset="-128"/>
                        </a:rPr>
                        <a:t>$21</a:t>
                      </a:r>
                      <a:endParaRPr kumimoji="0" lang="en-US" sz="1800" b="0" i="0" u="none" strike="noStrike" cap="none" normalizeH="0" baseline="0" dirty="0" smtClean="0">
                        <a:ln>
                          <a:noFill/>
                        </a:ln>
                        <a:solidFill>
                          <a:srgbClr val="000000"/>
                        </a:solidFill>
                        <a:effectLst/>
                        <a:latin typeface="Calibri" pitchFamily="34" charset="0"/>
                        <a:ea typeface="MS PGothic" pitchFamily="34" charset="-128"/>
                      </a:endParaRPr>
                    </a:p>
                  </a:txBody>
                  <a:tcPr marL="9525" marR="9525" marT="9521" marB="9521"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D9D9D9"/>
                    </a:solidFill>
                  </a:tcPr>
                </a:tc>
              </a:tr>
              <a:tr h="34766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smtClean="0">
                          <a:ln>
                            <a:noFill/>
                          </a:ln>
                          <a:solidFill>
                            <a:schemeClr val="tx1"/>
                          </a:solidFill>
                          <a:effectLst/>
                          <a:latin typeface="Calibri" pitchFamily="34" charset="0"/>
                          <a:ea typeface="MS PGothic" pitchFamily="34" charset="-128"/>
                        </a:rPr>
                        <a:t>Sears Scoring Program (Sears-SP)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smtClean="0">
                          <a:ln>
                            <a:noFill/>
                          </a:ln>
                          <a:solidFill>
                            <a:schemeClr val="tx1"/>
                          </a:solidFill>
                          <a:effectLst/>
                          <a:latin typeface="Calibri" pitchFamily="34" charset="0"/>
                          <a:ea typeface="MS PGothic" pitchFamily="34" charset="-128"/>
                        </a:rPr>
                        <a:t>- Optional</a:t>
                      </a:r>
                    </a:p>
                  </a:txBody>
                  <a:tcPr marL="9525" marR="9525" marT="9521" marB="9521" anchor="ct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ea typeface="MS PGothic" pitchFamily="34" charset="-128"/>
                        </a:rPr>
                        <a:t>$145 w/CD  or $125 for download</a:t>
                      </a:r>
                    </a:p>
                  </a:txBody>
                  <a:tcPr marL="9525" marR="9525" marT="9521" marB="9521" anchor="ct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026" name="Picture 2" descr="http://www4.parinc.com/ProductImages/SEARS.gif"/>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913304" y="276416"/>
            <a:ext cx="3163896" cy="2647567"/>
          </a:xfrm>
          <a:prstGeom prst="rect">
            <a:avLst/>
          </a:prstGeom>
          <a:noFill/>
          <a:extLst>
            <a:ext uri="{909E8E84-426E-40DD-AFC4-6F175D3DCCD1}">
              <a14:hiddenFill xmlns="" xmlns:a14="http://schemas.microsoft.com/office/drawing/2010/main">
                <a:solidFill>
                  <a:srgbClr val="FFFFFF"/>
                </a:solidFill>
              </a14:hiddenFill>
            </a:ext>
          </a:extLst>
        </p:spPr>
      </p:pic>
      <p:sp>
        <p:nvSpPr>
          <p:cNvPr id="8" name="Content Placeholder 2"/>
          <p:cNvSpPr txBox="1">
            <a:spLocks/>
          </p:cNvSpPr>
          <p:nvPr/>
        </p:nvSpPr>
        <p:spPr bwMode="auto">
          <a:xfrm>
            <a:off x="457200" y="1417638"/>
            <a:ext cx="4855029" cy="15063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S PGothic" pitchFamily="34" charset="-128"/>
                <a:cs typeface="MS PGothic" pitchFamily="34" charset="-128"/>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S PGothic" pitchFamily="34" charset="-128"/>
                <a:cs typeface="MS PGothic" charset="0"/>
              </a:defRPr>
            </a:lvl2pPr>
            <a:lvl3pPr marL="1004888" indent="-228600" algn="l" rtl="0" eaLnBrk="0" fontAlgn="base" hangingPunct="0">
              <a:spcBef>
                <a:spcPct val="20000"/>
              </a:spcBef>
              <a:spcAft>
                <a:spcPct val="0"/>
              </a:spcAft>
              <a:buClr>
                <a:srgbClr val="AC956E"/>
              </a:buClr>
              <a:buFont typeface="Arial" pitchFamily="34" charset="0"/>
              <a:buChar char="•"/>
              <a:defRPr kern="1200">
                <a:solidFill>
                  <a:schemeClr val="tx1"/>
                </a:solidFill>
                <a:latin typeface="+mn-lt"/>
                <a:ea typeface="MS PGothic" pitchFamily="34" charset="-128"/>
                <a:cs typeface="MS PGothic" charset="0"/>
              </a:defRPr>
            </a:lvl3pPr>
            <a:lvl4pPr marL="1279525" indent="-228600" algn="l" rtl="0" eaLnBrk="0" fontAlgn="base" hangingPunct="0">
              <a:spcBef>
                <a:spcPct val="20000"/>
              </a:spcBef>
              <a:spcAft>
                <a:spcPct val="0"/>
              </a:spcAft>
              <a:buClr>
                <a:srgbClr val="808DA9"/>
              </a:buClr>
              <a:buFont typeface="Arial" pitchFamily="34" charset="0"/>
              <a:buChar char="•"/>
              <a:defRPr sz="1600" kern="1200">
                <a:solidFill>
                  <a:schemeClr val="tx1"/>
                </a:solidFill>
                <a:latin typeface="+mn-lt"/>
                <a:ea typeface="MS PGothic" pitchFamily="34" charset="-128"/>
                <a:cs typeface="MS PGothic" charset="0"/>
              </a:defRPr>
            </a:lvl4pPr>
            <a:lvl5pPr marL="1554163" indent="-228600" algn="l" rtl="0" eaLnBrk="0" fontAlgn="base" hangingPunct="0">
              <a:spcBef>
                <a:spcPct val="20000"/>
              </a:spcBef>
              <a:spcAft>
                <a:spcPct val="0"/>
              </a:spcAft>
              <a:buClr>
                <a:srgbClr val="424E5B"/>
              </a:buClr>
              <a:buFont typeface="Arial" pitchFamily="34" charset="0"/>
              <a:buChar char="•"/>
              <a:defRPr sz="1400" kern="1200">
                <a:solidFill>
                  <a:schemeClr val="tx1"/>
                </a:solidFill>
                <a:latin typeface="+mn-lt"/>
                <a:ea typeface="MS PGothic" pitchFamily="34" charset="-128"/>
                <a:cs typeface="MS PGothic"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defTabSz="914400" eaLnBrk="1" hangingPunct="1">
              <a:buClr>
                <a:srgbClr val="AD0101"/>
              </a:buClr>
            </a:pPr>
            <a:r>
              <a:rPr lang="en-US" dirty="0" smtClean="0">
                <a:solidFill>
                  <a:prstClr val="black"/>
                </a:solidFill>
              </a:rPr>
              <a:t>Published by PAR: </a:t>
            </a:r>
          </a:p>
          <a:p>
            <a:pPr marL="411163" lvl="1" indent="0" defTabSz="914400" eaLnBrk="1" hangingPunct="1">
              <a:buClr>
                <a:srgbClr val="726056"/>
              </a:buClr>
              <a:buFont typeface="Arial" pitchFamily="34" charset="0"/>
              <a:buNone/>
            </a:pPr>
            <a:r>
              <a:rPr lang="en-US" dirty="0" smtClean="0">
                <a:solidFill>
                  <a:prstClr val="black"/>
                </a:solidFill>
                <a:hlinkClick r:id="rId4"/>
              </a:rPr>
              <a:t>www.parinc.com</a:t>
            </a:r>
            <a:endParaRPr lang="en-US" dirty="0" smtClean="0">
              <a:solidFill>
                <a:prstClr val="black"/>
              </a:solidFill>
            </a:endParaRPr>
          </a:p>
          <a:p>
            <a:pPr marL="411163" lvl="1" indent="0" defTabSz="914400" eaLnBrk="1" hangingPunct="1">
              <a:buClr>
                <a:srgbClr val="726056"/>
              </a:buClr>
              <a:buFont typeface="Arial" pitchFamily="34" charset="0"/>
              <a:buNone/>
            </a:pPr>
            <a:endParaRPr lang="en-US" dirty="0" smtClean="0">
              <a:solidFill>
                <a:prstClr val="black"/>
              </a:solidFill>
            </a:endParaRPr>
          </a:p>
          <a:p>
            <a:pPr marL="114300" indent="0" defTabSz="914400" eaLnBrk="1" hangingPunct="1">
              <a:buClr>
                <a:srgbClr val="AD0101"/>
              </a:buClr>
              <a:buFont typeface="Arial" pitchFamily="34" charset="0"/>
              <a:buNone/>
            </a:pPr>
            <a:endParaRPr lang="en-US" dirty="0" smtClean="0">
              <a:solidFill>
                <a:prstClr val="black"/>
              </a:solidFill>
            </a:endParaRPr>
          </a:p>
        </p:txBody>
      </p:sp>
      <p:sp>
        <p:nvSpPr>
          <p:cNvPr id="3" name="AutoShape 4" descr="data:image/jpeg;base64,/9j/4AAQSkZJRgABAQAAAQABAAD/2wCEAAkGBxQTEhQUExQWFhQXGBgVFhgVFxkYGBYVFRcXFhQXFhYYHSggHBolGxQVIjEhJSkuLi4uGx8zODMsOCgtLysBCgoKDg0OGhAQGy0kICQsLCw0LCwsLCwsLCwsLCwsLCwtLCwsLCwsLCwsLCwsLCwsLCwsLCwsLCwsLCwsLCwsLP/AABEIANEA8QMBIgACEQEDEQH/xAAcAAEAAQUBAQAAAAAAAAAAAAAABgIDBAUHAQj/xABPEAACAQMBBQQGBwMHCQcFAAABAgMABBEhBQYSMUETIlFhFDJCcYGRByMzUmJyoVOxwRYkQ3OSstEVY4KDk8LS0/AXNERUoqPxZHSUs+H/xAAZAQEAAwEBAAAAAAAAAAAAAAAAAQIDBAX/xAApEQACAgEDBAEEAgMAAAAAAAAAAQIRAyExQQQSE1FhgZGh8ELhFNHx/9oADAMBAAIRAxEAPwDtd7dJFG8kjBURS7seSqoySfhUK2f9JAmm7BbSaKbAYR3RSB3U8iikkty5DlVj6S94fR3QTRt2CcLx8QPZ3F0WxEskgyqRxEdoQ2CSFIB4DmOKY54ys13DfkkyFWkjUxudSbWWM8UWpGAcjQDSgOgNvNINDCgPUGVsj/2q9Xeds/ZoB/WPz93ZVBdlbWdUIy97bx4Vzgen2n9fGD9co++uc8+9W5hKSRiWCRZoTydDkeYYdD5VtCMJaMxySyR1WxIG3mbPqR4/O/8AyqrXeXTULnwHEf1IFRqla+CJj/kSJH/KU+C/+qrP8o5PGP8A2bf8ytCWHjXnaDxHzp4YEeeZIF3kfBzw56YjP6/WVRJvFLjRkB8TCT+nbCtAZl8RXnpC+P76eKA88zdfyguP2kf+wb/n16+8M/R0H+pP/NrR+kr409IHQH5U8WMeaZtZNt3J5TKv5YB/vSGqDtm6/wDMD/Yr/wAVa4S/hb5V7xt939RU+KBHmmbEbXuOtw2fKOID4AqT+taTb99tN1Iguhw9V4EjkI6hZgND7gv5hWT2h/CPjXna+a/vp4oDzT9kB2Hty5sZWMLurBiZoZSzI5PMupOQx59opyeeWHPr26m/1veERn6i4PKKQjv4GSYX5OOemjaZIFRDauzorgASHvD1WQYdfc3h5HIPhUQ2tsGSIEkdpGNeNVIK4OQWXpjQ8Q066VhPHWxvDMnufRdK4tup9I09twpccVzBphs5nQfmP2o9/e825V1rYu2YLuMS28iyJyOOatzKup1Vhkd0gGsjcz6UpQClKUApSlAKUpQClKUApSlAeEZ51gXexLaX7W3hk/PEjeftCthSgIrfbg2Zw1vGLSZdUmtQI2U+DADhdT1VgQaiO0YJLObjucWsjED0+3Qm0nJOFW+ts/VtqO/kc9HArrFUyRhgVYAqQQQRkEHQgg8xQHNbqRcotwFtpZMdm4bitbgtqOxmwBxHojYbwB51jXFuUbhcEHzH7jnWpBf7oPAr+giNoGz2lhca20mTluyYgmFjqcAFM9BzrQ2RJLRWwZimsmzbxuC4iUaFrSZj308MllORhl5VeM2tzGeFPVFnTzr3I8P1q5biObi7EsXT7WCQcE8JPSSIjPxGh6Zq3xDw+ea2TT2OaUXF0xxj7o/X/GvRJ4AfKvBJ4AfKrgLnx/dVioBfoD8sV7wv1OPeadg55n5mqhaeJq1Mgo4PFx8804E6sT8KvC1XzqsQr4Cp7RZjgp4E1Wp8I/n/AP2sgCvantILQLeAHx/wqoBvH5D/ABqulWoEe2rusj5aI9m51Ix3GPXKjkfMfEGovFJcWc4ZWeCccmXlIoPI+zKnkc4yNFNdJqxd2iSqUkUMp6Hx6EHmD5isp4k9jWGVx3MvdX6TopOGO9CwSaASj7Bz5k/ZHyY46BidK6EDXA9r7rvHlocyp1Q/aAeX3x5c/wA1U7q743FlhYyJYAcGCQnC40IibUxEfdwV05A61zSg47nXGaktDv8AStDuxvdbXwPZMVkAy8MndkTz4c4ZfxKSvnW+qhcUpSgFKUoBSlKAUpSgFKUoBSlKAVqtv7vwXahZlPEp4o5EJSWJujRyL3lP6HrmtrSgObbe2bLDwm9D3EUeey2hbDhvLYZ07eNB9YgHNlBBweJKsy3PAgluOCa3b1L+2XiQj/6qJc9mdNXGV8eHlXT6i9/uqUdp7BxbTMeJ4yM20569tCOTH9omG8c8qlNrVEOKapmiMeArKVZGGVdCGRgeRVhoRVNY8UXBMY4gLG7cktaTnis7s+01rIvqseeVAYZ70Z51g7Z3ngtpEjuEmt5WzxJKmVTHtLKuVdDnmpOOuK6YZk9Gck8DWsTbUqiKQMAykMpGQQcgg8iCOYqutzAUpSpApSlAKUpQClecQ8a87QeI+dAVVqNs7Cjn7x7kn7ReenIOOTD3/AitqrA8iD7qqqGk9GSm1qjme0LGa2dTJlSpzHPESF4uQw41jY55HnnALVO91/pPePEd8C6jQTxrlx/WxKNfzIP9HrWXLDkEYBB0KtqrA8xUT2lutza1OCOcDnA/1bH1fccry9WuaeH0dEM/EjuVldxyoskTq8bDKshDKw8iNKv185bD23cWUrGBmifIMsMg7r9PrI89caOpBOBgkV1zdL6QYLsrFJ9RcHQIxykh/wAzJoG/KcNz0xrWDR0p2TGlKVBIpSlAKUpQClKUApSlAKUpQClKje3trOxaG2bhI7ss2Aez8VjB0MvmcheoJ0qspKKthKyxvtta24GtZIDeSsvELdACR915JDhYRnkxIPPhzioX2d2kJjvrdb6zJLCNXaS6tl9nspWCmYgddH8CalFlZpEvCg5nLEkszsebu51Zj1YnNZFckupd6GigQ+G1dIzPYyG9tQcMoH85gI5rLFoWI8gH5d1udZmztpxzKGRgc+Bzy5//ABzFbK82QDJ28LtBcAYEsWMsPuyoe7Kvkw9xHOtJtQRySD0wLY3bHC3cQzaXDDkJ1JHA2ntkHTRzyrqwdTwvt/oxy4VLf7mxmQkaHBrAeRgcEmqZLqa2dYrxOBm0R1PFHLj9nJgZONeE4byI1rYjhcA6EV6WPNGRw5MUobmu7Q+J+decZ8T862YiXwHyqoCte4yo1QBPjVQhb7p+VbSlO4Ua0WzeH7qqFo3l862FKdzJowo7VgcggVmDzr2qWcDmQPeaq3YKqtTQhvI9COYqlrtB7Q+Gv7qtPtFegJ/SqtohtGBtOyjmwlwuSPUkXRl81Yaj9x6iontjYMsIJYdtB+0VckD/ADkY/vLp1IWpddXBcjTGKpguCnI/DpWUkpFoZnB/Bh7qfSJPbBVkJurfplgZlH4JGOJB5Oc/i6V1zYW3YLuPtLeQOOTDk6Hnwuh1U+RFcf2hu9FMS8BEMp1K4+rc9SVHIn7y6+INR2OSe1mBBe3uAO6ykd4deFsFZE68JBxpkA1hLG0d2PKpbH0pSub7rfSejYjvgsTchMuexb84OTEfMkr5jlXR1YEAg5B1BHIg8iKzNT2lKUApSlAKUpQClWru5SJGkkYKiAszMcBVUZJJ8MVxzfP6VbmOZoLdFXtV4Y1IJuIuIjgkZToruG7sZGV7pYa8NAT7eDeImb0O2b60ANcSDB9Gjb1R4ds/sjoMsegbHijCgKowBy6/MnUnzOprVbqbG9Ft1RjxTMTJO+SxeZ9XJY6troCegrcV52bJ3y+DWKoUpSsix4TjnWBeMJFZGUFGGGVgCGB5gg9PKqriXJ8qtVWy6Ro3sZoI2jhC3No3rWVwRwgeFvKfs9eSnK+GKwbBCS7WDvIUx2tlcd26i0z3C5xKvLmfcx5VJZZwvv8ACtJt2CKQCSQiJo9UmVuzki81k6e46eVdeHNL+X35M5wXBkbL21HNkA4dTwsrAqyt1VlbVT5GtnUPuM3lpBOxHpj3bWsF1GAjy20ZJeR1HdccMb6EYyB8dud01IGby8J8jCv6COvUhmnW1/g4Z4I3o6NwTVDP+ID/AK99akbox9bm8P8ArIxn+zHV47q250L3JH/3DD+6BVvNP1+f6K+CPv8ABmM4/afqv+FWyyftT/aH8Kx03UtQOU5991P/AAcVUd1rQ845D77i4P6GSo8k/SHhx+2Vt2XV8+9jVHHAOv8Aeqpt17I87aMjwJkI+RavY92rJeVnb/GMN/ezUd8/j9+o8OL5/foWWvLYc2X45/jViTblmvOSMe9l/ia2kOx7VM8NrbLnniGP/hrISxiHKCEe6FB+5ad+T4+39k+LF6f79CHXu/1jGxXDPjrGI2XkDoS4qz/2jW/s2858O4mvhyauhKjdF+SD+Aq5mX8Y+BFT3z9jx4/Rz5N++L7Oxum8cIdM8vVBq1e7wTToyNsi6kQ+KyaHoRiPIIPIg5roUkjD1mI66tgY95NYr7QjHOaP4yp/xVHfL2SoQ9HKLTZl/wAWDY3HAfV4l7wB5Bi3CD7zg+NbjYO9N9s5ZXijZ7aFuGeF5IikbZ4SF4ZC0T5PIAjOcrmplJvFaDndW/8Atoz/AL1RI2Frcg2kFyJnuZIIz2aqWSFZjJI7FR3iA7njPlnxrNo1TO1/yig+/wDpSo5/2UbO+5N/+RN/xUqhcnFKUoBVueZUVndgqKCzMxAVVAySSdAAOteyyBVLMQqqCWJOAANSSTyAFcu3z3u7UIEX1sPbxPnvKD3Lu6TpGCMxxHVjhjjGFAs7871tKyLFz0eGJxog5rd3KHmdAYoWxr32GQAkM3L2WLjaXG2XWDMjMx4meUHAZz1Yys5/1Qq5J9VFLM5LkBpHZjlpXxzY+ZwPLkKlH0OWfDDcSH1jIsfFpr2aBm/9crn41jmlUGXSJlSs9mABJOANSToABzJNUwyq44kIYHkVIYH4ivOL2YVWLqTAx4/urciEn2T8qq9DY+z88VNMlMjFWLmbGg5/uqYf5O8Qvxx/hWquNnx5JaWPXoq8X7qtDHb1JeQ5xvRtt4sRQANOw4tSuETOC54mAJydATrg+FQOW1lupGReOefs3Z1l9ZOErqi+rnXQLz018cvey8QXd2yqHftjGuVzhVARNPPhJCjU/AmpB9H+3ILZFhdCs00/AeDDDLcKKzAYCLxngwM6qeeM16MIKKMJStmytdsobpOG3ult7aBbe1T0eVnPEFM0j4XRu6q89cE9ayB9IFsc8MV0+CR3YlAyOeruOox4+VRna+87XkOWUxcEvGiqzDjgJ7JlfB+0UlX92ccjUau7aWKVPRyzGVuHgY8WX6HJ1+OdMc61UqRRpM6vszedrhBJDZXDoSQCZLdM8JKnRnzzBrYwzXjDK2AH57xAPceCMn9Kx9hKLa3igAyI0C5B5nmzcurEn41Idn7RATUHmfCuXJ1MktDRYjV8N+eVnaj813Ifj3YqitlvleTSPDHa2yTKkhWNzIxaSE/WRZJA7TGSByODrXShtFPMfD/CoB9JWywuNoWzcMkbIZSAeakCObGNSNFYdUPlVMfUyk6YeNLgxd3d67u6uFhL2sHGG4CbUue0T14yGkGHwDofBvDWZDY98T3r9B/V2cS/IszVznb8azRRbTtcR9qwM4Q59HvEIAkA+6XGCevdPtGupbrbaF3bJNjhY5WRfuSro6+7Oo8iKnLlnXdF/wDSIxWxiDYFyfW2ldY8FW3X5fVHSvU3YPtX183vnC/3EHy5VIKVz+bJ7L9qOG78B4Lx4Iri5KDsF71xKTlwXkGS2uVx861pgB5lz07zudPi1X957kTbSuHHLtn10/oFW2HwJV8fCsjZOzJbqYQQgcZHEzN6saZwZH8vAcydPEj0IX2qymhZ2JuuLuXsoo0AGGlkYArDH1ZiebYB4V6kdACRJl2dbSdmkEKrZQ/ZkqvHduP6eVscRjznhHI54sY4RWb2UXZC2tv+6A5lkPrXso0ZmPWEEe5sADuDvZIDs6xRJxyvkIvIaes7t7Ma5GW9wAJIB1jHllG+EeW1gXdYoIlMjagYAVR1eQgaIPmdANTXSd3NgR2kZVe9I3elkIAaRsYzpyUcgvQeJyT5u3sFLWPGeOV8GWQjBdhyAHsoMkKvTzJJO3qG7JSoUpSqkiqJZAqlmIVVBJJOAANSSTyAFVMwAJJwBqSegrl2/O9QlRQqh4n1t4mzi6Kn7ecDlZocELzlOOmOICrfbe4SKgjHEr9+CJ9BKM925uBzFuMZRDrIcZGBpDrW3YlnkYu7nikkb1pGPU+A6ADQAACqbWBmZnkcySOeKWRubt7hoABoFGgGlbECobLpGq3m/wC7kDq0S/AyIDXR/oftV/yfxEZLTzk58pCg/RRXNd7Di2Y/daNvgJENTr6J7gmwZc6JcTr834/9+sM7qA5Nz9KVkX2dL2WMoUldRzeKNg0i6c9BnHXhx1qB/Rlt4Wdz2R+wuSBpjCz8o28g47h8+DzrqlcS3n2J6NcSQYIjI44SNPqmOgB8UbK+IAU9apgmppwIkq1O8vfnoPnVlrpj1+VRfdDeD0m2Vn1mT6uUD76gd7yDKVb/AEsdKyr6dicZ08BXNJyTpmkVZn3O0FHXiPv/AI1GJ52OQdPIVm1j3MGdRz/fUQlTL9qOb747NeGRrlQXiIZ2UDPZzFVXjPXhIQDPTXkDWkt3XErRsrMjDgYkHJh4TGxx4sOL3sa6uRWufYNsW4jbwlvExr8+XOu2GalTM5Y7ehziZfSRLFAjSFnZk4BoBITIvE/qrgPwkE9CKmm7O7PY4lnbtJ+HhB9mMY1CeLHq1SKOMKMKAB4AYHyFXEQnlVZ5WyYwSPFXJwK2SLgAVbgh4ffV2uOcrNUhWZ6MrRlHUMrAhlIyCGGCCPDGlWbaPJz0FZtQismYEGxbdIXgSFFicEOiqAG4hwnOOZwAM+VQPd6dtm35tZj9VMQsbsR38ZEMmfvY+rcePCeVdLrGmsIndZGjRpFBVWZQSoJBIBPmBWkZ1afJRoygx8TWBvBtg21tLNnJRe6M+s57sa/FiorOrm30pbUaSSGyhBeUkPwL7Ujd2BT007znPLC0xw7pJCTpEQ3a2dJPKIohxyueBSc44Y/tJZDrheNnJPXIGpNdBitVRGsrU8UQOLy4A791KNHiQj1Yl9UnOnqD2jVndzY4t4jaQPltFvrpDzZf/CWz9AuSGccsn2ieGRYWFFSOPPJI4owMscd1EGg5DmcAAEkgAmvWjHlnNKXCMI2pXgRVLyN3Yok04iB1PJUA1LcgPgKnm7G762qEthp3A7Vxy05ImdRGuTgdeZySap3a2D2AMsuGuXGHYaqi8xFESAeAHmcAsdTjQDe1EpWSlQpSlVLClKUBzHfTevjhLsjeiGU28UTAq17cBmXE3WO2Uo2VOGfhIIxo8JZnd2klbjlfBduXL1VUeyi8go5e8k1LvpG2S8Fz2kaxy212CJ7WY4jlnjAKmNv6KVowx4x1jyedREWB4We0Mk8SfawOP53aZ+8v9LH4MuTjxxRolNGwjUAaVVWBZ3YIBUhkPIjX5VnK2eVVNDC27b9pbzIBklGwPMDK/qBW6+hq84kukzpxRTr44lj4T+sVYdafcu4FpfBGOEYtbnPLDsJLY+4Hue9jWeWPdBojk7K9wBy1qJ7/AGy2uIONRmWHMiADVlx9ZGPHKjIH3lWpFSuCMnF2izRyfdHbHYXKNkdjNwxyHoOI/Uye4M2D5OT0rqdxHkeYrlW9mxxb3Dx4+plDSRjoAdJY/gxyPJwOlTjcbbBuLfhc5lhPZuTzYAZjkP5lxnzDV09RFSSyIpB06M+lZk9vnUc/31iMuOdcZ0J2UPGDzFWjar51fpRSaJLS26jp86ugUr1VJ0GtG2weVcii4j5VfSxOMtp5davquOVKKuQVcDAr2lKsUFKUoDD2vtFLeGSaT1UGcDmx5Kq/iYkAeZrlOxGxOLy7t2uYjKxnCorhpZUaOONY3I41UuowM4wNM1uttXx2jM3C/Z7Ptj35v2so0PZ/exnCnxJOpK1ubOEKqTSp2aIAttAoJMYbur3B61w+cYAJGeEZJYn0OnxUrZjkkX9hWvotnBEVPEqIvCgyWlbVlQdSXLfvOKmu6+wTF9fOAbhhjAOVhQnPZxnqdBxN7RHgFAp3X2Gy4uLhQJiDwJkMIEPTI0MpHrMMj2QSNWkldEpXoUjGtRSlKqWFKUoBSlKA1+29jQ3cXZToHXIYcwysPVdGGqsPEHNcv3j3Yns2EpkdkT7O8iAE0A+7cqBho+WWxwn2gvOuwV4RUpg4VPGkz/WdnbXbnuyrn0O8J5doB9jMfEZz+PQDFftIZDFKjRyjmjdR95GGjL+IfHB0roe824gw72iKVbPaWrYET+JhzpG5+6e4T90ktUMjmAQwTpJPbxtgo3ELyxcD+iJ7zKB7J1I5FwQCavYKVFqOQHlWn3jsgR2vgOGTGh4M5DZ6cJJPkCT0rZXli0KLKkgntm0S4jGgPLhnUfZv0J5E/dPdqqOYNo3XTyNUNNySbj7xekxdnKf5xEAJOnaL7MoHgevgc+VSauLSQyWkqPE3CVP1LnUYPOGTxU4x5jHUZrp27G8kd4hwOCVftIiclfMH2kPRv3GuLNi7Xa2JT4Pd7ti+lW5Vcdqh7SEnT6wA90nwYEqff5VzfdzbPo06TnIjb6qdSMFUJxlh0aN+fgOOuxVzXf8A2OIZWuBjsZvtM6BJcYyfwuB/aH4qtgkncJckTXKOlV4yg86j+4VxI9lF2gPd4kQtkF4lOI2OdfVwM9cZ61Ia55KnRdMsm2Xzq6mzlwNT+le1mgVWhbMVbBB4n3n/AArISMDkAPdVVKEWKxZUwayqpkTIqQYlKEVjbQ2hFAnHM6ovixxk+AHMnyGtCTJqEbe2x6Y0ltBJwW0YPplyDgADVoY25ZIHebUAfrgX225tpOYYMwWwGZXYYcp1LnPdBHJOZxqQMisvZdpEYkIHZ2EPejDaduynPpEumqZGVHtHvY9UV2YOn1uRnOdGRs+2TgSQr2VrCB6PFg58BNIvMuSe6nPXJyxws23Y2AxcXVyuJBnsIjr2KkY42HLt2BOT7IPCPaLebs7FZyLi4Qrg5gibmvhLKvSQ9FPqjnhiQstrsb4RklyxSlKqWFKUoBSlKAUpSgFKUoBWj3k3Yiu8MSY51GEmTHEo58LA6Oh6q3vGDgjeUoDjN7ZXFlNrwxTSd3OC1pegD1XQnRyOhw41wXArA/ycspPoiGOZQWksXYZA6vZyHAePPs9MgdzHDXbb+yjmjaKVFeNhhlYZBHmDXNN6dyJIRxRdpPAp4l4WPpdsR7UTjvSKP7f584qd9yNiHxzrIpVxxL6rBgQykc1ZTqGHgdRWnvbN4GEqs3CuqTIfrIvJ8c18+RHrDqZLcXCTYa5kVW9WO/iXusBoI7+IaYB07QYx+DXONMksEgjmXgcjiXB4o5V+/C/tL8iOoGlVaoummbLYH0gDAS8AHhPGCY285FGSnvGV91Tm3nSRQyMroeTKQyn3EaVyifYyPloj2T8yAMoT5p/FcVq447i1YugkiPMvbHiRvN48a/6Sn31zT6dPWOha2juFK5fsv6RLgDDrFc40JU9jIPHK4Kk/2a31v9I1udJIriLzMYceesRb9RWDwzXBbuRM1GorMqHW+/8As8nW5C/nSRf0ZayZfpD2aoz6Uh8lV2PyC5qnZL0w2iUUqGT/AEmWY9RZ5fyQlc+eZOEVrLv6THP2Nrj8U8oGPPgjDZ/tCrLDN8EWjo1a/a+27e2XM8qp4AnLt+VBlmPuFckut8r24JUTtroUtE4QPfJ3nX+2K10ezJCxJ4YyfWYntJG/Mc4z5ktWsemf8mRZLdu/SG7n+axiJOXaXAyzeHBEDgdNWOfw1GoIJrycLxtJLjLSyaiFDzYjQKPBFxkjoMkXLDYkQEdxNGZ1ZiltE5y95Lg69BHbpqS4Azjw57Pd7dO4g7S3eQC0cJLMy6M74IeFHJyI8AcTHUgaYya64YlHZFJS9mzsLWKSPgTC7PjyzuxGbt19d3b9iMank2MDujWa7tbENwy3FwhWJSGt4WGCxGqzzIeRGhRD6vrHvYCW929hi54JZExapgwR4wJivqyOv7IYBRevrEY4andaN8IolyxSlKqWFKUoBSlKAUpSgFKUoBSlKAUpSgFKUoCJbzblrMzTW/DFcN64I+qn8plHJv8AOAcXLPEBw1zgRPDx2rw8UYPHJYzNgprpNYzA9zXUcJ4encOa7pWq3h3fhvI+CUHK5MciHhkiY+1G/Q+WoPIgjSpTIo4rNb8CGaJ2mt1OHZl4Z7c9VuogNP6wDhI1wBqbsFyDjJ9xHI1ttvbFnspVkd+Bh3I72Md1gThY7uP1RknGD3SfVKkgVp3tg8gRES3um1MGcWtyfaa0kb7KQ8+ybT+9UOPospezy82bDL9pGrHxI1+DDUVhtu9F7LSp7pC36ScQrIguiCykEMp4XRxwujeDKeX7jzFZqODyqpc0p3fP7dz+ZEI/QCvP5Pt+3wPKNf4k1vaE0sUjSLu4PanmPu4F/cmavR7vW41ZOM+MrM/6MSP0rZRyBuRzVE8uNOv/AFrQUWJbpEHCuAPIYA93SqrSzjeMzThjahuBUT17yXOkMWvqaHiblgEZwGI9trNZEeadmW1RuFyn2lxIdBbweLE6Mw5aga5K7rZ9s80ommVVYLwxRJjs7aH2YowNOLAHEw5nloAKvGNlJSozNk2bFjcT8PbMvCqr9nbwj1IYR0UDGT7R18K22w9k+nHjkX+ZA5UH/wAUR1I/8uP/AHPyevRsnZJvm72lkuQ2NDdODgxj/MDB4iPXPd9Xiz0FFAAAAAGgA0AA5ACrSfCM0uWVClKVQuKUpQClKUApSlAKUpQClKUApSlAKUpQClKUApSlAUSxhlKsAykEEEZBB0IIPMVzjencDhRhbx9tbn1rVj3kHjbOT0+4SMeyRgKelUomDgNw4ZAZ2kljTuJdIuby1wcNHcodZoweasOJdeuosSF4inGVKSfYzxnME4/A3sv4xtqNefOuv70bopcHtoWEN0BjtAMrKBySdBjjXwOQy9DjIPLLvZclvI8XZIjv35rObvWt2BzeFsaNyPGuGU44gOs1YTo9juAeehqopnny8PHzP+Fa4W54Xe3EkkafbW8mt1aDxx/Tw+Drk48dauW15xKGRgynkRqKpRonZl3DAfm6ePz8Kx7S3Epd5HaOCHHbyjmS3qwRfembIwBquQeZGfIoDIX74jjjHHPMwyIk6cI9qVuSr46+R2lpF2nZsUMUMefRoCcmMNnMsxyeK4fJJJzjJHPJNoxsrKVFyGIyMkkidmsY4LaAerbRYwB+KVh6zfAac97u9ss3hKjK2wJE0ikqZWBwYImGuOYdxy1UHOSmHsXZL30pjXiW2Q4nlBwWI5wQn733nHqjQd71epWdqkSLHGoREAVVUYCqNAAKu3WiM0r1ZVBCqKqIoVFAVVUABVAwAANAAOlXKUqhYUpSgFKUoBSlKAUpSgFKUoBSlKAUpSgFKUoBSlKAUpSgFKUoBWBtnY8N1GY50DLzHRkYcnRhqrDoQc1n0oDje9W7ctoyySO5jQ5hvYu7LBnpcBdOHxbHAeoWoptXKtxSGO3uH1FwoxZ3RPWZFB7GY8+Je6TnPjX0cwzoeVc83l3C4FdrNFaI57SzbHAwPP0cnSNvwHunpw86m73I22IZsaMSxxELwwJh4wRgzzlQHu5c6kk54FPqrjQaY3+zNmyXkphjJWNSPSJh7AIz2cZ/bMCPyg8R5qG0u4VlPdJ6KiSRdgxilmkXHZopIRVVucxXA4SML6x04Q3Z9lbNjt4lihXhRfiSTqzMx1ZiSSWOpJJq10qRFa6lWzrGOCNIoUCRoOFVHID+JPMk6kkk1k0pVCwpSlAKUpQClKUApSlAKUpQClKUApSlAKUpQClKUApSlAKUpQClKUApSlAKUpQGs2b9vdfnT/8ATHWzpSgFKUoBSlKAUpSgFKUoBSlKAUpSgFKUoBSlKA//2Q=="/>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29" name="Picture 5"/>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3350794" y="1417638"/>
            <a:ext cx="1642557" cy="142445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51127114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Procedures</a:t>
            </a:r>
            <a:endParaRPr lang="en-US" sz="5500" b="1" dirty="0">
              <a:ea typeface="+mj-ea"/>
              <a:cs typeface="+mj-cs"/>
            </a:endParaRPr>
          </a:p>
        </p:txBody>
      </p:sp>
      <p:sp>
        <p:nvSpPr>
          <p:cNvPr id="173058" name="Content Placeholder 6"/>
          <p:cNvSpPr>
            <a:spLocks noGrp="1"/>
          </p:cNvSpPr>
          <p:nvPr>
            <p:ph idx="1"/>
          </p:nvPr>
        </p:nvSpPr>
        <p:spPr>
          <a:xfrm>
            <a:off x="457200" y="1417638"/>
            <a:ext cx="7424057" cy="4800600"/>
          </a:xfrm>
        </p:spPr>
        <p:txBody>
          <a:bodyPr/>
          <a:lstStyle/>
          <a:p>
            <a:pPr marL="114300" indent="0">
              <a:buNone/>
            </a:pPr>
            <a:r>
              <a:rPr lang="en-US" b="1" dirty="0" smtClean="0"/>
              <a:t>ADMINISTRATION </a:t>
            </a:r>
          </a:p>
          <a:p>
            <a:r>
              <a:rPr lang="en-US" dirty="0" smtClean="0"/>
              <a:t>Can administer individually or in group</a:t>
            </a:r>
          </a:p>
          <a:p>
            <a:r>
              <a:rPr lang="en-US" dirty="0" smtClean="0"/>
              <a:t>Takes 1-2 minutes</a:t>
            </a:r>
          </a:p>
          <a:p>
            <a:r>
              <a:rPr lang="en-US" dirty="0" smtClean="0"/>
              <a:t>Informant answers 12 questions using a </a:t>
            </a:r>
            <a:r>
              <a:rPr lang="en-US" dirty="0"/>
              <a:t>four point scale ranging from 0=never to 3=always </a:t>
            </a:r>
            <a:endParaRPr lang="en-US" dirty="0" smtClean="0"/>
          </a:p>
          <a:p>
            <a:pPr marL="114300" indent="0">
              <a:buNone/>
            </a:pPr>
            <a:r>
              <a:rPr lang="en-US" b="1" dirty="0" smtClean="0"/>
              <a:t>SCORING</a:t>
            </a:r>
          </a:p>
          <a:p>
            <a:r>
              <a:rPr lang="en-US" dirty="0" smtClean="0"/>
              <a:t>Short forms can be scored directly on the answer sheet</a:t>
            </a:r>
          </a:p>
          <a:p>
            <a:r>
              <a:rPr lang="en-US" dirty="0" smtClean="0"/>
              <a:t>Sum answers to get raw score</a:t>
            </a:r>
          </a:p>
          <a:p>
            <a:r>
              <a:rPr lang="en-US" dirty="0" smtClean="0"/>
              <a:t>Find the corresponding T-score, percentile, confidence interval and tier in appendix of manual; record on answer sheet</a:t>
            </a:r>
          </a:p>
          <a:p>
            <a:r>
              <a:rPr lang="en-US" b="1" dirty="0" smtClean="0"/>
              <a:t>OR </a:t>
            </a:r>
            <a:r>
              <a:rPr lang="en-US" dirty="0" smtClean="0"/>
              <a:t>use optional scoring software</a:t>
            </a:r>
            <a:endParaRPr lang="en-US" b="1" dirty="0" smtClean="0"/>
          </a:p>
          <a:p>
            <a:pPr marL="114300" indent="0">
              <a:buNone/>
            </a:pPr>
            <a:endParaRPr lang="en-US" dirty="0" smtClean="0"/>
          </a:p>
          <a:p>
            <a:endParaRPr lang="en-US" dirty="0" smtClean="0"/>
          </a:p>
        </p:txBody>
      </p:sp>
    </p:spTree>
    <p:extLst>
      <p:ext uri="{BB962C8B-B14F-4D97-AF65-F5344CB8AC3E}">
        <p14:creationId xmlns="" xmlns:p14="http://schemas.microsoft.com/office/powerpoint/2010/main" val="60361911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Procedures</a:t>
            </a:r>
            <a:endParaRPr lang="en-US" sz="5500" b="1" dirty="0">
              <a:ea typeface="+mj-ea"/>
              <a:cs typeface="+mj-cs"/>
            </a:endParaRPr>
          </a:p>
        </p:txBody>
      </p:sp>
      <p:sp>
        <p:nvSpPr>
          <p:cNvPr id="10243" name="Content Placeholder 6"/>
          <p:cNvSpPr>
            <a:spLocks noGrp="1"/>
          </p:cNvSpPr>
          <p:nvPr>
            <p:ph idx="1"/>
          </p:nvPr>
        </p:nvSpPr>
        <p:spPr>
          <a:xfrm>
            <a:off x="420129" y="1490926"/>
            <a:ext cx="7620000" cy="4621212"/>
          </a:xfrm>
        </p:spPr>
        <p:txBody>
          <a:bodyPr/>
          <a:lstStyle/>
          <a:p>
            <a:pPr marL="114300" indent="0">
              <a:buNone/>
            </a:pPr>
            <a:r>
              <a:rPr lang="en-US" b="1" dirty="0" smtClean="0"/>
              <a:t>GRAPHING</a:t>
            </a:r>
          </a:p>
          <a:p>
            <a:r>
              <a:rPr lang="en-US" dirty="0" smtClean="0"/>
              <a:t>Option 1: Purchase Scoring Program (SEARS-SP)</a:t>
            </a:r>
          </a:p>
          <a:p>
            <a:pPr lvl="1"/>
            <a:r>
              <a:rPr lang="en-US" dirty="0" smtClean="0"/>
              <a:t>Includes Excel-like progress monitoring tables for multiple informants and time points and automatically graphs information</a:t>
            </a:r>
            <a:endParaRPr lang="en-US" dirty="0"/>
          </a:p>
          <a:p>
            <a:r>
              <a:rPr lang="en-US" dirty="0" smtClean="0"/>
              <a:t>Option 2: Create tables and graphs with basic Excel skills</a:t>
            </a:r>
          </a:p>
        </p:txBody>
      </p:sp>
      <p:pic>
        <p:nvPicPr>
          <p:cNvPr id="2050"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38296" y="3910995"/>
            <a:ext cx="8183667" cy="28381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Box 2"/>
          <p:cNvSpPr txBox="1"/>
          <p:nvPr/>
        </p:nvSpPr>
        <p:spPr>
          <a:xfrm>
            <a:off x="138296" y="3601477"/>
            <a:ext cx="8183667" cy="400110"/>
          </a:xfrm>
          <a:prstGeom prst="rect">
            <a:avLst/>
          </a:prstGeom>
          <a:noFill/>
        </p:spPr>
        <p:txBody>
          <a:bodyPr wrap="square" rtlCol="0">
            <a:spAutoFit/>
          </a:bodyPr>
          <a:lstStyle/>
          <a:p>
            <a:r>
              <a:rPr lang="en-US" sz="2000" dirty="0" smtClean="0">
                <a:solidFill>
                  <a:prstClr val="black"/>
                </a:solidFill>
              </a:rPr>
              <a:t>Example of a table in the SEARS-SP:</a:t>
            </a:r>
            <a:endParaRPr lang="en-US" sz="2000" dirty="0">
              <a:solidFill>
                <a:prstClr val="black"/>
              </a:solidFill>
            </a:endParaRPr>
          </a:p>
        </p:txBody>
      </p:sp>
    </p:spTree>
    <p:extLst>
      <p:ext uri="{BB962C8B-B14F-4D97-AF65-F5344CB8AC3E}">
        <p14:creationId xmlns="" xmlns:p14="http://schemas.microsoft.com/office/powerpoint/2010/main" val="96283169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745"/>
            <a:ext cx="7999413" cy="1143000"/>
          </a:xfrm>
        </p:spPr>
        <p:txBody>
          <a:bodyPr/>
          <a:lstStyle/>
          <a:p>
            <a:pPr eaLnBrk="1" fontAlgn="auto" hangingPunct="1">
              <a:spcAft>
                <a:spcPts val="0"/>
              </a:spcAft>
              <a:defRPr/>
            </a:pPr>
            <a:r>
              <a:rPr lang="en-US" sz="5500" b="1" dirty="0" smtClean="0">
                <a:ea typeface="+mj-ea"/>
                <a:cs typeface="+mj-cs"/>
              </a:rPr>
              <a:t>Procedures</a:t>
            </a:r>
            <a:endParaRPr lang="en-US" sz="5500" b="1" dirty="0">
              <a:ea typeface="+mj-ea"/>
              <a:cs typeface="+mj-cs"/>
            </a:endParaRPr>
          </a:p>
        </p:txBody>
      </p:sp>
      <p:sp>
        <p:nvSpPr>
          <p:cNvPr id="3" name="TextBox 2"/>
          <p:cNvSpPr txBox="1"/>
          <p:nvPr/>
        </p:nvSpPr>
        <p:spPr>
          <a:xfrm>
            <a:off x="271750" y="1157610"/>
            <a:ext cx="8183667" cy="400110"/>
          </a:xfrm>
          <a:prstGeom prst="rect">
            <a:avLst/>
          </a:prstGeom>
          <a:noFill/>
        </p:spPr>
        <p:txBody>
          <a:bodyPr wrap="square" rtlCol="0">
            <a:spAutoFit/>
          </a:bodyPr>
          <a:lstStyle/>
          <a:p>
            <a:r>
              <a:rPr lang="en-US" sz="2000" dirty="0" smtClean="0">
                <a:solidFill>
                  <a:prstClr val="black"/>
                </a:solidFill>
              </a:rPr>
              <a:t>Example of a summary graph in the SEARS-SP:</a:t>
            </a:r>
            <a:endParaRPr lang="en-US" sz="2000" dirty="0">
              <a:solidFill>
                <a:prstClr val="black"/>
              </a:solidFill>
            </a:endParaRPr>
          </a:p>
        </p:txBody>
      </p:sp>
      <p:pic>
        <p:nvPicPr>
          <p:cNvPr id="3074"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80039" y="1557720"/>
            <a:ext cx="7795367" cy="50434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6603999" y="3910149"/>
            <a:ext cx="725715" cy="338554"/>
          </a:xfrm>
          <a:prstGeom prst="rect">
            <a:avLst/>
          </a:prstGeom>
          <a:noFill/>
        </p:spPr>
        <p:txBody>
          <a:bodyPr wrap="square" rtlCol="0">
            <a:spAutoFit/>
          </a:bodyPr>
          <a:lstStyle/>
          <a:p>
            <a:r>
              <a:rPr lang="en-US" sz="1600" dirty="0" smtClean="0">
                <a:solidFill>
                  <a:prstClr val="black"/>
                </a:solidFill>
              </a:rPr>
              <a:t>Child</a:t>
            </a:r>
            <a:endParaRPr lang="en-US" sz="1600" dirty="0">
              <a:solidFill>
                <a:prstClr val="black"/>
              </a:solidFill>
            </a:endParaRPr>
          </a:p>
        </p:txBody>
      </p:sp>
      <p:sp>
        <p:nvSpPr>
          <p:cNvPr id="8" name="TextBox 7"/>
          <p:cNvSpPr txBox="1"/>
          <p:nvPr/>
        </p:nvSpPr>
        <p:spPr>
          <a:xfrm>
            <a:off x="5979881" y="4634174"/>
            <a:ext cx="870857" cy="338554"/>
          </a:xfrm>
          <a:prstGeom prst="rect">
            <a:avLst/>
          </a:prstGeom>
          <a:noFill/>
        </p:spPr>
        <p:txBody>
          <a:bodyPr wrap="square" rtlCol="0">
            <a:spAutoFit/>
          </a:bodyPr>
          <a:lstStyle/>
          <a:p>
            <a:r>
              <a:rPr lang="en-US" sz="1600" dirty="0" smtClean="0">
                <a:solidFill>
                  <a:prstClr val="black"/>
                </a:solidFill>
              </a:rPr>
              <a:t>Teacher</a:t>
            </a:r>
            <a:endParaRPr lang="en-US" sz="1600" dirty="0">
              <a:solidFill>
                <a:prstClr val="black"/>
              </a:solidFill>
            </a:endParaRPr>
          </a:p>
        </p:txBody>
      </p:sp>
      <p:sp>
        <p:nvSpPr>
          <p:cNvPr id="9" name="TextBox 8"/>
          <p:cNvSpPr txBox="1"/>
          <p:nvPr/>
        </p:nvSpPr>
        <p:spPr>
          <a:xfrm>
            <a:off x="7010399" y="4336998"/>
            <a:ext cx="870857" cy="338554"/>
          </a:xfrm>
          <a:prstGeom prst="rect">
            <a:avLst/>
          </a:prstGeom>
          <a:noFill/>
        </p:spPr>
        <p:txBody>
          <a:bodyPr wrap="square" rtlCol="0">
            <a:spAutoFit/>
          </a:bodyPr>
          <a:lstStyle/>
          <a:p>
            <a:r>
              <a:rPr lang="en-US" sz="1600" dirty="0" smtClean="0">
                <a:solidFill>
                  <a:prstClr val="black"/>
                </a:solidFill>
              </a:rPr>
              <a:t>Parent</a:t>
            </a:r>
            <a:endParaRPr lang="en-US" sz="1600" dirty="0">
              <a:solidFill>
                <a:prstClr val="black"/>
              </a:solidFill>
            </a:endParaRPr>
          </a:p>
        </p:txBody>
      </p:sp>
    </p:spTree>
    <p:extLst>
      <p:ext uri="{BB962C8B-B14F-4D97-AF65-F5344CB8AC3E}">
        <p14:creationId xmlns="" xmlns:p14="http://schemas.microsoft.com/office/powerpoint/2010/main" val="35748656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5" name="Slide Number Placeholder 3"/>
          <p:cNvSpPr txBox="1">
            <a:spLocks noGrp="1"/>
          </p:cNvSpPr>
          <p:nvPr/>
        </p:nvSpPr>
        <p:spPr bwMode="auto">
          <a:xfrm>
            <a:off x="0" y="6248400"/>
            <a:ext cx="5334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FE008D43-6D6A-45D0-B68E-D643160A4A9B}" type="slidenum">
              <a:rPr lang="en-US" sz="1400" b="1">
                <a:solidFill>
                  <a:schemeClr val="tx2"/>
                </a:solidFill>
              </a:rPr>
              <a:pPr algn="ctr" eaLnBrk="1" hangingPunct="1"/>
              <a:t>8</a:t>
            </a:fld>
            <a:endParaRPr lang="en-US" sz="1400" b="1">
              <a:solidFill>
                <a:schemeClr val="tx2"/>
              </a:solidFill>
            </a:endParaRPr>
          </a:p>
        </p:txBody>
      </p:sp>
      <p:graphicFrame>
        <p:nvGraphicFramePr>
          <p:cNvPr id="1026" name="Object 2"/>
          <p:cNvGraphicFramePr>
            <a:graphicFrameLocks noChangeAspect="1"/>
          </p:cNvGraphicFramePr>
          <p:nvPr/>
        </p:nvGraphicFramePr>
        <p:xfrm>
          <a:off x="3333750" y="2295525"/>
          <a:ext cx="1295400" cy="4410075"/>
        </p:xfrm>
        <a:graphic>
          <a:graphicData uri="http://schemas.openxmlformats.org/presentationml/2006/ole">
            <p:oleObj spid="_x0000_s1056" name="Drawing" r:id="rId4" imgW="1311965" imgH="4426226" progId="">
              <p:embed/>
            </p:oleObj>
          </a:graphicData>
        </a:graphic>
      </p:graphicFrame>
      <p:sp>
        <p:nvSpPr>
          <p:cNvPr id="1027" name="AutoShape 5"/>
          <p:cNvSpPr>
            <a:spLocks noChangeAspect="1" noChangeArrowheads="1" noTextEdit="1"/>
          </p:cNvSpPr>
          <p:nvPr/>
        </p:nvSpPr>
        <p:spPr bwMode="auto">
          <a:xfrm>
            <a:off x="4629150" y="2295525"/>
            <a:ext cx="1362075" cy="441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grpSp>
        <p:nvGrpSpPr>
          <p:cNvPr id="1028" name="Group 6"/>
          <p:cNvGrpSpPr>
            <a:grpSpLocks/>
          </p:cNvGrpSpPr>
          <p:nvPr/>
        </p:nvGrpSpPr>
        <p:grpSpPr bwMode="auto">
          <a:xfrm>
            <a:off x="742950" y="1676400"/>
            <a:ext cx="2381250" cy="461963"/>
            <a:chOff x="432" y="1008"/>
            <a:chExt cx="1296" cy="291"/>
          </a:xfrm>
        </p:grpSpPr>
        <p:sp>
          <p:nvSpPr>
            <p:cNvPr id="1052" name="Text Box 7"/>
            <p:cNvSpPr txBox="1">
              <a:spLocks noChangeArrowheads="1"/>
            </p:cNvSpPr>
            <p:nvPr/>
          </p:nvSpPr>
          <p:spPr bwMode="auto">
            <a:xfrm>
              <a:off x="437" y="1008"/>
              <a:ext cx="1245"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b="1"/>
                <a:t>Academic Systems</a:t>
              </a:r>
              <a:endParaRPr lang="en-US"/>
            </a:p>
          </p:txBody>
        </p:sp>
        <p:sp>
          <p:nvSpPr>
            <p:cNvPr id="1053" name="Rectangle 8"/>
            <p:cNvSpPr>
              <a:spLocks noChangeArrowheads="1"/>
            </p:cNvSpPr>
            <p:nvPr/>
          </p:nvSpPr>
          <p:spPr bwMode="auto">
            <a:xfrm>
              <a:off x="432" y="1056"/>
              <a:ext cx="1296" cy="19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1029" name="Text Box 12"/>
          <p:cNvSpPr txBox="1">
            <a:spLocks noChangeArrowheads="1"/>
          </p:cNvSpPr>
          <p:nvPr/>
        </p:nvSpPr>
        <p:spPr bwMode="auto">
          <a:xfrm>
            <a:off x="3867150" y="2524125"/>
            <a:ext cx="5905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200"/>
              <a:t>5-10%</a:t>
            </a:r>
          </a:p>
        </p:txBody>
      </p:sp>
      <p:sp>
        <p:nvSpPr>
          <p:cNvPr id="1030" name="Text Box 14"/>
          <p:cNvSpPr txBox="1">
            <a:spLocks noChangeArrowheads="1"/>
          </p:cNvSpPr>
          <p:nvPr/>
        </p:nvSpPr>
        <p:spPr bwMode="auto">
          <a:xfrm>
            <a:off x="3486150" y="3286125"/>
            <a:ext cx="6667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200"/>
              <a:t>10-15%</a:t>
            </a:r>
          </a:p>
        </p:txBody>
      </p:sp>
      <p:grpSp>
        <p:nvGrpSpPr>
          <p:cNvPr id="1031" name="Group 16"/>
          <p:cNvGrpSpPr>
            <a:grpSpLocks/>
          </p:cNvGrpSpPr>
          <p:nvPr/>
        </p:nvGrpSpPr>
        <p:grpSpPr bwMode="auto">
          <a:xfrm>
            <a:off x="361950" y="2246313"/>
            <a:ext cx="3352800" cy="730250"/>
            <a:chOff x="192" y="2036427"/>
            <a:chExt cx="2112" cy="730250"/>
          </a:xfrm>
        </p:grpSpPr>
        <p:sp>
          <p:nvSpPr>
            <p:cNvPr id="1050" name="Text Box 17"/>
            <p:cNvSpPr txBox="1">
              <a:spLocks noChangeArrowheads="1"/>
            </p:cNvSpPr>
            <p:nvPr/>
          </p:nvSpPr>
          <p:spPr bwMode="auto">
            <a:xfrm>
              <a:off x="192" y="2036427"/>
              <a:ext cx="1662" cy="73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400" u="sng"/>
                <a:t>Intensive, Individual Interventions</a:t>
              </a:r>
              <a:endParaRPr lang="en-US" sz="1400"/>
            </a:p>
            <a:p>
              <a:pPr eaLnBrk="1" hangingPunct="1">
                <a:buFontTx/>
                <a:buChar char="•"/>
              </a:pPr>
              <a:r>
                <a:rPr lang="en-US" sz="1400"/>
                <a:t>Individual and Small Groups</a:t>
              </a:r>
            </a:p>
            <a:p>
              <a:pPr eaLnBrk="1" hangingPunct="1">
                <a:buFontTx/>
                <a:buChar char="•"/>
              </a:pPr>
              <a:r>
                <a:rPr lang="en-US" sz="1400"/>
                <a:t>Intense, Prolonged Intervention</a:t>
              </a:r>
            </a:p>
          </p:txBody>
        </p:sp>
        <p:sp>
          <p:nvSpPr>
            <p:cNvPr id="1051" name="Line 18"/>
            <p:cNvSpPr>
              <a:spLocks noChangeShapeType="1"/>
            </p:cNvSpPr>
            <p:nvPr/>
          </p:nvSpPr>
          <p:spPr bwMode="auto">
            <a:xfrm>
              <a:off x="1968" y="2443712"/>
              <a:ext cx="336" cy="0"/>
            </a:xfrm>
            <a:prstGeom prst="line">
              <a:avLst/>
            </a:prstGeom>
            <a:noFill/>
            <a:ln w="88900">
              <a:solidFill>
                <a:schemeClr val="tx1"/>
              </a:solidFill>
              <a:round/>
              <a:headEnd type="triangle" w="med" len="me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32" name="Group 21"/>
          <p:cNvGrpSpPr>
            <a:grpSpLocks/>
          </p:cNvGrpSpPr>
          <p:nvPr/>
        </p:nvGrpSpPr>
        <p:grpSpPr bwMode="auto">
          <a:xfrm>
            <a:off x="361950" y="3327400"/>
            <a:ext cx="2971800" cy="1368425"/>
            <a:chOff x="192" y="1904"/>
            <a:chExt cx="1872" cy="862"/>
          </a:xfrm>
        </p:grpSpPr>
        <p:sp>
          <p:nvSpPr>
            <p:cNvPr id="1048" name="Text Box 22"/>
            <p:cNvSpPr txBox="1">
              <a:spLocks noChangeArrowheads="1"/>
            </p:cNvSpPr>
            <p:nvPr/>
          </p:nvSpPr>
          <p:spPr bwMode="auto">
            <a:xfrm>
              <a:off x="192" y="1904"/>
              <a:ext cx="1447" cy="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400" u="sng"/>
                <a:t>Targeted Group Interventions</a:t>
              </a:r>
              <a:endParaRPr lang="en-US" sz="1400"/>
            </a:p>
            <a:p>
              <a:pPr eaLnBrk="1" hangingPunct="1">
                <a:buFontTx/>
                <a:buChar char="•"/>
              </a:pPr>
              <a:r>
                <a:rPr lang="en-US" sz="1400"/>
                <a:t>Some students (at-risk)</a:t>
              </a:r>
            </a:p>
            <a:p>
              <a:pPr eaLnBrk="1" hangingPunct="1">
                <a:buFontTx/>
                <a:buChar char="•"/>
              </a:pPr>
              <a:r>
                <a:rPr lang="en-US" sz="1400"/>
                <a:t>Standard protocol reading</a:t>
              </a:r>
            </a:p>
            <a:p>
              <a:pPr eaLnBrk="1" hangingPunct="1"/>
              <a:r>
                <a:rPr lang="en-US" sz="1400"/>
                <a:t>interventions</a:t>
              </a:r>
            </a:p>
            <a:p>
              <a:pPr eaLnBrk="1" hangingPunct="1">
                <a:buFontTx/>
                <a:buChar char="•"/>
              </a:pPr>
              <a:endParaRPr lang="en-US" sz="1400"/>
            </a:p>
            <a:p>
              <a:pPr eaLnBrk="1" hangingPunct="1"/>
              <a:endParaRPr lang="en-US" sz="1400"/>
            </a:p>
          </p:txBody>
        </p:sp>
        <p:sp>
          <p:nvSpPr>
            <p:cNvPr id="1049" name="Line 23"/>
            <p:cNvSpPr>
              <a:spLocks noChangeShapeType="1"/>
            </p:cNvSpPr>
            <p:nvPr/>
          </p:nvSpPr>
          <p:spPr bwMode="auto">
            <a:xfrm>
              <a:off x="1728" y="2016"/>
              <a:ext cx="336" cy="0"/>
            </a:xfrm>
            <a:prstGeom prst="line">
              <a:avLst/>
            </a:prstGeom>
            <a:noFill/>
            <a:ln w="88900">
              <a:solidFill>
                <a:schemeClr val="tx1"/>
              </a:solidFill>
              <a:round/>
              <a:headEnd type="triangle" w="med" len="me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33" name="Group 27"/>
          <p:cNvGrpSpPr>
            <a:grpSpLocks/>
          </p:cNvGrpSpPr>
          <p:nvPr/>
        </p:nvGrpSpPr>
        <p:grpSpPr bwMode="auto">
          <a:xfrm>
            <a:off x="200025" y="4927600"/>
            <a:ext cx="3398838" cy="760413"/>
            <a:chOff x="180" y="3085"/>
            <a:chExt cx="2141" cy="479"/>
          </a:xfrm>
        </p:grpSpPr>
        <p:sp>
          <p:nvSpPr>
            <p:cNvPr id="1044" name="Text Box 28"/>
            <p:cNvSpPr txBox="1">
              <a:spLocks noChangeArrowheads="1"/>
            </p:cNvSpPr>
            <p:nvPr/>
          </p:nvSpPr>
          <p:spPr bwMode="auto">
            <a:xfrm>
              <a:off x="1851" y="3085"/>
              <a:ext cx="47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400"/>
                <a:t>80-85%</a:t>
              </a:r>
            </a:p>
          </p:txBody>
        </p:sp>
        <p:grpSp>
          <p:nvGrpSpPr>
            <p:cNvPr id="1045" name="Group 30"/>
            <p:cNvGrpSpPr>
              <a:grpSpLocks/>
            </p:cNvGrpSpPr>
            <p:nvPr/>
          </p:nvGrpSpPr>
          <p:grpSpPr bwMode="auto">
            <a:xfrm>
              <a:off x="180" y="3104"/>
              <a:ext cx="1584" cy="460"/>
              <a:chOff x="144" y="2912"/>
              <a:chExt cx="1584" cy="460"/>
            </a:xfrm>
          </p:grpSpPr>
          <p:sp>
            <p:nvSpPr>
              <p:cNvPr id="1046" name="Text Box 31"/>
              <p:cNvSpPr txBox="1">
                <a:spLocks noChangeArrowheads="1"/>
              </p:cNvSpPr>
              <p:nvPr/>
            </p:nvSpPr>
            <p:spPr bwMode="auto">
              <a:xfrm>
                <a:off x="144" y="2912"/>
                <a:ext cx="1206" cy="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400" u="sng"/>
                  <a:t>Universal Interventions</a:t>
                </a:r>
                <a:endParaRPr lang="en-US" sz="1400"/>
              </a:p>
              <a:p>
                <a:pPr eaLnBrk="1" hangingPunct="1">
                  <a:buFontTx/>
                  <a:buChar char="•"/>
                </a:pPr>
                <a:r>
                  <a:rPr lang="en-US" sz="1400"/>
                  <a:t>Effective Academic In-</a:t>
                </a:r>
              </a:p>
              <a:p>
                <a:pPr eaLnBrk="1" hangingPunct="1"/>
                <a:r>
                  <a:rPr lang="en-US" sz="1400"/>
                  <a:t>struction</a:t>
                </a:r>
              </a:p>
            </p:txBody>
          </p:sp>
          <p:sp>
            <p:nvSpPr>
              <p:cNvPr id="1047" name="Line 32"/>
              <p:cNvSpPr>
                <a:spLocks noChangeShapeType="1"/>
              </p:cNvSpPr>
              <p:nvPr/>
            </p:nvSpPr>
            <p:spPr bwMode="auto">
              <a:xfrm>
                <a:off x="1392" y="3024"/>
                <a:ext cx="336" cy="0"/>
              </a:xfrm>
              <a:prstGeom prst="line">
                <a:avLst/>
              </a:prstGeom>
              <a:noFill/>
              <a:ln w="88900">
                <a:solidFill>
                  <a:schemeClr val="tx1"/>
                </a:solidFill>
                <a:round/>
                <a:headEnd type="triangle" w="med" len="med"/>
                <a:tailEnd/>
              </a:ln>
              <a:extLst>
                <a:ext uri="{909E8E84-426E-40DD-AFC4-6F175D3DCCD1}">
                  <a14:hiddenFill xmlns="" xmlns:a14="http://schemas.microsoft.com/office/drawing/2010/main">
                    <a:noFill/>
                  </a14:hiddenFill>
                </a:ext>
              </a:extLst>
            </p:spPr>
            <p:txBody>
              <a:bodyPr wrap="none" anchor="ctr"/>
              <a:lstStyle/>
              <a:p>
                <a:endParaRPr lang="en-US"/>
              </a:p>
            </p:txBody>
          </p:sp>
        </p:grpSp>
      </p:grpSp>
      <p:sp>
        <p:nvSpPr>
          <p:cNvPr id="1034" name="Rectangle 36"/>
          <p:cNvSpPr>
            <a:spLocks noChangeArrowheads="1"/>
          </p:cNvSpPr>
          <p:nvPr/>
        </p:nvSpPr>
        <p:spPr bwMode="auto">
          <a:xfrm>
            <a:off x="361950" y="228600"/>
            <a:ext cx="8401050" cy="1096963"/>
          </a:xfrm>
          <a:prstGeom prst="rect">
            <a:avLst/>
          </a:prstGeom>
          <a:solidFill>
            <a:srgbClr val="FF8000"/>
          </a:solidFill>
          <a:ln w="57150">
            <a:solidFill>
              <a:schemeClr val="tx1"/>
            </a:solidFill>
            <a:miter lim="800000"/>
            <a:headEnd/>
            <a:tailEnd/>
          </a:ln>
        </p:spPr>
        <p:txBody>
          <a:bodyPr anchor="ctr"/>
          <a:lstStyle/>
          <a:p>
            <a:pPr algn="ctr"/>
            <a:r>
              <a:rPr lang="en-US" b="1"/>
              <a:t>Multiple Tiers Implemented Through Progress </a:t>
            </a:r>
            <a:br>
              <a:rPr lang="en-US" b="1"/>
            </a:br>
            <a:r>
              <a:rPr lang="en-US" b="1"/>
              <a:t>Monitoring and Formative Evaluation (Sugai, Horner, &amp; Gresham, 2002)</a:t>
            </a:r>
          </a:p>
        </p:txBody>
      </p:sp>
      <p:sp>
        <p:nvSpPr>
          <p:cNvPr id="1035" name="Freeform 38"/>
          <p:cNvSpPr>
            <a:spLocks/>
          </p:cNvSpPr>
          <p:nvPr/>
        </p:nvSpPr>
        <p:spPr bwMode="auto">
          <a:xfrm>
            <a:off x="4638675" y="3559175"/>
            <a:ext cx="1331913" cy="3136900"/>
          </a:xfrm>
          <a:custGeom>
            <a:avLst/>
            <a:gdLst>
              <a:gd name="T0" fmla="*/ 0 w 839"/>
              <a:gd name="T1" fmla="*/ 0 h 1976"/>
              <a:gd name="T2" fmla="*/ 2147483647 w 839"/>
              <a:gd name="T3" fmla="*/ 0 h 1976"/>
              <a:gd name="T4" fmla="*/ 2147483647 w 839"/>
              <a:gd name="T5" fmla="*/ 2147483647 h 1976"/>
              <a:gd name="T6" fmla="*/ 0 w 839"/>
              <a:gd name="T7" fmla="*/ 2147483647 h 1976"/>
              <a:gd name="T8" fmla="*/ 0 w 839"/>
              <a:gd name="T9" fmla="*/ 0 h 1976"/>
              <a:gd name="T10" fmla="*/ 0 60000 65536"/>
              <a:gd name="T11" fmla="*/ 0 60000 65536"/>
              <a:gd name="T12" fmla="*/ 0 60000 65536"/>
              <a:gd name="T13" fmla="*/ 0 60000 65536"/>
              <a:gd name="T14" fmla="*/ 0 60000 65536"/>
              <a:gd name="T15" fmla="*/ 0 w 839"/>
              <a:gd name="T16" fmla="*/ 0 h 1976"/>
              <a:gd name="T17" fmla="*/ 839 w 839"/>
              <a:gd name="T18" fmla="*/ 1976 h 1976"/>
            </a:gdLst>
            <a:ahLst/>
            <a:cxnLst>
              <a:cxn ang="T10">
                <a:pos x="T0" y="T1"/>
              </a:cxn>
              <a:cxn ang="T11">
                <a:pos x="T2" y="T3"/>
              </a:cxn>
              <a:cxn ang="T12">
                <a:pos x="T4" y="T5"/>
              </a:cxn>
              <a:cxn ang="T13">
                <a:pos x="T6" y="T7"/>
              </a:cxn>
              <a:cxn ang="T14">
                <a:pos x="T8" y="T9"/>
              </a:cxn>
            </a:cxnLst>
            <a:rect l="T15" t="T16" r="T17" b="T18"/>
            <a:pathLst>
              <a:path w="839" h="1976">
                <a:moveTo>
                  <a:pt x="0" y="0"/>
                </a:moveTo>
                <a:lnTo>
                  <a:pt x="253" y="0"/>
                </a:lnTo>
                <a:lnTo>
                  <a:pt x="839" y="1976"/>
                </a:lnTo>
                <a:lnTo>
                  <a:pt x="0" y="1976"/>
                </a:lnTo>
                <a:lnTo>
                  <a:pt x="0" y="0"/>
                </a:lnTo>
                <a:close/>
              </a:path>
            </a:pathLst>
          </a:custGeom>
          <a:solidFill>
            <a:srgbClr val="008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36" name="Freeform 39"/>
          <p:cNvSpPr>
            <a:spLocks/>
          </p:cNvSpPr>
          <p:nvPr/>
        </p:nvSpPr>
        <p:spPr bwMode="auto">
          <a:xfrm>
            <a:off x="4629150" y="3549650"/>
            <a:ext cx="1352550" cy="3155950"/>
          </a:xfrm>
          <a:custGeom>
            <a:avLst/>
            <a:gdLst>
              <a:gd name="T0" fmla="*/ 2147483647 w 852"/>
              <a:gd name="T1" fmla="*/ 0 h 1988"/>
              <a:gd name="T2" fmla="*/ 2147483647 w 852"/>
              <a:gd name="T3" fmla="*/ 0 h 1988"/>
              <a:gd name="T4" fmla="*/ 2147483647 w 852"/>
              <a:gd name="T5" fmla="*/ 2147483647 h 1988"/>
              <a:gd name="T6" fmla="*/ 0 w 852"/>
              <a:gd name="T7" fmla="*/ 2147483647 h 1988"/>
              <a:gd name="T8" fmla="*/ 0 w 852"/>
              <a:gd name="T9" fmla="*/ 2147483647 h 1988"/>
              <a:gd name="T10" fmla="*/ 2147483647 w 852"/>
              <a:gd name="T11" fmla="*/ 2147483647 h 1988"/>
              <a:gd name="T12" fmla="*/ 2147483647 w 852"/>
              <a:gd name="T13" fmla="*/ 2147483647 h 1988"/>
              <a:gd name="T14" fmla="*/ 2147483647 w 852"/>
              <a:gd name="T15" fmla="*/ 2147483647 h 1988"/>
              <a:gd name="T16" fmla="*/ 2147483647 w 852"/>
              <a:gd name="T17" fmla="*/ 2147483647 h 1988"/>
              <a:gd name="T18" fmla="*/ 2147483647 w 852"/>
              <a:gd name="T19" fmla="*/ 0 h 19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2"/>
              <a:gd name="T31" fmla="*/ 0 h 1988"/>
              <a:gd name="T32" fmla="*/ 852 w 852"/>
              <a:gd name="T33" fmla="*/ 1988 h 19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2" h="1988">
                <a:moveTo>
                  <a:pt x="259" y="0"/>
                </a:moveTo>
                <a:lnTo>
                  <a:pt x="265" y="0"/>
                </a:lnTo>
                <a:lnTo>
                  <a:pt x="852" y="1988"/>
                </a:lnTo>
                <a:lnTo>
                  <a:pt x="0" y="1988"/>
                </a:lnTo>
                <a:lnTo>
                  <a:pt x="0" y="6"/>
                </a:lnTo>
                <a:lnTo>
                  <a:pt x="13" y="6"/>
                </a:lnTo>
                <a:lnTo>
                  <a:pt x="13" y="1976"/>
                </a:lnTo>
                <a:lnTo>
                  <a:pt x="833" y="1976"/>
                </a:lnTo>
                <a:lnTo>
                  <a:pt x="252" y="6"/>
                </a:lnTo>
                <a:lnTo>
                  <a:pt x="25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37" name="Freeform 40"/>
          <p:cNvSpPr>
            <a:spLocks/>
          </p:cNvSpPr>
          <p:nvPr/>
        </p:nvSpPr>
        <p:spPr bwMode="auto">
          <a:xfrm>
            <a:off x="4629150" y="3549650"/>
            <a:ext cx="411163" cy="19050"/>
          </a:xfrm>
          <a:custGeom>
            <a:avLst/>
            <a:gdLst>
              <a:gd name="T0" fmla="*/ 0 w 259"/>
              <a:gd name="T1" fmla="*/ 2147483647 h 12"/>
              <a:gd name="T2" fmla="*/ 0 w 259"/>
              <a:gd name="T3" fmla="*/ 0 h 12"/>
              <a:gd name="T4" fmla="*/ 2147483647 w 259"/>
              <a:gd name="T5" fmla="*/ 0 h 12"/>
              <a:gd name="T6" fmla="*/ 2147483647 w 259"/>
              <a:gd name="T7" fmla="*/ 2147483647 h 12"/>
              <a:gd name="T8" fmla="*/ 2147483647 w 259"/>
              <a:gd name="T9" fmla="*/ 2147483647 h 12"/>
              <a:gd name="T10" fmla="*/ 0 w 259"/>
              <a:gd name="T11" fmla="*/ 2147483647 h 12"/>
              <a:gd name="T12" fmla="*/ 0 60000 65536"/>
              <a:gd name="T13" fmla="*/ 0 60000 65536"/>
              <a:gd name="T14" fmla="*/ 0 60000 65536"/>
              <a:gd name="T15" fmla="*/ 0 60000 65536"/>
              <a:gd name="T16" fmla="*/ 0 60000 65536"/>
              <a:gd name="T17" fmla="*/ 0 60000 65536"/>
              <a:gd name="T18" fmla="*/ 0 w 259"/>
              <a:gd name="T19" fmla="*/ 0 h 12"/>
              <a:gd name="T20" fmla="*/ 259 w 259"/>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59" h="12">
                <a:moveTo>
                  <a:pt x="0" y="6"/>
                </a:moveTo>
                <a:lnTo>
                  <a:pt x="0" y="0"/>
                </a:lnTo>
                <a:lnTo>
                  <a:pt x="259" y="0"/>
                </a:lnTo>
                <a:lnTo>
                  <a:pt x="259" y="12"/>
                </a:lnTo>
                <a:lnTo>
                  <a:pt x="6" y="12"/>
                </a:lnTo>
                <a:lnTo>
                  <a:pt x="0"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38" name="Freeform 41"/>
          <p:cNvSpPr>
            <a:spLocks/>
          </p:cNvSpPr>
          <p:nvPr/>
        </p:nvSpPr>
        <p:spPr bwMode="auto">
          <a:xfrm>
            <a:off x="4638675" y="2295525"/>
            <a:ext cx="180975" cy="598488"/>
          </a:xfrm>
          <a:custGeom>
            <a:avLst/>
            <a:gdLst>
              <a:gd name="T0" fmla="*/ 0 w 114"/>
              <a:gd name="T1" fmla="*/ 0 h 377"/>
              <a:gd name="T2" fmla="*/ 0 w 114"/>
              <a:gd name="T3" fmla="*/ 2147483647 h 377"/>
              <a:gd name="T4" fmla="*/ 2147483647 w 114"/>
              <a:gd name="T5" fmla="*/ 2147483647 h 377"/>
              <a:gd name="T6" fmla="*/ 0 w 114"/>
              <a:gd name="T7" fmla="*/ 0 h 377"/>
              <a:gd name="T8" fmla="*/ 0 60000 65536"/>
              <a:gd name="T9" fmla="*/ 0 60000 65536"/>
              <a:gd name="T10" fmla="*/ 0 60000 65536"/>
              <a:gd name="T11" fmla="*/ 0 60000 65536"/>
              <a:gd name="T12" fmla="*/ 0 w 114"/>
              <a:gd name="T13" fmla="*/ 0 h 377"/>
              <a:gd name="T14" fmla="*/ 114 w 114"/>
              <a:gd name="T15" fmla="*/ 377 h 377"/>
            </a:gdLst>
            <a:ahLst/>
            <a:cxnLst>
              <a:cxn ang="T8">
                <a:pos x="T0" y="T1"/>
              </a:cxn>
              <a:cxn ang="T9">
                <a:pos x="T2" y="T3"/>
              </a:cxn>
              <a:cxn ang="T10">
                <a:pos x="T4" y="T5"/>
              </a:cxn>
              <a:cxn ang="T11">
                <a:pos x="T6" y="T7"/>
              </a:cxn>
            </a:cxnLst>
            <a:rect l="T12" t="T13" r="T14" b="T15"/>
            <a:pathLst>
              <a:path w="114" h="377">
                <a:moveTo>
                  <a:pt x="0" y="0"/>
                </a:moveTo>
                <a:lnTo>
                  <a:pt x="0" y="377"/>
                </a:lnTo>
                <a:lnTo>
                  <a:pt x="114" y="377"/>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39" name="Freeform 42"/>
          <p:cNvSpPr>
            <a:spLocks/>
          </p:cNvSpPr>
          <p:nvPr/>
        </p:nvSpPr>
        <p:spPr bwMode="auto">
          <a:xfrm>
            <a:off x="4629150" y="2295525"/>
            <a:ext cx="200025" cy="608013"/>
          </a:xfrm>
          <a:custGeom>
            <a:avLst/>
            <a:gdLst>
              <a:gd name="T0" fmla="*/ 2147483647 w 126"/>
              <a:gd name="T1" fmla="*/ 2147483647 h 383"/>
              <a:gd name="T2" fmla="*/ 2147483647 w 126"/>
              <a:gd name="T3" fmla="*/ 2147483647 h 383"/>
              <a:gd name="T4" fmla="*/ 0 w 126"/>
              <a:gd name="T5" fmla="*/ 0 h 383"/>
              <a:gd name="T6" fmla="*/ 2147483647 w 126"/>
              <a:gd name="T7" fmla="*/ 0 h 383"/>
              <a:gd name="T8" fmla="*/ 2147483647 w 126"/>
              <a:gd name="T9" fmla="*/ 2147483647 h 383"/>
              <a:gd name="T10" fmla="*/ 0 w 126"/>
              <a:gd name="T11" fmla="*/ 2147483647 h 383"/>
              <a:gd name="T12" fmla="*/ 0 w 126"/>
              <a:gd name="T13" fmla="*/ 2147483647 h 383"/>
              <a:gd name="T14" fmla="*/ 2147483647 w 126"/>
              <a:gd name="T15" fmla="*/ 2147483647 h 383"/>
              <a:gd name="T16" fmla="*/ 0 60000 65536"/>
              <a:gd name="T17" fmla="*/ 0 60000 65536"/>
              <a:gd name="T18" fmla="*/ 0 60000 65536"/>
              <a:gd name="T19" fmla="*/ 0 60000 65536"/>
              <a:gd name="T20" fmla="*/ 0 60000 65536"/>
              <a:gd name="T21" fmla="*/ 0 60000 65536"/>
              <a:gd name="T22" fmla="*/ 0 60000 65536"/>
              <a:gd name="T23" fmla="*/ 0 60000 65536"/>
              <a:gd name="T24" fmla="*/ 0 w 126"/>
              <a:gd name="T25" fmla="*/ 0 h 383"/>
              <a:gd name="T26" fmla="*/ 126 w 126"/>
              <a:gd name="T27" fmla="*/ 383 h 3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6" h="383">
                <a:moveTo>
                  <a:pt x="6" y="371"/>
                </a:moveTo>
                <a:lnTo>
                  <a:pt x="114" y="371"/>
                </a:lnTo>
                <a:lnTo>
                  <a:pt x="0" y="0"/>
                </a:lnTo>
                <a:lnTo>
                  <a:pt x="13" y="0"/>
                </a:lnTo>
                <a:lnTo>
                  <a:pt x="126" y="383"/>
                </a:lnTo>
                <a:lnTo>
                  <a:pt x="0" y="383"/>
                </a:lnTo>
                <a:lnTo>
                  <a:pt x="0" y="377"/>
                </a:lnTo>
                <a:lnTo>
                  <a:pt x="6" y="37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0" name="Freeform 43"/>
          <p:cNvSpPr>
            <a:spLocks/>
          </p:cNvSpPr>
          <p:nvPr/>
        </p:nvSpPr>
        <p:spPr bwMode="auto">
          <a:xfrm>
            <a:off x="4629150" y="2228850"/>
            <a:ext cx="20638" cy="665163"/>
          </a:xfrm>
          <a:custGeom>
            <a:avLst/>
            <a:gdLst>
              <a:gd name="T0" fmla="*/ 2147483647 w 13"/>
              <a:gd name="T1" fmla="*/ 2147483647 h 419"/>
              <a:gd name="T2" fmla="*/ 2147483647 w 13"/>
              <a:gd name="T3" fmla="*/ 2147483647 h 419"/>
              <a:gd name="T4" fmla="*/ 0 w 13"/>
              <a:gd name="T5" fmla="*/ 2147483647 h 419"/>
              <a:gd name="T6" fmla="*/ 0 w 13"/>
              <a:gd name="T7" fmla="*/ 0 h 419"/>
              <a:gd name="T8" fmla="*/ 2147483647 w 13"/>
              <a:gd name="T9" fmla="*/ 2147483647 h 419"/>
              <a:gd name="T10" fmla="*/ 2147483647 w 13"/>
              <a:gd name="T11" fmla="*/ 2147483647 h 419"/>
              <a:gd name="T12" fmla="*/ 0 60000 65536"/>
              <a:gd name="T13" fmla="*/ 0 60000 65536"/>
              <a:gd name="T14" fmla="*/ 0 60000 65536"/>
              <a:gd name="T15" fmla="*/ 0 60000 65536"/>
              <a:gd name="T16" fmla="*/ 0 60000 65536"/>
              <a:gd name="T17" fmla="*/ 0 60000 65536"/>
              <a:gd name="T18" fmla="*/ 0 w 13"/>
              <a:gd name="T19" fmla="*/ 0 h 419"/>
              <a:gd name="T20" fmla="*/ 13 w 13"/>
              <a:gd name="T21" fmla="*/ 419 h 419"/>
            </a:gdLst>
            <a:ahLst/>
            <a:cxnLst>
              <a:cxn ang="T12">
                <a:pos x="T0" y="T1"/>
              </a:cxn>
              <a:cxn ang="T13">
                <a:pos x="T2" y="T3"/>
              </a:cxn>
              <a:cxn ang="T14">
                <a:pos x="T4" y="T5"/>
              </a:cxn>
              <a:cxn ang="T15">
                <a:pos x="T6" y="T7"/>
              </a:cxn>
              <a:cxn ang="T16">
                <a:pos x="T8" y="T9"/>
              </a:cxn>
              <a:cxn ang="T17">
                <a:pos x="T10" y="T11"/>
              </a:cxn>
            </a:cxnLst>
            <a:rect l="T18" t="T19" r="T20" b="T21"/>
            <a:pathLst>
              <a:path w="13" h="419">
                <a:moveTo>
                  <a:pt x="13" y="42"/>
                </a:moveTo>
                <a:lnTo>
                  <a:pt x="13" y="419"/>
                </a:lnTo>
                <a:lnTo>
                  <a:pt x="0" y="419"/>
                </a:lnTo>
                <a:lnTo>
                  <a:pt x="0" y="0"/>
                </a:lnTo>
                <a:lnTo>
                  <a:pt x="13" y="4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1" name="Freeform 44"/>
          <p:cNvSpPr>
            <a:spLocks/>
          </p:cNvSpPr>
          <p:nvPr/>
        </p:nvSpPr>
        <p:spPr bwMode="auto">
          <a:xfrm>
            <a:off x="4638675" y="2894013"/>
            <a:ext cx="401638" cy="674687"/>
          </a:xfrm>
          <a:custGeom>
            <a:avLst/>
            <a:gdLst>
              <a:gd name="T0" fmla="*/ 0 w 253"/>
              <a:gd name="T1" fmla="*/ 0 h 425"/>
              <a:gd name="T2" fmla="*/ 0 w 253"/>
              <a:gd name="T3" fmla="*/ 2147483647 h 425"/>
              <a:gd name="T4" fmla="*/ 2147483647 w 253"/>
              <a:gd name="T5" fmla="*/ 2147483647 h 425"/>
              <a:gd name="T6" fmla="*/ 2147483647 w 253"/>
              <a:gd name="T7" fmla="*/ 0 h 425"/>
              <a:gd name="T8" fmla="*/ 0 w 253"/>
              <a:gd name="T9" fmla="*/ 0 h 425"/>
              <a:gd name="T10" fmla="*/ 0 60000 65536"/>
              <a:gd name="T11" fmla="*/ 0 60000 65536"/>
              <a:gd name="T12" fmla="*/ 0 60000 65536"/>
              <a:gd name="T13" fmla="*/ 0 60000 65536"/>
              <a:gd name="T14" fmla="*/ 0 60000 65536"/>
              <a:gd name="T15" fmla="*/ 0 w 253"/>
              <a:gd name="T16" fmla="*/ 0 h 425"/>
              <a:gd name="T17" fmla="*/ 253 w 253"/>
              <a:gd name="T18" fmla="*/ 425 h 425"/>
            </a:gdLst>
            <a:ahLst/>
            <a:cxnLst>
              <a:cxn ang="T10">
                <a:pos x="T0" y="T1"/>
              </a:cxn>
              <a:cxn ang="T11">
                <a:pos x="T2" y="T3"/>
              </a:cxn>
              <a:cxn ang="T12">
                <a:pos x="T4" y="T5"/>
              </a:cxn>
              <a:cxn ang="T13">
                <a:pos x="T6" y="T7"/>
              </a:cxn>
              <a:cxn ang="T14">
                <a:pos x="T8" y="T9"/>
              </a:cxn>
            </a:cxnLst>
            <a:rect l="T15" t="T16" r="T17" b="T18"/>
            <a:pathLst>
              <a:path w="253" h="425">
                <a:moveTo>
                  <a:pt x="0" y="0"/>
                </a:moveTo>
                <a:lnTo>
                  <a:pt x="0" y="425"/>
                </a:lnTo>
                <a:lnTo>
                  <a:pt x="253" y="425"/>
                </a:lnTo>
                <a:lnTo>
                  <a:pt x="114" y="0"/>
                </a:lnTo>
                <a:lnTo>
                  <a:pt x="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2" name="Freeform 45"/>
          <p:cNvSpPr>
            <a:spLocks/>
          </p:cNvSpPr>
          <p:nvPr/>
        </p:nvSpPr>
        <p:spPr bwMode="auto">
          <a:xfrm>
            <a:off x="4629150" y="2884488"/>
            <a:ext cx="420688" cy="693737"/>
          </a:xfrm>
          <a:custGeom>
            <a:avLst/>
            <a:gdLst>
              <a:gd name="T0" fmla="*/ 2147483647 w 265"/>
              <a:gd name="T1" fmla="*/ 2147483647 h 437"/>
              <a:gd name="T2" fmla="*/ 2147483647 w 265"/>
              <a:gd name="T3" fmla="*/ 2147483647 h 437"/>
              <a:gd name="T4" fmla="*/ 2147483647 w 265"/>
              <a:gd name="T5" fmla="*/ 2147483647 h 437"/>
              <a:gd name="T6" fmla="*/ 2147483647 w 265"/>
              <a:gd name="T7" fmla="*/ 2147483647 h 437"/>
              <a:gd name="T8" fmla="*/ 2147483647 w 265"/>
              <a:gd name="T9" fmla="*/ 0 h 437"/>
              <a:gd name="T10" fmla="*/ 2147483647 w 265"/>
              <a:gd name="T11" fmla="*/ 0 h 437"/>
              <a:gd name="T12" fmla="*/ 2147483647 w 265"/>
              <a:gd name="T13" fmla="*/ 2147483647 h 437"/>
              <a:gd name="T14" fmla="*/ 0 w 265"/>
              <a:gd name="T15" fmla="*/ 2147483647 h 437"/>
              <a:gd name="T16" fmla="*/ 0 w 265"/>
              <a:gd name="T17" fmla="*/ 2147483647 h 437"/>
              <a:gd name="T18" fmla="*/ 2147483647 w 265"/>
              <a:gd name="T19" fmla="*/ 2147483647 h 4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5"/>
              <a:gd name="T31" fmla="*/ 0 h 437"/>
              <a:gd name="T32" fmla="*/ 265 w 265"/>
              <a:gd name="T33" fmla="*/ 437 h 4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5" h="437">
                <a:moveTo>
                  <a:pt x="6" y="425"/>
                </a:moveTo>
                <a:lnTo>
                  <a:pt x="252" y="425"/>
                </a:lnTo>
                <a:lnTo>
                  <a:pt x="120" y="12"/>
                </a:lnTo>
                <a:lnTo>
                  <a:pt x="6" y="12"/>
                </a:lnTo>
                <a:lnTo>
                  <a:pt x="6" y="0"/>
                </a:lnTo>
                <a:lnTo>
                  <a:pt x="126" y="0"/>
                </a:lnTo>
                <a:lnTo>
                  <a:pt x="265" y="437"/>
                </a:lnTo>
                <a:lnTo>
                  <a:pt x="0" y="437"/>
                </a:lnTo>
                <a:lnTo>
                  <a:pt x="0" y="431"/>
                </a:lnTo>
                <a:lnTo>
                  <a:pt x="6" y="42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3" name="Freeform 46"/>
          <p:cNvSpPr>
            <a:spLocks/>
          </p:cNvSpPr>
          <p:nvPr/>
        </p:nvSpPr>
        <p:spPr bwMode="auto">
          <a:xfrm>
            <a:off x="4629150" y="2884488"/>
            <a:ext cx="20638" cy="684212"/>
          </a:xfrm>
          <a:custGeom>
            <a:avLst/>
            <a:gdLst>
              <a:gd name="T0" fmla="*/ 2147483647 w 13"/>
              <a:gd name="T1" fmla="*/ 2147483647 h 431"/>
              <a:gd name="T2" fmla="*/ 2147483647 w 13"/>
              <a:gd name="T3" fmla="*/ 2147483647 h 431"/>
              <a:gd name="T4" fmla="*/ 0 w 13"/>
              <a:gd name="T5" fmla="*/ 2147483647 h 431"/>
              <a:gd name="T6" fmla="*/ 0 w 13"/>
              <a:gd name="T7" fmla="*/ 0 h 431"/>
              <a:gd name="T8" fmla="*/ 2147483647 w 13"/>
              <a:gd name="T9" fmla="*/ 0 h 431"/>
              <a:gd name="T10" fmla="*/ 2147483647 w 13"/>
              <a:gd name="T11" fmla="*/ 2147483647 h 431"/>
              <a:gd name="T12" fmla="*/ 0 60000 65536"/>
              <a:gd name="T13" fmla="*/ 0 60000 65536"/>
              <a:gd name="T14" fmla="*/ 0 60000 65536"/>
              <a:gd name="T15" fmla="*/ 0 60000 65536"/>
              <a:gd name="T16" fmla="*/ 0 60000 65536"/>
              <a:gd name="T17" fmla="*/ 0 60000 65536"/>
              <a:gd name="T18" fmla="*/ 0 w 13"/>
              <a:gd name="T19" fmla="*/ 0 h 431"/>
              <a:gd name="T20" fmla="*/ 13 w 13"/>
              <a:gd name="T21" fmla="*/ 431 h 431"/>
            </a:gdLst>
            <a:ahLst/>
            <a:cxnLst>
              <a:cxn ang="T12">
                <a:pos x="T0" y="T1"/>
              </a:cxn>
              <a:cxn ang="T13">
                <a:pos x="T2" y="T3"/>
              </a:cxn>
              <a:cxn ang="T14">
                <a:pos x="T4" y="T5"/>
              </a:cxn>
              <a:cxn ang="T15">
                <a:pos x="T6" y="T7"/>
              </a:cxn>
              <a:cxn ang="T16">
                <a:pos x="T8" y="T9"/>
              </a:cxn>
              <a:cxn ang="T17">
                <a:pos x="T10" y="T11"/>
              </a:cxn>
            </a:cxnLst>
            <a:rect l="T18" t="T19" r="T20" b="T21"/>
            <a:pathLst>
              <a:path w="13" h="431">
                <a:moveTo>
                  <a:pt x="13" y="6"/>
                </a:moveTo>
                <a:lnTo>
                  <a:pt x="13" y="431"/>
                </a:lnTo>
                <a:lnTo>
                  <a:pt x="0" y="431"/>
                </a:lnTo>
                <a:lnTo>
                  <a:pt x="0" y="0"/>
                </a:lnTo>
                <a:lnTo>
                  <a:pt x="6" y="0"/>
                </a:lnTo>
                <a:lnTo>
                  <a:pt x="13"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Procedures</a:t>
            </a:r>
            <a:endParaRPr lang="en-US" sz="5500" b="1" dirty="0">
              <a:ea typeface="+mj-ea"/>
              <a:cs typeface="+mj-cs"/>
            </a:endParaRPr>
          </a:p>
        </p:txBody>
      </p:sp>
      <p:sp>
        <p:nvSpPr>
          <p:cNvPr id="8195" name="Content Placeholder 6"/>
          <p:cNvSpPr>
            <a:spLocks noGrp="1"/>
          </p:cNvSpPr>
          <p:nvPr>
            <p:ph idx="1"/>
          </p:nvPr>
        </p:nvSpPr>
        <p:spPr>
          <a:xfrm>
            <a:off x="457200" y="1417638"/>
            <a:ext cx="7620000" cy="4800600"/>
          </a:xfrm>
        </p:spPr>
        <p:txBody>
          <a:bodyPr/>
          <a:lstStyle/>
          <a:p>
            <a:pPr marL="114300" indent="0">
              <a:buFont typeface="Arial" pitchFamily="34" charset="0"/>
              <a:buNone/>
              <a:defRPr/>
            </a:pPr>
            <a:r>
              <a:rPr lang="en-US" b="1" dirty="0" smtClean="0">
                <a:cs typeface="ＭＳ Ｐゴシック" charset="0"/>
              </a:rPr>
              <a:t>INTERPRETATION</a:t>
            </a:r>
          </a:p>
          <a:p>
            <a:pPr marL="571500" indent="-457200">
              <a:buFont typeface="+mj-lt"/>
              <a:buAutoNum type="arabicPeriod"/>
              <a:defRPr/>
            </a:pPr>
            <a:r>
              <a:rPr lang="en-US" dirty="0" smtClean="0">
                <a:cs typeface="ＭＳ Ｐゴシック" charset="0"/>
              </a:rPr>
              <a:t>Higher T-scores &amp; percentiles indicate higher functioning</a:t>
            </a:r>
          </a:p>
          <a:p>
            <a:pPr marL="571500" indent="-457200">
              <a:buFont typeface="+mj-lt"/>
              <a:buAutoNum type="arabicPeriod"/>
              <a:defRPr/>
            </a:pPr>
            <a:r>
              <a:rPr lang="en-US" dirty="0" smtClean="0">
                <a:cs typeface="ＭＳ Ｐゴシック" charset="0"/>
              </a:rPr>
              <a:t>Tiers</a:t>
            </a:r>
          </a:p>
          <a:p>
            <a:pPr lvl="1">
              <a:defRPr/>
            </a:pPr>
            <a:r>
              <a:rPr lang="en-US" b="1" dirty="0" smtClean="0">
                <a:cs typeface="ＭＳ Ｐゴシック" charset="0"/>
              </a:rPr>
              <a:t>Tier 1</a:t>
            </a:r>
            <a:endParaRPr lang="en-US" dirty="0">
              <a:cs typeface="ＭＳ Ｐゴシック" charset="0"/>
            </a:endParaRPr>
          </a:p>
          <a:p>
            <a:pPr lvl="2">
              <a:defRPr/>
            </a:pPr>
            <a:r>
              <a:rPr lang="en-US" dirty="0" smtClean="0">
                <a:cs typeface="ＭＳ Ｐゴシック" charset="0"/>
              </a:rPr>
              <a:t>21</a:t>
            </a:r>
            <a:r>
              <a:rPr lang="en-US" baseline="30000" dirty="0" smtClean="0">
                <a:cs typeface="ＭＳ Ｐゴシック" charset="0"/>
              </a:rPr>
              <a:t>st</a:t>
            </a:r>
            <a:r>
              <a:rPr lang="en-US" dirty="0" smtClean="0">
                <a:cs typeface="ＭＳ Ｐゴシック" charset="0"/>
              </a:rPr>
              <a:t> to 99</a:t>
            </a:r>
            <a:r>
              <a:rPr lang="en-US" baseline="30000" dirty="0" smtClean="0">
                <a:cs typeface="ＭＳ Ｐゴシック" charset="0"/>
              </a:rPr>
              <a:t>th</a:t>
            </a:r>
            <a:r>
              <a:rPr lang="en-US" dirty="0" smtClean="0">
                <a:cs typeface="ＭＳ Ｐゴシック" charset="0"/>
              </a:rPr>
              <a:t> %</a:t>
            </a:r>
            <a:r>
              <a:rPr lang="en-US" dirty="0" err="1" smtClean="0">
                <a:cs typeface="ＭＳ Ｐゴシック" charset="0"/>
              </a:rPr>
              <a:t>ile</a:t>
            </a:r>
            <a:r>
              <a:rPr lang="en-US" dirty="0" smtClean="0">
                <a:cs typeface="ＭＳ Ｐゴシック" charset="0"/>
              </a:rPr>
              <a:t> (</a:t>
            </a:r>
            <a:r>
              <a:rPr lang="en-US" dirty="0">
                <a:cs typeface="ＭＳ Ｐゴシック" charset="0"/>
              </a:rPr>
              <a:t>80% of normative sample</a:t>
            </a:r>
            <a:r>
              <a:rPr lang="en-US" dirty="0" smtClean="0">
                <a:cs typeface="ＭＳ Ｐゴシック" charset="0"/>
              </a:rPr>
              <a:t>) </a:t>
            </a:r>
          </a:p>
          <a:p>
            <a:pPr lvl="1">
              <a:defRPr/>
            </a:pPr>
            <a:r>
              <a:rPr lang="en-US" b="1" dirty="0" smtClean="0">
                <a:cs typeface="ＭＳ Ｐゴシック" charset="0"/>
              </a:rPr>
              <a:t>Tier 2 </a:t>
            </a:r>
          </a:p>
          <a:p>
            <a:pPr lvl="2">
              <a:defRPr/>
            </a:pPr>
            <a:r>
              <a:rPr lang="en-US" dirty="0" smtClean="0">
                <a:cs typeface="ＭＳ Ｐゴシック" charset="0"/>
              </a:rPr>
              <a:t>6</a:t>
            </a:r>
            <a:r>
              <a:rPr lang="en-US" baseline="30000" dirty="0" smtClean="0">
                <a:cs typeface="ＭＳ Ｐゴシック" charset="0"/>
              </a:rPr>
              <a:t>th</a:t>
            </a:r>
            <a:r>
              <a:rPr lang="en-US" dirty="0" smtClean="0">
                <a:cs typeface="ＭＳ Ｐゴシック" charset="0"/>
              </a:rPr>
              <a:t> to 20</a:t>
            </a:r>
            <a:r>
              <a:rPr lang="en-US" baseline="30000" dirty="0" smtClean="0">
                <a:cs typeface="ＭＳ Ｐゴシック" charset="0"/>
              </a:rPr>
              <a:t>th</a:t>
            </a:r>
            <a:r>
              <a:rPr lang="en-US" dirty="0" smtClean="0">
                <a:cs typeface="ＭＳ Ｐゴシック" charset="0"/>
              </a:rPr>
              <a:t> %</a:t>
            </a:r>
            <a:r>
              <a:rPr lang="en-US" dirty="0" err="1" smtClean="0">
                <a:cs typeface="ＭＳ Ｐゴシック" charset="0"/>
              </a:rPr>
              <a:t>ile</a:t>
            </a:r>
            <a:r>
              <a:rPr lang="en-US" dirty="0" smtClean="0">
                <a:cs typeface="ＭＳ Ｐゴシック" charset="0"/>
              </a:rPr>
              <a:t> (</a:t>
            </a:r>
            <a:r>
              <a:rPr lang="en-US" dirty="0">
                <a:cs typeface="ＭＳ Ｐゴシック" charset="0"/>
              </a:rPr>
              <a:t>15% of normative sample</a:t>
            </a:r>
            <a:r>
              <a:rPr lang="en-US" dirty="0" smtClean="0">
                <a:cs typeface="ＭＳ Ｐゴシック" charset="0"/>
              </a:rPr>
              <a:t>) </a:t>
            </a:r>
          </a:p>
          <a:p>
            <a:pPr lvl="1">
              <a:defRPr/>
            </a:pPr>
            <a:r>
              <a:rPr lang="en-US" b="1" dirty="0" smtClean="0">
                <a:cs typeface="ＭＳ Ｐゴシック" charset="0"/>
              </a:rPr>
              <a:t>Tier3</a:t>
            </a:r>
            <a:r>
              <a:rPr lang="en-US" dirty="0" smtClean="0">
                <a:cs typeface="ＭＳ Ｐゴシック" charset="0"/>
              </a:rPr>
              <a:t> </a:t>
            </a:r>
          </a:p>
          <a:p>
            <a:pPr lvl="2">
              <a:defRPr/>
            </a:pPr>
            <a:r>
              <a:rPr lang="en-US" dirty="0" smtClean="0">
                <a:cs typeface="ＭＳ Ｐゴシック" charset="0"/>
              </a:rPr>
              <a:t>Below 6</a:t>
            </a:r>
            <a:r>
              <a:rPr lang="en-US" baseline="30000" dirty="0" smtClean="0">
                <a:cs typeface="ＭＳ Ｐゴシック" charset="0"/>
              </a:rPr>
              <a:t>th</a:t>
            </a:r>
            <a:r>
              <a:rPr lang="en-US" dirty="0" smtClean="0">
                <a:cs typeface="ＭＳ Ｐゴシック" charset="0"/>
              </a:rPr>
              <a:t> %</a:t>
            </a:r>
            <a:r>
              <a:rPr lang="en-US" dirty="0" err="1" smtClean="0">
                <a:cs typeface="ＭＳ Ｐゴシック" charset="0"/>
              </a:rPr>
              <a:t>ile</a:t>
            </a:r>
            <a:r>
              <a:rPr lang="en-US" dirty="0" smtClean="0">
                <a:cs typeface="ＭＳ Ｐゴシック" charset="0"/>
              </a:rPr>
              <a:t> (</a:t>
            </a:r>
            <a:r>
              <a:rPr lang="en-US" dirty="0">
                <a:cs typeface="ＭＳ Ｐゴシック" charset="0"/>
              </a:rPr>
              <a:t>5 % of normative sample</a:t>
            </a:r>
            <a:r>
              <a:rPr lang="en-US" dirty="0" smtClean="0">
                <a:cs typeface="ＭＳ Ｐゴシック" charset="0"/>
              </a:rPr>
              <a:t>)</a:t>
            </a:r>
            <a:endParaRPr lang="en-US" dirty="0">
              <a:cs typeface="ＭＳ Ｐゴシック" charset="0"/>
            </a:endParaRPr>
          </a:p>
          <a:p>
            <a:pPr>
              <a:lnSpc>
                <a:spcPct val="150000"/>
              </a:lnSpc>
              <a:defRPr/>
            </a:pPr>
            <a:endParaRPr lang="en-US" dirty="0" smtClean="0">
              <a:cs typeface="ＭＳ Ｐゴシック" charset="0"/>
            </a:endParaRPr>
          </a:p>
        </p:txBody>
      </p:sp>
      <p:pic>
        <p:nvPicPr>
          <p:cNvPr id="614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675085" y="2514751"/>
            <a:ext cx="2518229" cy="22559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82897186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Sample Case</a:t>
            </a:r>
            <a:endParaRPr lang="en-US" sz="5500" b="1" dirty="0">
              <a:ea typeface="+mj-ea"/>
              <a:cs typeface="+mj-cs"/>
            </a:endParaRPr>
          </a:p>
        </p:txBody>
      </p:sp>
      <p:sp>
        <p:nvSpPr>
          <p:cNvPr id="179202" name="Content Placeholder 2"/>
          <p:cNvSpPr>
            <a:spLocks noGrp="1"/>
          </p:cNvSpPr>
          <p:nvPr>
            <p:ph idx="1"/>
          </p:nvPr>
        </p:nvSpPr>
        <p:spPr>
          <a:xfrm>
            <a:off x="246743" y="1298575"/>
            <a:ext cx="8209870" cy="5102225"/>
          </a:xfrm>
        </p:spPr>
        <p:txBody>
          <a:bodyPr/>
          <a:lstStyle/>
          <a:p>
            <a:pPr marL="114300" indent="0" eaLnBrk="1" hangingPunct="1">
              <a:buFont typeface="Arial" pitchFamily="34" charset="0"/>
              <a:buNone/>
            </a:pPr>
            <a:r>
              <a:rPr lang="en-US" sz="2000" dirty="0" smtClean="0"/>
              <a:t>Mick is a fifth grade boy with deficits in social-emotional assets and resilience. His teacher referred Mick to a social-emotional learning intervention, which he attended for 5 weeks before switching into a more intensive intervention. His progress was tracked weekly with SEARS-Child and Teacher Short Forms and graphed in Excel:</a:t>
            </a:r>
          </a:p>
        </p:txBody>
      </p:sp>
      <p:pic>
        <p:nvPicPr>
          <p:cNvPr id="3"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98876" y="2944358"/>
            <a:ext cx="6021161" cy="37373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rot="16200000">
            <a:off x="460203" y="4256455"/>
            <a:ext cx="1814286" cy="307777"/>
          </a:xfrm>
          <a:prstGeom prst="rect">
            <a:avLst/>
          </a:prstGeom>
          <a:noFill/>
        </p:spPr>
        <p:txBody>
          <a:bodyPr wrap="square" rtlCol="0">
            <a:spAutoFit/>
          </a:bodyPr>
          <a:lstStyle/>
          <a:p>
            <a:pPr algn="ctr"/>
            <a:r>
              <a:rPr lang="en-US" sz="1400" dirty="0" smtClean="0">
                <a:solidFill>
                  <a:prstClr val="black"/>
                </a:solidFill>
              </a:rPr>
              <a:t>Percentile</a:t>
            </a:r>
            <a:endParaRPr lang="en-US" sz="1400" dirty="0">
              <a:solidFill>
                <a:prstClr val="black"/>
              </a:solidFill>
            </a:endParaRPr>
          </a:p>
        </p:txBody>
      </p:sp>
    </p:spTree>
    <p:extLst>
      <p:ext uri="{BB962C8B-B14F-4D97-AF65-F5344CB8AC3E}">
        <p14:creationId xmlns="" xmlns:p14="http://schemas.microsoft.com/office/powerpoint/2010/main" val="184751662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5500" b="1" dirty="0" smtClean="0">
                <a:ea typeface="+mj-ea"/>
                <a:cs typeface="+mj-cs"/>
              </a:rPr>
              <a:t>Psychometric Properties</a:t>
            </a:r>
            <a:endParaRPr lang="en-US" sz="5500" b="1" dirty="0">
              <a:ea typeface="+mj-ea"/>
              <a:cs typeface="+mj-cs"/>
            </a:endParaRPr>
          </a:p>
        </p:txBody>
      </p:sp>
      <p:sp>
        <p:nvSpPr>
          <p:cNvPr id="4" name="Content Placeholder 6"/>
          <p:cNvSpPr>
            <a:spLocks noGrp="1"/>
          </p:cNvSpPr>
          <p:nvPr>
            <p:ph idx="1"/>
          </p:nvPr>
        </p:nvSpPr>
        <p:spPr>
          <a:xfrm>
            <a:off x="457200" y="1417638"/>
            <a:ext cx="7620000" cy="4800600"/>
          </a:xfrm>
        </p:spPr>
        <p:txBody>
          <a:bodyPr/>
          <a:lstStyle/>
          <a:p>
            <a:pPr marL="114300" indent="0">
              <a:buNone/>
              <a:defRPr/>
            </a:pPr>
            <a:r>
              <a:rPr lang="en-US" b="1" dirty="0"/>
              <a:t>NORMATIVE SAMPLES</a:t>
            </a:r>
          </a:p>
          <a:p>
            <a:pPr>
              <a:defRPr/>
            </a:pPr>
            <a:r>
              <a:rPr lang="en-US" dirty="0"/>
              <a:t>Collected in 2009, representative of U.S. </a:t>
            </a:r>
            <a:r>
              <a:rPr lang="en-US" dirty="0" smtClean="0"/>
              <a:t>for age, gender, ethnicity, and geographic region (9 representative states)</a:t>
            </a:r>
            <a:endParaRPr lang="en-US" dirty="0"/>
          </a:p>
          <a:p>
            <a:pPr>
              <a:defRPr/>
            </a:pPr>
            <a:r>
              <a:rPr lang="en-US" dirty="0" smtClean="0"/>
              <a:t>Separate norms </a:t>
            </a:r>
            <a:r>
              <a:rPr lang="en-US" dirty="0"/>
              <a:t>were </a:t>
            </a:r>
            <a:r>
              <a:rPr lang="en-US" dirty="0" smtClean="0"/>
              <a:t>collected for each informant </a:t>
            </a:r>
          </a:p>
          <a:p>
            <a:pPr marL="708025" lvl="2">
              <a:buClr>
                <a:schemeClr val="accent1"/>
              </a:buClr>
              <a:defRPr/>
            </a:pPr>
            <a:r>
              <a:rPr lang="en-US" sz="2000" dirty="0">
                <a:cs typeface="MS PGothic" pitchFamily="34" charset="-128"/>
              </a:rPr>
              <a:t>SEARS-C (n=1,224)</a:t>
            </a:r>
          </a:p>
          <a:p>
            <a:pPr marL="708025" lvl="2">
              <a:buClr>
                <a:schemeClr val="accent1"/>
              </a:buClr>
              <a:defRPr/>
            </a:pPr>
            <a:r>
              <a:rPr lang="en-US" sz="2000" dirty="0">
                <a:cs typeface="MS PGothic" pitchFamily="34" charset="-128"/>
              </a:rPr>
              <a:t>SEARS-A (n=1,727)</a:t>
            </a:r>
          </a:p>
          <a:p>
            <a:pPr marL="708025" lvl="2">
              <a:buClr>
                <a:schemeClr val="accent1"/>
              </a:buClr>
              <a:defRPr/>
            </a:pPr>
            <a:r>
              <a:rPr lang="en-US" sz="2000" dirty="0">
                <a:cs typeface="MS PGothic" pitchFamily="34" charset="-128"/>
              </a:rPr>
              <a:t>SEARS-T (n=1,400)</a:t>
            </a:r>
          </a:p>
          <a:p>
            <a:pPr marL="708025" lvl="2">
              <a:buClr>
                <a:schemeClr val="accent1"/>
              </a:buClr>
              <a:defRPr/>
            </a:pPr>
            <a:r>
              <a:rPr lang="en-US" sz="2000" dirty="0">
                <a:cs typeface="MS PGothic" pitchFamily="34" charset="-128"/>
              </a:rPr>
              <a:t>SEARS-P (n=1,204)</a:t>
            </a:r>
          </a:p>
        </p:txBody>
      </p:sp>
      <p:pic>
        <p:nvPicPr>
          <p:cNvPr id="2050" name="Picture 2" descr="https://encrypted-tbn3.gstatic.com/images?q=tbn:ANd9GcS5f2tB-rnj0RsNskkAwZ355EKk_VCfAO2BjofvYVtEV6R29NUS"/>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389309" y="3215213"/>
            <a:ext cx="2519491" cy="216551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8365052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15" y="296632"/>
            <a:ext cx="7620000" cy="1143000"/>
          </a:xfrm>
        </p:spPr>
        <p:txBody>
          <a:bodyPr/>
          <a:lstStyle/>
          <a:p>
            <a:pPr eaLnBrk="1" fontAlgn="auto" hangingPunct="1">
              <a:spcAft>
                <a:spcPts val="0"/>
              </a:spcAft>
              <a:defRPr/>
            </a:pPr>
            <a:r>
              <a:rPr lang="en-US" sz="5500" b="1" dirty="0" smtClean="0">
                <a:ea typeface="+mj-ea"/>
                <a:cs typeface="+mj-cs"/>
              </a:rPr>
              <a:t>Psychometric Properties</a:t>
            </a:r>
            <a:endParaRPr lang="en-US" sz="5500" b="1" dirty="0">
              <a:ea typeface="+mj-ea"/>
              <a:cs typeface="+mj-cs"/>
            </a:endParaRPr>
          </a:p>
        </p:txBody>
      </p:sp>
      <p:graphicFrame>
        <p:nvGraphicFramePr>
          <p:cNvPr id="3" name="Table 2"/>
          <p:cNvGraphicFramePr>
            <a:graphicFrameLocks noGrp="1"/>
          </p:cNvGraphicFramePr>
          <p:nvPr>
            <p:extLst>
              <p:ext uri="{D42A27DB-BD31-4B8C-83A1-F6EECF244321}">
                <p14:modId xmlns="" xmlns:p14="http://schemas.microsoft.com/office/powerpoint/2010/main" val="3016029266"/>
              </p:ext>
            </p:extLst>
          </p:nvPr>
        </p:nvGraphicFramePr>
        <p:xfrm>
          <a:off x="243115" y="2248168"/>
          <a:ext cx="7986486" cy="4221488"/>
        </p:xfrm>
        <a:graphic>
          <a:graphicData uri="http://schemas.openxmlformats.org/drawingml/2006/table">
            <a:tbl>
              <a:tblPr>
                <a:tableStyleId>{616DA210-FB5B-4158-B5E0-FEB733F419BA}</a:tableStyleId>
              </a:tblPr>
              <a:tblGrid>
                <a:gridCol w="2593706"/>
                <a:gridCol w="5392780"/>
              </a:tblGrid>
              <a:tr h="8055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500" u="none" strike="noStrike" cap="none" normalizeH="0" baseline="0" dirty="0" smtClean="0">
                          <a:ln>
                            <a:noFill/>
                          </a:ln>
                          <a:effectLst/>
                        </a:rPr>
                        <a:t>Internal Reliability</a:t>
                      </a:r>
                      <a:endParaRPr kumimoji="0" lang="en-US" sz="2500" b="0" i="0" u="none" strike="noStrike" cap="none" normalizeH="0" baseline="0" dirty="0" smtClean="0">
                        <a:ln>
                          <a:noFill/>
                        </a:ln>
                        <a:solidFill>
                          <a:schemeClr val="tx1"/>
                        </a:solidFill>
                        <a:effectLst/>
                        <a:latin typeface="+mn-lt"/>
                        <a:cs typeface="Arial" charset="0"/>
                      </a:endParaRPr>
                    </a:p>
                  </a:txBody>
                  <a:tcPr marT="45721" marB="4572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500" u="none" strike="noStrike" cap="none" normalizeH="0" baseline="0" dirty="0" smtClean="0">
                          <a:ln>
                            <a:noFill/>
                          </a:ln>
                          <a:effectLst/>
                        </a:rPr>
                        <a:t>Good - Excellent</a:t>
                      </a:r>
                    </a:p>
                    <a:p>
                      <a:pPr marL="457200" marR="0" lvl="0" indent="-457200" algn="l" defTabSz="914400" rtl="0" eaLnBrk="1" fontAlgn="base" latinLnBrk="0" hangingPunct="1">
                        <a:lnSpc>
                          <a:spcPct val="100000"/>
                        </a:lnSpc>
                        <a:spcBef>
                          <a:spcPct val="20000"/>
                        </a:spcBef>
                        <a:spcAft>
                          <a:spcPct val="0"/>
                        </a:spcAft>
                        <a:buClrTx/>
                        <a:buSzTx/>
                        <a:buFont typeface="Arial" pitchFamily="34" charset="0"/>
                        <a:buChar char="•"/>
                        <a:tabLst/>
                      </a:pPr>
                      <a:r>
                        <a:rPr kumimoji="0" lang="en-US" sz="2000" u="none" strike="noStrike" cap="none" normalizeH="0" baseline="0" dirty="0" smtClean="0">
                          <a:ln>
                            <a:noFill/>
                          </a:ln>
                          <a:effectLst/>
                        </a:rPr>
                        <a:t>Alpha = .82-.93</a:t>
                      </a:r>
                    </a:p>
                  </a:txBody>
                  <a:tcPr marT="45721" marB="45721" horzOverflow="overflow"/>
                </a:tc>
              </a:tr>
              <a:tr h="10985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500" u="none" strike="noStrike" cap="none" normalizeH="0" baseline="0" dirty="0" smtClean="0">
                          <a:ln>
                            <a:noFill/>
                          </a:ln>
                          <a:effectLst/>
                        </a:rPr>
                        <a:t>Test-Retest Reliability</a:t>
                      </a:r>
                      <a:endParaRPr kumimoji="0" lang="en-US" sz="2500" b="0" i="0" u="none" strike="noStrike" cap="none" normalizeH="0" baseline="0" dirty="0" smtClean="0">
                        <a:ln>
                          <a:noFill/>
                        </a:ln>
                        <a:solidFill>
                          <a:schemeClr val="tx1"/>
                        </a:solidFill>
                        <a:effectLst/>
                        <a:latin typeface="+mn-lt"/>
                        <a:cs typeface="Arial" charset="0"/>
                      </a:endParaRPr>
                    </a:p>
                  </a:txBody>
                  <a:tcPr marT="45721" marB="45721" horzOverflow="overflow">
                    <a:solidFill>
                      <a:schemeClr val="bg1">
                        <a:lumMod val="8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500" u="none" strike="noStrike" cap="none" normalizeH="0" baseline="0" dirty="0" smtClean="0">
                          <a:ln>
                            <a:noFill/>
                          </a:ln>
                          <a:effectLst/>
                        </a:rPr>
                        <a:t>Adequate - Excellent</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pPr>
                      <a:r>
                        <a:rPr kumimoji="0" lang="en-US" sz="2000" b="0" i="0" u="none" strike="noStrike" cap="none" normalizeH="0" baseline="0" dirty="0" smtClean="0">
                          <a:ln>
                            <a:noFill/>
                          </a:ln>
                          <a:solidFill>
                            <a:schemeClr val="tx1"/>
                          </a:solidFill>
                          <a:effectLst/>
                          <a:latin typeface="+mn-lt"/>
                          <a:cs typeface="Arial" charset="0"/>
                        </a:rPr>
                        <a:t>At 2-week interval better for parents (.92) &amp; teachers (.90) than self-report (.74-.84)</a:t>
                      </a:r>
                    </a:p>
                  </a:txBody>
                  <a:tcPr marT="45721" marB="45721" horzOverflow="overflow">
                    <a:solidFill>
                      <a:schemeClr val="bg1">
                        <a:lumMod val="85000"/>
                      </a:schemeClr>
                    </a:solidFill>
                  </a:tcPr>
                </a:tc>
              </a:tr>
              <a:tr h="820228">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500" b="0" i="0" u="none" strike="noStrike" cap="none" normalizeH="0" baseline="0" dirty="0" smtClean="0">
                          <a:ln>
                            <a:noFill/>
                          </a:ln>
                          <a:solidFill>
                            <a:schemeClr val="tx1"/>
                          </a:solidFill>
                          <a:effectLst/>
                          <a:latin typeface="+mn-lt"/>
                          <a:cs typeface="Arial" charset="0"/>
                        </a:rPr>
                        <a:t>Short form w/full scale correlations</a:t>
                      </a:r>
                    </a:p>
                  </a:txBody>
                  <a:tcPr marT="45721" marB="4572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500" b="0" i="0" u="none" strike="noStrike" cap="none" normalizeH="0" baseline="0" dirty="0" smtClean="0">
                          <a:ln>
                            <a:noFill/>
                          </a:ln>
                          <a:solidFill>
                            <a:schemeClr val="tx1"/>
                          </a:solidFill>
                          <a:effectLst/>
                          <a:latin typeface="+mn-lt"/>
                          <a:cs typeface="Arial" charset="0"/>
                        </a:rPr>
                        <a:t>Excellent</a:t>
                      </a:r>
                    </a:p>
                    <a:p>
                      <a:pPr marL="457200" marR="0" lvl="0" indent="-457200" algn="l" defTabSz="914400" rtl="0" eaLnBrk="1" fontAlgn="base" latinLnBrk="0" hangingPunct="1">
                        <a:lnSpc>
                          <a:spcPct val="100000"/>
                        </a:lnSpc>
                        <a:spcBef>
                          <a:spcPct val="20000"/>
                        </a:spcBef>
                        <a:spcAft>
                          <a:spcPct val="0"/>
                        </a:spcAft>
                        <a:buClrTx/>
                        <a:buSzTx/>
                        <a:buFont typeface="Arial" pitchFamily="34" charset="0"/>
                        <a:buChar char="•"/>
                        <a:tabLst/>
                      </a:pPr>
                      <a:r>
                        <a:rPr kumimoji="0" lang="en-US" sz="2000" b="0" i="0" u="none" strike="noStrike" cap="none" normalizeH="0" baseline="0" dirty="0" smtClean="0">
                          <a:ln>
                            <a:noFill/>
                          </a:ln>
                          <a:solidFill>
                            <a:schemeClr val="tx1"/>
                          </a:solidFill>
                          <a:effectLst/>
                          <a:latin typeface="+mn-lt"/>
                          <a:cs typeface="Arial" charset="0"/>
                        </a:rPr>
                        <a:t>Ranged from .93-.98</a:t>
                      </a:r>
                    </a:p>
                  </a:txBody>
                  <a:tcPr marT="45721" marB="45721" horzOverflow="overflow"/>
                </a:tc>
              </a:tr>
              <a:tr h="133286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500" u="none" strike="noStrike" cap="none" normalizeH="0" baseline="0" dirty="0" smtClean="0">
                          <a:ln>
                            <a:noFill/>
                          </a:ln>
                          <a:effectLst/>
                        </a:rPr>
                        <a:t>Convergent/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500" u="none" strike="noStrike" cap="none" normalizeH="0" baseline="0" dirty="0" smtClean="0">
                          <a:ln>
                            <a:noFill/>
                          </a:ln>
                          <a:effectLst/>
                        </a:rPr>
                        <a:t>Discriminant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500" u="none" strike="noStrike" cap="none" normalizeH="0" baseline="0" dirty="0" smtClean="0">
                          <a:ln>
                            <a:noFill/>
                          </a:ln>
                          <a:effectLst/>
                        </a:rPr>
                        <a:t>Validity</a:t>
                      </a:r>
                      <a:endParaRPr kumimoji="0" lang="en-US" sz="2500" b="0" i="0" u="none" strike="noStrike" cap="none" normalizeH="0" baseline="0" dirty="0" smtClean="0">
                        <a:ln>
                          <a:noFill/>
                        </a:ln>
                        <a:solidFill>
                          <a:schemeClr val="tx1"/>
                        </a:solidFill>
                        <a:effectLst/>
                        <a:latin typeface="+mn-lt"/>
                        <a:cs typeface="Arial" charset="0"/>
                      </a:endParaRPr>
                    </a:p>
                  </a:txBody>
                  <a:tcPr marT="45721" marB="45721" horzOverflow="overflow">
                    <a:solidFill>
                      <a:schemeClr val="bg1">
                        <a:lumMod val="8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500" u="none" strike="noStrike" cap="none" normalizeH="0" baseline="0" dirty="0" smtClean="0">
                          <a:ln>
                            <a:noFill/>
                          </a:ln>
                          <a:effectLst/>
                        </a:rPr>
                        <a:t>Adequate</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2000" b="0" i="0" u="none" strike="noStrike" cap="none" normalizeH="0" baseline="0" dirty="0" smtClean="0">
                          <a:ln>
                            <a:noFill/>
                          </a:ln>
                          <a:solidFill>
                            <a:schemeClr val="tx1"/>
                          </a:solidFill>
                          <a:effectLst/>
                          <a:latin typeface="+mn-lt"/>
                          <a:cs typeface="Arial" charset="0"/>
                        </a:rPr>
                        <a:t>Short forms show same adequate relationships with other measures as the long forms</a:t>
                      </a:r>
                    </a:p>
                  </a:txBody>
                  <a:tcPr marT="45721" marB="45721" horzOverflow="overflow">
                    <a:solidFill>
                      <a:schemeClr val="bg1">
                        <a:lumMod val="85000"/>
                      </a:schemeClr>
                    </a:solidFill>
                  </a:tcPr>
                </a:tc>
              </a:tr>
            </a:tbl>
          </a:graphicData>
        </a:graphic>
      </p:graphicFrame>
      <p:sp>
        <p:nvSpPr>
          <p:cNvPr id="4" name="TextBox 3"/>
          <p:cNvSpPr txBox="1"/>
          <p:nvPr/>
        </p:nvSpPr>
        <p:spPr>
          <a:xfrm>
            <a:off x="68945" y="1439632"/>
            <a:ext cx="8160656" cy="707886"/>
          </a:xfrm>
          <a:prstGeom prst="rect">
            <a:avLst/>
          </a:prstGeom>
          <a:noFill/>
        </p:spPr>
        <p:txBody>
          <a:bodyPr wrap="square" rtlCol="0">
            <a:spAutoFit/>
          </a:bodyPr>
          <a:lstStyle/>
          <a:p>
            <a:r>
              <a:rPr lang="en-US" sz="2000" dirty="0" smtClean="0">
                <a:solidFill>
                  <a:prstClr val="black"/>
                </a:solidFill>
              </a:rPr>
              <a:t>***Reliability and validity information presented is based on the short forms</a:t>
            </a:r>
          </a:p>
          <a:p>
            <a:r>
              <a:rPr lang="en-US" sz="2000" dirty="0" smtClean="0">
                <a:solidFill>
                  <a:prstClr val="black"/>
                </a:solidFill>
              </a:rPr>
              <a:t>       (short form psychometric properties are very similar to long forms)</a:t>
            </a:r>
            <a:endParaRPr lang="en-US" sz="2000" dirty="0">
              <a:solidFill>
                <a:prstClr val="black"/>
              </a:solidFill>
            </a:endParaRPr>
          </a:p>
        </p:txBody>
      </p:sp>
    </p:spTree>
    <p:extLst>
      <p:ext uri="{BB962C8B-B14F-4D97-AF65-F5344CB8AC3E}">
        <p14:creationId xmlns="" xmlns:p14="http://schemas.microsoft.com/office/powerpoint/2010/main" val="229756667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Disadvantages</a:t>
            </a:r>
            <a:endParaRPr lang="en-US" sz="5500" b="1" dirty="0">
              <a:ea typeface="+mj-ea"/>
              <a:cs typeface="+mj-cs"/>
            </a:endParaRPr>
          </a:p>
        </p:txBody>
      </p:sp>
      <p:sp>
        <p:nvSpPr>
          <p:cNvPr id="189442" name="Content Placeholder 2"/>
          <p:cNvSpPr>
            <a:spLocks noGrp="1"/>
          </p:cNvSpPr>
          <p:nvPr>
            <p:ph idx="1"/>
          </p:nvPr>
        </p:nvSpPr>
        <p:spPr/>
        <p:txBody>
          <a:bodyPr/>
          <a:lstStyle/>
          <a:p>
            <a:r>
              <a:rPr lang="en-US" dirty="0" smtClean="0"/>
              <a:t>Copyrighted forms can get pricey ($0.84 per form)</a:t>
            </a:r>
          </a:p>
          <a:p>
            <a:r>
              <a:rPr lang="en-US" dirty="0" smtClean="0"/>
              <a:t>No subscales in short forms - 12 items may not be sensitive enough to change</a:t>
            </a:r>
          </a:p>
          <a:p>
            <a:r>
              <a:rPr lang="en-US" dirty="0" smtClean="0"/>
              <a:t>Subject to rater bias</a:t>
            </a:r>
          </a:p>
          <a:p>
            <a:r>
              <a:rPr lang="en-US" dirty="0" smtClean="0"/>
              <a:t>Does not measure maladaptive behaviors</a:t>
            </a:r>
          </a:p>
          <a:p>
            <a:r>
              <a:rPr lang="en-US" dirty="0" smtClean="0"/>
              <a:t>Not customizable</a:t>
            </a:r>
          </a:p>
          <a:p>
            <a:endParaRPr lang="en-US" dirty="0" smtClean="0"/>
          </a:p>
          <a:p>
            <a:pPr eaLnBrk="1" hangingPunct="1"/>
            <a:endParaRPr lang="en-US" dirty="0" smtClean="0"/>
          </a:p>
        </p:txBody>
      </p:sp>
    </p:spTree>
    <p:extLst>
      <p:ext uri="{BB962C8B-B14F-4D97-AF65-F5344CB8AC3E}">
        <p14:creationId xmlns="" xmlns:p14="http://schemas.microsoft.com/office/powerpoint/2010/main" val="414960933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Advantages</a:t>
            </a:r>
            <a:endParaRPr lang="en-US" sz="5500" b="1" dirty="0">
              <a:ea typeface="+mj-ea"/>
              <a:cs typeface="+mj-cs"/>
            </a:endParaRPr>
          </a:p>
        </p:txBody>
      </p:sp>
      <p:sp>
        <p:nvSpPr>
          <p:cNvPr id="190466" name="Content Placeholder 2"/>
          <p:cNvSpPr>
            <a:spLocks noGrp="1"/>
          </p:cNvSpPr>
          <p:nvPr>
            <p:ph idx="1"/>
          </p:nvPr>
        </p:nvSpPr>
        <p:spPr>
          <a:xfrm>
            <a:off x="457200" y="1417638"/>
            <a:ext cx="7620000" cy="4983162"/>
          </a:xfrm>
        </p:spPr>
        <p:txBody>
          <a:bodyPr/>
          <a:lstStyle/>
          <a:p>
            <a:r>
              <a:rPr lang="en-US" dirty="0" smtClean="0"/>
              <a:t>Fast (1-2 minutes)</a:t>
            </a:r>
          </a:p>
          <a:p>
            <a:r>
              <a:rPr lang="en-US" dirty="0" smtClean="0"/>
              <a:t>Multi-informant options</a:t>
            </a:r>
          </a:p>
          <a:p>
            <a:r>
              <a:rPr lang="en-US" dirty="0" smtClean="0"/>
              <a:t>Spanish parent form</a:t>
            </a:r>
          </a:p>
          <a:p>
            <a:r>
              <a:rPr lang="en-US" dirty="0"/>
              <a:t>Has optional scoring </a:t>
            </a:r>
            <a:r>
              <a:rPr lang="en-US" dirty="0" smtClean="0"/>
              <a:t>software </a:t>
            </a:r>
            <a:endParaRPr lang="en-US" dirty="0"/>
          </a:p>
          <a:p>
            <a:r>
              <a:rPr lang="en-US" dirty="0" smtClean="0"/>
              <a:t>Direct link to RTI</a:t>
            </a:r>
          </a:p>
          <a:p>
            <a:r>
              <a:rPr lang="en-US" dirty="0" smtClean="0"/>
              <a:t>Empirically based; strong psychometric properties</a:t>
            </a:r>
          </a:p>
          <a:p>
            <a:r>
              <a:rPr lang="en-US" dirty="0" smtClean="0"/>
              <a:t>Can use accompanying long forms as screeners and outcome measures</a:t>
            </a:r>
          </a:p>
          <a:p>
            <a:r>
              <a:rPr lang="en-US" dirty="0" smtClean="0"/>
              <a:t>Strengths-based (less stigmatizing, measures growth in competencies)</a:t>
            </a:r>
          </a:p>
          <a:p>
            <a:endParaRPr lang="en-US" b="1" dirty="0"/>
          </a:p>
          <a:p>
            <a:endParaRPr lang="en-US" dirty="0"/>
          </a:p>
          <a:p>
            <a:endParaRPr lang="en-US" dirty="0" smtClean="0"/>
          </a:p>
        </p:txBody>
      </p:sp>
    </p:spTree>
    <p:extLst>
      <p:ext uri="{BB962C8B-B14F-4D97-AF65-F5344CB8AC3E}">
        <p14:creationId xmlns="" xmlns:p14="http://schemas.microsoft.com/office/powerpoint/2010/main" val="197911663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500" b="1" smtClean="0">
                <a:cs typeface="ＭＳ Ｐゴシック" charset="0"/>
              </a:rPr>
              <a:t>Reference</a:t>
            </a:r>
            <a:endParaRPr lang="en-US" sz="5500" b="1" dirty="0">
              <a:cs typeface="ＭＳ Ｐゴシック" charset="0"/>
            </a:endParaRPr>
          </a:p>
        </p:txBody>
      </p:sp>
      <p:sp>
        <p:nvSpPr>
          <p:cNvPr id="191490" name="Content Placeholder 2"/>
          <p:cNvSpPr>
            <a:spLocks noGrp="1"/>
          </p:cNvSpPr>
          <p:nvPr>
            <p:ph idx="1"/>
          </p:nvPr>
        </p:nvSpPr>
        <p:spPr/>
        <p:txBody>
          <a:bodyPr/>
          <a:lstStyle/>
          <a:p>
            <a:pPr marL="114300" indent="0">
              <a:buFont typeface="Arial" pitchFamily="34" charset="0"/>
              <a:buNone/>
            </a:pPr>
            <a:r>
              <a:rPr lang="en-US" dirty="0" smtClean="0"/>
              <a:t>Merrell, K. W. (2011).  </a:t>
            </a:r>
            <a:r>
              <a:rPr lang="en-US" i="1" dirty="0" smtClean="0"/>
              <a:t>Social Emotional Assets and Resilience </a:t>
            </a:r>
          </a:p>
          <a:p>
            <a:pPr marL="114300" indent="0">
              <a:buFont typeface="Arial" pitchFamily="34" charset="0"/>
              <a:buNone/>
            </a:pPr>
            <a:r>
              <a:rPr lang="en-US" i="1" dirty="0"/>
              <a:t>	</a:t>
            </a:r>
            <a:r>
              <a:rPr lang="en-US" i="1" dirty="0" smtClean="0"/>
              <a:t>Scales – Professional Manual. </a:t>
            </a:r>
            <a:r>
              <a:rPr lang="en-US" dirty="0" smtClean="0"/>
              <a:t>Lutz, Florida: PAR Inc. </a:t>
            </a:r>
          </a:p>
          <a:p>
            <a:pPr marL="114300" indent="0">
              <a:buFont typeface="Arial" pitchFamily="34" charset="0"/>
              <a:buNone/>
            </a:pPr>
            <a:r>
              <a:rPr lang="en-US" dirty="0" smtClean="0"/>
              <a:t>         </a:t>
            </a:r>
          </a:p>
          <a:p>
            <a:pPr marL="114300" indent="0">
              <a:buFont typeface="Arial" pitchFamily="34" charset="0"/>
              <a:buNone/>
            </a:pPr>
            <a:r>
              <a:rPr lang="en-US" dirty="0" smtClean="0"/>
              <a:t> </a:t>
            </a:r>
          </a:p>
          <a:p>
            <a:pPr marL="114300" indent="0">
              <a:buFont typeface="Arial" pitchFamily="34" charset="0"/>
              <a:buNone/>
            </a:pPr>
            <a:endParaRPr lang="en-US" dirty="0" smtClean="0"/>
          </a:p>
        </p:txBody>
      </p:sp>
    </p:spTree>
    <p:extLst>
      <p:ext uri="{BB962C8B-B14F-4D97-AF65-F5344CB8AC3E}">
        <p14:creationId xmlns="" xmlns:p14="http://schemas.microsoft.com/office/powerpoint/2010/main" val="100114568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463" y="1978025"/>
            <a:ext cx="8456612" cy="2593975"/>
          </a:xfrm>
        </p:spPr>
        <p:txBody>
          <a:bodyPr/>
          <a:lstStyle/>
          <a:p>
            <a:pPr eaLnBrk="1" fontAlgn="auto" hangingPunct="1">
              <a:spcAft>
                <a:spcPts val="0"/>
              </a:spcAft>
              <a:defRPr/>
            </a:pPr>
            <a:r>
              <a:rPr lang="en-US" sz="5500" b="1" dirty="0" smtClean="0">
                <a:solidFill>
                  <a:schemeClr val="tx1"/>
                </a:solidFill>
                <a:cs typeface="ＭＳ Ｐゴシック" charset="0"/>
              </a:rPr>
              <a:t>Behavior Intervention Monitoring Assessment System (BIMAS)</a:t>
            </a:r>
            <a:br>
              <a:rPr lang="en-US" sz="5500" b="1" dirty="0" smtClean="0">
                <a:solidFill>
                  <a:schemeClr val="tx1"/>
                </a:solidFill>
                <a:cs typeface="ＭＳ Ｐゴシック" charset="0"/>
              </a:rPr>
            </a:br>
            <a:r>
              <a:rPr lang="en-US" sz="2200" dirty="0" smtClean="0">
                <a:solidFill>
                  <a:schemeClr val="tx1">
                    <a:lumMod val="50000"/>
                    <a:lumOff val="50000"/>
                  </a:schemeClr>
                </a:solidFill>
                <a:latin typeface="+mn-lt"/>
                <a:cs typeface="ＭＳ Ｐゴシック" charset="0"/>
              </a:rPr>
              <a:t>By James L. McDougal, </a:t>
            </a:r>
            <a:r>
              <a:rPr lang="en-US" sz="2200" dirty="0" err="1" smtClean="0">
                <a:solidFill>
                  <a:schemeClr val="tx1">
                    <a:lumMod val="50000"/>
                    <a:lumOff val="50000"/>
                  </a:schemeClr>
                </a:solidFill>
                <a:latin typeface="+mn-lt"/>
                <a:cs typeface="ＭＳ Ｐゴシック" charset="0"/>
              </a:rPr>
              <a:t>Psy</a:t>
            </a:r>
            <a:r>
              <a:rPr lang="en-US" sz="2200" dirty="0" smtClean="0">
                <a:solidFill>
                  <a:schemeClr val="tx1">
                    <a:lumMod val="50000"/>
                    <a:lumOff val="50000"/>
                  </a:schemeClr>
                </a:solidFill>
                <a:latin typeface="+mn-lt"/>
                <a:cs typeface="ＭＳ Ｐゴシック" charset="0"/>
              </a:rPr>
              <a:t>. D., Achilles N. </a:t>
            </a:r>
            <a:r>
              <a:rPr lang="en-US" sz="2200" dirty="0" err="1" smtClean="0">
                <a:solidFill>
                  <a:schemeClr val="tx1">
                    <a:lumMod val="50000"/>
                    <a:lumOff val="50000"/>
                  </a:schemeClr>
                </a:solidFill>
                <a:latin typeface="+mn-lt"/>
                <a:cs typeface="ＭＳ Ｐゴシック" charset="0"/>
              </a:rPr>
              <a:t>Bardos</a:t>
            </a:r>
            <a:r>
              <a:rPr lang="en-US" sz="2200" dirty="0" smtClean="0">
                <a:solidFill>
                  <a:schemeClr val="tx1">
                    <a:lumMod val="50000"/>
                    <a:lumOff val="50000"/>
                  </a:schemeClr>
                </a:solidFill>
                <a:latin typeface="+mn-lt"/>
                <a:cs typeface="ＭＳ Ｐゴシック" charset="0"/>
              </a:rPr>
              <a:t>, Ph.D., &amp; Scott T. Meier, Ph.D.</a:t>
            </a:r>
            <a:endParaRPr lang="en-US" sz="2200" b="1" dirty="0">
              <a:solidFill>
                <a:schemeClr val="tx1"/>
              </a:solidFill>
              <a:latin typeface="+mn-lt"/>
              <a:ea typeface="+mj-ea"/>
              <a:cs typeface="+mj-cs"/>
            </a:endParaRPr>
          </a:p>
        </p:txBody>
      </p:sp>
      <p:sp>
        <p:nvSpPr>
          <p:cNvPr id="3" name="Subtitle 2"/>
          <p:cNvSpPr>
            <a:spLocks noGrp="1"/>
          </p:cNvSpPr>
          <p:nvPr>
            <p:ph type="subTitle" idx="1"/>
          </p:nvPr>
        </p:nvSpPr>
        <p:spPr>
          <a:xfrm>
            <a:off x="685800" y="4572000"/>
            <a:ext cx="6461125" cy="709613"/>
          </a:xfrm>
        </p:spPr>
        <p:txBody>
          <a:bodyPr rtlCol="0">
            <a:noAutofit/>
          </a:bodyPr>
          <a:lstStyle/>
          <a:p>
            <a:pPr>
              <a:defRPr/>
            </a:pPr>
            <a:r>
              <a:rPr lang="en-US" sz="3200" dirty="0">
                <a:solidFill>
                  <a:srgbClr val="7F7F7F"/>
                </a:solidFill>
                <a:cs typeface="ＭＳ Ｐゴシック" charset="0"/>
              </a:rPr>
              <a:t>Linda </a:t>
            </a:r>
            <a:r>
              <a:rPr lang="en-US" sz="3200" dirty="0" smtClean="0">
                <a:solidFill>
                  <a:srgbClr val="7F7F7F"/>
                </a:solidFill>
                <a:cs typeface="ＭＳ Ｐゴシック" charset="0"/>
              </a:rPr>
              <a:t>Huber, B.S.</a:t>
            </a:r>
          </a:p>
          <a:p>
            <a:pPr>
              <a:defRPr/>
            </a:pPr>
            <a:endParaRPr lang="en-US" sz="2200" dirty="0">
              <a:cs typeface="ＭＳ Ｐゴシック"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5500" b="1" dirty="0" smtClean="0">
                <a:ea typeface="+mj-ea"/>
                <a:cs typeface="+mj-cs"/>
              </a:rPr>
              <a:t>Description</a:t>
            </a:r>
            <a:endParaRPr lang="en-US" sz="5500" b="1" dirty="0">
              <a:ea typeface="+mj-ea"/>
              <a:cs typeface="+mj-cs"/>
            </a:endParaRPr>
          </a:p>
        </p:txBody>
      </p:sp>
      <p:sp>
        <p:nvSpPr>
          <p:cNvPr id="163842" name="Content Placeholder 2"/>
          <p:cNvSpPr>
            <a:spLocks noGrp="1"/>
          </p:cNvSpPr>
          <p:nvPr>
            <p:ph idx="1"/>
          </p:nvPr>
        </p:nvSpPr>
        <p:spPr>
          <a:xfrm>
            <a:off x="457200" y="1152525"/>
            <a:ext cx="7620000" cy="5248275"/>
          </a:xfrm>
        </p:spPr>
        <p:txBody>
          <a:bodyPr/>
          <a:lstStyle/>
          <a:p>
            <a:pPr marL="228600" eaLnBrk="1" hangingPunct="1"/>
            <a:endParaRPr lang="en-US" smtClean="0"/>
          </a:p>
          <a:p>
            <a:pPr marL="228600" eaLnBrk="1" hangingPunct="1"/>
            <a:r>
              <a:rPr lang="en-US" smtClean="0"/>
              <a:t>Behavioral Progress Monitoring System </a:t>
            </a:r>
          </a:p>
          <a:p>
            <a:pPr marL="228600" eaLnBrk="1" hangingPunct="1"/>
            <a:r>
              <a:rPr lang="en-US" smtClean="0"/>
              <a:t>Designed for use within a three-tiered RTI model</a:t>
            </a:r>
          </a:p>
          <a:p>
            <a:pPr marL="228600" eaLnBrk="1" hangingPunct="1"/>
            <a:r>
              <a:rPr lang="en-US" smtClean="0"/>
              <a:t>Screening and progress monitoring to assess changes in response to behavior intervention </a:t>
            </a:r>
          </a:p>
          <a:p>
            <a:pPr marL="228600" eaLnBrk="1" hangingPunct="1"/>
            <a:r>
              <a:rPr lang="en-US" smtClean="0"/>
              <a:t>BIMAS Standard &amp; BIMAS Flex</a:t>
            </a:r>
          </a:p>
          <a:p>
            <a:pPr marL="228600" eaLnBrk="1" hangingPunct="1"/>
            <a:r>
              <a:rPr lang="en-US" smtClean="0"/>
              <a:t>Data Management System</a:t>
            </a:r>
          </a:p>
          <a:p>
            <a:pPr marL="525463" lvl="1" eaLnBrk="1" hangingPunct="1"/>
            <a:r>
              <a:rPr lang="en-US" sz="2200" smtClean="0"/>
              <a:t>Online administration and scoring (paper and pencil available) </a:t>
            </a:r>
          </a:p>
          <a:p>
            <a:pPr marL="525463" lvl="1" eaLnBrk="1" hangingPunct="1"/>
            <a:r>
              <a:rPr lang="en-US" sz="2200" smtClean="0"/>
              <a:t>Data analysis-graphing and reporting options</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5500" b="1" dirty="0" smtClean="0">
                <a:ea typeface="+mj-ea"/>
                <a:cs typeface="+mj-cs"/>
              </a:rPr>
              <a:t>Description</a:t>
            </a:r>
            <a:endParaRPr lang="en-US" sz="5500" b="1" dirty="0">
              <a:ea typeface="+mj-ea"/>
              <a:cs typeface="+mj-cs"/>
            </a:endParaRPr>
          </a:p>
        </p:txBody>
      </p:sp>
      <p:sp>
        <p:nvSpPr>
          <p:cNvPr id="164866" name="Content Placeholder 2"/>
          <p:cNvSpPr>
            <a:spLocks noGrp="1"/>
          </p:cNvSpPr>
          <p:nvPr>
            <p:ph idx="1"/>
          </p:nvPr>
        </p:nvSpPr>
        <p:spPr>
          <a:xfrm>
            <a:off x="365125" y="1139825"/>
            <a:ext cx="7620000" cy="4916488"/>
          </a:xfrm>
        </p:spPr>
        <p:txBody>
          <a:bodyPr/>
          <a:lstStyle/>
          <a:p>
            <a:pPr indent="-342900"/>
            <a:r>
              <a:rPr lang="en-US" b="1" smtClean="0"/>
              <a:t>BIMAS Standard</a:t>
            </a:r>
          </a:p>
          <a:p>
            <a:pPr lvl="1" indent="-342900"/>
            <a:r>
              <a:rPr lang="en-US" sz="2200" smtClean="0"/>
              <a:t>screening device</a:t>
            </a:r>
          </a:p>
          <a:p>
            <a:pPr lvl="1" indent="-342900"/>
            <a:r>
              <a:rPr lang="en-US" sz="2200" smtClean="0"/>
              <a:t>baseline data</a:t>
            </a:r>
          </a:p>
          <a:p>
            <a:pPr indent="-342900"/>
            <a:r>
              <a:rPr lang="en-US" smtClean="0"/>
              <a:t>Behavior concern scales  (used to identify Risk)</a:t>
            </a:r>
          </a:p>
          <a:p>
            <a:pPr lvl="1" indent="-342900"/>
            <a:r>
              <a:rPr lang="en-US" sz="2200" smtClean="0"/>
              <a:t>Conduct (9 items)</a:t>
            </a:r>
          </a:p>
          <a:p>
            <a:pPr lvl="1" indent="-342900"/>
            <a:r>
              <a:rPr lang="en-US" sz="2200" smtClean="0"/>
              <a:t>Negative Affect (7 items)</a:t>
            </a:r>
          </a:p>
          <a:p>
            <a:pPr lvl="1" indent="-342900"/>
            <a:r>
              <a:rPr lang="en-US" sz="2200" smtClean="0"/>
              <a:t>Cognitive/Attention (7 items)</a:t>
            </a:r>
          </a:p>
          <a:p>
            <a:pPr indent="-342900"/>
            <a:r>
              <a:rPr lang="en-US" smtClean="0"/>
              <a:t>Adaptive Scales (used to identify areas of strengths and improvement)</a:t>
            </a:r>
          </a:p>
          <a:p>
            <a:pPr indent="-342900"/>
            <a:r>
              <a:rPr lang="en-US" smtClean="0"/>
              <a:t>Social functioning (6 items)</a:t>
            </a:r>
          </a:p>
          <a:p>
            <a:pPr indent="-342900"/>
            <a:r>
              <a:rPr lang="en-US" smtClean="0"/>
              <a:t>Academic functioning (5 items)</a:t>
            </a:r>
          </a:p>
          <a:p>
            <a:pPr indent="-342900"/>
            <a:r>
              <a:rPr lang="en-US" b="1" smtClean="0"/>
              <a:t>BIMAS Flex </a:t>
            </a:r>
          </a:p>
          <a:p>
            <a:pPr lvl="1" indent="-342900"/>
            <a:r>
              <a:rPr lang="en-US" sz="2200" smtClean="0"/>
              <a:t>progress monitoring</a:t>
            </a:r>
          </a:p>
          <a:p>
            <a:pPr lvl="1" indent="-342900"/>
            <a:r>
              <a:rPr lang="en-US" sz="2200" smtClean="0"/>
              <a:t>specific targeted interventions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9" name="Slide Number Placeholder 3"/>
          <p:cNvSpPr txBox="1">
            <a:spLocks noGrp="1"/>
          </p:cNvSpPr>
          <p:nvPr/>
        </p:nvSpPr>
        <p:spPr bwMode="auto">
          <a:xfrm>
            <a:off x="0" y="6248400"/>
            <a:ext cx="5334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35D23031-3398-47E2-AACD-323D66FD4D3C}" type="slidenum">
              <a:rPr lang="en-US" sz="1400" b="1">
                <a:solidFill>
                  <a:schemeClr val="tx2"/>
                </a:solidFill>
              </a:rPr>
              <a:pPr algn="ctr" eaLnBrk="1" hangingPunct="1"/>
              <a:t>9</a:t>
            </a:fld>
            <a:endParaRPr lang="en-US" sz="1400" b="1">
              <a:solidFill>
                <a:schemeClr val="tx2"/>
              </a:solidFill>
            </a:endParaRPr>
          </a:p>
        </p:txBody>
      </p:sp>
      <p:graphicFrame>
        <p:nvGraphicFramePr>
          <p:cNvPr id="2050" name="Object 2"/>
          <p:cNvGraphicFramePr>
            <a:graphicFrameLocks noChangeAspect="1"/>
          </p:cNvGraphicFramePr>
          <p:nvPr/>
        </p:nvGraphicFramePr>
        <p:xfrm>
          <a:off x="3333750" y="2295525"/>
          <a:ext cx="1295400" cy="4410075"/>
        </p:xfrm>
        <a:graphic>
          <a:graphicData uri="http://schemas.openxmlformats.org/presentationml/2006/ole">
            <p:oleObj spid="_x0000_s2094" name="Drawing" r:id="rId4" imgW="1311965" imgH="4426226" progId="">
              <p:embed/>
            </p:oleObj>
          </a:graphicData>
        </a:graphic>
      </p:graphicFrame>
      <p:sp>
        <p:nvSpPr>
          <p:cNvPr id="2051" name="AutoShape 5"/>
          <p:cNvSpPr>
            <a:spLocks noChangeAspect="1" noChangeArrowheads="1" noTextEdit="1"/>
          </p:cNvSpPr>
          <p:nvPr/>
        </p:nvSpPr>
        <p:spPr bwMode="auto">
          <a:xfrm>
            <a:off x="4629150" y="2295525"/>
            <a:ext cx="1362075" cy="441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grpSp>
        <p:nvGrpSpPr>
          <p:cNvPr id="2052" name="Group 6"/>
          <p:cNvGrpSpPr>
            <a:grpSpLocks/>
          </p:cNvGrpSpPr>
          <p:nvPr/>
        </p:nvGrpSpPr>
        <p:grpSpPr bwMode="auto">
          <a:xfrm>
            <a:off x="742950" y="1676400"/>
            <a:ext cx="2381250" cy="461963"/>
            <a:chOff x="432" y="1008"/>
            <a:chExt cx="1296" cy="291"/>
          </a:xfrm>
        </p:grpSpPr>
        <p:sp>
          <p:nvSpPr>
            <p:cNvPr id="2090" name="Text Box 7"/>
            <p:cNvSpPr txBox="1">
              <a:spLocks noChangeArrowheads="1"/>
            </p:cNvSpPr>
            <p:nvPr/>
          </p:nvSpPr>
          <p:spPr bwMode="auto">
            <a:xfrm>
              <a:off x="437" y="1008"/>
              <a:ext cx="1245"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b="1"/>
                <a:t>Academic Systems</a:t>
              </a:r>
              <a:endParaRPr lang="en-US"/>
            </a:p>
          </p:txBody>
        </p:sp>
        <p:sp>
          <p:nvSpPr>
            <p:cNvPr id="2091" name="Rectangle 8"/>
            <p:cNvSpPr>
              <a:spLocks noChangeArrowheads="1"/>
            </p:cNvSpPr>
            <p:nvPr/>
          </p:nvSpPr>
          <p:spPr bwMode="auto">
            <a:xfrm>
              <a:off x="432" y="1056"/>
              <a:ext cx="1296" cy="19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2053" name="Group 9"/>
          <p:cNvGrpSpPr>
            <a:grpSpLocks/>
          </p:cNvGrpSpPr>
          <p:nvPr/>
        </p:nvGrpSpPr>
        <p:grpSpPr bwMode="auto">
          <a:xfrm>
            <a:off x="6000750" y="1676400"/>
            <a:ext cx="2487613" cy="461963"/>
            <a:chOff x="3744" y="1008"/>
            <a:chExt cx="1296" cy="291"/>
          </a:xfrm>
        </p:grpSpPr>
        <p:sp>
          <p:nvSpPr>
            <p:cNvPr id="2088" name="Text Box 10"/>
            <p:cNvSpPr txBox="1">
              <a:spLocks noChangeArrowheads="1"/>
            </p:cNvSpPr>
            <p:nvPr/>
          </p:nvSpPr>
          <p:spPr bwMode="auto">
            <a:xfrm>
              <a:off x="3785" y="1008"/>
              <a:ext cx="1239"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b="1"/>
                <a:t>Behavioral Systems</a:t>
              </a:r>
              <a:endParaRPr lang="en-US"/>
            </a:p>
          </p:txBody>
        </p:sp>
        <p:sp>
          <p:nvSpPr>
            <p:cNvPr id="2089" name="Rectangle 11"/>
            <p:cNvSpPr>
              <a:spLocks noChangeArrowheads="1"/>
            </p:cNvSpPr>
            <p:nvPr/>
          </p:nvSpPr>
          <p:spPr bwMode="auto">
            <a:xfrm>
              <a:off x="3744" y="1056"/>
              <a:ext cx="1296" cy="19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2054" name="Text Box 12"/>
          <p:cNvSpPr txBox="1">
            <a:spLocks noChangeArrowheads="1"/>
          </p:cNvSpPr>
          <p:nvPr/>
        </p:nvSpPr>
        <p:spPr bwMode="auto">
          <a:xfrm>
            <a:off x="3867150" y="2524125"/>
            <a:ext cx="5905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200"/>
              <a:t>5-10%</a:t>
            </a:r>
          </a:p>
        </p:txBody>
      </p:sp>
      <p:sp>
        <p:nvSpPr>
          <p:cNvPr id="2055" name="Text Box 13"/>
          <p:cNvSpPr txBox="1">
            <a:spLocks noChangeArrowheads="1"/>
          </p:cNvSpPr>
          <p:nvPr/>
        </p:nvSpPr>
        <p:spPr bwMode="auto">
          <a:xfrm>
            <a:off x="4933950" y="2524125"/>
            <a:ext cx="5905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200"/>
              <a:t>5-10%</a:t>
            </a:r>
          </a:p>
        </p:txBody>
      </p:sp>
      <p:sp>
        <p:nvSpPr>
          <p:cNvPr id="2056" name="Text Box 14"/>
          <p:cNvSpPr txBox="1">
            <a:spLocks noChangeArrowheads="1"/>
          </p:cNvSpPr>
          <p:nvPr/>
        </p:nvSpPr>
        <p:spPr bwMode="auto">
          <a:xfrm>
            <a:off x="3486150" y="3286125"/>
            <a:ext cx="6667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200"/>
              <a:t>10-15%</a:t>
            </a:r>
          </a:p>
        </p:txBody>
      </p:sp>
      <p:sp>
        <p:nvSpPr>
          <p:cNvPr id="2057" name="Text Box 15"/>
          <p:cNvSpPr txBox="1">
            <a:spLocks noChangeArrowheads="1"/>
          </p:cNvSpPr>
          <p:nvPr/>
        </p:nvSpPr>
        <p:spPr bwMode="auto">
          <a:xfrm>
            <a:off x="5105400" y="3048000"/>
            <a:ext cx="6667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200"/>
              <a:t>10-15%</a:t>
            </a:r>
          </a:p>
        </p:txBody>
      </p:sp>
      <p:grpSp>
        <p:nvGrpSpPr>
          <p:cNvPr id="2058" name="Group 16"/>
          <p:cNvGrpSpPr>
            <a:grpSpLocks/>
          </p:cNvGrpSpPr>
          <p:nvPr/>
        </p:nvGrpSpPr>
        <p:grpSpPr bwMode="auto">
          <a:xfrm>
            <a:off x="361950" y="2246313"/>
            <a:ext cx="3352800" cy="730250"/>
            <a:chOff x="192" y="2036427"/>
            <a:chExt cx="2112" cy="730250"/>
          </a:xfrm>
        </p:grpSpPr>
        <p:sp>
          <p:nvSpPr>
            <p:cNvPr id="2086" name="Text Box 17"/>
            <p:cNvSpPr txBox="1">
              <a:spLocks noChangeArrowheads="1"/>
            </p:cNvSpPr>
            <p:nvPr/>
          </p:nvSpPr>
          <p:spPr bwMode="auto">
            <a:xfrm>
              <a:off x="192" y="2036427"/>
              <a:ext cx="1662" cy="73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400" u="sng"/>
                <a:t>Intensive, Individual Interventions</a:t>
              </a:r>
              <a:endParaRPr lang="en-US" sz="1400"/>
            </a:p>
            <a:p>
              <a:pPr eaLnBrk="1" hangingPunct="1">
                <a:buFontTx/>
                <a:buChar char="•"/>
              </a:pPr>
              <a:r>
                <a:rPr lang="en-US" sz="1400"/>
                <a:t>Individual and Small Groups</a:t>
              </a:r>
            </a:p>
            <a:p>
              <a:pPr eaLnBrk="1" hangingPunct="1">
                <a:buFontTx/>
                <a:buChar char="•"/>
              </a:pPr>
              <a:r>
                <a:rPr lang="en-US" sz="1400"/>
                <a:t>Intense, Prolonged Intervention</a:t>
              </a:r>
            </a:p>
          </p:txBody>
        </p:sp>
        <p:sp>
          <p:nvSpPr>
            <p:cNvPr id="2087" name="Line 18"/>
            <p:cNvSpPr>
              <a:spLocks noChangeShapeType="1"/>
            </p:cNvSpPr>
            <p:nvPr/>
          </p:nvSpPr>
          <p:spPr bwMode="auto">
            <a:xfrm>
              <a:off x="1968" y="2443712"/>
              <a:ext cx="336" cy="0"/>
            </a:xfrm>
            <a:prstGeom prst="line">
              <a:avLst/>
            </a:prstGeom>
            <a:noFill/>
            <a:ln w="88900">
              <a:solidFill>
                <a:schemeClr val="tx1"/>
              </a:solidFill>
              <a:round/>
              <a:headEnd type="triangle" w="med" len="me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2059" name="Line 19"/>
          <p:cNvSpPr>
            <a:spLocks noChangeShapeType="1"/>
          </p:cNvSpPr>
          <p:nvPr/>
        </p:nvSpPr>
        <p:spPr bwMode="auto">
          <a:xfrm rot="10779537">
            <a:off x="5502275" y="2663825"/>
            <a:ext cx="533400" cy="1588"/>
          </a:xfrm>
          <a:prstGeom prst="line">
            <a:avLst/>
          </a:prstGeom>
          <a:noFill/>
          <a:ln w="88900">
            <a:solidFill>
              <a:schemeClr val="tx1"/>
            </a:solidFill>
            <a:round/>
            <a:headEnd type="triangle" w="med" len="me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60" name="Text Box 20"/>
          <p:cNvSpPr txBox="1">
            <a:spLocks noChangeArrowheads="1"/>
          </p:cNvSpPr>
          <p:nvPr/>
        </p:nvSpPr>
        <p:spPr bwMode="auto">
          <a:xfrm>
            <a:off x="6181725" y="2286000"/>
            <a:ext cx="2830513"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400" u="sng"/>
              <a:t>Intensive, Individual Interventions</a:t>
            </a:r>
            <a:endParaRPr lang="en-US" sz="1400"/>
          </a:p>
          <a:p>
            <a:pPr eaLnBrk="1" hangingPunct="1">
              <a:buFontTx/>
              <a:buChar char="•"/>
            </a:pPr>
            <a:r>
              <a:rPr lang="en-US" sz="1400"/>
              <a:t>Individual and Small Groups</a:t>
            </a:r>
          </a:p>
          <a:p>
            <a:pPr eaLnBrk="1" hangingPunct="1">
              <a:buFontTx/>
              <a:buChar char="•"/>
            </a:pPr>
            <a:r>
              <a:rPr lang="en-US" sz="1400"/>
              <a:t>Intense, Prolonged Interventions</a:t>
            </a:r>
          </a:p>
        </p:txBody>
      </p:sp>
      <p:grpSp>
        <p:nvGrpSpPr>
          <p:cNvPr id="2061" name="Group 21"/>
          <p:cNvGrpSpPr>
            <a:grpSpLocks/>
          </p:cNvGrpSpPr>
          <p:nvPr/>
        </p:nvGrpSpPr>
        <p:grpSpPr bwMode="auto">
          <a:xfrm>
            <a:off x="361950" y="3327400"/>
            <a:ext cx="2971800" cy="1368425"/>
            <a:chOff x="192" y="1904"/>
            <a:chExt cx="1872" cy="862"/>
          </a:xfrm>
        </p:grpSpPr>
        <p:sp>
          <p:nvSpPr>
            <p:cNvPr id="2084" name="Text Box 22"/>
            <p:cNvSpPr txBox="1">
              <a:spLocks noChangeArrowheads="1"/>
            </p:cNvSpPr>
            <p:nvPr/>
          </p:nvSpPr>
          <p:spPr bwMode="auto">
            <a:xfrm>
              <a:off x="192" y="1904"/>
              <a:ext cx="1447" cy="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400" u="sng"/>
                <a:t>Targeted Group Interventions</a:t>
              </a:r>
              <a:endParaRPr lang="en-US" sz="1400"/>
            </a:p>
            <a:p>
              <a:pPr eaLnBrk="1" hangingPunct="1">
                <a:buFontTx/>
                <a:buChar char="•"/>
              </a:pPr>
              <a:r>
                <a:rPr lang="en-US" sz="1400"/>
                <a:t>Some students (at-risk)</a:t>
              </a:r>
            </a:p>
            <a:p>
              <a:pPr eaLnBrk="1" hangingPunct="1">
                <a:buFontTx/>
                <a:buChar char="•"/>
              </a:pPr>
              <a:r>
                <a:rPr lang="en-US" sz="1400"/>
                <a:t>Standard protocol reading</a:t>
              </a:r>
            </a:p>
            <a:p>
              <a:pPr eaLnBrk="1" hangingPunct="1"/>
              <a:r>
                <a:rPr lang="en-US" sz="1400"/>
                <a:t>interventions</a:t>
              </a:r>
            </a:p>
            <a:p>
              <a:pPr eaLnBrk="1" hangingPunct="1">
                <a:buFontTx/>
                <a:buChar char="•"/>
              </a:pPr>
              <a:endParaRPr lang="en-US" sz="1400"/>
            </a:p>
            <a:p>
              <a:pPr eaLnBrk="1" hangingPunct="1"/>
              <a:endParaRPr lang="en-US" sz="1400"/>
            </a:p>
          </p:txBody>
        </p:sp>
        <p:sp>
          <p:nvSpPr>
            <p:cNvPr id="2085" name="Line 23"/>
            <p:cNvSpPr>
              <a:spLocks noChangeShapeType="1"/>
            </p:cNvSpPr>
            <p:nvPr/>
          </p:nvSpPr>
          <p:spPr bwMode="auto">
            <a:xfrm>
              <a:off x="1728" y="2016"/>
              <a:ext cx="336" cy="0"/>
            </a:xfrm>
            <a:prstGeom prst="line">
              <a:avLst/>
            </a:prstGeom>
            <a:noFill/>
            <a:ln w="88900">
              <a:solidFill>
                <a:schemeClr val="tx1"/>
              </a:solidFill>
              <a:round/>
              <a:headEnd type="triangle" w="med" len="me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62" name="Group 24"/>
          <p:cNvGrpSpPr>
            <a:grpSpLocks/>
          </p:cNvGrpSpPr>
          <p:nvPr/>
        </p:nvGrpSpPr>
        <p:grpSpPr bwMode="auto">
          <a:xfrm>
            <a:off x="5565775" y="3276600"/>
            <a:ext cx="3346450" cy="1368425"/>
            <a:chOff x="3648" y="1904"/>
            <a:chExt cx="2108" cy="862"/>
          </a:xfrm>
        </p:grpSpPr>
        <p:sp>
          <p:nvSpPr>
            <p:cNvPr id="2082" name="Text Box 25"/>
            <p:cNvSpPr txBox="1">
              <a:spLocks noChangeArrowheads="1"/>
            </p:cNvSpPr>
            <p:nvPr/>
          </p:nvSpPr>
          <p:spPr bwMode="auto">
            <a:xfrm>
              <a:off x="4030" y="1904"/>
              <a:ext cx="1726" cy="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400" u="sng"/>
                <a:t>Targeted Small Group or Individual</a:t>
              </a:r>
            </a:p>
            <a:p>
              <a:pPr eaLnBrk="1" hangingPunct="1"/>
              <a:r>
                <a:rPr lang="en-US" sz="1400" u="sng"/>
                <a:t> Interventions</a:t>
              </a:r>
              <a:endParaRPr lang="en-US" sz="1400"/>
            </a:p>
            <a:p>
              <a:pPr eaLnBrk="1" hangingPunct="1">
                <a:buFontTx/>
                <a:buChar char="•"/>
              </a:pPr>
              <a:r>
                <a:rPr lang="en-US" sz="1400"/>
                <a:t>Some students (at-risk)</a:t>
              </a:r>
            </a:p>
            <a:p>
              <a:pPr eaLnBrk="1" hangingPunct="1">
                <a:buFontTx/>
                <a:buChar char="•"/>
              </a:pPr>
              <a:r>
                <a:rPr lang="en-US" sz="1400"/>
                <a:t>Targeted Individual  Behavior </a:t>
              </a:r>
            </a:p>
            <a:p>
              <a:pPr eaLnBrk="1" hangingPunct="1">
                <a:buFontTx/>
                <a:buChar char="•"/>
              </a:pPr>
              <a:r>
                <a:rPr lang="en-US" sz="1400"/>
                <a:t>Interventions</a:t>
              </a:r>
            </a:p>
            <a:p>
              <a:pPr eaLnBrk="1" hangingPunct="1"/>
              <a:endParaRPr lang="en-US" sz="1400"/>
            </a:p>
          </p:txBody>
        </p:sp>
        <p:sp>
          <p:nvSpPr>
            <p:cNvPr id="2083" name="Line 26"/>
            <p:cNvSpPr>
              <a:spLocks noChangeShapeType="1"/>
            </p:cNvSpPr>
            <p:nvPr/>
          </p:nvSpPr>
          <p:spPr bwMode="auto">
            <a:xfrm rot="10739161">
              <a:off x="3648" y="2016"/>
              <a:ext cx="336" cy="1"/>
            </a:xfrm>
            <a:prstGeom prst="line">
              <a:avLst/>
            </a:prstGeom>
            <a:noFill/>
            <a:ln w="88900">
              <a:solidFill>
                <a:schemeClr val="tx1"/>
              </a:solidFill>
              <a:round/>
              <a:headEnd type="triangle" w="med" len="me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63" name="Group 27"/>
          <p:cNvGrpSpPr>
            <a:grpSpLocks/>
          </p:cNvGrpSpPr>
          <p:nvPr/>
        </p:nvGrpSpPr>
        <p:grpSpPr bwMode="auto">
          <a:xfrm>
            <a:off x="200025" y="4927600"/>
            <a:ext cx="8743950" cy="1185863"/>
            <a:chOff x="180" y="3085"/>
            <a:chExt cx="5508" cy="747"/>
          </a:xfrm>
        </p:grpSpPr>
        <p:sp>
          <p:nvSpPr>
            <p:cNvPr id="2074" name="Text Box 28"/>
            <p:cNvSpPr txBox="1">
              <a:spLocks noChangeArrowheads="1"/>
            </p:cNvSpPr>
            <p:nvPr/>
          </p:nvSpPr>
          <p:spPr bwMode="auto">
            <a:xfrm>
              <a:off x="1851" y="3085"/>
              <a:ext cx="47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400"/>
                <a:t>80-85%</a:t>
              </a:r>
            </a:p>
          </p:txBody>
        </p:sp>
        <p:sp>
          <p:nvSpPr>
            <p:cNvPr id="2075" name="Text Box 29"/>
            <p:cNvSpPr txBox="1">
              <a:spLocks noChangeArrowheads="1"/>
            </p:cNvSpPr>
            <p:nvPr/>
          </p:nvSpPr>
          <p:spPr bwMode="auto">
            <a:xfrm>
              <a:off x="3588" y="3126"/>
              <a:ext cx="420"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200"/>
                <a:t>80-85%</a:t>
              </a:r>
            </a:p>
          </p:txBody>
        </p:sp>
        <p:grpSp>
          <p:nvGrpSpPr>
            <p:cNvPr id="2076" name="Group 30"/>
            <p:cNvGrpSpPr>
              <a:grpSpLocks/>
            </p:cNvGrpSpPr>
            <p:nvPr/>
          </p:nvGrpSpPr>
          <p:grpSpPr bwMode="auto">
            <a:xfrm>
              <a:off x="180" y="3104"/>
              <a:ext cx="1584" cy="460"/>
              <a:chOff x="144" y="2912"/>
              <a:chExt cx="1584" cy="460"/>
            </a:xfrm>
          </p:grpSpPr>
          <p:sp>
            <p:nvSpPr>
              <p:cNvPr id="2080" name="Text Box 31"/>
              <p:cNvSpPr txBox="1">
                <a:spLocks noChangeArrowheads="1"/>
              </p:cNvSpPr>
              <p:nvPr/>
            </p:nvSpPr>
            <p:spPr bwMode="auto">
              <a:xfrm>
                <a:off x="144" y="2912"/>
                <a:ext cx="1206" cy="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400" u="sng"/>
                  <a:t>Universal Interventions</a:t>
                </a:r>
                <a:endParaRPr lang="en-US" sz="1400"/>
              </a:p>
              <a:p>
                <a:pPr eaLnBrk="1" hangingPunct="1">
                  <a:buFontTx/>
                  <a:buChar char="•"/>
                </a:pPr>
                <a:r>
                  <a:rPr lang="en-US" sz="1400"/>
                  <a:t>Effective Academic In-</a:t>
                </a:r>
              </a:p>
              <a:p>
                <a:pPr eaLnBrk="1" hangingPunct="1"/>
                <a:r>
                  <a:rPr lang="en-US" sz="1400"/>
                  <a:t>struction</a:t>
                </a:r>
              </a:p>
            </p:txBody>
          </p:sp>
          <p:sp>
            <p:nvSpPr>
              <p:cNvPr id="2081" name="Line 32"/>
              <p:cNvSpPr>
                <a:spLocks noChangeShapeType="1"/>
              </p:cNvSpPr>
              <p:nvPr/>
            </p:nvSpPr>
            <p:spPr bwMode="auto">
              <a:xfrm>
                <a:off x="1392" y="3024"/>
                <a:ext cx="336" cy="0"/>
              </a:xfrm>
              <a:prstGeom prst="line">
                <a:avLst/>
              </a:prstGeom>
              <a:noFill/>
              <a:ln w="88900">
                <a:solidFill>
                  <a:schemeClr val="tx1"/>
                </a:solidFill>
                <a:round/>
                <a:headEnd type="triangle" w="med" len="me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77" name="Group 33"/>
            <p:cNvGrpSpPr>
              <a:grpSpLocks/>
            </p:cNvGrpSpPr>
            <p:nvPr/>
          </p:nvGrpSpPr>
          <p:grpSpPr bwMode="auto">
            <a:xfrm>
              <a:off x="4068" y="3104"/>
              <a:ext cx="1620" cy="728"/>
              <a:chOff x="4032" y="2912"/>
              <a:chExt cx="1621" cy="728"/>
            </a:xfrm>
          </p:grpSpPr>
          <p:sp>
            <p:nvSpPr>
              <p:cNvPr id="2078" name="Text Box 34"/>
              <p:cNvSpPr txBox="1">
                <a:spLocks noChangeArrowheads="1"/>
              </p:cNvSpPr>
              <p:nvPr/>
            </p:nvSpPr>
            <p:spPr bwMode="auto">
              <a:xfrm>
                <a:off x="4386" y="2912"/>
                <a:ext cx="1267" cy="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400" u="sng"/>
                  <a:t>Universal Interventions</a:t>
                </a:r>
                <a:endParaRPr lang="en-US" sz="1400"/>
              </a:p>
              <a:p>
                <a:pPr eaLnBrk="1" hangingPunct="1">
                  <a:buFontTx/>
                  <a:buChar char="•"/>
                </a:pPr>
                <a:r>
                  <a:rPr lang="en-US" sz="1400"/>
                  <a:t>School-wide positive </a:t>
                </a:r>
              </a:p>
              <a:p>
                <a:pPr eaLnBrk="1" hangingPunct="1"/>
                <a:r>
                  <a:rPr lang="en-US" sz="1400"/>
                  <a:t>Behavior</a:t>
                </a:r>
              </a:p>
              <a:p>
                <a:pPr eaLnBrk="1" hangingPunct="1">
                  <a:buFontTx/>
                  <a:buChar char="•"/>
                </a:pPr>
                <a:r>
                  <a:rPr lang="en-US" sz="1400"/>
                  <a:t>Effective classroom and </a:t>
                </a:r>
              </a:p>
              <a:p>
                <a:pPr eaLnBrk="1" hangingPunct="1"/>
                <a:r>
                  <a:rPr lang="en-US" sz="1400"/>
                  <a:t>Behavior management</a:t>
                </a:r>
                <a:r>
                  <a:rPr lang="en-US" sz="1200"/>
                  <a:t> </a:t>
                </a:r>
              </a:p>
            </p:txBody>
          </p:sp>
          <p:sp>
            <p:nvSpPr>
              <p:cNvPr id="2079" name="Line 35"/>
              <p:cNvSpPr>
                <a:spLocks noChangeShapeType="1"/>
              </p:cNvSpPr>
              <p:nvPr/>
            </p:nvSpPr>
            <p:spPr bwMode="auto">
              <a:xfrm rot="10779294">
                <a:off x="4032" y="3024"/>
                <a:ext cx="336" cy="1"/>
              </a:xfrm>
              <a:prstGeom prst="line">
                <a:avLst/>
              </a:prstGeom>
              <a:noFill/>
              <a:ln w="88900">
                <a:solidFill>
                  <a:schemeClr val="tx1"/>
                </a:solidFill>
                <a:round/>
                <a:headEnd type="triangle" w="med" len="med"/>
                <a:tailEnd/>
              </a:ln>
              <a:extLst>
                <a:ext uri="{909E8E84-426E-40DD-AFC4-6F175D3DCCD1}">
                  <a14:hiddenFill xmlns="" xmlns:a14="http://schemas.microsoft.com/office/drawing/2010/main">
                    <a:noFill/>
                  </a14:hiddenFill>
                </a:ext>
              </a:extLst>
            </p:spPr>
            <p:txBody>
              <a:bodyPr wrap="none" anchor="ctr"/>
              <a:lstStyle/>
              <a:p>
                <a:endParaRPr lang="en-US"/>
              </a:p>
            </p:txBody>
          </p:sp>
        </p:grpSp>
      </p:grpSp>
      <p:sp>
        <p:nvSpPr>
          <p:cNvPr id="2064" name="Rectangle 36"/>
          <p:cNvSpPr>
            <a:spLocks noChangeArrowheads="1"/>
          </p:cNvSpPr>
          <p:nvPr/>
        </p:nvSpPr>
        <p:spPr bwMode="auto">
          <a:xfrm>
            <a:off x="609600" y="228600"/>
            <a:ext cx="8302625" cy="1203325"/>
          </a:xfrm>
          <a:prstGeom prst="rect">
            <a:avLst/>
          </a:prstGeom>
          <a:solidFill>
            <a:srgbClr val="FF8000"/>
          </a:solidFill>
          <a:ln w="57150">
            <a:solidFill>
              <a:schemeClr val="tx1"/>
            </a:solidFill>
            <a:miter lim="800000"/>
            <a:headEnd/>
            <a:tailEnd/>
          </a:ln>
        </p:spPr>
        <p:txBody>
          <a:bodyPr anchor="ctr"/>
          <a:lstStyle/>
          <a:p>
            <a:pPr algn="ctr"/>
            <a:r>
              <a:rPr lang="en-US" b="1"/>
              <a:t>Multiple Tiers Implemented Through Progress </a:t>
            </a:r>
            <a:br>
              <a:rPr lang="en-US" b="1"/>
            </a:br>
            <a:r>
              <a:rPr lang="en-US" b="1"/>
              <a:t>Monitoring and Formative Evaluation (Sugai, Horner, &amp; Gresham, 2002)</a:t>
            </a:r>
          </a:p>
        </p:txBody>
      </p:sp>
      <p:sp>
        <p:nvSpPr>
          <p:cNvPr id="2065" name="Freeform 38"/>
          <p:cNvSpPr>
            <a:spLocks/>
          </p:cNvSpPr>
          <p:nvPr/>
        </p:nvSpPr>
        <p:spPr bwMode="auto">
          <a:xfrm>
            <a:off x="4638675" y="3559175"/>
            <a:ext cx="1331913" cy="3136900"/>
          </a:xfrm>
          <a:custGeom>
            <a:avLst/>
            <a:gdLst>
              <a:gd name="T0" fmla="*/ 0 w 839"/>
              <a:gd name="T1" fmla="*/ 0 h 1976"/>
              <a:gd name="T2" fmla="*/ 2147483647 w 839"/>
              <a:gd name="T3" fmla="*/ 0 h 1976"/>
              <a:gd name="T4" fmla="*/ 2147483647 w 839"/>
              <a:gd name="T5" fmla="*/ 2147483647 h 1976"/>
              <a:gd name="T6" fmla="*/ 0 w 839"/>
              <a:gd name="T7" fmla="*/ 2147483647 h 1976"/>
              <a:gd name="T8" fmla="*/ 0 w 839"/>
              <a:gd name="T9" fmla="*/ 0 h 1976"/>
              <a:gd name="T10" fmla="*/ 0 60000 65536"/>
              <a:gd name="T11" fmla="*/ 0 60000 65536"/>
              <a:gd name="T12" fmla="*/ 0 60000 65536"/>
              <a:gd name="T13" fmla="*/ 0 60000 65536"/>
              <a:gd name="T14" fmla="*/ 0 60000 65536"/>
              <a:gd name="T15" fmla="*/ 0 w 839"/>
              <a:gd name="T16" fmla="*/ 0 h 1976"/>
              <a:gd name="T17" fmla="*/ 839 w 839"/>
              <a:gd name="T18" fmla="*/ 1976 h 1976"/>
            </a:gdLst>
            <a:ahLst/>
            <a:cxnLst>
              <a:cxn ang="T10">
                <a:pos x="T0" y="T1"/>
              </a:cxn>
              <a:cxn ang="T11">
                <a:pos x="T2" y="T3"/>
              </a:cxn>
              <a:cxn ang="T12">
                <a:pos x="T4" y="T5"/>
              </a:cxn>
              <a:cxn ang="T13">
                <a:pos x="T6" y="T7"/>
              </a:cxn>
              <a:cxn ang="T14">
                <a:pos x="T8" y="T9"/>
              </a:cxn>
            </a:cxnLst>
            <a:rect l="T15" t="T16" r="T17" b="T18"/>
            <a:pathLst>
              <a:path w="839" h="1976">
                <a:moveTo>
                  <a:pt x="0" y="0"/>
                </a:moveTo>
                <a:lnTo>
                  <a:pt x="253" y="0"/>
                </a:lnTo>
                <a:lnTo>
                  <a:pt x="839" y="1976"/>
                </a:lnTo>
                <a:lnTo>
                  <a:pt x="0" y="1976"/>
                </a:lnTo>
                <a:lnTo>
                  <a:pt x="0" y="0"/>
                </a:lnTo>
                <a:close/>
              </a:path>
            </a:pathLst>
          </a:custGeom>
          <a:solidFill>
            <a:srgbClr val="008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66" name="Freeform 39"/>
          <p:cNvSpPr>
            <a:spLocks/>
          </p:cNvSpPr>
          <p:nvPr/>
        </p:nvSpPr>
        <p:spPr bwMode="auto">
          <a:xfrm>
            <a:off x="4629150" y="3549650"/>
            <a:ext cx="1352550" cy="3155950"/>
          </a:xfrm>
          <a:custGeom>
            <a:avLst/>
            <a:gdLst>
              <a:gd name="T0" fmla="*/ 2147483647 w 852"/>
              <a:gd name="T1" fmla="*/ 0 h 1988"/>
              <a:gd name="T2" fmla="*/ 2147483647 w 852"/>
              <a:gd name="T3" fmla="*/ 0 h 1988"/>
              <a:gd name="T4" fmla="*/ 2147483647 w 852"/>
              <a:gd name="T5" fmla="*/ 2147483647 h 1988"/>
              <a:gd name="T6" fmla="*/ 0 w 852"/>
              <a:gd name="T7" fmla="*/ 2147483647 h 1988"/>
              <a:gd name="T8" fmla="*/ 0 w 852"/>
              <a:gd name="T9" fmla="*/ 2147483647 h 1988"/>
              <a:gd name="T10" fmla="*/ 2147483647 w 852"/>
              <a:gd name="T11" fmla="*/ 2147483647 h 1988"/>
              <a:gd name="T12" fmla="*/ 2147483647 w 852"/>
              <a:gd name="T13" fmla="*/ 2147483647 h 1988"/>
              <a:gd name="T14" fmla="*/ 2147483647 w 852"/>
              <a:gd name="T15" fmla="*/ 2147483647 h 1988"/>
              <a:gd name="T16" fmla="*/ 2147483647 w 852"/>
              <a:gd name="T17" fmla="*/ 2147483647 h 1988"/>
              <a:gd name="T18" fmla="*/ 2147483647 w 852"/>
              <a:gd name="T19" fmla="*/ 0 h 19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2"/>
              <a:gd name="T31" fmla="*/ 0 h 1988"/>
              <a:gd name="T32" fmla="*/ 852 w 852"/>
              <a:gd name="T33" fmla="*/ 1988 h 19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2" h="1988">
                <a:moveTo>
                  <a:pt x="259" y="0"/>
                </a:moveTo>
                <a:lnTo>
                  <a:pt x="265" y="0"/>
                </a:lnTo>
                <a:lnTo>
                  <a:pt x="852" y="1988"/>
                </a:lnTo>
                <a:lnTo>
                  <a:pt x="0" y="1988"/>
                </a:lnTo>
                <a:lnTo>
                  <a:pt x="0" y="6"/>
                </a:lnTo>
                <a:lnTo>
                  <a:pt x="13" y="6"/>
                </a:lnTo>
                <a:lnTo>
                  <a:pt x="13" y="1976"/>
                </a:lnTo>
                <a:lnTo>
                  <a:pt x="833" y="1976"/>
                </a:lnTo>
                <a:lnTo>
                  <a:pt x="252" y="6"/>
                </a:lnTo>
                <a:lnTo>
                  <a:pt x="25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67" name="Freeform 40"/>
          <p:cNvSpPr>
            <a:spLocks/>
          </p:cNvSpPr>
          <p:nvPr/>
        </p:nvSpPr>
        <p:spPr bwMode="auto">
          <a:xfrm>
            <a:off x="4629150" y="3549650"/>
            <a:ext cx="411163" cy="19050"/>
          </a:xfrm>
          <a:custGeom>
            <a:avLst/>
            <a:gdLst>
              <a:gd name="T0" fmla="*/ 0 w 259"/>
              <a:gd name="T1" fmla="*/ 2147483647 h 12"/>
              <a:gd name="T2" fmla="*/ 0 w 259"/>
              <a:gd name="T3" fmla="*/ 0 h 12"/>
              <a:gd name="T4" fmla="*/ 2147483647 w 259"/>
              <a:gd name="T5" fmla="*/ 0 h 12"/>
              <a:gd name="T6" fmla="*/ 2147483647 w 259"/>
              <a:gd name="T7" fmla="*/ 2147483647 h 12"/>
              <a:gd name="T8" fmla="*/ 2147483647 w 259"/>
              <a:gd name="T9" fmla="*/ 2147483647 h 12"/>
              <a:gd name="T10" fmla="*/ 0 w 259"/>
              <a:gd name="T11" fmla="*/ 2147483647 h 12"/>
              <a:gd name="T12" fmla="*/ 0 60000 65536"/>
              <a:gd name="T13" fmla="*/ 0 60000 65536"/>
              <a:gd name="T14" fmla="*/ 0 60000 65536"/>
              <a:gd name="T15" fmla="*/ 0 60000 65536"/>
              <a:gd name="T16" fmla="*/ 0 60000 65536"/>
              <a:gd name="T17" fmla="*/ 0 60000 65536"/>
              <a:gd name="T18" fmla="*/ 0 w 259"/>
              <a:gd name="T19" fmla="*/ 0 h 12"/>
              <a:gd name="T20" fmla="*/ 259 w 259"/>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59" h="12">
                <a:moveTo>
                  <a:pt x="0" y="6"/>
                </a:moveTo>
                <a:lnTo>
                  <a:pt x="0" y="0"/>
                </a:lnTo>
                <a:lnTo>
                  <a:pt x="259" y="0"/>
                </a:lnTo>
                <a:lnTo>
                  <a:pt x="259" y="12"/>
                </a:lnTo>
                <a:lnTo>
                  <a:pt x="6" y="12"/>
                </a:lnTo>
                <a:lnTo>
                  <a:pt x="0"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68" name="Freeform 41"/>
          <p:cNvSpPr>
            <a:spLocks/>
          </p:cNvSpPr>
          <p:nvPr/>
        </p:nvSpPr>
        <p:spPr bwMode="auto">
          <a:xfrm>
            <a:off x="4638675" y="2295525"/>
            <a:ext cx="180975" cy="598488"/>
          </a:xfrm>
          <a:custGeom>
            <a:avLst/>
            <a:gdLst>
              <a:gd name="T0" fmla="*/ 0 w 114"/>
              <a:gd name="T1" fmla="*/ 0 h 377"/>
              <a:gd name="T2" fmla="*/ 0 w 114"/>
              <a:gd name="T3" fmla="*/ 2147483647 h 377"/>
              <a:gd name="T4" fmla="*/ 2147483647 w 114"/>
              <a:gd name="T5" fmla="*/ 2147483647 h 377"/>
              <a:gd name="T6" fmla="*/ 0 w 114"/>
              <a:gd name="T7" fmla="*/ 0 h 377"/>
              <a:gd name="T8" fmla="*/ 0 60000 65536"/>
              <a:gd name="T9" fmla="*/ 0 60000 65536"/>
              <a:gd name="T10" fmla="*/ 0 60000 65536"/>
              <a:gd name="T11" fmla="*/ 0 60000 65536"/>
              <a:gd name="T12" fmla="*/ 0 w 114"/>
              <a:gd name="T13" fmla="*/ 0 h 377"/>
              <a:gd name="T14" fmla="*/ 114 w 114"/>
              <a:gd name="T15" fmla="*/ 377 h 377"/>
            </a:gdLst>
            <a:ahLst/>
            <a:cxnLst>
              <a:cxn ang="T8">
                <a:pos x="T0" y="T1"/>
              </a:cxn>
              <a:cxn ang="T9">
                <a:pos x="T2" y="T3"/>
              </a:cxn>
              <a:cxn ang="T10">
                <a:pos x="T4" y="T5"/>
              </a:cxn>
              <a:cxn ang="T11">
                <a:pos x="T6" y="T7"/>
              </a:cxn>
            </a:cxnLst>
            <a:rect l="T12" t="T13" r="T14" b="T15"/>
            <a:pathLst>
              <a:path w="114" h="377">
                <a:moveTo>
                  <a:pt x="0" y="0"/>
                </a:moveTo>
                <a:lnTo>
                  <a:pt x="0" y="377"/>
                </a:lnTo>
                <a:lnTo>
                  <a:pt x="114" y="377"/>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69" name="Freeform 42"/>
          <p:cNvSpPr>
            <a:spLocks/>
          </p:cNvSpPr>
          <p:nvPr/>
        </p:nvSpPr>
        <p:spPr bwMode="auto">
          <a:xfrm>
            <a:off x="4629150" y="2295525"/>
            <a:ext cx="200025" cy="608013"/>
          </a:xfrm>
          <a:custGeom>
            <a:avLst/>
            <a:gdLst>
              <a:gd name="T0" fmla="*/ 2147483647 w 126"/>
              <a:gd name="T1" fmla="*/ 2147483647 h 383"/>
              <a:gd name="T2" fmla="*/ 2147483647 w 126"/>
              <a:gd name="T3" fmla="*/ 2147483647 h 383"/>
              <a:gd name="T4" fmla="*/ 0 w 126"/>
              <a:gd name="T5" fmla="*/ 0 h 383"/>
              <a:gd name="T6" fmla="*/ 2147483647 w 126"/>
              <a:gd name="T7" fmla="*/ 0 h 383"/>
              <a:gd name="T8" fmla="*/ 2147483647 w 126"/>
              <a:gd name="T9" fmla="*/ 2147483647 h 383"/>
              <a:gd name="T10" fmla="*/ 0 w 126"/>
              <a:gd name="T11" fmla="*/ 2147483647 h 383"/>
              <a:gd name="T12" fmla="*/ 0 w 126"/>
              <a:gd name="T13" fmla="*/ 2147483647 h 383"/>
              <a:gd name="T14" fmla="*/ 2147483647 w 126"/>
              <a:gd name="T15" fmla="*/ 2147483647 h 383"/>
              <a:gd name="T16" fmla="*/ 0 60000 65536"/>
              <a:gd name="T17" fmla="*/ 0 60000 65536"/>
              <a:gd name="T18" fmla="*/ 0 60000 65536"/>
              <a:gd name="T19" fmla="*/ 0 60000 65536"/>
              <a:gd name="T20" fmla="*/ 0 60000 65536"/>
              <a:gd name="T21" fmla="*/ 0 60000 65536"/>
              <a:gd name="T22" fmla="*/ 0 60000 65536"/>
              <a:gd name="T23" fmla="*/ 0 60000 65536"/>
              <a:gd name="T24" fmla="*/ 0 w 126"/>
              <a:gd name="T25" fmla="*/ 0 h 383"/>
              <a:gd name="T26" fmla="*/ 126 w 126"/>
              <a:gd name="T27" fmla="*/ 383 h 3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6" h="383">
                <a:moveTo>
                  <a:pt x="6" y="371"/>
                </a:moveTo>
                <a:lnTo>
                  <a:pt x="114" y="371"/>
                </a:lnTo>
                <a:lnTo>
                  <a:pt x="0" y="0"/>
                </a:lnTo>
                <a:lnTo>
                  <a:pt x="13" y="0"/>
                </a:lnTo>
                <a:lnTo>
                  <a:pt x="126" y="383"/>
                </a:lnTo>
                <a:lnTo>
                  <a:pt x="0" y="383"/>
                </a:lnTo>
                <a:lnTo>
                  <a:pt x="0" y="377"/>
                </a:lnTo>
                <a:lnTo>
                  <a:pt x="6" y="37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70" name="Freeform 43"/>
          <p:cNvSpPr>
            <a:spLocks/>
          </p:cNvSpPr>
          <p:nvPr/>
        </p:nvSpPr>
        <p:spPr bwMode="auto">
          <a:xfrm>
            <a:off x="4629150" y="2228850"/>
            <a:ext cx="20638" cy="665163"/>
          </a:xfrm>
          <a:custGeom>
            <a:avLst/>
            <a:gdLst>
              <a:gd name="T0" fmla="*/ 2147483647 w 13"/>
              <a:gd name="T1" fmla="*/ 2147483647 h 419"/>
              <a:gd name="T2" fmla="*/ 2147483647 w 13"/>
              <a:gd name="T3" fmla="*/ 2147483647 h 419"/>
              <a:gd name="T4" fmla="*/ 0 w 13"/>
              <a:gd name="T5" fmla="*/ 2147483647 h 419"/>
              <a:gd name="T6" fmla="*/ 0 w 13"/>
              <a:gd name="T7" fmla="*/ 0 h 419"/>
              <a:gd name="T8" fmla="*/ 2147483647 w 13"/>
              <a:gd name="T9" fmla="*/ 2147483647 h 419"/>
              <a:gd name="T10" fmla="*/ 2147483647 w 13"/>
              <a:gd name="T11" fmla="*/ 2147483647 h 419"/>
              <a:gd name="T12" fmla="*/ 0 60000 65536"/>
              <a:gd name="T13" fmla="*/ 0 60000 65536"/>
              <a:gd name="T14" fmla="*/ 0 60000 65536"/>
              <a:gd name="T15" fmla="*/ 0 60000 65536"/>
              <a:gd name="T16" fmla="*/ 0 60000 65536"/>
              <a:gd name="T17" fmla="*/ 0 60000 65536"/>
              <a:gd name="T18" fmla="*/ 0 w 13"/>
              <a:gd name="T19" fmla="*/ 0 h 419"/>
              <a:gd name="T20" fmla="*/ 13 w 13"/>
              <a:gd name="T21" fmla="*/ 419 h 419"/>
            </a:gdLst>
            <a:ahLst/>
            <a:cxnLst>
              <a:cxn ang="T12">
                <a:pos x="T0" y="T1"/>
              </a:cxn>
              <a:cxn ang="T13">
                <a:pos x="T2" y="T3"/>
              </a:cxn>
              <a:cxn ang="T14">
                <a:pos x="T4" y="T5"/>
              </a:cxn>
              <a:cxn ang="T15">
                <a:pos x="T6" y="T7"/>
              </a:cxn>
              <a:cxn ang="T16">
                <a:pos x="T8" y="T9"/>
              </a:cxn>
              <a:cxn ang="T17">
                <a:pos x="T10" y="T11"/>
              </a:cxn>
            </a:cxnLst>
            <a:rect l="T18" t="T19" r="T20" b="T21"/>
            <a:pathLst>
              <a:path w="13" h="419">
                <a:moveTo>
                  <a:pt x="13" y="42"/>
                </a:moveTo>
                <a:lnTo>
                  <a:pt x="13" y="419"/>
                </a:lnTo>
                <a:lnTo>
                  <a:pt x="0" y="419"/>
                </a:lnTo>
                <a:lnTo>
                  <a:pt x="0" y="0"/>
                </a:lnTo>
                <a:lnTo>
                  <a:pt x="13" y="4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71" name="Freeform 44"/>
          <p:cNvSpPr>
            <a:spLocks/>
          </p:cNvSpPr>
          <p:nvPr/>
        </p:nvSpPr>
        <p:spPr bwMode="auto">
          <a:xfrm>
            <a:off x="4638675" y="2894013"/>
            <a:ext cx="401638" cy="674687"/>
          </a:xfrm>
          <a:custGeom>
            <a:avLst/>
            <a:gdLst>
              <a:gd name="T0" fmla="*/ 0 w 253"/>
              <a:gd name="T1" fmla="*/ 0 h 425"/>
              <a:gd name="T2" fmla="*/ 0 w 253"/>
              <a:gd name="T3" fmla="*/ 2147483647 h 425"/>
              <a:gd name="T4" fmla="*/ 2147483647 w 253"/>
              <a:gd name="T5" fmla="*/ 2147483647 h 425"/>
              <a:gd name="T6" fmla="*/ 2147483647 w 253"/>
              <a:gd name="T7" fmla="*/ 0 h 425"/>
              <a:gd name="T8" fmla="*/ 0 w 253"/>
              <a:gd name="T9" fmla="*/ 0 h 425"/>
              <a:gd name="T10" fmla="*/ 0 60000 65536"/>
              <a:gd name="T11" fmla="*/ 0 60000 65536"/>
              <a:gd name="T12" fmla="*/ 0 60000 65536"/>
              <a:gd name="T13" fmla="*/ 0 60000 65536"/>
              <a:gd name="T14" fmla="*/ 0 60000 65536"/>
              <a:gd name="T15" fmla="*/ 0 w 253"/>
              <a:gd name="T16" fmla="*/ 0 h 425"/>
              <a:gd name="T17" fmla="*/ 253 w 253"/>
              <a:gd name="T18" fmla="*/ 425 h 425"/>
            </a:gdLst>
            <a:ahLst/>
            <a:cxnLst>
              <a:cxn ang="T10">
                <a:pos x="T0" y="T1"/>
              </a:cxn>
              <a:cxn ang="T11">
                <a:pos x="T2" y="T3"/>
              </a:cxn>
              <a:cxn ang="T12">
                <a:pos x="T4" y="T5"/>
              </a:cxn>
              <a:cxn ang="T13">
                <a:pos x="T6" y="T7"/>
              </a:cxn>
              <a:cxn ang="T14">
                <a:pos x="T8" y="T9"/>
              </a:cxn>
            </a:cxnLst>
            <a:rect l="T15" t="T16" r="T17" b="T18"/>
            <a:pathLst>
              <a:path w="253" h="425">
                <a:moveTo>
                  <a:pt x="0" y="0"/>
                </a:moveTo>
                <a:lnTo>
                  <a:pt x="0" y="425"/>
                </a:lnTo>
                <a:lnTo>
                  <a:pt x="253" y="425"/>
                </a:lnTo>
                <a:lnTo>
                  <a:pt x="114" y="0"/>
                </a:lnTo>
                <a:lnTo>
                  <a:pt x="0"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72" name="Freeform 45"/>
          <p:cNvSpPr>
            <a:spLocks/>
          </p:cNvSpPr>
          <p:nvPr/>
        </p:nvSpPr>
        <p:spPr bwMode="auto">
          <a:xfrm>
            <a:off x="4629150" y="2884488"/>
            <a:ext cx="420688" cy="693737"/>
          </a:xfrm>
          <a:custGeom>
            <a:avLst/>
            <a:gdLst>
              <a:gd name="T0" fmla="*/ 2147483647 w 265"/>
              <a:gd name="T1" fmla="*/ 2147483647 h 437"/>
              <a:gd name="T2" fmla="*/ 2147483647 w 265"/>
              <a:gd name="T3" fmla="*/ 2147483647 h 437"/>
              <a:gd name="T4" fmla="*/ 2147483647 w 265"/>
              <a:gd name="T5" fmla="*/ 2147483647 h 437"/>
              <a:gd name="T6" fmla="*/ 2147483647 w 265"/>
              <a:gd name="T7" fmla="*/ 2147483647 h 437"/>
              <a:gd name="T8" fmla="*/ 2147483647 w 265"/>
              <a:gd name="T9" fmla="*/ 0 h 437"/>
              <a:gd name="T10" fmla="*/ 2147483647 w 265"/>
              <a:gd name="T11" fmla="*/ 0 h 437"/>
              <a:gd name="T12" fmla="*/ 2147483647 w 265"/>
              <a:gd name="T13" fmla="*/ 2147483647 h 437"/>
              <a:gd name="T14" fmla="*/ 0 w 265"/>
              <a:gd name="T15" fmla="*/ 2147483647 h 437"/>
              <a:gd name="T16" fmla="*/ 0 w 265"/>
              <a:gd name="T17" fmla="*/ 2147483647 h 437"/>
              <a:gd name="T18" fmla="*/ 2147483647 w 265"/>
              <a:gd name="T19" fmla="*/ 2147483647 h 4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5"/>
              <a:gd name="T31" fmla="*/ 0 h 437"/>
              <a:gd name="T32" fmla="*/ 265 w 265"/>
              <a:gd name="T33" fmla="*/ 437 h 4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5" h="437">
                <a:moveTo>
                  <a:pt x="6" y="425"/>
                </a:moveTo>
                <a:lnTo>
                  <a:pt x="252" y="425"/>
                </a:lnTo>
                <a:lnTo>
                  <a:pt x="120" y="12"/>
                </a:lnTo>
                <a:lnTo>
                  <a:pt x="6" y="12"/>
                </a:lnTo>
                <a:lnTo>
                  <a:pt x="6" y="0"/>
                </a:lnTo>
                <a:lnTo>
                  <a:pt x="126" y="0"/>
                </a:lnTo>
                <a:lnTo>
                  <a:pt x="265" y="437"/>
                </a:lnTo>
                <a:lnTo>
                  <a:pt x="0" y="437"/>
                </a:lnTo>
                <a:lnTo>
                  <a:pt x="0" y="431"/>
                </a:lnTo>
                <a:lnTo>
                  <a:pt x="6" y="42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73" name="Freeform 46"/>
          <p:cNvSpPr>
            <a:spLocks/>
          </p:cNvSpPr>
          <p:nvPr/>
        </p:nvSpPr>
        <p:spPr bwMode="auto">
          <a:xfrm>
            <a:off x="4629150" y="2884488"/>
            <a:ext cx="20638" cy="684212"/>
          </a:xfrm>
          <a:custGeom>
            <a:avLst/>
            <a:gdLst>
              <a:gd name="T0" fmla="*/ 2147483647 w 13"/>
              <a:gd name="T1" fmla="*/ 2147483647 h 431"/>
              <a:gd name="T2" fmla="*/ 2147483647 w 13"/>
              <a:gd name="T3" fmla="*/ 2147483647 h 431"/>
              <a:gd name="T4" fmla="*/ 0 w 13"/>
              <a:gd name="T5" fmla="*/ 2147483647 h 431"/>
              <a:gd name="T6" fmla="*/ 0 w 13"/>
              <a:gd name="T7" fmla="*/ 0 h 431"/>
              <a:gd name="T8" fmla="*/ 2147483647 w 13"/>
              <a:gd name="T9" fmla="*/ 0 h 431"/>
              <a:gd name="T10" fmla="*/ 2147483647 w 13"/>
              <a:gd name="T11" fmla="*/ 2147483647 h 431"/>
              <a:gd name="T12" fmla="*/ 0 60000 65536"/>
              <a:gd name="T13" fmla="*/ 0 60000 65536"/>
              <a:gd name="T14" fmla="*/ 0 60000 65536"/>
              <a:gd name="T15" fmla="*/ 0 60000 65536"/>
              <a:gd name="T16" fmla="*/ 0 60000 65536"/>
              <a:gd name="T17" fmla="*/ 0 60000 65536"/>
              <a:gd name="T18" fmla="*/ 0 w 13"/>
              <a:gd name="T19" fmla="*/ 0 h 431"/>
              <a:gd name="T20" fmla="*/ 13 w 13"/>
              <a:gd name="T21" fmla="*/ 431 h 431"/>
            </a:gdLst>
            <a:ahLst/>
            <a:cxnLst>
              <a:cxn ang="T12">
                <a:pos x="T0" y="T1"/>
              </a:cxn>
              <a:cxn ang="T13">
                <a:pos x="T2" y="T3"/>
              </a:cxn>
              <a:cxn ang="T14">
                <a:pos x="T4" y="T5"/>
              </a:cxn>
              <a:cxn ang="T15">
                <a:pos x="T6" y="T7"/>
              </a:cxn>
              <a:cxn ang="T16">
                <a:pos x="T8" y="T9"/>
              </a:cxn>
              <a:cxn ang="T17">
                <a:pos x="T10" y="T11"/>
              </a:cxn>
            </a:cxnLst>
            <a:rect l="T18" t="T19" r="T20" b="T21"/>
            <a:pathLst>
              <a:path w="13" h="431">
                <a:moveTo>
                  <a:pt x="13" y="6"/>
                </a:moveTo>
                <a:lnTo>
                  <a:pt x="13" y="431"/>
                </a:lnTo>
                <a:lnTo>
                  <a:pt x="0" y="431"/>
                </a:lnTo>
                <a:lnTo>
                  <a:pt x="0" y="0"/>
                </a:lnTo>
                <a:lnTo>
                  <a:pt x="6" y="0"/>
                </a:lnTo>
                <a:lnTo>
                  <a:pt x="13"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5500" b="1" dirty="0" smtClean="0">
                <a:ea typeface="+mj-ea"/>
                <a:cs typeface="+mj-cs"/>
              </a:rPr>
              <a:t>Population</a:t>
            </a:r>
            <a:endParaRPr lang="en-US" sz="5500" b="1" dirty="0">
              <a:ea typeface="+mj-ea"/>
              <a:cs typeface="+mj-cs"/>
            </a:endParaRPr>
          </a:p>
        </p:txBody>
      </p:sp>
      <p:sp>
        <p:nvSpPr>
          <p:cNvPr id="165890" name="Content Placeholder 2"/>
          <p:cNvSpPr>
            <a:spLocks noGrp="1"/>
          </p:cNvSpPr>
          <p:nvPr>
            <p:ph idx="1"/>
          </p:nvPr>
        </p:nvSpPr>
        <p:spPr>
          <a:xfrm>
            <a:off x="457200" y="1417638"/>
            <a:ext cx="7620000" cy="4983162"/>
          </a:xfrm>
        </p:spPr>
        <p:txBody>
          <a:bodyPr/>
          <a:lstStyle/>
          <a:p>
            <a:pPr eaLnBrk="1" hangingPunct="1"/>
            <a:r>
              <a:rPr lang="en-US" smtClean="0"/>
              <a:t>School-aged children and adolescents (5-18)</a:t>
            </a:r>
          </a:p>
          <a:p>
            <a:pPr eaLnBrk="1" hangingPunct="1"/>
            <a:r>
              <a:rPr lang="en-US" smtClean="0"/>
              <a:t>Students ranging from no risk, at risk, and to chronic and intense behavioral and/or adaptive functioning difficulties</a:t>
            </a:r>
          </a:p>
          <a:p>
            <a:pPr eaLnBrk="1" hangingPunct="1"/>
            <a:r>
              <a:rPr lang="en-US" smtClean="0"/>
              <a:t>Students with Anxiety disorders, PTSD, ADHD, BiPolar Disorder, ODD, CD, Autism, etc. </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latin typeface="+mn-lt"/>
                <a:ea typeface="+mj-ea"/>
                <a:cs typeface="+mj-cs"/>
              </a:rPr>
              <a:t>Materials </a:t>
            </a:r>
            <a:endParaRPr lang="en-US" sz="5500" b="1" dirty="0">
              <a:latin typeface="+mn-lt"/>
              <a:ea typeface="+mj-ea"/>
              <a:cs typeface="+mj-cs"/>
            </a:endParaRPr>
          </a:p>
        </p:txBody>
      </p:sp>
      <p:sp>
        <p:nvSpPr>
          <p:cNvPr id="9219" name="Content Placeholder 2"/>
          <p:cNvSpPr>
            <a:spLocks noGrp="1"/>
          </p:cNvSpPr>
          <p:nvPr>
            <p:ph idx="1"/>
          </p:nvPr>
        </p:nvSpPr>
        <p:spPr>
          <a:xfrm>
            <a:off x="317500" y="1600200"/>
            <a:ext cx="7759700" cy="5065713"/>
          </a:xfrm>
        </p:spPr>
        <p:txBody>
          <a:bodyPr/>
          <a:lstStyle/>
          <a:p>
            <a:pPr eaLnBrk="1" hangingPunct="1">
              <a:defRPr/>
            </a:pPr>
            <a:endParaRPr lang="en-US" dirty="0" smtClean="0">
              <a:cs typeface="ＭＳ Ｐゴシック" charset="0"/>
            </a:endParaRPr>
          </a:p>
          <a:p>
            <a:pPr eaLnBrk="1" hangingPunct="1">
              <a:defRPr/>
            </a:pPr>
            <a:endParaRPr lang="en-US" dirty="0" smtClean="0">
              <a:cs typeface="ＭＳ Ｐゴシック" charset="0"/>
            </a:endParaRPr>
          </a:p>
          <a:p>
            <a:pPr eaLnBrk="1" hangingPunct="1">
              <a:defRPr/>
            </a:pPr>
            <a:endParaRPr lang="en-US" dirty="0" smtClean="0">
              <a:cs typeface="ＭＳ Ｐゴシック" charset="0"/>
            </a:endParaRPr>
          </a:p>
          <a:p>
            <a:pPr marL="114300" indent="0" eaLnBrk="1" hangingPunct="1">
              <a:buFont typeface="Arial" pitchFamily="34" charset="0"/>
              <a:buNone/>
              <a:defRPr/>
            </a:pPr>
            <a:r>
              <a:rPr lang="en-US" sz="2000" dirty="0" smtClean="0">
                <a:cs typeface="ＭＳ Ｐゴシック" charset="0"/>
              </a:rPr>
              <a:t>https://ecom.mhs.com/(S(nhzr0db0pvwgrqzkc3omlzaa))/inventory.aspx?gr=edu&amp;prod=bimas&amp;id=pricing&amp;RptGrpID=bim</a:t>
            </a:r>
          </a:p>
          <a:p>
            <a:pPr marL="114300" indent="0" eaLnBrk="1" hangingPunct="1">
              <a:buFont typeface="Arial" pitchFamily="34" charset="0"/>
              <a:buNone/>
              <a:defRPr/>
            </a:pPr>
            <a:endParaRPr lang="en-US" dirty="0" smtClean="0">
              <a:cs typeface="ＭＳ Ｐゴシック" charset="0"/>
            </a:endParaRPr>
          </a:p>
          <a:p>
            <a:pPr eaLnBrk="1" hangingPunct="1">
              <a:defRPr/>
            </a:pPr>
            <a:endParaRPr lang="en-US" dirty="0" smtClean="0">
              <a:cs typeface="ＭＳ Ｐゴシック" charset="0"/>
            </a:endParaRPr>
          </a:p>
        </p:txBody>
      </p:sp>
      <p:pic>
        <p:nvPicPr>
          <p:cNvPr id="166915" name="Picture 6" descr="BIMAS"/>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738813" y="169863"/>
            <a:ext cx="2033587" cy="2630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6916" name="Picture 7"/>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42938" y="1152525"/>
            <a:ext cx="2771775" cy="164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7" name="Content Placeholder 3"/>
          <p:cNvGraphicFramePr>
            <a:graphicFrameLocks noGrp="1"/>
          </p:cNvGraphicFramePr>
          <p:nvPr/>
        </p:nvGraphicFramePr>
        <p:xfrm>
          <a:off x="847725" y="3646488"/>
          <a:ext cx="6761163" cy="3092762"/>
        </p:xfrm>
        <a:graphic>
          <a:graphicData uri="http://schemas.openxmlformats.org/drawingml/2006/table">
            <a:tbl>
              <a:tblPr/>
              <a:tblGrid>
                <a:gridCol w="3540125"/>
                <a:gridCol w="3221038"/>
              </a:tblGrid>
              <a:tr h="3000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Calibri" pitchFamily="34" charset="0"/>
                          <a:ea typeface="MS PGothic" pitchFamily="34" charset="-128"/>
                        </a:rPr>
                        <a:t>Name</a:t>
                      </a:r>
                      <a:endParaRPr kumimoji="0" lang="en-US" sz="1600" b="1" i="0" u="none" strike="noStrike" cap="none" normalizeH="0" baseline="0" smtClean="0">
                        <a:ln>
                          <a:noFill/>
                        </a:ln>
                        <a:solidFill>
                          <a:srgbClr val="FFFFFF"/>
                        </a:solidFill>
                        <a:effectLst/>
                        <a:latin typeface="Calibri" pitchFamily="34" charset="0"/>
                        <a:ea typeface="MS PGothic" pitchFamily="34" charset="-128"/>
                      </a:endParaRPr>
                    </a:p>
                  </a:txBody>
                  <a:tcPr marL="9525" marR="9525" marT="9521" marB="9521" anchor="ctr" horzOverflow="overflow">
                    <a:lnL>
                      <a:noFill/>
                    </a:lnL>
                    <a:lnR>
                      <a:noFill/>
                    </a:lnR>
                    <a:lnT>
                      <a:noFill/>
                    </a:lnT>
                    <a:lnB>
                      <a:noFill/>
                    </a:lnB>
                    <a:lnTlToBr>
                      <a:noFill/>
                    </a:lnTlToBr>
                    <a:lnBlToTr>
                      <a:noFill/>
                    </a:lnBlToTr>
                    <a:solidFill>
                      <a:srgbClr val="D9D9D9"/>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Calibri" pitchFamily="34" charset="0"/>
                          <a:ea typeface="MS PGothic" pitchFamily="34" charset="-128"/>
                        </a:rPr>
                        <a:t>Price</a:t>
                      </a:r>
                      <a:endParaRPr kumimoji="0" lang="en-US" sz="1600" b="1" i="0" u="none" strike="noStrike" cap="none" normalizeH="0" baseline="0" smtClean="0">
                        <a:ln>
                          <a:noFill/>
                        </a:ln>
                        <a:solidFill>
                          <a:srgbClr val="FFFFFF"/>
                        </a:solidFill>
                        <a:effectLst/>
                        <a:latin typeface="Calibri" pitchFamily="34" charset="0"/>
                        <a:ea typeface="MS PGothic" pitchFamily="34" charset="-128"/>
                      </a:endParaRPr>
                    </a:p>
                  </a:txBody>
                  <a:tcPr marL="9525" marR="9525" marT="9521" marB="9521" anchor="ctr" horzOverflow="overflow">
                    <a:lnL>
                      <a:noFill/>
                    </a:lnL>
                    <a:lnR>
                      <a:noFill/>
                    </a:lnR>
                    <a:lnT>
                      <a:noFill/>
                    </a:lnT>
                    <a:lnB>
                      <a:noFill/>
                    </a:lnB>
                    <a:lnTlToBr>
                      <a:noFill/>
                    </a:lnTlToBr>
                    <a:lnBlToTr>
                      <a:noFill/>
                    </a:lnBlToTr>
                    <a:solidFill>
                      <a:srgbClr val="D9D9D9"/>
                    </a:solidFill>
                  </a:tcPr>
                </a:tc>
              </a:tr>
              <a:tr h="3000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ea typeface="MS PGothic" pitchFamily="34" charset="-128"/>
                        </a:rPr>
                        <a:t>BIMAS Manual Paper</a:t>
                      </a:r>
                      <a:endParaRPr kumimoji="0" lang="en-US" sz="1600" b="1" i="0" u="none" strike="noStrike" cap="none" normalizeH="0" baseline="0" smtClean="0">
                        <a:ln>
                          <a:noFill/>
                        </a:ln>
                        <a:solidFill>
                          <a:srgbClr val="FFFFFF"/>
                        </a:solidFill>
                        <a:effectLst/>
                        <a:latin typeface="Calibri" pitchFamily="34" charset="0"/>
                        <a:ea typeface="MS PGothic" pitchFamily="34" charset="-128"/>
                      </a:endParaRPr>
                    </a:p>
                  </a:txBody>
                  <a:tcPr marL="9525" marR="9525" marT="9521" marB="9521"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ea typeface="MS PGothic" pitchFamily="34" charset="-128"/>
                        </a:rPr>
                        <a:t>$99.00</a:t>
                      </a:r>
                      <a:endParaRPr kumimoji="0" lang="en-US" sz="1600" b="0" i="0" u="none" strike="noStrike" cap="none" normalizeH="0" baseline="0" smtClean="0">
                        <a:ln>
                          <a:noFill/>
                        </a:ln>
                        <a:solidFill>
                          <a:srgbClr val="000000"/>
                        </a:solidFill>
                        <a:effectLst/>
                        <a:latin typeface="Calibri" pitchFamily="34" charset="0"/>
                        <a:ea typeface="MS PGothic" pitchFamily="34" charset="-128"/>
                      </a:endParaRPr>
                    </a:p>
                  </a:txBody>
                  <a:tcPr marL="9525" marR="9525" marT="9521" marB="9521" anchor="ctr" horzOverflow="overflow">
                    <a:lnL>
                      <a:noFill/>
                    </a:lnL>
                    <a:lnR>
                      <a:noFill/>
                    </a:lnR>
                    <a:lnT>
                      <a:noFill/>
                    </a:lnT>
                    <a:lnB>
                      <a:noFill/>
                    </a:lnB>
                    <a:lnTlToBr>
                      <a:noFill/>
                    </a:lnTlToBr>
                    <a:lnBlToTr>
                      <a:noFill/>
                    </a:lnBlToTr>
                    <a:noFill/>
                  </a:tcPr>
                </a:tc>
              </a:tr>
              <a:tr h="5572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ea typeface="MS PGothic" pitchFamily="34" charset="-128"/>
                        </a:rPr>
                        <a:t>BIMAS Annual Site License  </a:t>
                      </a:r>
                      <a:br>
                        <a:rPr kumimoji="0" lang="en-US" sz="1600" b="0" i="0" u="none" strike="noStrike" cap="none" normalizeH="0" baseline="0" smtClean="0">
                          <a:ln>
                            <a:noFill/>
                          </a:ln>
                          <a:solidFill>
                            <a:schemeClr val="tx1"/>
                          </a:solidFill>
                          <a:effectLst/>
                          <a:latin typeface="Calibri" pitchFamily="34" charset="0"/>
                          <a:ea typeface="MS PGothic" pitchFamily="34" charset="-128"/>
                        </a:rPr>
                      </a:br>
                      <a:r>
                        <a:rPr kumimoji="0" lang="en-US" sz="1600" b="0" i="0" u="none" strike="noStrike" cap="none" normalizeH="0" baseline="0" smtClean="0">
                          <a:ln>
                            <a:noFill/>
                          </a:ln>
                          <a:solidFill>
                            <a:schemeClr val="tx1"/>
                          </a:solidFill>
                          <a:effectLst/>
                          <a:latin typeface="Calibri" pitchFamily="34" charset="0"/>
                          <a:ea typeface="MS PGothic" pitchFamily="34" charset="-128"/>
                        </a:rPr>
                        <a:t>(Min. purchase of 25 Students/Clients)</a:t>
                      </a:r>
                      <a:endParaRPr kumimoji="0" lang="en-US" sz="1600" b="1" i="0" u="none" strike="noStrike" cap="none" normalizeH="0" baseline="0" smtClean="0">
                        <a:ln>
                          <a:noFill/>
                        </a:ln>
                        <a:solidFill>
                          <a:srgbClr val="FFFFFF"/>
                        </a:solidFill>
                        <a:effectLst/>
                        <a:latin typeface="Calibri" pitchFamily="34" charset="0"/>
                        <a:ea typeface="MS PGothic" pitchFamily="34" charset="-128"/>
                      </a:endParaRPr>
                    </a:p>
                  </a:txBody>
                  <a:tcPr marL="9525" marR="9525" marT="9521" marB="9521" anchor="ctr" horzOverflow="overflow">
                    <a:lnL>
                      <a:noFill/>
                    </a:lnL>
                    <a:lnR>
                      <a:noFill/>
                    </a:lnR>
                    <a:lnT>
                      <a:noFill/>
                    </a:lnT>
                    <a:lnB>
                      <a:noFill/>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ea typeface="MS PGothic" pitchFamily="34" charset="-128"/>
                        </a:rPr>
                        <a:t>$4.00</a:t>
                      </a:r>
                      <a:endParaRPr kumimoji="0" lang="en-US" sz="1600" b="0" i="0" u="none" strike="noStrike" cap="none" normalizeH="0" baseline="0" smtClean="0">
                        <a:ln>
                          <a:noFill/>
                        </a:ln>
                        <a:solidFill>
                          <a:srgbClr val="000000"/>
                        </a:solidFill>
                        <a:effectLst/>
                        <a:latin typeface="Calibri" pitchFamily="34" charset="0"/>
                        <a:ea typeface="MS PGothic" pitchFamily="34" charset="-128"/>
                      </a:endParaRPr>
                    </a:p>
                  </a:txBody>
                  <a:tcPr marL="9525" marR="9525" marT="9521" marB="9521" anchor="ctr" horzOverflow="overflow">
                    <a:lnL>
                      <a:noFill/>
                    </a:lnL>
                    <a:lnR>
                      <a:noFill/>
                    </a:lnR>
                    <a:lnT>
                      <a:noFill/>
                    </a:lnT>
                    <a:lnB>
                      <a:noFill/>
                    </a:lnB>
                    <a:lnTlToBr>
                      <a:noFill/>
                    </a:lnTlToBr>
                    <a:lnBlToTr>
                      <a:noFill/>
                    </a:lnBlToTr>
                    <a:solidFill>
                      <a:srgbClr val="D9D9D9"/>
                    </a:solidFill>
                  </a:tcPr>
                </a:tc>
              </a:tr>
              <a:tr h="506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ea typeface="MS PGothic" pitchFamily="34" charset="-128"/>
                        </a:rPr>
                        <a:t>BIMAS Annual Site License Renewal</a:t>
                      </a:r>
                      <a:br>
                        <a:rPr kumimoji="0" lang="en-US" sz="1600" b="0" i="0" u="none" strike="noStrike" cap="none" normalizeH="0" baseline="0" smtClean="0">
                          <a:ln>
                            <a:noFill/>
                          </a:ln>
                          <a:solidFill>
                            <a:schemeClr val="tx1"/>
                          </a:solidFill>
                          <a:effectLst/>
                          <a:latin typeface="Calibri" pitchFamily="34" charset="0"/>
                          <a:ea typeface="MS PGothic" pitchFamily="34" charset="-128"/>
                        </a:rPr>
                      </a:br>
                      <a:r>
                        <a:rPr kumimoji="0" lang="en-US" sz="1600" b="0" i="0" u="none" strike="noStrike" cap="none" normalizeH="0" baseline="0" smtClean="0">
                          <a:ln>
                            <a:noFill/>
                          </a:ln>
                          <a:solidFill>
                            <a:schemeClr val="tx1"/>
                          </a:solidFill>
                          <a:effectLst/>
                          <a:latin typeface="Calibri" pitchFamily="34" charset="0"/>
                          <a:ea typeface="MS PGothic" pitchFamily="34" charset="-128"/>
                        </a:rPr>
                        <a:t>(Min. purchase of 25 Students/Clients)</a:t>
                      </a:r>
                      <a:endParaRPr kumimoji="0" lang="en-US" sz="1600" b="1" i="0" u="none" strike="noStrike" cap="none" normalizeH="0" baseline="0" smtClean="0">
                        <a:ln>
                          <a:noFill/>
                        </a:ln>
                        <a:solidFill>
                          <a:srgbClr val="FFFFFF"/>
                        </a:solidFill>
                        <a:effectLst/>
                        <a:latin typeface="Calibri" pitchFamily="34" charset="0"/>
                        <a:ea typeface="MS PGothic" pitchFamily="34" charset="-128"/>
                      </a:endParaRPr>
                    </a:p>
                  </a:txBody>
                  <a:tcPr marL="9525" marR="9525" marT="9521" marB="9521"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ea typeface="MS PGothic" pitchFamily="34" charset="-128"/>
                        </a:rPr>
                        <a:t>$4.00</a:t>
                      </a:r>
                      <a:endParaRPr kumimoji="0" lang="en-US" sz="1600" b="0" i="0" u="none" strike="noStrike" cap="none" normalizeH="0" baseline="0" smtClean="0">
                        <a:ln>
                          <a:noFill/>
                        </a:ln>
                        <a:solidFill>
                          <a:srgbClr val="000000"/>
                        </a:solidFill>
                        <a:effectLst/>
                        <a:latin typeface="Calibri" pitchFamily="34" charset="0"/>
                        <a:ea typeface="MS PGothic" pitchFamily="34" charset="-128"/>
                      </a:endParaRPr>
                    </a:p>
                  </a:txBody>
                  <a:tcPr marL="9525" marR="9525" marT="9521" marB="9521" anchor="ctr" horzOverflow="overflow">
                    <a:lnL>
                      <a:noFill/>
                    </a:lnL>
                    <a:lnR>
                      <a:noFill/>
                    </a:lnR>
                    <a:lnT>
                      <a:noFill/>
                    </a:lnT>
                    <a:lnB>
                      <a:noFill/>
                    </a:lnB>
                    <a:lnTlToBr>
                      <a:noFill/>
                    </a:lnTlToBr>
                    <a:lnBlToTr>
                      <a:noFill/>
                    </a:lnBlToTr>
                    <a:noFill/>
                  </a:tcPr>
                </a:tc>
              </a:tr>
              <a:tr h="6588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ea typeface="MS PGothic" pitchFamily="34" charset="-128"/>
                        </a:rPr>
                        <a:t>Volume Discount:</a:t>
                      </a:r>
                    </a:p>
                    <a:p>
                      <a:pPr marL="0" marR="0" lvl="0" indent="0" algn="l" defTabSz="914400" rtl="0" eaLnBrk="1" fontAlgn="t"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ea typeface="MS PGothic" pitchFamily="34" charset="-128"/>
                        </a:rPr>
                        <a:t>1 to 9,999(minimum purchase 25) $4.00</a:t>
                      </a:r>
                      <a:endParaRPr kumimoji="0" lang="en-US" sz="1600" b="1" i="0" u="none" strike="noStrike" cap="none" normalizeH="0" baseline="0" smtClean="0">
                        <a:ln>
                          <a:noFill/>
                        </a:ln>
                        <a:solidFill>
                          <a:srgbClr val="FFFFFF"/>
                        </a:solidFill>
                        <a:effectLst/>
                        <a:latin typeface="Calibri" pitchFamily="34" charset="0"/>
                        <a:ea typeface="MS PGothic" pitchFamily="34" charset="-128"/>
                      </a:endParaRPr>
                    </a:p>
                  </a:txBody>
                  <a:tcPr marL="9525" marR="9525" marT="9521" marB="9521" anchor="ctr" horzOverflow="overflow">
                    <a:lnL>
                      <a:noFill/>
                    </a:lnL>
                    <a:lnR>
                      <a:noFill/>
                    </a:lnR>
                    <a:lnT>
                      <a:noFill/>
                    </a:lnT>
                    <a:lnB>
                      <a:noFill/>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ea typeface="MS PGothic" pitchFamily="34" charset="-128"/>
                        </a:rPr>
                        <a:t>$4.00</a:t>
                      </a:r>
                      <a:endParaRPr kumimoji="0" lang="en-US" sz="1600" b="0" i="0" u="none" strike="noStrike" cap="none" normalizeH="0" baseline="0" smtClean="0">
                        <a:ln>
                          <a:noFill/>
                        </a:ln>
                        <a:solidFill>
                          <a:srgbClr val="000000"/>
                        </a:solidFill>
                        <a:effectLst/>
                        <a:latin typeface="Calibri" pitchFamily="34" charset="0"/>
                        <a:ea typeface="MS PGothic" pitchFamily="34" charset="-128"/>
                      </a:endParaRPr>
                    </a:p>
                  </a:txBody>
                  <a:tcPr marL="9525" marR="9525" marT="9521" marB="9521" anchor="ctr" horzOverflow="overflow">
                    <a:lnL>
                      <a:noFill/>
                    </a:lnL>
                    <a:lnR>
                      <a:noFill/>
                    </a:lnR>
                    <a:lnT>
                      <a:noFill/>
                    </a:lnT>
                    <a:lnB>
                      <a:noFill/>
                    </a:lnB>
                    <a:lnTlToBr>
                      <a:noFill/>
                    </a:lnTlToBr>
                    <a:lnBlToTr>
                      <a:noFill/>
                    </a:lnBlToTr>
                    <a:solidFill>
                      <a:srgbClr val="D9D9D9"/>
                    </a:solidFill>
                  </a:tcPr>
                </a:tc>
              </a:tr>
              <a:tr h="309563">
                <a:tc>
                  <a:txBody>
                    <a:bodyPr/>
                    <a:lstStyle/>
                    <a:p>
                      <a:pPr marL="114300" marR="0" lvl="0" indent="0" algn="l" defTabSz="914400" rtl="0" eaLnBrk="1" fontAlgn="t"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ea typeface="MS PGothic" pitchFamily="34" charset="-128"/>
                        </a:rPr>
                        <a:t>10,000 to 39,999 $3.00</a:t>
                      </a:r>
                      <a:endParaRPr kumimoji="0" lang="en-US" sz="1600" b="1" i="0" u="none" strike="noStrike" cap="none" normalizeH="0" baseline="0" smtClean="0">
                        <a:ln>
                          <a:noFill/>
                        </a:ln>
                        <a:solidFill>
                          <a:srgbClr val="FFFFFF"/>
                        </a:solidFill>
                        <a:effectLst/>
                        <a:latin typeface="Calibri" pitchFamily="34" charset="0"/>
                        <a:ea typeface="MS PGothic" pitchFamily="34" charset="-128"/>
                      </a:endParaRPr>
                    </a:p>
                  </a:txBody>
                  <a:tcPr marL="9525" marR="9525" marT="9521" marB="9521"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ea typeface="MS PGothic" pitchFamily="34" charset="-128"/>
                        </a:rPr>
                        <a:t>$3.00</a:t>
                      </a:r>
                      <a:endParaRPr kumimoji="0" lang="en-US" sz="1600" b="0" i="0" u="none" strike="noStrike" cap="none" normalizeH="0" baseline="0" smtClean="0">
                        <a:ln>
                          <a:noFill/>
                        </a:ln>
                        <a:solidFill>
                          <a:srgbClr val="000000"/>
                        </a:solidFill>
                        <a:effectLst/>
                        <a:latin typeface="Calibri" pitchFamily="34" charset="0"/>
                        <a:ea typeface="MS PGothic" pitchFamily="34" charset="-128"/>
                      </a:endParaRPr>
                    </a:p>
                  </a:txBody>
                  <a:tcPr marL="9525" marR="9525" marT="9521" marB="9521" anchor="ctr" horzOverflow="overflow">
                    <a:lnL>
                      <a:noFill/>
                    </a:lnL>
                    <a:lnR>
                      <a:noFill/>
                    </a:lnR>
                    <a:lnT>
                      <a:noFill/>
                    </a:lnT>
                    <a:lnB>
                      <a:noFill/>
                    </a:lnB>
                    <a:lnTlToBr>
                      <a:noFill/>
                    </a:lnTlToBr>
                    <a:lnBlToTr>
                      <a:noFill/>
                    </a:lnBlToTr>
                    <a:noFill/>
                  </a:tcPr>
                </a:tc>
              </a:tr>
              <a:tr h="460375">
                <a:tc>
                  <a:txBody>
                    <a:bodyPr/>
                    <a:lstStyle/>
                    <a:p>
                      <a:pPr marL="114300" marR="0" lvl="0" indent="0" algn="l" defTabSz="914400" rtl="0" eaLnBrk="1" fontAlgn="t"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ea typeface="MS PGothic" pitchFamily="34" charset="-128"/>
                        </a:rPr>
                        <a:t>40,000+     </a:t>
                      </a:r>
                      <a:endParaRPr kumimoji="0" lang="en-US" sz="1600" b="1" i="0" u="none" strike="noStrike" cap="none" normalizeH="0" baseline="0" smtClean="0">
                        <a:ln>
                          <a:noFill/>
                        </a:ln>
                        <a:solidFill>
                          <a:srgbClr val="FFFFFF"/>
                        </a:solidFill>
                        <a:effectLst/>
                        <a:latin typeface="Calibri" pitchFamily="34" charset="0"/>
                        <a:ea typeface="MS PGothic" pitchFamily="34" charset="-128"/>
                      </a:endParaRPr>
                    </a:p>
                  </a:txBody>
                  <a:tcPr marL="9525" marR="9525" marT="9521" marB="9521" anchor="ctr" horzOverflow="overflow">
                    <a:lnL>
                      <a:noFill/>
                    </a:lnL>
                    <a:lnR>
                      <a:noFill/>
                    </a:lnR>
                    <a:lnT>
                      <a:noFill/>
                    </a:lnT>
                    <a:lnB>
                      <a:noFill/>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ea typeface="MS PGothic" pitchFamily="34" charset="-128"/>
                        </a:rPr>
                        <a:t>$2.00</a:t>
                      </a:r>
                      <a:endParaRPr kumimoji="0" lang="en-US" sz="1600" b="0" i="0" u="none" strike="noStrike" cap="none" normalizeH="0" baseline="0" smtClean="0">
                        <a:ln>
                          <a:noFill/>
                        </a:ln>
                        <a:solidFill>
                          <a:srgbClr val="000000"/>
                        </a:solidFill>
                        <a:effectLst/>
                        <a:latin typeface="Calibri" pitchFamily="34" charset="0"/>
                        <a:ea typeface="MS PGothic" pitchFamily="34" charset="-128"/>
                      </a:endParaRPr>
                    </a:p>
                  </a:txBody>
                  <a:tcPr marL="9525" marR="9525" marT="9521" marB="9521" anchor="ctr" horzOverflow="overflow">
                    <a:lnL>
                      <a:noFill/>
                    </a:lnL>
                    <a:lnR>
                      <a:noFill/>
                    </a:lnR>
                    <a:lnT>
                      <a:noFill/>
                    </a:lnT>
                    <a:lnB>
                      <a:noFill/>
                    </a:lnB>
                    <a:lnTlToBr>
                      <a:noFill/>
                    </a:lnTlToBr>
                    <a:lnBlToTr>
                      <a:noFill/>
                    </a:lnBlToTr>
                    <a:solidFill>
                      <a:srgbClr val="D9D9D9"/>
                    </a:solidFill>
                  </a:tcPr>
                </a:tc>
              </a:tr>
            </a:tbl>
          </a:graphicData>
        </a:graphic>
      </p:graphicFrame>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Procedures</a:t>
            </a:r>
            <a:endParaRPr lang="en-US" sz="5500" b="1" dirty="0">
              <a:ea typeface="+mj-ea"/>
              <a:cs typeface="+mj-cs"/>
            </a:endParaRPr>
          </a:p>
        </p:txBody>
      </p:sp>
      <p:sp>
        <p:nvSpPr>
          <p:cNvPr id="167938" name="Content Placeholder 6"/>
          <p:cNvSpPr>
            <a:spLocks noGrp="1"/>
          </p:cNvSpPr>
          <p:nvPr>
            <p:ph idx="1"/>
          </p:nvPr>
        </p:nvSpPr>
        <p:spPr>
          <a:xfrm>
            <a:off x="457200" y="1417638"/>
            <a:ext cx="7620000" cy="4800600"/>
          </a:xfrm>
        </p:spPr>
        <p:txBody>
          <a:bodyPr/>
          <a:lstStyle/>
          <a:p>
            <a:r>
              <a:rPr lang="en-US" smtClean="0"/>
              <a:t>Intervention Planning</a:t>
            </a:r>
          </a:p>
          <a:p>
            <a:r>
              <a:rPr lang="en-US" smtClean="0"/>
              <a:t>Progress monitoring  (Tier 2 &amp; Tier 3) </a:t>
            </a:r>
          </a:p>
          <a:p>
            <a:pPr lvl="1"/>
            <a:r>
              <a:rPr lang="en-US" sz="2200" smtClean="0"/>
              <a:t>6-10 weeks</a:t>
            </a:r>
          </a:p>
          <a:p>
            <a:pPr lvl="1"/>
            <a:r>
              <a:rPr lang="en-US" sz="2200" smtClean="0"/>
              <a:t>BIMAS Flex (tailored to the students specific  behavioral/emotional  or adaptive concerns)</a:t>
            </a:r>
          </a:p>
          <a:p>
            <a:r>
              <a:rPr lang="en-US" smtClean="0"/>
              <a:t>Program Evaluation</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Procedures</a:t>
            </a:r>
            <a:endParaRPr lang="en-US" sz="5500" b="1" dirty="0">
              <a:ea typeface="+mj-ea"/>
              <a:cs typeface="+mj-cs"/>
            </a:endParaRPr>
          </a:p>
        </p:txBody>
      </p:sp>
      <p:sp>
        <p:nvSpPr>
          <p:cNvPr id="10243" name="Content Placeholder 6"/>
          <p:cNvSpPr>
            <a:spLocks noGrp="1"/>
          </p:cNvSpPr>
          <p:nvPr>
            <p:ph idx="1"/>
          </p:nvPr>
        </p:nvSpPr>
        <p:spPr>
          <a:xfrm>
            <a:off x="457200" y="1238250"/>
            <a:ext cx="7620000" cy="4800600"/>
          </a:xfrm>
        </p:spPr>
        <p:txBody>
          <a:bodyPr/>
          <a:lstStyle/>
          <a:p>
            <a:pPr marL="114300" indent="0">
              <a:buFont typeface="Arial" charset="0"/>
              <a:buNone/>
              <a:defRPr/>
            </a:pPr>
            <a:r>
              <a:rPr lang="en-US" b="1" dirty="0" smtClean="0">
                <a:cs typeface="ＭＳ Ｐゴシック" charset="0"/>
              </a:rPr>
              <a:t>Progress Monitoring:</a:t>
            </a:r>
          </a:p>
          <a:p>
            <a:pPr>
              <a:defRPr/>
            </a:pPr>
            <a:r>
              <a:rPr lang="en-US" dirty="0" smtClean="0">
                <a:cs typeface="ＭＳ Ｐゴシック" charset="0"/>
              </a:rPr>
              <a:t>Choose </a:t>
            </a:r>
            <a:r>
              <a:rPr lang="en-US" dirty="0">
                <a:cs typeface="ＭＳ Ｐゴシック" charset="0"/>
              </a:rPr>
              <a:t>and administer the BIMAS Flex items that are tailored to the student </a:t>
            </a:r>
            <a:endParaRPr lang="en-US" dirty="0" smtClean="0">
              <a:cs typeface="ＭＳ Ｐゴシック" charset="0"/>
            </a:endParaRPr>
          </a:p>
          <a:p>
            <a:pPr>
              <a:defRPr/>
            </a:pPr>
            <a:r>
              <a:rPr lang="en-US" dirty="0" smtClean="0">
                <a:cs typeface="ＭＳ Ｐゴシック" charset="0"/>
              </a:rPr>
              <a:t>Assign </a:t>
            </a:r>
            <a:r>
              <a:rPr lang="en-US" dirty="0">
                <a:cs typeface="ＭＳ Ｐゴシック" charset="0"/>
              </a:rPr>
              <a:t>a particular user ID/file for the </a:t>
            </a:r>
            <a:r>
              <a:rPr lang="en-US" dirty="0" smtClean="0">
                <a:cs typeface="ＭＳ Ｐゴシック" charset="0"/>
              </a:rPr>
              <a:t>student</a:t>
            </a:r>
          </a:p>
          <a:p>
            <a:pPr>
              <a:defRPr/>
            </a:pPr>
            <a:r>
              <a:rPr lang="en-US" dirty="0" smtClean="0">
                <a:cs typeface="ＭＳ Ｐゴシック" charset="0"/>
              </a:rPr>
              <a:t>A link is emailed to the or student or the student </a:t>
            </a:r>
            <a:r>
              <a:rPr lang="en-US" smtClean="0">
                <a:cs typeface="ＭＳ Ｐゴシック" charset="0"/>
              </a:rPr>
              <a:t>directly logs </a:t>
            </a:r>
            <a:r>
              <a:rPr lang="en-US" dirty="0" smtClean="0">
                <a:cs typeface="ＭＳ Ｐゴシック" charset="0"/>
              </a:rPr>
              <a:t>on to the BIMAS website online with a user account</a:t>
            </a:r>
          </a:p>
          <a:p>
            <a:pPr>
              <a:defRPr/>
            </a:pPr>
            <a:r>
              <a:rPr lang="en-US" dirty="0" smtClean="0">
                <a:cs typeface="ＭＳ Ｐゴシック" charset="0"/>
              </a:rPr>
              <a:t>The questionnaire/scale is scored online automatically</a:t>
            </a:r>
          </a:p>
          <a:p>
            <a:pPr>
              <a:defRPr/>
            </a:pPr>
            <a:r>
              <a:rPr lang="en-US" dirty="0" smtClean="0">
                <a:cs typeface="ＭＳ Ｐゴシック" charset="0"/>
              </a:rPr>
              <a:t>Reports generated online</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Procedures</a:t>
            </a:r>
            <a:endParaRPr lang="en-US" sz="5500" b="1" dirty="0">
              <a:ea typeface="+mj-ea"/>
              <a:cs typeface="+mj-cs"/>
            </a:endParaRPr>
          </a:p>
        </p:txBody>
      </p:sp>
      <p:sp>
        <p:nvSpPr>
          <p:cNvPr id="8195" name="Content Placeholder 6"/>
          <p:cNvSpPr>
            <a:spLocks noGrp="1"/>
          </p:cNvSpPr>
          <p:nvPr>
            <p:ph idx="1"/>
          </p:nvPr>
        </p:nvSpPr>
        <p:spPr>
          <a:xfrm>
            <a:off x="457200" y="1417638"/>
            <a:ext cx="7620000" cy="4800600"/>
          </a:xfrm>
        </p:spPr>
        <p:txBody>
          <a:bodyPr/>
          <a:lstStyle/>
          <a:p>
            <a:pPr marL="114300" indent="0">
              <a:buFont typeface="Arial" pitchFamily="34" charset="0"/>
              <a:buNone/>
              <a:defRPr/>
            </a:pPr>
            <a:r>
              <a:rPr lang="en-US" b="1" dirty="0" smtClean="0">
                <a:cs typeface="ＭＳ Ｐゴシック" charset="0"/>
              </a:rPr>
              <a:t>Record Keeping: </a:t>
            </a:r>
          </a:p>
          <a:p>
            <a:pPr>
              <a:defRPr/>
            </a:pPr>
            <a:r>
              <a:rPr lang="en-US" dirty="0" smtClean="0">
                <a:cs typeface="ＭＳ Ｐゴシック" charset="0"/>
              </a:rPr>
              <a:t>Provides list of all students history</a:t>
            </a:r>
          </a:p>
          <a:p>
            <a:pPr>
              <a:defRPr/>
            </a:pPr>
            <a:r>
              <a:rPr lang="en-US" dirty="0" smtClean="0">
                <a:cs typeface="ＭＳ Ｐゴシック" charset="0"/>
              </a:rPr>
              <a:t>Includes student profile and assessment history</a:t>
            </a:r>
          </a:p>
          <a:p>
            <a:pPr>
              <a:defRPr/>
            </a:pPr>
            <a:r>
              <a:rPr lang="en-US" dirty="0" smtClean="0">
                <a:cs typeface="ＭＳ Ｐゴシック" charset="0"/>
              </a:rPr>
              <a:t>Can be set up with reminders for student follow up</a:t>
            </a:r>
          </a:p>
          <a:p>
            <a:pPr>
              <a:defRPr/>
            </a:pPr>
            <a:r>
              <a:rPr lang="en-US" dirty="0" smtClean="0">
                <a:cs typeface="ＭＳ Ｐゴシック" charset="0"/>
              </a:rPr>
              <a:t>Includes a notes section for general comments</a:t>
            </a:r>
          </a:p>
          <a:p>
            <a:pPr>
              <a:defRPr/>
            </a:pPr>
            <a:r>
              <a:rPr lang="en-US" dirty="0">
                <a:cs typeface="ＭＳ Ｐゴシック" charset="0"/>
              </a:rPr>
              <a:t>Student information saved for any future administrations</a:t>
            </a:r>
          </a:p>
          <a:p>
            <a:pPr>
              <a:lnSpc>
                <a:spcPct val="150000"/>
              </a:lnSpc>
              <a:defRPr/>
            </a:pPr>
            <a:endParaRPr lang="en-US" dirty="0" smtClean="0">
              <a:cs typeface="ＭＳ Ｐゴシック"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Sample Case Study</a:t>
            </a:r>
            <a:endParaRPr lang="en-US" sz="5500" b="1" dirty="0">
              <a:ea typeface="+mj-ea"/>
              <a:cs typeface="+mj-cs"/>
            </a:endParaRPr>
          </a:p>
        </p:txBody>
      </p:sp>
      <p:sp>
        <p:nvSpPr>
          <p:cNvPr id="171010" name="Content Placeholder 2"/>
          <p:cNvSpPr>
            <a:spLocks noGrp="1"/>
          </p:cNvSpPr>
          <p:nvPr>
            <p:ph idx="1"/>
          </p:nvPr>
        </p:nvSpPr>
        <p:spPr>
          <a:xfrm>
            <a:off x="457200" y="1298575"/>
            <a:ext cx="7620000" cy="5102225"/>
          </a:xfrm>
        </p:spPr>
        <p:txBody>
          <a:bodyPr/>
          <a:lstStyle/>
          <a:p>
            <a:pPr marL="114300" indent="0" eaLnBrk="1" hangingPunct="1">
              <a:buFont typeface="Arial" pitchFamily="34" charset="0"/>
              <a:buNone/>
            </a:pPr>
            <a:r>
              <a:rPr lang="en-US" smtClean="0"/>
              <a:t>Student: Nathan</a:t>
            </a:r>
          </a:p>
          <a:p>
            <a:pPr marL="114300" indent="0" eaLnBrk="1" hangingPunct="1">
              <a:buFont typeface="Arial" pitchFamily="34" charset="0"/>
              <a:buNone/>
            </a:pPr>
            <a:r>
              <a:rPr lang="en-US" smtClean="0"/>
              <a:t>Gender: Male</a:t>
            </a:r>
          </a:p>
          <a:p>
            <a:pPr marL="114300" indent="0" eaLnBrk="1" hangingPunct="1">
              <a:buFont typeface="Arial" pitchFamily="34" charset="0"/>
              <a:buNone/>
            </a:pPr>
            <a:r>
              <a:rPr lang="en-US" smtClean="0"/>
              <a:t>Age: 12</a:t>
            </a:r>
          </a:p>
          <a:p>
            <a:pPr marL="114300" indent="0" eaLnBrk="1" hangingPunct="1">
              <a:buFont typeface="Arial" pitchFamily="34" charset="0"/>
              <a:buNone/>
            </a:pPr>
            <a:r>
              <a:rPr lang="en-US" smtClean="0"/>
              <a:t>Date: September 3</a:t>
            </a:r>
            <a:r>
              <a:rPr lang="en-US" baseline="30000" smtClean="0"/>
              <a:t>rd</a:t>
            </a:r>
            <a:r>
              <a:rPr lang="en-US" smtClean="0"/>
              <a:t>, 2012</a:t>
            </a:r>
          </a:p>
          <a:p>
            <a:pPr marL="114300" indent="0" eaLnBrk="1" hangingPunct="1">
              <a:buFont typeface="Arial" pitchFamily="34" charset="0"/>
              <a:buNone/>
            </a:pPr>
            <a:r>
              <a:rPr lang="en-US" smtClean="0"/>
              <a:t>Universal Screening scores were within the Low Risk range with the exception of the Behavior Concerns Scale-Conduct: </a:t>
            </a:r>
          </a:p>
          <a:p>
            <a:pPr marL="114300" indent="0" eaLnBrk="1" hangingPunct="1">
              <a:buFont typeface="Arial" pitchFamily="34" charset="0"/>
              <a:buNone/>
            </a:pPr>
            <a:r>
              <a:rPr lang="en-US" smtClean="0"/>
              <a:t>SR-Behavior Concerns Scale:</a:t>
            </a:r>
          </a:p>
          <a:p>
            <a:pPr marL="114300" indent="0" eaLnBrk="1" hangingPunct="1">
              <a:buFont typeface="Arial" pitchFamily="34" charset="0"/>
              <a:buNone/>
            </a:pPr>
            <a:r>
              <a:rPr lang="en-US" smtClean="0"/>
              <a:t> </a:t>
            </a:r>
          </a:p>
        </p:txBody>
      </p:sp>
      <p:graphicFrame>
        <p:nvGraphicFramePr>
          <p:cNvPr id="3" name="Table 2"/>
          <p:cNvGraphicFramePr>
            <a:graphicFrameLocks noGrp="1"/>
          </p:cNvGraphicFramePr>
          <p:nvPr/>
        </p:nvGraphicFramePr>
        <p:xfrm>
          <a:off x="615950" y="4414838"/>
          <a:ext cx="7011987" cy="1920875"/>
        </p:xfrm>
        <a:graphic>
          <a:graphicData uri="http://schemas.openxmlformats.org/drawingml/2006/table">
            <a:tbl>
              <a:tblPr firstRow="1" bandRow="1">
                <a:tableStyleId>{3B4B98B0-60AC-42C2-AFA5-B58CD77FA1E5}</a:tableStyleId>
              </a:tblPr>
              <a:tblGrid>
                <a:gridCol w="2682313"/>
                <a:gridCol w="1992345"/>
                <a:gridCol w="2337329"/>
              </a:tblGrid>
              <a:tr h="426895">
                <a:tc>
                  <a:txBody>
                    <a:bodyPr/>
                    <a:lstStyle/>
                    <a:p>
                      <a:r>
                        <a:rPr lang="en-US" sz="2200" dirty="0" smtClean="0"/>
                        <a:t>Scales</a:t>
                      </a:r>
                      <a:endParaRPr lang="en-US" sz="2200" dirty="0">
                        <a:latin typeface="+mn-lt"/>
                      </a:endParaRPr>
                    </a:p>
                  </a:txBody>
                  <a:tcPr marL="91467" marR="91467" marT="45753" marB="45753"/>
                </a:tc>
                <a:tc>
                  <a:txBody>
                    <a:bodyPr/>
                    <a:lstStyle/>
                    <a:p>
                      <a:r>
                        <a:rPr lang="en-US" sz="2200" dirty="0" smtClean="0"/>
                        <a:t>Score</a:t>
                      </a:r>
                      <a:endParaRPr lang="en-US" sz="2200" dirty="0">
                        <a:latin typeface="+mn-lt"/>
                      </a:endParaRPr>
                    </a:p>
                  </a:txBody>
                  <a:tcPr marL="91467" marR="91467" marT="45753" marB="45753"/>
                </a:tc>
                <a:tc>
                  <a:txBody>
                    <a:bodyPr/>
                    <a:lstStyle/>
                    <a:p>
                      <a:r>
                        <a:rPr lang="en-US" sz="2200" dirty="0" smtClean="0"/>
                        <a:t>Risk Level</a:t>
                      </a:r>
                      <a:endParaRPr lang="en-US" sz="2200" dirty="0">
                        <a:latin typeface="+mn-lt"/>
                      </a:endParaRPr>
                    </a:p>
                  </a:txBody>
                  <a:tcPr marL="91467" marR="91467" marT="45753" marB="45753"/>
                </a:tc>
              </a:tr>
              <a:tr h="426895">
                <a:tc>
                  <a:txBody>
                    <a:bodyPr/>
                    <a:lstStyle/>
                    <a:p>
                      <a:r>
                        <a:rPr lang="en-US" sz="2200" dirty="0" smtClean="0"/>
                        <a:t>Conduct</a:t>
                      </a:r>
                      <a:endParaRPr lang="en-US" sz="2200" dirty="0">
                        <a:latin typeface="+mn-lt"/>
                      </a:endParaRPr>
                    </a:p>
                  </a:txBody>
                  <a:tcPr marL="91467" marR="91467" marT="45753" marB="45753"/>
                </a:tc>
                <a:tc>
                  <a:txBody>
                    <a:bodyPr/>
                    <a:lstStyle/>
                    <a:p>
                      <a:r>
                        <a:rPr lang="en-US" sz="2200" dirty="0" smtClean="0"/>
                        <a:t>75</a:t>
                      </a:r>
                      <a:endParaRPr lang="en-US" sz="2200" dirty="0">
                        <a:latin typeface="+mn-lt"/>
                      </a:endParaRPr>
                    </a:p>
                  </a:txBody>
                  <a:tcPr marL="91467" marR="91467" marT="45753" marB="45753"/>
                </a:tc>
                <a:tc>
                  <a:txBody>
                    <a:bodyPr/>
                    <a:lstStyle/>
                    <a:p>
                      <a:r>
                        <a:rPr lang="en-US" sz="2200" dirty="0" smtClean="0"/>
                        <a:t>High Risk</a:t>
                      </a:r>
                      <a:endParaRPr lang="en-US" sz="2200" dirty="0">
                        <a:latin typeface="+mn-lt"/>
                      </a:endParaRPr>
                    </a:p>
                  </a:txBody>
                  <a:tcPr marL="91467" marR="91467" marT="45753" marB="45753"/>
                </a:tc>
              </a:tr>
              <a:tr h="426895">
                <a:tc>
                  <a:txBody>
                    <a:bodyPr/>
                    <a:lstStyle/>
                    <a:p>
                      <a:r>
                        <a:rPr lang="en-US" sz="2200" dirty="0" smtClean="0"/>
                        <a:t>Negative Affect</a:t>
                      </a:r>
                      <a:endParaRPr lang="en-US" sz="2200" dirty="0">
                        <a:latin typeface="+mn-lt"/>
                      </a:endParaRPr>
                    </a:p>
                  </a:txBody>
                  <a:tcPr marL="91467" marR="91467" marT="45753" marB="45753"/>
                </a:tc>
                <a:tc>
                  <a:txBody>
                    <a:bodyPr/>
                    <a:lstStyle/>
                    <a:p>
                      <a:r>
                        <a:rPr lang="en-US" sz="2200" dirty="0" smtClean="0"/>
                        <a:t>59</a:t>
                      </a:r>
                      <a:endParaRPr lang="en-US" sz="2200" dirty="0">
                        <a:latin typeface="+mn-lt"/>
                      </a:endParaRPr>
                    </a:p>
                  </a:txBody>
                  <a:tcPr marL="91467" marR="91467" marT="45753" marB="45753"/>
                </a:tc>
                <a:tc>
                  <a:txBody>
                    <a:bodyPr/>
                    <a:lstStyle/>
                    <a:p>
                      <a:r>
                        <a:rPr lang="en-US" sz="2200" dirty="0" smtClean="0"/>
                        <a:t>Low Risk</a:t>
                      </a:r>
                      <a:endParaRPr lang="en-US" sz="2200" dirty="0">
                        <a:latin typeface="+mn-lt"/>
                      </a:endParaRPr>
                    </a:p>
                  </a:txBody>
                  <a:tcPr marL="91467" marR="91467" marT="45753" marB="45753"/>
                </a:tc>
              </a:tr>
              <a:tr h="640190">
                <a:tc>
                  <a:txBody>
                    <a:bodyPr/>
                    <a:lstStyle/>
                    <a:p>
                      <a:r>
                        <a:rPr lang="en-US" sz="2200" dirty="0" smtClean="0"/>
                        <a:t>Cognitive/Attention</a:t>
                      </a:r>
                      <a:endParaRPr lang="en-US" sz="2200" dirty="0">
                        <a:latin typeface="+mn-lt"/>
                      </a:endParaRPr>
                    </a:p>
                  </a:txBody>
                  <a:tcPr marL="91467" marR="91467" marT="45753" marB="45753"/>
                </a:tc>
                <a:tc>
                  <a:txBody>
                    <a:bodyPr/>
                    <a:lstStyle/>
                    <a:p>
                      <a:r>
                        <a:rPr lang="en-US" sz="2200" dirty="0" smtClean="0"/>
                        <a:t>55</a:t>
                      </a:r>
                      <a:endParaRPr lang="en-US" sz="2200" dirty="0">
                        <a:latin typeface="+mn-lt"/>
                      </a:endParaRPr>
                    </a:p>
                  </a:txBody>
                  <a:tcPr marL="91467" marR="91467" marT="45753" marB="45753"/>
                </a:tc>
                <a:tc>
                  <a:txBody>
                    <a:bodyPr/>
                    <a:lstStyle/>
                    <a:p>
                      <a:r>
                        <a:rPr lang="en-US" sz="2200" dirty="0" smtClean="0"/>
                        <a:t>Low Risk</a:t>
                      </a:r>
                      <a:endParaRPr lang="en-US" sz="2200" dirty="0">
                        <a:latin typeface="+mn-lt"/>
                      </a:endParaRPr>
                    </a:p>
                  </a:txBody>
                  <a:tcPr marL="91467" marR="91467" marT="45753" marB="45753"/>
                </a:tc>
              </a:tr>
            </a:tbl>
          </a:graphicData>
        </a:graphic>
      </p:graphicFrame>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a:lstStyle/>
          <a:p>
            <a:pPr eaLnBrk="1" fontAlgn="auto" hangingPunct="1">
              <a:spcAft>
                <a:spcPts val="0"/>
              </a:spcAft>
              <a:defRPr/>
            </a:pPr>
            <a:r>
              <a:rPr lang="en-US" sz="5500" b="1" dirty="0" smtClean="0">
                <a:ea typeface="+mj-ea"/>
                <a:cs typeface="+mj-cs"/>
              </a:rPr>
              <a:t>Sample Case Study</a:t>
            </a:r>
            <a:endParaRPr lang="en-US" sz="5500" b="1" dirty="0">
              <a:ea typeface="+mj-ea"/>
              <a:cs typeface="+mj-cs"/>
            </a:endParaRPr>
          </a:p>
        </p:txBody>
      </p:sp>
      <p:sp>
        <p:nvSpPr>
          <p:cNvPr id="172034" name="Content Placeholder 2"/>
          <p:cNvSpPr>
            <a:spLocks noGrp="1"/>
          </p:cNvSpPr>
          <p:nvPr>
            <p:ph idx="1"/>
          </p:nvPr>
        </p:nvSpPr>
        <p:spPr/>
        <p:txBody>
          <a:bodyPr/>
          <a:lstStyle/>
          <a:p>
            <a:pPr marL="114300" indent="0" eaLnBrk="1" hangingPunct="1">
              <a:buFont typeface="Arial" pitchFamily="34" charset="0"/>
              <a:buNone/>
            </a:pPr>
            <a:r>
              <a:rPr lang="en-US" smtClean="0"/>
              <a:t> </a:t>
            </a:r>
          </a:p>
        </p:txBody>
      </p:sp>
      <p:sp>
        <p:nvSpPr>
          <p:cNvPr id="14340" name="Content Placeholder 2"/>
          <p:cNvSpPr txBox="1">
            <a:spLocks/>
          </p:cNvSpPr>
          <p:nvPr/>
        </p:nvSpPr>
        <p:spPr bwMode="auto">
          <a:xfrm>
            <a:off x="557213" y="1417638"/>
            <a:ext cx="7620000" cy="4983162"/>
          </a:xfrm>
          <a:prstGeom prst="rect">
            <a:avLst/>
          </a:prstGeom>
          <a:noFill/>
          <a:ln>
            <a:noFill/>
          </a:ln>
          <a:extLst/>
        </p:spPr>
        <p:txBody>
          <a:bodyPr/>
          <a:lstStyle>
            <a:lvl1pPr marL="114300"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20000"/>
              </a:spcBef>
              <a:buClr>
                <a:schemeClr val="accent1"/>
              </a:buClr>
              <a:buFont typeface="Arial" charset="0"/>
              <a:buNone/>
              <a:defRPr/>
            </a:pPr>
            <a:r>
              <a:rPr lang="en-US" sz="2200" dirty="0" smtClean="0">
                <a:latin typeface="+mn-lt"/>
              </a:rPr>
              <a:t>Teacher report : Confirms High Risk for Conduct</a:t>
            </a:r>
          </a:p>
          <a:p>
            <a:pPr eaLnBrk="1" hangingPunct="1">
              <a:spcBef>
                <a:spcPct val="20000"/>
              </a:spcBef>
              <a:buClr>
                <a:schemeClr val="accent1"/>
              </a:buClr>
              <a:buFont typeface="Arial" charset="0"/>
              <a:buNone/>
              <a:defRPr/>
            </a:pPr>
            <a:r>
              <a:rPr lang="en-US" sz="2200" dirty="0" smtClean="0">
                <a:latin typeface="+mn-lt"/>
              </a:rPr>
              <a:t>Progress monitoring choice: BIMAS Flex Teacher and Self Report, Behavior Concerns Scale with specific Conduct Items</a:t>
            </a:r>
          </a:p>
          <a:p>
            <a:pPr eaLnBrk="1" hangingPunct="1">
              <a:spcBef>
                <a:spcPct val="20000"/>
              </a:spcBef>
              <a:buClr>
                <a:schemeClr val="accent1"/>
              </a:buClr>
              <a:buFont typeface="Arial" charset="0"/>
              <a:buNone/>
              <a:defRPr/>
            </a:pPr>
            <a:r>
              <a:rPr lang="en-US" sz="2200" dirty="0" smtClean="0">
                <a:latin typeface="+mn-lt"/>
              </a:rPr>
              <a:t>Date intervention began: October 1, 2012</a:t>
            </a:r>
          </a:p>
          <a:p>
            <a:pPr eaLnBrk="1" hangingPunct="1">
              <a:spcBef>
                <a:spcPct val="20000"/>
              </a:spcBef>
              <a:buClr>
                <a:schemeClr val="accent1"/>
              </a:buClr>
              <a:buFont typeface="Arial" charset="0"/>
              <a:buNone/>
              <a:defRPr/>
            </a:pPr>
            <a:r>
              <a:rPr lang="en-US" sz="2200" dirty="0" smtClean="0">
                <a:latin typeface="+mn-lt"/>
              </a:rPr>
              <a:t>Progress monitoring: Once a week over 10 weeks</a:t>
            </a:r>
          </a:p>
          <a:p>
            <a:pPr eaLnBrk="1" hangingPunct="1">
              <a:spcBef>
                <a:spcPct val="20000"/>
              </a:spcBef>
              <a:buClr>
                <a:schemeClr val="accent1"/>
              </a:buClr>
              <a:buFont typeface="Arial" charset="0"/>
              <a:buNone/>
              <a:defRPr/>
            </a:pPr>
            <a:r>
              <a:rPr lang="en-US" sz="2200" dirty="0" smtClean="0">
                <a:latin typeface="+mn-lt"/>
              </a:rPr>
              <a:t>	</a:t>
            </a:r>
          </a:p>
          <a:p>
            <a:pPr eaLnBrk="1" hangingPunct="1">
              <a:spcBef>
                <a:spcPct val="20000"/>
              </a:spcBef>
              <a:buClr>
                <a:schemeClr val="accent1"/>
              </a:buClr>
              <a:buFont typeface="Arial" charset="0"/>
              <a:buNone/>
              <a:defRPr/>
            </a:pPr>
            <a:r>
              <a:rPr lang="en-US" sz="2200" dirty="0" smtClean="0">
                <a:latin typeface="+mn-lt"/>
              </a:rPr>
              <a:t>TR-Behavior Concerns Scale:</a:t>
            </a:r>
          </a:p>
          <a:p>
            <a:pPr eaLnBrk="1" hangingPunct="1">
              <a:spcBef>
                <a:spcPct val="20000"/>
              </a:spcBef>
              <a:buClr>
                <a:schemeClr val="accent1"/>
              </a:buClr>
              <a:buFont typeface="Arial" charset="0"/>
              <a:buNone/>
              <a:defRPr/>
            </a:pPr>
            <a:endParaRPr lang="en-US" sz="2200" dirty="0" smtClean="0"/>
          </a:p>
          <a:p>
            <a:pPr eaLnBrk="1" hangingPunct="1">
              <a:spcBef>
                <a:spcPct val="20000"/>
              </a:spcBef>
              <a:buClr>
                <a:schemeClr val="accent1"/>
              </a:buClr>
              <a:buFont typeface="Arial" charset="0"/>
              <a:buNone/>
              <a:defRPr/>
            </a:pPr>
            <a:endParaRPr lang="en-US" sz="2200" dirty="0" smtClean="0"/>
          </a:p>
          <a:p>
            <a:pPr eaLnBrk="1" hangingPunct="1">
              <a:spcBef>
                <a:spcPct val="20000"/>
              </a:spcBef>
              <a:buClr>
                <a:schemeClr val="accent1"/>
              </a:buClr>
              <a:buFont typeface="Arial" charset="0"/>
              <a:buNone/>
              <a:defRPr/>
            </a:pPr>
            <a:endParaRPr lang="en-US" sz="2200" dirty="0" smtClean="0"/>
          </a:p>
        </p:txBody>
      </p:sp>
      <p:graphicFrame>
        <p:nvGraphicFramePr>
          <p:cNvPr id="5" name="Table 4"/>
          <p:cNvGraphicFramePr>
            <a:graphicFrameLocks noGrp="1"/>
          </p:cNvGraphicFramePr>
          <p:nvPr/>
        </p:nvGraphicFramePr>
        <p:xfrm>
          <a:off x="661988" y="4316413"/>
          <a:ext cx="7515225" cy="2084388"/>
        </p:xfrm>
        <a:graphic>
          <a:graphicData uri="http://schemas.openxmlformats.org/drawingml/2006/table">
            <a:tbl>
              <a:tblPr firstRow="1" bandRow="1">
                <a:tableStyleId>{BC89EF96-8CEA-46FF-86C4-4CE0E7609802}</a:tableStyleId>
              </a:tblPr>
              <a:tblGrid>
                <a:gridCol w="2796357"/>
                <a:gridCol w="2213793"/>
                <a:gridCol w="2505075"/>
              </a:tblGrid>
              <a:tr h="426794">
                <a:tc>
                  <a:txBody>
                    <a:bodyPr/>
                    <a:lstStyle/>
                    <a:p>
                      <a:r>
                        <a:rPr lang="en-US" sz="2200" dirty="0" smtClean="0"/>
                        <a:t>Scales</a:t>
                      </a:r>
                      <a:endParaRPr lang="en-US" sz="2200" dirty="0">
                        <a:latin typeface="+mn-lt"/>
                      </a:endParaRPr>
                    </a:p>
                  </a:txBody>
                  <a:tcPr marL="91448" marR="91448" marT="45757" marB="45757"/>
                </a:tc>
                <a:tc>
                  <a:txBody>
                    <a:bodyPr/>
                    <a:lstStyle/>
                    <a:p>
                      <a:r>
                        <a:rPr lang="en-US" sz="2200" dirty="0" smtClean="0"/>
                        <a:t>Score</a:t>
                      </a:r>
                      <a:endParaRPr lang="en-US" sz="2200" dirty="0">
                        <a:latin typeface="+mn-lt"/>
                      </a:endParaRPr>
                    </a:p>
                  </a:txBody>
                  <a:tcPr marL="91448" marR="91448" marT="45757" marB="45757"/>
                </a:tc>
                <a:tc>
                  <a:txBody>
                    <a:bodyPr/>
                    <a:lstStyle/>
                    <a:p>
                      <a:r>
                        <a:rPr lang="en-US" sz="2200" dirty="0" smtClean="0"/>
                        <a:t>Risk Level</a:t>
                      </a:r>
                      <a:endParaRPr lang="en-US" sz="2200" dirty="0">
                        <a:latin typeface="+mn-lt"/>
                      </a:endParaRPr>
                    </a:p>
                  </a:txBody>
                  <a:tcPr marL="91448" marR="91448" marT="45757" marB="45757"/>
                </a:tc>
              </a:tr>
              <a:tr h="426794">
                <a:tc>
                  <a:txBody>
                    <a:bodyPr/>
                    <a:lstStyle/>
                    <a:p>
                      <a:r>
                        <a:rPr lang="en-US" sz="2200" dirty="0" smtClean="0"/>
                        <a:t>Conduct</a:t>
                      </a:r>
                      <a:endParaRPr lang="en-US" sz="2200" dirty="0">
                        <a:latin typeface="+mn-lt"/>
                      </a:endParaRPr>
                    </a:p>
                  </a:txBody>
                  <a:tcPr marL="91448" marR="91448" marT="45757" marB="45757"/>
                </a:tc>
                <a:tc>
                  <a:txBody>
                    <a:bodyPr/>
                    <a:lstStyle/>
                    <a:p>
                      <a:r>
                        <a:rPr lang="en-US" sz="2200" dirty="0" smtClean="0"/>
                        <a:t>78</a:t>
                      </a:r>
                      <a:endParaRPr lang="en-US" sz="2200" dirty="0">
                        <a:latin typeface="+mn-lt"/>
                      </a:endParaRPr>
                    </a:p>
                  </a:txBody>
                  <a:tcPr marL="91448" marR="91448" marT="45757" marB="45757"/>
                </a:tc>
                <a:tc>
                  <a:txBody>
                    <a:bodyPr/>
                    <a:lstStyle/>
                    <a:p>
                      <a:r>
                        <a:rPr lang="en-US" sz="2200" dirty="0" smtClean="0"/>
                        <a:t>High Risk</a:t>
                      </a:r>
                      <a:endParaRPr lang="en-US" sz="2200" dirty="0">
                        <a:latin typeface="+mn-lt"/>
                      </a:endParaRPr>
                    </a:p>
                  </a:txBody>
                  <a:tcPr marL="91448" marR="91448" marT="45757" marB="45757"/>
                </a:tc>
              </a:tr>
              <a:tr h="615400">
                <a:tc>
                  <a:txBody>
                    <a:bodyPr/>
                    <a:lstStyle/>
                    <a:p>
                      <a:r>
                        <a:rPr lang="en-US" sz="2200" dirty="0" smtClean="0"/>
                        <a:t>Negative Affect</a:t>
                      </a:r>
                      <a:endParaRPr lang="en-US" sz="2200" dirty="0">
                        <a:latin typeface="+mn-lt"/>
                      </a:endParaRPr>
                    </a:p>
                  </a:txBody>
                  <a:tcPr marL="91448" marR="91448" marT="45757" marB="45757"/>
                </a:tc>
                <a:tc>
                  <a:txBody>
                    <a:bodyPr/>
                    <a:lstStyle/>
                    <a:p>
                      <a:r>
                        <a:rPr lang="en-US" sz="2200" smtClean="0"/>
                        <a:t>59</a:t>
                      </a:r>
                      <a:endParaRPr lang="en-US" sz="2200" dirty="0">
                        <a:latin typeface="+mn-lt"/>
                      </a:endParaRPr>
                    </a:p>
                  </a:txBody>
                  <a:tcPr marL="91448" marR="91448" marT="45757" marB="45757"/>
                </a:tc>
                <a:tc>
                  <a:txBody>
                    <a:bodyPr/>
                    <a:lstStyle/>
                    <a:p>
                      <a:r>
                        <a:rPr lang="en-US" sz="2200" dirty="0" smtClean="0"/>
                        <a:t>Low Risk</a:t>
                      </a:r>
                      <a:endParaRPr lang="en-US" sz="2200" dirty="0">
                        <a:latin typeface="+mn-lt"/>
                      </a:endParaRPr>
                    </a:p>
                  </a:txBody>
                  <a:tcPr marL="91448" marR="91448" marT="45757" marB="45757"/>
                </a:tc>
              </a:tr>
              <a:tr h="615400">
                <a:tc>
                  <a:txBody>
                    <a:bodyPr/>
                    <a:lstStyle/>
                    <a:p>
                      <a:r>
                        <a:rPr lang="en-US" sz="2200" dirty="0" smtClean="0"/>
                        <a:t>Cognitive/Attention</a:t>
                      </a:r>
                      <a:endParaRPr lang="en-US" sz="2200" dirty="0">
                        <a:latin typeface="+mn-lt"/>
                      </a:endParaRPr>
                    </a:p>
                  </a:txBody>
                  <a:tcPr marL="91448" marR="91448" marT="45757" marB="45757"/>
                </a:tc>
                <a:tc>
                  <a:txBody>
                    <a:bodyPr/>
                    <a:lstStyle/>
                    <a:p>
                      <a:r>
                        <a:rPr lang="en-US" sz="2200" dirty="0" smtClean="0"/>
                        <a:t>58</a:t>
                      </a:r>
                      <a:endParaRPr lang="en-US" sz="2200" dirty="0">
                        <a:latin typeface="+mn-lt"/>
                      </a:endParaRPr>
                    </a:p>
                  </a:txBody>
                  <a:tcPr marL="91448" marR="91448" marT="45757" marB="45757"/>
                </a:tc>
                <a:tc>
                  <a:txBody>
                    <a:bodyPr/>
                    <a:lstStyle/>
                    <a:p>
                      <a:r>
                        <a:rPr lang="en-US" sz="2200" dirty="0" smtClean="0"/>
                        <a:t>Low Risk</a:t>
                      </a:r>
                      <a:endParaRPr lang="en-US" sz="2200" dirty="0">
                        <a:latin typeface="+mn-lt"/>
                      </a:endParaRPr>
                    </a:p>
                  </a:txBody>
                  <a:tcPr marL="91448" marR="91448" marT="45757" marB="45757"/>
                </a:tc>
              </a:tr>
            </a:tbl>
          </a:graphicData>
        </a:graphic>
      </p:graphicFrame>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wrap="square" numCol="1" anchorCtr="0" compatLnSpc="1">
            <a:prstTxWarp prst="textNoShape">
              <a:avLst/>
            </a:prstTxWarp>
          </a:bodyPr>
          <a:lstStyle/>
          <a:p>
            <a:pPr eaLnBrk="1" hangingPunct="1"/>
            <a:r>
              <a:rPr lang="en-US" sz="5500" b="1" smtClean="0"/>
              <a:t>Nathan</a:t>
            </a:r>
            <a:r>
              <a:rPr lang="en-US" altLang="en-US" sz="5500" b="1" smtClean="0"/>
              <a:t>’</a:t>
            </a:r>
            <a:r>
              <a:rPr lang="en-US" altLang="ja-JP" sz="5500" b="1" smtClean="0"/>
              <a:t>s Case Study</a:t>
            </a:r>
            <a:br>
              <a:rPr lang="en-US" altLang="ja-JP" sz="5500" b="1" smtClean="0"/>
            </a:br>
            <a:r>
              <a:rPr lang="en-US" altLang="ja-JP" sz="5500" b="1" smtClean="0"/>
              <a:t>Conduct Scale</a:t>
            </a:r>
            <a:endParaRPr lang="en-US" sz="5500" b="1" smtClean="0"/>
          </a:p>
        </p:txBody>
      </p:sp>
      <p:sp>
        <p:nvSpPr>
          <p:cNvPr id="173058" name="Content Placeholder 2"/>
          <p:cNvSpPr>
            <a:spLocks noGrp="1"/>
          </p:cNvSpPr>
          <p:nvPr>
            <p:ph idx="1"/>
          </p:nvPr>
        </p:nvSpPr>
        <p:spPr/>
        <p:txBody>
          <a:bodyPr/>
          <a:lstStyle/>
          <a:p>
            <a:pPr marL="114300" indent="0" eaLnBrk="1" hangingPunct="1">
              <a:buFont typeface="Arial" pitchFamily="34" charset="0"/>
              <a:buNone/>
            </a:pPr>
            <a:r>
              <a:rPr lang="en-US" smtClean="0"/>
              <a:t> </a:t>
            </a:r>
          </a:p>
        </p:txBody>
      </p:sp>
      <p:sp>
        <p:nvSpPr>
          <p:cNvPr id="173059" name="Content Placeholder 2"/>
          <p:cNvSpPr txBox="1">
            <a:spLocks/>
          </p:cNvSpPr>
          <p:nvPr/>
        </p:nvSpPr>
        <p:spPr bwMode="auto">
          <a:xfrm>
            <a:off x="609600" y="1752600"/>
            <a:ext cx="7620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11430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spcBef>
                <a:spcPct val="20000"/>
              </a:spcBef>
              <a:buClr>
                <a:schemeClr val="accent1"/>
              </a:buClr>
              <a:buFont typeface="Arial" pitchFamily="34" charset="0"/>
              <a:buNone/>
            </a:pPr>
            <a:endParaRPr lang="en-US" sz="2200"/>
          </a:p>
          <a:p>
            <a:pPr eaLnBrk="1" hangingPunct="1">
              <a:spcBef>
                <a:spcPct val="20000"/>
              </a:spcBef>
              <a:buClr>
                <a:schemeClr val="accent1"/>
              </a:buClr>
              <a:buFont typeface="Arial" pitchFamily="34" charset="0"/>
              <a:buNone/>
            </a:pPr>
            <a:endParaRPr lang="en-US" sz="2200"/>
          </a:p>
        </p:txBody>
      </p:sp>
      <p:graphicFrame>
        <p:nvGraphicFramePr>
          <p:cNvPr id="173060" name="Chart 9"/>
          <p:cNvGraphicFramePr>
            <a:graphicFrameLocks/>
          </p:cNvGraphicFramePr>
          <p:nvPr/>
        </p:nvGraphicFramePr>
        <p:xfrm>
          <a:off x="250825" y="1600200"/>
          <a:ext cx="8070850" cy="4930775"/>
        </p:xfrm>
        <a:graphic>
          <a:graphicData uri="http://schemas.openxmlformats.org/presentationml/2006/ole">
            <p:oleObj spid="_x0000_s173064" name="Chart" r:id="rId4" imgW="8070437" imgH="4925161" progId="Excel.Sheet.8">
              <p:embed/>
            </p:oleObj>
          </a:graphicData>
        </a:graphic>
      </p:graphicFrame>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99413" cy="1143000"/>
          </a:xfrm>
        </p:spPr>
        <p:txBody>
          <a:bodyPr wrap="square" numCol="1" anchorCtr="0" compatLnSpc="1">
            <a:prstTxWarp prst="textNoShape">
              <a:avLst/>
            </a:prstTxWarp>
          </a:bodyPr>
          <a:lstStyle/>
          <a:p>
            <a:pPr eaLnBrk="1" hangingPunct="1"/>
            <a:r>
              <a:rPr lang="en-US" sz="5500" b="1" smtClean="0"/>
              <a:t>Nathan</a:t>
            </a:r>
            <a:r>
              <a:rPr lang="en-US" altLang="en-US" sz="5500" b="1" smtClean="0"/>
              <a:t>’</a:t>
            </a:r>
            <a:r>
              <a:rPr lang="en-US" altLang="ja-JP" sz="5500" b="1" smtClean="0"/>
              <a:t>s Case Study</a:t>
            </a:r>
            <a:br>
              <a:rPr lang="en-US" altLang="ja-JP" sz="5500" b="1" smtClean="0"/>
            </a:br>
            <a:r>
              <a:rPr lang="en-US" altLang="ja-JP" sz="5500" b="1" smtClean="0"/>
              <a:t>Behavior Concerns Scale</a:t>
            </a:r>
            <a:endParaRPr lang="en-US" sz="5500" b="1" smtClean="0"/>
          </a:p>
        </p:txBody>
      </p:sp>
      <p:graphicFrame>
        <p:nvGraphicFramePr>
          <p:cNvPr id="174082" name="Content Placeholder 10"/>
          <p:cNvGraphicFramePr>
            <a:graphicFrameLocks noGrp="1"/>
          </p:cNvGraphicFramePr>
          <p:nvPr>
            <p:ph idx="1"/>
          </p:nvPr>
        </p:nvGraphicFramePr>
        <p:xfrm>
          <a:off x="457200" y="1708150"/>
          <a:ext cx="7248525" cy="4837113"/>
        </p:xfrm>
        <a:graphic>
          <a:graphicData uri="http://schemas.openxmlformats.org/presentationml/2006/ole">
            <p:oleObj spid="_x0000_s174086" name="Chart" r:id="rId4" imgW="7247545" imgH="4839824" progId="Excel.Sheet.8">
              <p:embed/>
            </p:oleObj>
          </a:graphicData>
        </a:graphic>
      </p:graphicFrame>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5500" b="1" dirty="0" smtClean="0">
                <a:ea typeface="+mj-ea"/>
                <a:cs typeface="+mj-cs"/>
              </a:rPr>
              <a:t>Psychometric Properties</a:t>
            </a:r>
            <a:endParaRPr lang="en-US" sz="5500" b="1" dirty="0">
              <a:ea typeface="+mj-ea"/>
              <a:cs typeface="+mj-cs"/>
            </a:endParaRPr>
          </a:p>
        </p:txBody>
      </p:sp>
      <p:graphicFrame>
        <p:nvGraphicFramePr>
          <p:cNvPr id="3" name="Table 2"/>
          <p:cNvGraphicFramePr>
            <a:graphicFrameLocks noGrp="1"/>
          </p:cNvGraphicFramePr>
          <p:nvPr/>
        </p:nvGraphicFramePr>
        <p:xfrm>
          <a:off x="457200" y="1600200"/>
          <a:ext cx="7620000" cy="3468688"/>
        </p:xfrm>
        <a:graphic>
          <a:graphicData uri="http://schemas.openxmlformats.org/drawingml/2006/table">
            <a:tbl>
              <a:tblPr>
                <a:tableStyleId>{616DA210-FB5B-4158-B5E0-FEB733F419BA}</a:tableStyleId>
              </a:tblPr>
              <a:tblGrid>
                <a:gridCol w="4462162"/>
                <a:gridCol w="3157838"/>
              </a:tblGrid>
              <a:tr h="8128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smtClean="0">
                          <a:ln>
                            <a:noFill/>
                          </a:ln>
                          <a:effectLst/>
                        </a:rPr>
                        <a:t>Internal Reliability</a:t>
                      </a:r>
                      <a:endParaRPr kumimoji="0" lang="en-US" sz="2800" b="0" i="0" u="none" strike="noStrike" cap="none" normalizeH="0" baseline="0" dirty="0" smtClean="0">
                        <a:ln>
                          <a:noFill/>
                        </a:ln>
                        <a:solidFill>
                          <a:schemeClr val="tx1"/>
                        </a:solidFill>
                        <a:effectLst/>
                        <a:latin typeface="+mn-lt"/>
                        <a:cs typeface="Arial" charset="0"/>
                      </a:endParaRPr>
                    </a:p>
                  </a:txBody>
                  <a:tcPr marT="45721" marB="4572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smtClean="0">
                          <a:ln>
                            <a:noFill/>
                          </a:ln>
                          <a:effectLst/>
                        </a:rPr>
                        <a:t>Excellent</a:t>
                      </a:r>
                      <a:endParaRPr kumimoji="0" lang="en-US" sz="2800" b="0" i="0" u="none" strike="noStrike" cap="none" normalizeH="0" baseline="0" dirty="0" smtClean="0">
                        <a:ln>
                          <a:noFill/>
                        </a:ln>
                        <a:solidFill>
                          <a:schemeClr val="tx1"/>
                        </a:solidFill>
                        <a:effectLst/>
                        <a:latin typeface="+mn-lt"/>
                        <a:cs typeface="Arial" charset="0"/>
                      </a:endParaRPr>
                    </a:p>
                  </a:txBody>
                  <a:tcPr marT="45721" marB="45721" horzOverflow="overflow"/>
                </a:tc>
              </a:tr>
              <a:tr h="8128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smtClean="0">
                          <a:ln>
                            <a:noFill/>
                          </a:ln>
                          <a:effectLst/>
                        </a:rPr>
                        <a:t>Test-Retest Reliability</a:t>
                      </a:r>
                      <a:endParaRPr kumimoji="0" lang="en-US" sz="2800" b="0" i="0" u="none" strike="noStrike" cap="none" normalizeH="0" baseline="0" dirty="0" smtClean="0">
                        <a:ln>
                          <a:noFill/>
                        </a:ln>
                        <a:solidFill>
                          <a:schemeClr val="tx1"/>
                        </a:solidFill>
                        <a:effectLst/>
                        <a:latin typeface="+mn-lt"/>
                        <a:cs typeface="Arial" charset="0"/>
                      </a:endParaRPr>
                    </a:p>
                  </a:txBody>
                  <a:tcPr marT="45721" marB="45721" horzOverflow="overflow">
                    <a:solidFill>
                      <a:schemeClr val="bg1">
                        <a:lumMod val="8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smtClean="0">
                          <a:ln>
                            <a:noFill/>
                          </a:ln>
                          <a:effectLst/>
                        </a:rPr>
                        <a:t>Excellent</a:t>
                      </a:r>
                      <a:endParaRPr kumimoji="0" lang="en-US" sz="2800" b="0" i="0" u="none" strike="noStrike" cap="none" normalizeH="0" baseline="0" dirty="0" smtClean="0">
                        <a:ln>
                          <a:noFill/>
                        </a:ln>
                        <a:solidFill>
                          <a:schemeClr val="tx1"/>
                        </a:solidFill>
                        <a:effectLst/>
                        <a:latin typeface="+mn-lt"/>
                        <a:cs typeface="Arial" charset="0"/>
                      </a:endParaRPr>
                    </a:p>
                  </a:txBody>
                  <a:tcPr marT="45721" marB="45721" horzOverflow="overflow">
                    <a:solidFill>
                      <a:schemeClr val="bg1">
                        <a:lumMod val="85000"/>
                      </a:schemeClr>
                    </a:solidFill>
                  </a:tcPr>
                </a:tc>
              </a:tr>
              <a:tr h="8128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smtClean="0">
                          <a:ln>
                            <a:noFill/>
                          </a:ln>
                          <a:effectLst/>
                        </a:rPr>
                        <a:t>Inter-rater Reliability</a:t>
                      </a:r>
                      <a:endParaRPr kumimoji="0" lang="en-US" sz="2800" b="0" i="0" u="none" strike="noStrike" cap="none" normalizeH="0" baseline="0" dirty="0" smtClean="0">
                        <a:ln>
                          <a:noFill/>
                        </a:ln>
                        <a:solidFill>
                          <a:schemeClr val="tx1"/>
                        </a:solidFill>
                        <a:effectLst/>
                        <a:latin typeface="+mn-lt"/>
                        <a:cs typeface="Arial" charset="0"/>
                      </a:endParaRPr>
                    </a:p>
                  </a:txBody>
                  <a:tcPr marT="45721" marB="4572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smtClean="0">
                          <a:ln>
                            <a:noFill/>
                          </a:ln>
                          <a:effectLst/>
                        </a:rPr>
                        <a:t>Adequate-Excellent</a:t>
                      </a:r>
                      <a:endParaRPr kumimoji="0" lang="en-US" sz="2800" b="0" i="0" u="none" strike="noStrike" cap="none" normalizeH="0" baseline="0" dirty="0" smtClean="0">
                        <a:ln>
                          <a:noFill/>
                        </a:ln>
                        <a:solidFill>
                          <a:schemeClr val="tx1"/>
                        </a:solidFill>
                        <a:effectLst/>
                        <a:latin typeface="+mn-lt"/>
                        <a:cs typeface="Arial" charset="0"/>
                      </a:endParaRPr>
                    </a:p>
                  </a:txBody>
                  <a:tcPr marT="45721" marB="45721" horzOverflow="overflow"/>
                </a:tc>
              </a:tr>
              <a:tr h="10302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smtClean="0">
                          <a:ln>
                            <a:noFill/>
                          </a:ln>
                          <a:effectLst/>
                        </a:rPr>
                        <a:t>Convergent/Discriminant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smtClean="0">
                          <a:ln>
                            <a:noFill/>
                          </a:ln>
                          <a:effectLst/>
                        </a:rPr>
                        <a:t>Validity</a:t>
                      </a:r>
                      <a:endParaRPr kumimoji="0" lang="en-US" sz="2800" b="0" i="0" u="none" strike="noStrike" cap="none" normalizeH="0" baseline="0" dirty="0" smtClean="0">
                        <a:ln>
                          <a:noFill/>
                        </a:ln>
                        <a:solidFill>
                          <a:schemeClr val="tx1"/>
                        </a:solidFill>
                        <a:effectLst/>
                        <a:latin typeface="+mn-lt"/>
                        <a:cs typeface="Arial" charset="0"/>
                      </a:endParaRPr>
                    </a:p>
                  </a:txBody>
                  <a:tcPr marT="45721" marB="45721" horzOverflow="overflow">
                    <a:solidFill>
                      <a:schemeClr val="bg1">
                        <a:lumMod val="8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smtClean="0">
                          <a:ln>
                            <a:noFill/>
                          </a:ln>
                          <a:effectLst/>
                        </a:rPr>
                        <a:t>Adequate</a:t>
                      </a:r>
                      <a:endParaRPr kumimoji="0" lang="en-US" sz="2800" b="0" i="0" u="none" strike="noStrike" cap="none" normalizeH="0" baseline="0" dirty="0" smtClean="0">
                        <a:ln>
                          <a:noFill/>
                        </a:ln>
                        <a:solidFill>
                          <a:schemeClr val="tx1"/>
                        </a:solidFill>
                        <a:effectLst/>
                        <a:latin typeface="+mn-lt"/>
                        <a:cs typeface="Arial" charset="0"/>
                      </a:endParaRPr>
                    </a:p>
                  </a:txBody>
                  <a:tcPr marT="45721" marB="45721" horzOverflow="overflow">
                    <a:solidFill>
                      <a:schemeClr val="bg1">
                        <a:lumMod val="85000"/>
                      </a:schemeClr>
                    </a:solidFill>
                  </a:tcPr>
                </a:tc>
              </a:tr>
            </a:tbl>
          </a:graphicData>
        </a:graphic>
      </p:graphicFrame>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Adjacency.thmx</Template>
  <TotalTime>2208</TotalTime>
  <Words>9556</Words>
  <Application>Microsoft Office PowerPoint</Application>
  <PresentationFormat>On-screen Show (4:3)</PresentationFormat>
  <Paragraphs>1373</Paragraphs>
  <Slides>156</Slides>
  <Notes>82</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156</vt:i4>
      </vt:variant>
    </vt:vector>
  </HeadingPairs>
  <TitlesOfParts>
    <vt:vector size="160" baseType="lpstr">
      <vt:lpstr>Adjacency</vt:lpstr>
      <vt:lpstr>Drawing</vt:lpstr>
      <vt:lpstr>Chart</vt:lpstr>
      <vt:lpstr>Document</vt:lpstr>
      <vt:lpstr>A Critical Review of Social-Emotional Progress Monitoring Tools</vt:lpstr>
      <vt:lpstr>Goals for Today</vt:lpstr>
      <vt:lpstr>Why Focus on Progress Monitoring  Social-Emotional Behavior?</vt:lpstr>
      <vt:lpstr>Slide 4</vt:lpstr>
      <vt:lpstr>Why Screen and Monitor for Behavior?   Prevention and Intervention Works!</vt:lpstr>
      <vt:lpstr>Creating Successful Schools</vt:lpstr>
      <vt:lpstr>What is Progress Monitoring?</vt:lpstr>
      <vt:lpstr>Slide 8</vt:lpstr>
      <vt:lpstr>Slide 9</vt:lpstr>
      <vt:lpstr>Is Progress Monitoring more Difficult with Social Behavior?</vt:lpstr>
      <vt:lpstr>Assessment within the  Three-Tier Model</vt:lpstr>
      <vt:lpstr>Assessment within the  Three-Tier Model</vt:lpstr>
      <vt:lpstr>Progress Monitoring..</vt:lpstr>
      <vt:lpstr>Considerations in Choosing a Progress Monitoring Tool</vt:lpstr>
      <vt:lpstr>Reviews - Today</vt:lpstr>
      <vt:lpstr>Records Data </vt:lpstr>
      <vt:lpstr>Description</vt:lpstr>
      <vt:lpstr>Description</vt:lpstr>
      <vt:lpstr>Population</vt:lpstr>
      <vt:lpstr>Materials </vt:lpstr>
      <vt:lpstr>Materials </vt:lpstr>
      <vt:lpstr>SWIS</vt:lpstr>
      <vt:lpstr>Procedures</vt:lpstr>
      <vt:lpstr>Sample Case #1</vt:lpstr>
      <vt:lpstr>Sample Case #1</vt:lpstr>
      <vt:lpstr>Sample Case #2</vt:lpstr>
      <vt:lpstr>Sample Case #2</vt:lpstr>
      <vt:lpstr>Evidence of Psychometric Support</vt:lpstr>
      <vt:lpstr>Disadvantages</vt:lpstr>
      <vt:lpstr>Advantages</vt:lpstr>
      <vt:lpstr>References</vt:lpstr>
      <vt:lpstr>Direct Behavior Rating</vt:lpstr>
      <vt:lpstr>Overview</vt:lpstr>
      <vt:lpstr>Overview</vt:lpstr>
      <vt:lpstr>Population</vt:lpstr>
      <vt:lpstr>Description</vt:lpstr>
      <vt:lpstr>Materials </vt:lpstr>
      <vt:lpstr>Procedures</vt:lpstr>
      <vt:lpstr>Procedures</vt:lpstr>
      <vt:lpstr>Recommendations for Scale Development  (Chafouleas, 2011)</vt:lpstr>
      <vt:lpstr>Sample Case Study - DBRC</vt:lpstr>
      <vt:lpstr>Slide 42</vt:lpstr>
      <vt:lpstr>Evidence of Psychometric Support - DBRC</vt:lpstr>
      <vt:lpstr>Evidence of Psychometric Support - Self-Monitoring</vt:lpstr>
      <vt:lpstr>Disadvantages</vt:lpstr>
      <vt:lpstr>Advantages</vt:lpstr>
      <vt:lpstr>References</vt:lpstr>
      <vt:lpstr>DESSA-Mini Devereux Student Strengths Assessment Jack A. Naglieri, Paul A. LeBuffe, and Valerie B. Shapiro </vt:lpstr>
      <vt:lpstr>Overview</vt:lpstr>
      <vt:lpstr>Description</vt:lpstr>
      <vt:lpstr>Description</vt:lpstr>
      <vt:lpstr>Description</vt:lpstr>
      <vt:lpstr>Description </vt:lpstr>
      <vt:lpstr>Population</vt:lpstr>
      <vt:lpstr>Procedures</vt:lpstr>
      <vt:lpstr>Response to Instruction</vt:lpstr>
      <vt:lpstr>Materials </vt:lpstr>
      <vt:lpstr>Evidence of Psychometric Support</vt:lpstr>
      <vt:lpstr>Evidence of Psychometric Support</vt:lpstr>
      <vt:lpstr>Disadvantages</vt:lpstr>
      <vt:lpstr>Advantages</vt:lpstr>
      <vt:lpstr>References </vt:lpstr>
      <vt:lpstr>Some Considerations for Setting Behavior and Social Emotional Goals   A very brief commercial break!</vt:lpstr>
      <vt:lpstr>Progress Monitoring Tools</vt:lpstr>
      <vt:lpstr>Slide 65</vt:lpstr>
      <vt:lpstr>Components of Goal Writing</vt:lpstr>
      <vt:lpstr>Example:</vt:lpstr>
      <vt:lpstr>Evaluate:</vt:lpstr>
      <vt:lpstr>Setting the Goal…</vt:lpstr>
      <vt:lpstr>Combining data</vt:lpstr>
      <vt:lpstr>SEARS-SF Social Emotional Assets and Resilience Scales-Short Forms  By Kenneth W. Merrell</vt:lpstr>
      <vt:lpstr>Strength-Based Approach</vt:lpstr>
      <vt:lpstr>Description</vt:lpstr>
      <vt:lpstr>Description</vt:lpstr>
      <vt:lpstr>Population</vt:lpstr>
      <vt:lpstr>Materials </vt:lpstr>
      <vt:lpstr>Procedures</vt:lpstr>
      <vt:lpstr>Procedures</vt:lpstr>
      <vt:lpstr>Procedures</vt:lpstr>
      <vt:lpstr>Procedures</vt:lpstr>
      <vt:lpstr>Sample Case</vt:lpstr>
      <vt:lpstr>Psychometric Properties</vt:lpstr>
      <vt:lpstr>Psychometric Properties</vt:lpstr>
      <vt:lpstr>Disadvantages</vt:lpstr>
      <vt:lpstr>Advantages</vt:lpstr>
      <vt:lpstr>Reference</vt:lpstr>
      <vt:lpstr>Behavior Intervention Monitoring Assessment System (BIMAS) By James L. McDougal, Psy. D., Achilles N. Bardos, Ph.D., &amp; Scott T. Meier, Ph.D.</vt:lpstr>
      <vt:lpstr>Description</vt:lpstr>
      <vt:lpstr>Description</vt:lpstr>
      <vt:lpstr>Population</vt:lpstr>
      <vt:lpstr>Materials </vt:lpstr>
      <vt:lpstr>Procedures</vt:lpstr>
      <vt:lpstr>Procedures</vt:lpstr>
      <vt:lpstr>Procedures</vt:lpstr>
      <vt:lpstr>Sample Case Study</vt:lpstr>
      <vt:lpstr>Sample Case Study</vt:lpstr>
      <vt:lpstr>Nathan’s Case Study Conduct Scale</vt:lpstr>
      <vt:lpstr>Nathan’s Case Study Behavior Concerns Scale</vt:lpstr>
      <vt:lpstr>Psychometric Properties</vt:lpstr>
      <vt:lpstr>Disadvantages</vt:lpstr>
      <vt:lpstr>Advantages</vt:lpstr>
      <vt:lpstr>References</vt:lpstr>
      <vt:lpstr>BASCTM-2 Progress Monitor (Behavior Assessment System for Children, Second Edition)</vt:lpstr>
      <vt:lpstr>Description</vt:lpstr>
      <vt:lpstr>Description</vt:lpstr>
      <vt:lpstr>Population</vt:lpstr>
      <vt:lpstr>Materials </vt:lpstr>
      <vt:lpstr>Procedures</vt:lpstr>
      <vt:lpstr>Procedures</vt:lpstr>
      <vt:lpstr>Sample Case Study</vt:lpstr>
      <vt:lpstr>Sample Case Study</vt:lpstr>
      <vt:lpstr>Evidence of Psychometric Support</vt:lpstr>
      <vt:lpstr>Evidence of Psychometric Support</vt:lpstr>
      <vt:lpstr>Disadvantages</vt:lpstr>
      <vt:lpstr>Advantages</vt:lpstr>
      <vt:lpstr>References</vt:lpstr>
      <vt:lpstr>AIMSweb Behavior Pearson Assessments</vt:lpstr>
      <vt:lpstr>Overview</vt:lpstr>
      <vt:lpstr>Overview</vt:lpstr>
      <vt:lpstr>Overview</vt:lpstr>
      <vt:lpstr>Overview</vt:lpstr>
      <vt:lpstr>Overview</vt:lpstr>
      <vt:lpstr>Evidence of Psychometric Support</vt:lpstr>
      <vt:lpstr>Description</vt:lpstr>
      <vt:lpstr>Description</vt:lpstr>
      <vt:lpstr>Description</vt:lpstr>
      <vt:lpstr>Population</vt:lpstr>
      <vt:lpstr>Materials</vt:lpstr>
      <vt:lpstr>Procedures</vt:lpstr>
      <vt:lpstr>Procedures</vt:lpstr>
      <vt:lpstr>Procedures</vt:lpstr>
      <vt:lpstr>Procedures</vt:lpstr>
      <vt:lpstr>Procedures</vt:lpstr>
      <vt:lpstr>Procedures</vt:lpstr>
      <vt:lpstr>Procedures</vt:lpstr>
      <vt:lpstr>Procedures</vt:lpstr>
      <vt:lpstr>Procedures</vt:lpstr>
      <vt:lpstr>Procedures</vt:lpstr>
      <vt:lpstr>Procedures</vt:lpstr>
      <vt:lpstr>Procedures</vt:lpstr>
      <vt:lpstr>Procedures</vt:lpstr>
      <vt:lpstr>Procedures</vt:lpstr>
      <vt:lpstr>Procedures</vt:lpstr>
      <vt:lpstr>Procedures</vt:lpstr>
      <vt:lpstr>Procedures</vt:lpstr>
      <vt:lpstr>Procedures</vt:lpstr>
      <vt:lpstr>Procedures</vt:lpstr>
      <vt:lpstr>Procedures</vt:lpstr>
      <vt:lpstr>Procedures</vt:lpstr>
      <vt:lpstr>Procedures</vt:lpstr>
      <vt:lpstr>Procedures</vt:lpstr>
      <vt:lpstr>Procedures</vt:lpstr>
      <vt:lpstr>Disadvantages</vt:lpstr>
      <vt:lpstr>Advantages</vt:lpstr>
      <vt:lpstr>Advantages</vt:lpstr>
      <vt:lpstr>References</vt:lpstr>
    </vt:vector>
  </TitlesOfParts>
  <Company>ISU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dc:title>
  <dc:creator>Sonia Nowakowska</dc:creator>
  <cp:lastModifiedBy>Melissa</cp:lastModifiedBy>
  <cp:revision>143</cp:revision>
  <dcterms:created xsi:type="dcterms:W3CDTF">2012-12-11T19:54:36Z</dcterms:created>
  <dcterms:modified xsi:type="dcterms:W3CDTF">2013-05-13T00:18:04Z</dcterms:modified>
</cp:coreProperties>
</file>