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63" r:id="rId4"/>
    <p:sldId id="257" r:id="rId5"/>
    <p:sldId id="259" r:id="rId6"/>
    <p:sldId id="262" r:id="rId7"/>
    <p:sldId id="258" r:id="rId8"/>
    <p:sldId id="264" r:id="rId9"/>
    <p:sldId id="260" r:id="rId10"/>
    <p:sldId id="269" r:id="rId11"/>
    <p:sldId id="270" r:id="rId12"/>
    <p:sldId id="272" r:id="rId13"/>
    <p:sldId id="273" r:id="rId14"/>
    <p:sldId id="274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6" y="-7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83050-03B9-4511-8CFB-C41874E2EB5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380B31-DEEC-4AD2-8679-BCCF65960BE7}">
      <dgm:prSet custT="1"/>
      <dgm:spPr/>
      <dgm:t>
        <a:bodyPr/>
        <a:lstStyle/>
        <a:p>
          <a:r>
            <a:rPr lang="en-US" sz="1600" dirty="0"/>
            <a:t>Address safety concerns throughout the research presented for defenses, research updates, etc. </a:t>
          </a:r>
        </a:p>
      </dgm:t>
    </dgm:pt>
    <dgm:pt modelId="{F39009CA-19B8-4F31-B81F-816DADC6CED0}" type="parTrans" cxnId="{7A2FF624-ABBE-4706-AE18-7DE7468707CB}">
      <dgm:prSet/>
      <dgm:spPr/>
      <dgm:t>
        <a:bodyPr/>
        <a:lstStyle/>
        <a:p>
          <a:endParaRPr lang="en-US"/>
        </a:p>
      </dgm:t>
    </dgm:pt>
    <dgm:pt modelId="{E75F464C-F5A8-49ED-9607-3AC92B348B69}" type="sibTrans" cxnId="{7A2FF624-ABBE-4706-AE18-7DE7468707CB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961798F1-C8C2-45A2-921E-4F602781B942}">
      <dgm:prSet custT="1"/>
      <dgm:spPr/>
      <dgm:t>
        <a:bodyPr/>
        <a:lstStyle/>
        <a:p>
          <a:r>
            <a:rPr lang="en-US" sz="1600" dirty="0"/>
            <a:t>Prevent wearing lab coats in bathrooms and meeting rooms where food is consumed</a:t>
          </a:r>
        </a:p>
      </dgm:t>
    </dgm:pt>
    <dgm:pt modelId="{ACD1CD12-FC61-4F32-BC34-5211630063F4}" type="parTrans" cxnId="{09333BB8-1ED9-435B-8830-413A02A3CDFE}">
      <dgm:prSet/>
      <dgm:spPr/>
      <dgm:t>
        <a:bodyPr/>
        <a:lstStyle/>
        <a:p>
          <a:endParaRPr lang="en-US"/>
        </a:p>
      </dgm:t>
    </dgm:pt>
    <dgm:pt modelId="{F636BD2D-FC3F-4D15-AD2C-EE43B65EB6B1}" type="sibTrans" cxnId="{09333BB8-1ED9-435B-8830-413A02A3CDF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229336EC-A778-425D-9F37-FAFE78ACB490}">
      <dgm:prSet/>
      <dgm:spPr/>
      <dgm:t>
        <a:bodyPr/>
        <a:lstStyle/>
        <a:p>
          <a:r>
            <a:rPr lang="en-US" dirty="0"/>
            <a:t>Spring cleaning of laboratory and lab coats</a:t>
          </a:r>
        </a:p>
      </dgm:t>
    </dgm:pt>
    <dgm:pt modelId="{1030C049-8DED-4BF8-ADEC-F431C6DDA08D}" type="parTrans" cxnId="{140CEDBF-E6C6-4149-9164-24213FE438CA}">
      <dgm:prSet/>
      <dgm:spPr/>
      <dgm:t>
        <a:bodyPr/>
        <a:lstStyle/>
        <a:p>
          <a:endParaRPr lang="en-US"/>
        </a:p>
      </dgm:t>
    </dgm:pt>
    <dgm:pt modelId="{6DBF9295-A30C-43B7-AF5D-CA36DBC0FBCC}" type="sibTrans" cxnId="{140CEDBF-E6C6-4149-9164-24213FE438C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EB25FC83-E1AA-49E4-8B31-CA0E0448A7F3}">
      <dgm:prSet/>
      <dgm:spPr/>
      <dgm:t>
        <a:bodyPr/>
        <a:lstStyle/>
        <a:p>
          <a:r>
            <a:rPr lang="en-US" dirty="0"/>
            <a:t>Address safety concerns throughout all labs</a:t>
          </a:r>
        </a:p>
      </dgm:t>
    </dgm:pt>
    <dgm:pt modelId="{5628413E-16C4-4B94-A81E-D994034B72AC}" type="parTrans" cxnId="{60DE5BBF-359C-4B3F-87ED-41529F052D23}">
      <dgm:prSet/>
      <dgm:spPr/>
      <dgm:t>
        <a:bodyPr/>
        <a:lstStyle/>
        <a:p>
          <a:endParaRPr lang="en-US"/>
        </a:p>
      </dgm:t>
    </dgm:pt>
    <dgm:pt modelId="{201FDB18-5D40-4653-B1CB-548D1764628D}" type="sibTrans" cxnId="{60DE5BBF-359C-4B3F-87ED-41529F052D23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08230F14-784D-4653-BFE9-ACE6C89DD4D1}" type="pres">
      <dgm:prSet presAssocID="{CC483050-03B9-4511-8CFB-C41874E2EB5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A07B36-8B85-4740-AD57-1582EC211EC3}" type="pres">
      <dgm:prSet presAssocID="{88380B31-DEEC-4AD2-8679-BCCF65960BE7}" presName="compositeNode" presStyleCnt="0">
        <dgm:presLayoutVars>
          <dgm:bulletEnabled val="1"/>
        </dgm:presLayoutVars>
      </dgm:prSet>
      <dgm:spPr/>
    </dgm:pt>
    <dgm:pt modelId="{5C153F6E-C157-4A0D-BCC2-0E3F34BA48C9}" type="pres">
      <dgm:prSet presAssocID="{88380B31-DEEC-4AD2-8679-BCCF65960BE7}" presName="bgRect" presStyleLbl="alignNode1" presStyleIdx="0" presStyleCnt="4"/>
      <dgm:spPr/>
      <dgm:t>
        <a:bodyPr/>
        <a:lstStyle/>
        <a:p>
          <a:endParaRPr lang="en-US"/>
        </a:p>
      </dgm:t>
    </dgm:pt>
    <dgm:pt modelId="{1FB236BF-33A5-4DEA-B22E-E01F102E9B73}" type="pres">
      <dgm:prSet presAssocID="{E75F464C-F5A8-49ED-9607-3AC92B348B69}" presName="sibTransNodeRect" presStyleLbl="align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B9148-5AA5-4184-B1F7-9F2225B0647C}" type="pres">
      <dgm:prSet presAssocID="{88380B31-DEEC-4AD2-8679-BCCF65960BE7}" presName="nodeRec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FBBCA-2924-411D-9635-C4242B1DC0CF}" type="pres">
      <dgm:prSet presAssocID="{E75F464C-F5A8-49ED-9607-3AC92B348B69}" presName="sibTrans" presStyleCnt="0"/>
      <dgm:spPr/>
    </dgm:pt>
    <dgm:pt modelId="{5EF8F897-9945-4EC0-A43C-278EB025C89B}" type="pres">
      <dgm:prSet presAssocID="{961798F1-C8C2-45A2-921E-4F602781B942}" presName="compositeNode" presStyleCnt="0">
        <dgm:presLayoutVars>
          <dgm:bulletEnabled val="1"/>
        </dgm:presLayoutVars>
      </dgm:prSet>
      <dgm:spPr/>
    </dgm:pt>
    <dgm:pt modelId="{450CA499-F845-413A-94F8-309CE22099B4}" type="pres">
      <dgm:prSet presAssocID="{961798F1-C8C2-45A2-921E-4F602781B942}" presName="bgRect" presStyleLbl="alignNode1" presStyleIdx="1" presStyleCnt="4"/>
      <dgm:spPr/>
      <dgm:t>
        <a:bodyPr/>
        <a:lstStyle/>
        <a:p>
          <a:endParaRPr lang="en-US"/>
        </a:p>
      </dgm:t>
    </dgm:pt>
    <dgm:pt modelId="{CA60EAFB-5058-43EC-AB6A-53B3629D177F}" type="pres">
      <dgm:prSet presAssocID="{F636BD2D-FC3F-4D15-AD2C-EE43B65EB6B1}" presName="sibTransNodeRect" presStyleLbl="align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8D0E8-1D7A-4A1E-AF62-5DE28579B9A4}" type="pres">
      <dgm:prSet presAssocID="{961798F1-C8C2-45A2-921E-4F602781B942}" presName="nodeRec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46273-F6B9-4720-9348-78A4B6B11208}" type="pres">
      <dgm:prSet presAssocID="{F636BD2D-FC3F-4D15-AD2C-EE43B65EB6B1}" presName="sibTrans" presStyleCnt="0"/>
      <dgm:spPr/>
    </dgm:pt>
    <dgm:pt modelId="{EE36593B-D9C7-4DC6-A1BA-C49504CD7A27}" type="pres">
      <dgm:prSet presAssocID="{229336EC-A778-425D-9F37-FAFE78ACB490}" presName="compositeNode" presStyleCnt="0">
        <dgm:presLayoutVars>
          <dgm:bulletEnabled val="1"/>
        </dgm:presLayoutVars>
      </dgm:prSet>
      <dgm:spPr/>
    </dgm:pt>
    <dgm:pt modelId="{803C5325-40E9-4D09-A47E-8B9DB114B279}" type="pres">
      <dgm:prSet presAssocID="{229336EC-A778-425D-9F37-FAFE78ACB490}" presName="bgRect" presStyleLbl="alignNode1" presStyleIdx="2" presStyleCnt="4"/>
      <dgm:spPr/>
      <dgm:t>
        <a:bodyPr/>
        <a:lstStyle/>
        <a:p>
          <a:endParaRPr lang="en-US"/>
        </a:p>
      </dgm:t>
    </dgm:pt>
    <dgm:pt modelId="{E5C9F65F-4F56-4197-AC21-BB03B9DCCE14}" type="pres">
      <dgm:prSet presAssocID="{6DBF9295-A30C-43B7-AF5D-CA36DBC0FBCC}" presName="sibTransNodeRect" presStyleLbl="align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E4D53-298C-4493-9362-1FA9073AE569}" type="pres">
      <dgm:prSet presAssocID="{229336EC-A778-425D-9F37-FAFE78ACB490}" presName="nodeRec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6716D-5E19-4DED-9C3C-F03FAD3AD9F4}" type="pres">
      <dgm:prSet presAssocID="{6DBF9295-A30C-43B7-AF5D-CA36DBC0FBCC}" presName="sibTrans" presStyleCnt="0"/>
      <dgm:spPr/>
    </dgm:pt>
    <dgm:pt modelId="{2FEEB4D4-3596-4FC6-9EB2-237F9A3F26FE}" type="pres">
      <dgm:prSet presAssocID="{EB25FC83-E1AA-49E4-8B31-CA0E0448A7F3}" presName="compositeNode" presStyleCnt="0">
        <dgm:presLayoutVars>
          <dgm:bulletEnabled val="1"/>
        </dgm:presLayoutVars>
      </dgm:prSet>
      <dgm:spPr/>
    </dgm:pt>
    <dgm:pt modelId="{D10351E0-23ED-4596-A82B-0E9B75A8ECF0}" type="pres">
      <dgm:prSet presAssocID="{EB25FC83-E1AA-49E4-8B31-CA0E0448A7F3}" presName="bgRect" presStyleLbl="alignNode1" presStyleIdx="3" presStyleCnt="4"/>
      <dgm:spPr/>
      <dgm:t>
        <a:bodyPr/>
        <a:lstStyle/>
        <a:p>
          <a:endParaRPr lang="en-US"/>
        </a:p>
      </dgm:t>
    </dgm:pt>
    <dgm:pt modelId="{A346B5F7-5823-4687-BF96-7C7FEBB48DAE}" type="pres">
      <dgm:prSet presAssocID="{201FDB18-5D40-4653-B1CB-548D1764628D}" presName="sibTransNodeRect" presStyleLbl="align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62590-2F2E-42F3-AC97-D86210CA65AD}" type="pres">
      <dgm:prSet presAssocID="{EB25FC83-E1AA-49E4-8B31-CA0E0448A7F3}" presName="nodeRec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25CA18-94A4-418E-8D9B-457C043F4CD9}" type="presOf" srcId="{F636BD2D-FC3F-4D15-AD2C-EE43B65EB6B1}" destId="{CA60EAFB-5058-43EC-AB6A-53B3629D177F}" srcOrd="0" destOrd="0" presId="urn:microsoft.com/office/officeart/2016/7/layout/LinearBlockProcessNumbered"/>
    <dgm:cxn modelId="{79A02B7F-DF07-4E38-8821-59475F834685}" type="presOf" srcId="{229336EC-A778-425D-9F37-FAFE78ACB490}" destId="{2D4E4D53-298C-4493-9362-1FA9073AE569}" srcOrd="1" destOrd="0" presId="urn:microsoft.com/office/officeart/2016/7/layout/LinearBlockProcessNumbered"/>
    <dgm:cxn modelId="{7EDF6FB8-5153-4AB6-9C66-0B91AD20B00D}" type="presOf" srcId="{88380B31-DEEC-4AD2-8679-BCCF65960BE7}" destId="{5C153F6E-C157-4A0D-BCC2-0E3F34BA48C9}" srcOrd="0" destOrd="0" presId="urn:microsoft.com/office/officeart/2016/7/layout/LinearBlockProcessNumbered"/>
    <dgm:cxn modelId="{D6848BFE-0ECE-445C-B53C-60109155D96C}" type="presOf" srcId="{201FDB18-5D40-4653-B1CB-548D1764628D}" destId="{A346B5F7-5823-4687-BF96-7C7FEBB48DAE}" srcOrd="0" destOrd="0" presId="urn:microsoft.com/office/officeart/2016/7/layout/LinearBlockProcessNumbered"/>
    <dgm:cxn modelId="{285AB1A6-1190-476F-A671-7D7E321D8408}" type="presOf" srcId="{961798F1-C8C2-45A2-921E-4F602781B942}" destId="{5938D0E8-1D7A-4A1E-AF62-5DE28579B9A4}" srcOrd="1" destOrd="0" presId="urn:microsoft.com/office/officeart/2016/7/layout/LinearBlockProcessNumbered"/>
    <dgm:cxn modelId="{7EE0B63B-5BAB-4D86-B0C2-A5207BB32D02}" type="presOf" srcId="{CC483050-03B9-4511-8CFB-C41874E2EB50}" destId="{08230F14-784D-4653-BFE9-ACE6C89DD4D1}" srcOrd="0" destOrd="0" presId="urn:microsoft.com/office/officeart/2016/7/layout/LinearBlockProcessNumbered"/>
    <dgm:cxn modelId="{7E175B63-8484-4BA1-954B-A48B4E21E71D}" type="presOf" srcId="{E75F464C-F5A8-49ED-9607-3AC92B348B69}" destId="{1FB236BF-33A5-4DEA-B22E-E01F102E9B73}" srcOrd="0" destOrd="0" presId="urn:microsoft.com/office/officeart/2016/7/layout/LinearBlockProcessNumbered"/>
    <dgm:cxn modelId="{9B64D73E-60E2-46CF-90BA-86CFBAE10B4C}" type="presOf" srcId="{EB25FC83-E1AA-49E4-8B31-CA0E0448A7F3}" destId="{D10351E0-23ED-4596-A82B-0E9B75A8ECF0}" srcOrd="0" destOrd="0" presId="urn:microsoft.com/office/officeart/2016/7/layout/LinearBlockProcessNumbered"/>
    <dgm:cxn modelId="{16BB5139-A2AC-4390-9E13-8BA08C48217B}" type="presOf" srcId="{EB25FC83-E1AA-49E4-8B31-CA0E0448A7F3}" destId="{AB162590-2F2E-42F3-AC97-D86210CA65AD}" srcOrd="1" destOrd="0" presId="urn:microsoft.com/office/officeart/2016/7/layout/LinearBlockProcessNumbered"/>
    <dgm:cxn modelId="{FE599A4B-D0AC-404B-B847-F70FB83054DB}" type="presOf" srcId="{88380B31-DEEC-4AD2-8679-BCCF65960BE7}" destId="{17FB9148-5AA5-4184-B1F7-9F2225B0647C}" srcOrd="1" destOrd="0" presId="urn:microsoft.com/office/officeart/2016/7/layout/LinearBlockProcessNumbered"/>
    <dgm:cxn modelId="{09333BB8-1ED9-435B-8830-413A02A3CDFE}" srcId="{CC483050-03B9-4511-8CFB-C41874E2EB50}" destId="{961798F1-C8C2-45A2-921E-4F602781B942}" srcOrd="1" destOrd="0" parTransId="{ACD1CD12-FC61-4F32-BC34-5211630063F4}" sibTransId="{F636BD2D-FC3F-4D15-AD2C-EE43B65EB6B1}"/>
    <dgm:cxn modelId="{140CEDBF-E6C6-4149-9164-24213FE438CA}" srcId="{CC483050-03B9-4511-8CFB-C41874E2EB50}" destId="{229336EC-A778-425D-9F37-FAFE78ACB490}" srcOrd="2" destOrd="0" parTransId="{1030C049-8DED-4BF8-ADEC-F431C6DDA08D}" sibTransId="{6DBF9295-A30C-43B7-AF5D-CA36DBC0FBCC}"/>
    <dgm:cxn modelId="{7A2FF624-ABBE-4706-AE18-7DE7468707CB}" srcId="{CC483050-03B9-4511-8CFB-C41874E2EB50}" destId="{88380B31-DEEC-4AD2-8679-BCCF65960BE7}" srcOrd="0" destOrd="0" parTransId="{F39009CA-19B8-4F31-B81F-816DADC6CED0}" sibTransId="{E75F464C-F5A8-49ED-9607-3AC92B348B69}"/>
    <dgm:cxn modelId="{EFCB6DE5-03C7-498A-A715-D3BEB85765BB}" type="presOf" srcId="{6DBF9295-A30C-43B7-AF5D-CA36DBC0FBCC}" destId="{E5C9F65F-4F56-4197-AC21-BB03B9DCCE14}" srcOrd="0" destOrd="0" presId="urn:microsoft.com/office/officeart/2016/7/layout/LinearBlockProcessNumbered"/>
    <dgm:cxn modelId="{2F2799C9-B7A4-461B-9C20-8B0EECA5C31D}" type="presOf" srcId="{229336EC-A778-425D-9F37-FAFE78ACB490}" destId="{803C5325-40E9-4D09-A47E-8B9DB114B279}" srcOrd="0" destOrd="0" presId="urn:microsoft.com/office/officeart/2016/7/layout/LinearBlockProcessNumbered"/>
    <dgm:cxn modelId="{3C125CE7-A83A-4579-BA50-AD2594681F42}" type="presOf" srcId="{961798F1-C8C2-45A2-921E-4F602781B942}" destId="{450CA499-F845-413A-94F8-309CE22099B4}" srcOrd="0" destOrd="0" presId="urn:microsoft.com/office/officeart/2016/7/layout/LinearBlockProcessNumbered"/>
    <dgm:cxn modelId="{60DE5BBF-359C-4B3F-87ED-41529F052D23}" srcId="{CC483050-03B9-4511-8CFB-C41874E2EB50}" destId="{EB25FC83-E1AA-49E4-8B31-CA0E0448A7F3}" srcOrd="3" destOrd="0" parTransId="{5628413E-16C4-4B94-A81E-D994034B72AC}" sibTransId="{201FDB18-5D40-4653-B1CB-548D1764628D}"/>
    <dgm:cxn modelId="{CC3F26AC-7B7B-45E5-9704-D7D9EF87CE52}" type="presParOf" srcId="{08230F14-784D-4653-BFE9-ACE6C89DD4D1}" destId="{83A07B36-8B85-4740-AD57-1582EC211EC3}" srcOrd="0" destOrd="0" presId="urn:microsoft.com/office/officeart/2016/7/layout/LinearBlockProcessNumbered"/>
    <dgm:cxn modelId="{82E88829-267D-46E9-A749-90A07E7D3B9A}" type="presParOf" srcId="{83A07B36-8B85-4740-AD57-1582EC211EC3}" destId="{5C153F6E-C157-4A0D-BCC2-0E3F34BA48C9}" srcOrd="0" destOrd="0" presId="urn:microsoft.com/office/officeart/2016/7/layout/LinearBlockProcessNumbered"/>
    <dgm:cxn modelId="{42214EC1-2C07-4727-843F-E2AA17FDA1ED}" type="presParOf" srcId="{83A07B36-8B85-4740-AD57-1582EC211EC3}" destId="{1FB236BF-33A5-4DEA-B22E-E01F102E9B73}" srcOrd="1" destOrd="0" presId="urn:microsoft.com/office/officeart/2016/7/layout/LinearBlockProcessNumbered"/>
    <dgm:cxn modelId="{0A1FF872-89A8-46A1-A9EE-1D525A9CBD0F}" type="presParOf" srcId="{83A07B36-8B85-4740-AD57-1582EC211EC3}" destId="{17FB9148-5AA5-4184-B1F7-9F2225B0647C}" srcOrd="2" destOrd="0" presId="urn:microsoft.com/office/officeart/2016/7/layout/LinearBlockProcessNumbered"/>
    <dgm:cxn modelId="{56AB6A26-95D0-40E1-B1D7-97B457F4A141}" type="presParOf" srcId="{08230F14-784D-4653-BFE9-ACE6C89DD4D1}" destId="{DEBFBBCA-2924-411D-9635-C4242B1DC0CF}" srcOrd="1" destOrd="0" presId="urn:microsoft.com/office/officeart/2016/7/layout/LinearBlockProcessNumbered"/>
    <dgm:cxn modelId="{8ED68B42-2E9C-45DE-9F01-008BECB2BD38}" type="presParOf" srcId="{08230F14-784D-4653-BFE9-ACE6C89DD4D1}" destId="{5EF8F897-9945-4EC0-A43C-278EB025C89B}" srcOrd="2" destOrd="0" presId="urn:microsoft.com/office/officeart/2016/7/layout/LinearBlockProcessNumbered"/>
    <dgm:cxn modelId="{FC362495-172A-42F2-A934-B1CECD259FB1}" type="presParOf" srcId="{5EF8F897-9945-4EC0-A43C-278EB025C89B}" destId="{450CA499-F845-413A-94F8-309CE22099B4}" srcOrd="0" destOrd="0" presId="urn:microsoft.com/office/officeart/2016/7/layout/LinearBlockProcessNumbered"/>
    <dgm:cxn modelId="{56BB88F5-04AE-4C57-AD76-FD90ED6A2F32}" type="presParOf" srcId="{5EF8F897-9945-4EC0-A43C-278EB025C89B}" destId="{CA60EAFB-5058-43EC-AB6A-53B3629D177F}" srcOrd="1" destOrd="0" presId="urn:microsoft.com/office/officeart/2016/7/layout/LinearBlockProcessNumbered"/>
    <dgm:cxn modelId="{D0C059A7-0003-4590-9DF9-1CAE806EC9E7}" type="presParOf" srcId="{5EF8F897-9945-4EC0-A43C-278EB025C89B}" destId="{5938D0E8-1D7A-4A1E-AF62-5DE28579B9A4}" srcOrd="2" destOrd="0" presId="urn:microsoft.com/office/officeart/2016/7/layout/LinearBlockProcessNumbered"/>
    <dgm:cxn modelId="{E003CD91-BACE-4616-B493-2476CB706F94}" type="presParOf" srcId="{08230F14-784D-4653-BFE9-ACE6C89DD4D1}" destId="{8C446273-F6B9-4720-9348-78A4B6B11208}" srcOrd="3" destOrd="0" presId="urn:microsoft.com/office/officeart/2016/7/layout/LinearBlockProcessNumbered"/>
    <dgm:cxn modelId="{D04580BC-1727-44CC-8A14-33E6CD55D56A}" type="presParOf" srcId="{08230F14-784D-4653-BFE9-ACE6C89DD4D1}" destId="{EE36593B-D9C7-4DC6-A1BA-C49504CD7A27}" srcOrd="4" destOrd="0" presId="urn:microsoft.com/office/officeart/2016/7/layout/LinearBlockProcessNumbered"/>
    <dgm:cxn modelId="{B2D3AA81-9DAC-4917-B0A4-451594BE3620}" type="presParOf" srcId="{EE36593B-D9C7-4DC6-A1BA-C49504CD7A27}" destId="{803C5325-40E9-4D09-A47E-8B9DB114B279}" srcOrd="0" destOrd="0" presId="urn:microsoft.com/office/officeart/2016/7/layout/LinearBlockProcessNumbered"/>
    <dgm:cxn modelId="{DCB1FF4E-ED54-4CD5-A7AC-A1CCF3CBE027}" type="presParOf" srcId="{EE36593B-D9C7-4DC6-A1BA-C49504CD7A27}" destId="{E5C9F65F-4F56-4197-AC21-BB03B9DCCE14}" srcOrd="1" destOrd="0" presId="urn:microsoft.com/office/officeart/2016/7/layout/LinearBlockProcessNumbered"/>
    <dgm:cxn modelId="{C0F27A4B-A6EB-4908-BD1B-29D4E0514F5E}" type="presParOf" srcId="{EE36593B-D9C7-4DC6-A1BA-C49504CD7A27}" destId="{2D4E4D53-298C-4493-9362-1FA9073AE569}" srcOrd="2" destOrd="0" presId="urn:microsoft.com/office/officeart/2016/7/layout/LinearBlockProcessNumbered"/>
    <dgm:cxn modelId="{F9691ED7-0F69-4C71-A9A2-F31E29D7DC7E}" type="presParOf" srcId="{08230F14-784D-4653-BFE9-ACE6C89DD4D1}" destId="{2896716D-5E19-4DED-9C3C-F03FAD3AD9F4}" srcOrd="5" destOrd="0" presId="urn:microsoft.com/office/officeart/2016/7/layout/LinearBlockProcessNumbered"/>
    <dgm:cxn modelId="{DDA29A77-216A-4C21-A8CB-5709BE004B9B}" type="presParOf" srcId="{08230F14-784D-4653-BFE9-ACE6C89DD4D1}" destId="{2FEEB4D4-3596-4FC6-9EB2-237F9A3F26FE}" srcOrd="6" destOrd="0" presId="urn:microsoft.com/office/officeart/2016/7/layout/LinearBlockProcessNumbered"/>
    <dgm:cxn modelId="{63FF4456-DCD1-4BB2-B10D-75AF814B5EC6}" type="presParOf" srcId="{2FEEB4D4-3596-4FC6-9EB2-237F9A3F26FE}" destId="{D10351E0-23ED-4596-A82B-0E9B75A8ECF0}" srcOrd="0" destOrd="0" presId="urn:microsoft.com/office/officeart/2016/7/layout/LinearBlockProcessNumbered"/>
    <dgm:cxn modelId="{05ECC577-BF64-4B97-80DA-D6E10DF9F289}" type="presParOf" srcId="{2FEEB4D4-3596-4FC6-9EB2-237F9A3F26FE}" destId="{A346B5F7-5823-4687-BF96-7C7FEBB48DAE}" srcOrd="1" destOrd="0" presId="urn:microsoft.com/office/officeart/2016/7/layout/LinearBlockProcessNumbered"/>
    <dgm:cxn modelId="{0CFFCF05-6B92-4805-B902-6E0293B93FBB}" type="presParOf" srcId="{2FEEB4D4-3596-4FC6-9EB2-237F9A3F26FE}" destId="{AB162590-2F2E-42F3-AC97-D86210CA65AD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53F6E-C157-4A0D-BCC2-0E3F34BA48C9}">
      <dsp:nvSpPr>
        <dsp:cNvPr id="0" name=""/>
        <dsp:cNvSpPr/>
      </dsp:nvSpPr>
      <dsp:spPr>
        <a:xfrm>
          <a:off x="184" y="245460"/>
          <a:ext cx="2224784" cy="266974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0" rIns="219759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Address safety concerns throughout the research presented for defenses, research updates, etc. </a:t>
          </a:r>
        </a:p>
      </dsp:txBody>
      <dsp:txXfrm>
        <a:off x="184" y="1313356"/>
        <a:ext cx="2224784" cy="1601844"/>
      </dsp:txXfrm>
    </dsp:sp>
    <dsp:sp modelId="{1FB236BF-33A5-4DEA-B22E-E01F102E9B73}">
      <dsp:nvSpPr>
        <dsp:cNvPr id="0" name=""/>
        <dsp:cNvSpPr/>
      </dsp:nvSpPr>
      <dsp:spPr>
        <a:xfrm>
          <a:off x="184" y="245460"/>
          <a:ext cx="2224784" cy="106789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165100" rIns="219759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01</a:t>
          </a:r>
        </a:p>
      </dsp:txBody>
      <dsp:txXfrm>
        <a:off x="184" y="245460"/>
        <a:ext cx="2224784" cy="1067896"/>
      </dsp:txXfrm>
    </dsp:sp>
    <dsp:sp modelId="{450CA499-F845-413A-94F8-309CE22099B4}">
      <dsp:nvSpPr>
        <dsp:cNvPr id="0" name=""/>
        <dsp:cNvSpPr/>
      </dsp:nvSpPr>
      <dsp:spPr>
        <a:xfrm>
          <a:off x="2402951" y="245460"/>
          <a:ext cx="2224784" cy="266974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0" rIns="219759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Prevent wearing lab coats in bathrooms and meeting rooms where food is consumed</a:t>
          </a:r>
        </a:p>
      </dsp:txBody>
      <dsp:txXfrm>
        <a:off x="2402951" y="1313356"/>
        <a:ext cx="2224784" cy="1601844"/>
      </dsp:txXfrm>
    </dsp:sp>
    <dsp:sp modelId="{CA60EAFB-5058-43EC-AB6A-53B3629D177F}">
      <dsp:nvSpPr>
        <dsp:cNvPr id="0" name=""/>
        <dsp:cNvSpPr/>
      </dsp:nvSpPr>
      <dsp:spPr>
        <a:xfrm>
          <a:off x="2402951" y="245460"/>
          <a:ext cx="2224784" cy="106789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165100" rIns="219759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02</a:t>
          </a:r>
        </a:p>
      </dsp:txBody>
      <dsp:txXfrm>
        <a:off x="2402951" y="245460"/>
        <a:ext cx="2224784" cy="1067896"/>
      </dsp:txXfrm>
    </dsp:sp>
    <dsp:sp modelId="{803C5325-40E9-4D09-A47E-8B9DB114B279}">
      <dsp:nvSpPr>
        <dsp:cNvPr id="0" name=""/>
        <dsp:cNvSpPr/>
      </dsp:nvSpPr>
      <dsp:spPr>
        <a:xfrm>
          <a:off x="4805717" y="245460"/>
          <a:ext cx="2224784" cy="266974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0" rIns="219759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Spring cleaning of laboratory and lab coats</a:t>
          </a:r>
        </a:p>
      </dsp:txBody>
      <dsp:txXfrm>
        <a:off x="4805717" y="1313356"/>
        <a:ext cx="2224784" cy="1601844"/>
      </dsp:txXfrm>
    </dsp:sp>
    <dsp:sp modelId="{E5C9F65F-4F56-4197-AC21-BB03B9DCCE14}">
      <dsp:nvSpPr>
        <dsp:cNvPr id="0" name=""/>
        <dsp:cNvSpPr/>
      </dsp:nvSpPr>
      <dsp:spPr>
        <a:xfrm>
          <a:off x="4805717" y="245460"/>
          <a:ext cx="2224784" cy="106789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165100" rIns="219759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03</a:t>
          </a:r>
        </a:p>
      </dsp:txBody>
      <dsp:txXfrm>
        <a:off x="4805717" y="245460"/>
        <a:ext cx="2224784" cy="1067896"/>
      </dsp:txXfrm>
    </dsp:sp>
    <dsp:sp modelId="{D10351E0-23ED-4596-A82B-0E9B75A8ECF0}">
      <dsp:nvSpPr>
        <dsp:cNvPr id="0" name=""/>
        <dsp:cNvSpPr/>
      </dsp:nvSpPr>
      <dsp:spPr>
        <a:xfrm>
          <a:off x="7208484" y="245460"/>
          <a:ext cx="2224784" cy="266974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0" rIns="219759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Address safety concerns throughout all labs</a:t>
          </a:r>
        </a:p>
      </dsp:txBody>
      <dsp:txXfrm>
        <a:off x="7208484" y="1313356"/>
        <a:ext cx="2224784" cy="1601844"/>
      </dsp:txXfrm>
    </dsp:sp>
    <dsp:sp modelId="{A346B5F7-5823-4687-BF96-7C7FEBB48DAE}">
      <dsp:nvSpPr>
        <dsp:cNvPr id="0" name=""/>
        <dsp:cNvSpPr/>
      </dsp:nvSpPr>
      <dsp:spPr>
        <a:xfrm>
          <a:off x="7208484" y="245460"/>
          <a:ext cx="2224784" cy="106789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9" tIns="165100" rIns="219759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04</a:t>
          </a:r>
        </a:p>
      </dsp:txBody>
      <dsp:txXfrm>
        <a:off x="7208484" y="245460"/>
        <a:ext cx="2224784" cy="1067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11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9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90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34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48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50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08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63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0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als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 userDrawn="1"/>
        </p:nvGrpSpPr>
        <p:grpSpPr>
          <a:xfrm>
            <a:off x="304800" y="1298448"/>
            <a:ext cx="11582400" cy="118872"/>
            <a:chOff x="228600" y="1298448"/>
            <a:chExt cx="8686800" cy="118872"/>
          </a:xfrm>
        </p:grpSpPr>
        <p:pic>
          <p:nvPicPr>
            <p:cNvPr id="26" name="Picture 25" descr="Gold.bmp"/>
            <p:cNvPicPr>
              <a:picLocks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28600" y="1371600"/>
              <a:ext cx="8686800" cy="45720"/>
            </a:xfrm>
            <a:prstGeom prst="rect">
              <a:avLst/>
            </a:prstGeom>
          </p:spPr>
        </p:pic>
        <p:pic>
          <p:nvPicPr>
            <p:cNvPr id="27" name="Picture 26" descr="Maroon.bmp"/>
            <p:cNvPicPr>
              <a:picLocks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228600" y="1298448"/>
              <a:ext cx="8686800" cy="4572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 userDrawn="1"/>
        </p:nvGrpSpPr>
        <p:grpSpPr>
          <a:xfrm>
            <a:off x="-1" y="0"/>
            <a:ext cx="12192001" cy="6316030"/>
            <a:chOff x="-1" y="0"/>
            <a:chExt cx="9144001" cy="6316030"/>
          </a:xfrm>
        </p:grpSpPr>
        <p:pic>
          <p:nvPicPr>
            <p:cNvPr id="46" name="Picture 45" descr="20121121-02.png"/>
            <p:cNvPicPr>
              <a:picLocks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0" y="5943600"/>
              <a:ext cx="9144000" cy="372430"/>
            </a:xfrm>
            <a:prstGeom prst="rect">
              <a:avLst/>
            </a:prstGeom>
          </p:spPr>
        </p:pic>
        <p:grpSp>
          <p:nvGrpSpPr>
            <p:cNvPr id="43" name="Group 26"/>
            <p:cNvGrpSpPr/>
            <p:nvPr userDrawn="1"/>
          </p:nvGrpSpPr>
          <p:grpSpPr>
            <a:xfrm>
              <a:off x="-1" y="0"/>
              <a:ext cx="2372990" cy="1419726"/>
              <a:chOff x="-1" y="0"/>
              <a:chExt cx="2372990" cy="1419726"/>
            </a:xfrm>
          </p:grpSpPr>
          <p:pic>
            <p:nvPicPr>
              <p:cNvPr id="44" name="Picture 43" descr="20121113-01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 rot="10800000">
                <a:off x="-1" y="0"/>
                <a:ext cx="2372990" cy="1419726"/>
              </a:xfrm>
              <a:prstGeom prst="rect">
                <a:avLst/>
              </a:prstGeom>
            </p:spPr>
          </p:pic>
          <p:pic>
            <p:nvPicPr>
              <p:cNvPr id="45" name="Picture 44" descr="20121121-01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9102" y="177342"/>
                <a:ext cx="874141" cy="472362"/>
              </a:xfrm>
              <a:prstGeom prst="rect">
                <a:avLst/>
              </a:prstGeom>
            </p:spPr>
          </p:pic>
        </p:grp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3"/>
          </p:nvPr>
        </p:nvSpPr>
        <p:spPr>
          <a:xfrm>
            <a:off x="6197600" y="3657601"/>
            <a:ext cx="5384800" cy="2087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1524002"/>
            <a:ext cx="5384800" cy="2057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5"/>
          </p:nvPr>
        </p:nvSpPr>
        <p:spPr>
          <a:xfrm>
            <a:off x="609600" y="3657601"/>
            <a:ext cx="5384800" cy="2087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6"/>
          </p:nvPr>
        </p:nvSpPr>
        <p:spPr>
          <a:xfrm>
            <a:off x="609600" y="1524002"/>
            <a:ext cx="5384800" cy="2057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1"/>
            <a:ext cx="12192001" cy="6716333"/>
            <a:chOff x="-1" y="0"/>
            <a:chExt cx="9144001" cy="6716333"/>
          </a:xfrm>
        </p:grpSpPr>
        <p:grpSp>
          <p:nvGrpSpPr>
            <p:cNvPr id="25" name="Group 28"/>
            <p:cNvGrpSpPr/>
            <p:nvPr userDrawn="1"/>
          </p:nvGrpSpPr>
          <p:grpSpPr>
            <a:xfrm>
              <a:off x="0" y="5943600"/>
              <a:ext cx="9144000" cy="772733"/>
              <a:chOff x="0" y="5943600"/>
              <a:chExt cx="9144000" cy="772733"/>
            </a:xfrm>
          </p:grpSpPr>
          <p:pic>
            <p:nvPicPr>
              <p:cNvPr id="31" name="Picture 30" descr="20121121-02.png"/>
              <p:cNvPicPr>
                <a:picLocks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0" y="5943600"/>
                <a:ext cx="9144000" cy="372430"/>
              </a:xfrm>
              <a:prstGeom prst="rect">
                <a:avLst/>
              </a:prstGeom>
            </p:spPr>
          </p:pic>
          <p:grpSp>
            <p:nvGrpSpPr>
              <p:cNvPr id="32" name="Group 25"/>
              <p:cNvGrpSpPr/>
              <p:nvPr userDrawn="1"/>
            </p:nvGrpSpPr>
            <p:grpSpPr>
              <a:xfrm>
                <a:off x="6317086" y="6030306"/>
                <a:ext cx="2657030" cy="686027"/>
                <a:chOff x="144886" y="6030306"/>
                <a:chExt cx="2657030" cy="686027"/>
              </a:xfrm>
            </p:grpSpPr>
            <p:pic>
              <p:nvPicPr>
                <p:cNvPr id="33" name="Picture 32" descr="20121121-04.png"/>
                <p:cNvPicPr>
                  <a:picLocks noChangeAspect="1"/>
                </p:cNvPicPr>
                <p:nvPr userDrawn="1"/>
              </p:nvPicPr>
              <p:blipFill>
                <a:blip r:embed="rId7" cstate="print"/>
                <a:srcRect t="49512"/>
                <a:stretch>
                  <a:fillRect/>
                </a:stretch>
              </p:blipFill>
              <p:spPr>
                <a:xfrm>
                  <a:off x="686380" y="6635886"/>
                  <a:ext cx="1574042" cy="80447"/>
                </a:xfrm>
                <a:prstGeom prst="rect">
                  <a:avLst/>
                </a:prstGeom>
              </p:spPr>
            </p:pic>
            <p:pic>
              <p:nvPicPr>
                <p:cNvPr id="34" name="Picture 33" descr="20121121-07.png"/>
                <p:cNvPicPr>
                  <a:picLocks noChangeAspect="1"/>
                </p:cNvPicPr>
                <p:nvPr userDrawn="1"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44886" y="6030306"/>
                  <a:ext cx="2657030" cy="4572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" name="Group 26"/>
            <p:cNvGrpSpPr/>
            <p:nvPr userDrawn="1"/>
          </p:nvGrpSpPr>
          <p:grpSpPr>
            <a:xfrm>
              <a:off x="-1" y="0"/>
              <a:ext cx="2372990" cy="1419726"/>
              <a:chOff x="-1" y="0"/>
              <a:chExt cx="2372990" cy="1419726"/>
            </a:xfrm>
          </p:grpSpPr>
          <p:pic>
            <p:nvPicPr>
              <p:cNvPr id="29" name="Picture 28" descr="20121113-01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 rot="10800000">
                <a:off x="-1" y="0"/>
                <a:ext cx="2372990" cy="1419726"/>
              </a:xfrm>
              <a:prstGeom prst="rect">
                <a:avLst/>
              </a:prstGeom>
            </p:spPr>
          </p:pic>
          <p:pic>
            <p:nvPicPr>
              <p:cNvPr id="30" name="Picture 29" descr="20121121-01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9102" y="177342"/>
                <a:ext cx="874141" cy="472362"/>
              </a:xfrm>
              <a:prstGeom prst="rect">
                <a:avLst/>
              </a:prstGeom>
            </p:spPr>
          </p:pic>
        </p:grpSp>
      </p:grpSp>
      <p:sp>
        <p:nvSpPr>
          <p:cNvPr id="3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92507" y="6211614"/>
            <a:ext cx="8278831" cy="489224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Citation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3951" y="5896304"/>
            <a:ext cx="3363311" cy="29954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914400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www.jst.umn.edu</a:t>
            </a:r>
          </a:p>
        </p:txBody>
      </p:sp>
    </p:spTree>
    <p:extLst>
      <p:ext uri="{BB962C8B-B14F-4D97-AF65-F5344CB8AC3E}">
        <p14:creationId xmlns:p14="http://schemas.microsoft.com/office/powerpoint/2010/main" val="274001258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2A9E-7F87-C945-BBFD-9722E1B182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AC503-0D45-DD4F-A1CB-15E85A809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4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813222"/>
            <a:ext cx="8144134" cy="1373070"/>
          </a:xfrm>
        </p:spPr>
        <p:txBody>
          <a:bodyPr/>
          <a:lstStyle/>
          <a:p>
            <a:r>
              <a:rPr lang="en-US" dirty="0"/>
              <a:t>Student Advisory Safety Committee (SASC)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1511" y="5408763"/>
            <a:ext cx="11161788" cy="203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Presentation to SASC Members</a:t>
            </a:r>
          </a:p>
          <a:p>
            <a:r>
              <a:rPr lang="en-US" sz="3200" dirty="0"/>
              <a:t>3/20/17</a:t>
            </a:r>
          </a:p>
        </p:txBody>
      </p:sp>
    </p:spTree>
    <p:extLst>
      <p:ext uri="{BB962C8B-B14F-4D97-AF65-F5344CB8AC3E}">
        <p14:creationId xmlns:p14="http://schemas.microsoft.com/office/powerpoint/2010/main" val="138326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74465" y="1128461"/>
            <a:ext cx="609799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D60000"/>
                </a:solidFill>
                <a:latin typeface="Arial"/>
                <a:cs typeface="Arial"/>
              </a:rPr>
              <a:t>When </a:t>
            </a:r>
            <a:r>
              <a:rPr lang="en-US" dirty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NOT</a:t>
            </a:r>
            <a:r>
              <a:rPr lang="en-US" dirty="0">
                <a:solidFill>
                  <a:srgbClr val="D60000"/>
                </a:solidFill>
                <a:latin typeface="Arial"/>
                <a:cs typeface="Arial"/>
              </a:rPr>
              <a:t> to wear PPE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094528" y="4880296"/>
            <a:ext cx="3952875" cy="9453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D60000"/>
                </a:solidFill>
                <a:latin typeface="Arial"/>
                <a:cs typeface="Arial"/>
              </a:rPr>
              <a:t>When using a “gloves off” keyboard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1624999" y="4762110"/>
            <a:ext cx="2971800" cy="993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D60000"/>
                </a:solidFill>
                <a:latin typeface="Arial"/>
                <a:cs typeface="Arial"/>
              </a:rPr>
              <a:t>When using     mobile phones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7447771" y="2093376"/>
            <a:ext cx="2750662" cy="8223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1F497D"/>
                </a:solidFill>
                <a:latin typeface="Arial"/>
                <a:cs typeface="Arial"/>
              </a:rPr>
              <a:t>Offices/ non-lab spaces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2202268" y="2187891"/>
            <a:ext cx="1652588" cy="61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  <a:latin typeface="Arial"/>
                <a:cs typeface="Arial"/>
              </a:rPr>
              <a:t>Outside</a:t>
            </a:r>
          </a:p>
        </p:txBody>
      </p:sp>
      <p:sp>
        <p:nvSpPr>
          <p:cNvPr id="3" name="AutoShape 6" descr="data:image/jpeg;base64,/9j/4AAQSkZJRgABAQAAAQABAAD/2wCEAAkGBxMHBhMIBxQVFhQWGR8YGRcXGBwdGhshHxkcGyAiIRgeHignHBwxHBseIzEhJSkuLi4uIiMzODMsNygtLisBCgoKBQUFDgUFDisZExkrKysrKysrKysrKysrKysrKysrKysrKysrKysrKysrKysrKysrKysrKysrKysrKysrK//AABEIASQArQMBIgACEQEDEQH/xAAcAAEAAgMBAQEAAAAAAAAAAAAABwgEBQYDAgH/xABDEAABAwICBwMICAUCBwAAAAABAAIDBAUGEQcSITFBUWETInEIFBUygZGhoiNCUmJygpKxJEODssEWwjRTY8PR4fD/xAAUAQEAAAAAAAAAAAAAAAAAAAAA/8QAFBEBAAAAAAAAAAAAAAAAAAAAAP/aAAwDAQACEQMRAD8AnFERAREQEREBERAX446rdZ2wBfqhzygcYOoKNuGaA5OmbrzOByIZnkG/mIOfQZbigxtIGmzzeZ1vwfquIJDqhwzb/TbuO36zsweRG1Q/dcT1l4cXXOpmkzOeTpHavsZnkB0AWoRBl0Nznt79egmljPON7mn3ghSRg3TVV2qYQYh/iYd2eQErfB2wP8HbT9oKLEQXVsl3hvtsZcbW8PjeMwR8QRwI3EHcs5Vf0L4xdhvEraGod/D1Lgx4J2NcdjXjlt2HoegVoEBERAREQEREBERAREQEREBERAVRdKNwNzx/WzPJOrKYxnwEf0f+1W6VQ9JtCbdj6ugdxmc/2SfSD4OQcwiIgIiIG7crn4WrzdMNUte/fJCx58SwE/FUwVzMIURtuFaSim9aOCNrvEMAPxQbdERAREQEREBERAREQEREBERAUKeUJhB1RGzE9C3PUHZzgb9XPuv8ATqnxbwCmtfEsYmiMUwDmuGRBGYIOwgg7wgo+imrSBoUkZO6vwfk5hOZpyQHN/A4nIt+6ciOZUQ3K1z2qcwXOKSJ3J7S39xtQYaL1p6d9TKIqZrnuO5rQST7ApBwbogrr9M2a5tNNBvLpB9IRybHvB6uyHHbuQYuh7CLsT4pZNK3+HpyJJCRsJBzazxJHuBVp1rMOWGDDVpZbLSzVY39Tjxc48XHn7BkAAtmgIiICIiAiIgIiICIiAiIgIiIC+XvEbC+QgAbSTsA9q0uLcVU2ErYa67vy36jBte88mt4+O4cSqz460h1eMagtqXGOnz7sDD3Ry1js13dT7AEE/3nSrarTIYpKkSOHCFpf8w7vxWsh0z2mqd2c7pWjm+IkfLrfsqyIgudYbtSXiDzixSRSN49mRmPEbx4FbVUotV0ms9c2ttcjo5G7nNOR8DzHMHYVZTRVpJZjGn8xuGTKtgzIGxsg+00cDzb7Rs3BIaIiAiIgIiICIiAiIgIiICIiAuG0jaSafBkHm7Mpapw7sQOxvJzz9UdN58No5jSdpfZbNe0YWcHzbnz7CyPmG8HP67h1O6AKid1VO6epc5z3HNznEkkniSd5QZ2Ib7PiO6OuV3eXyO2dGjg1o+q0Z7h1O8la1EQEREBZlnuUlmukVyoHaskTg9p8OBy3gjYRxBIWGiC6OHLzHiCxw3aj9SVodlxB3Fp6h2YPULZKB/J3xV2VTJhirdsfnJDn9oDvtHiBrAdHc1PCAiIgIiICIiAiIgIi1GJ8SU+F7YbheHhrdzRvc88mt4n9t5yCDY1lWyhpXVVY9rI2DNznHIAdSVXjSdpcffg61YcLo6bc6Ta2SUfuyM8t5G/LMtXN6QtIdRjOrLHkx0zT3IQdn4nn6zvgOHEnjUBERAREQEREBERBl2q4SWm5RXCiOUkTg9p6g57eY4EcQri4avUeIbFDdqP1ZWh2X2Tuc09Q4EHwVL1NPk74q7CskwzVu7smckOf2gO+0eLRrZfddzQT0iIgIiICIiAiIgw7zcmWe0y3Kr9SJjnu55AZ5DrwVQsW4nnxXeHXG5uzz9RgPdjbwa0cB147yrBafLn5jo/dTjfPIyPZyB7Q+zuZe1VjQERbGw2SfENzbbrTGXyO4DcBxJO5rRzKDBhidPK2GEFznEBrQMySTkAAN5z4LcYow1LheaKlumQlkjEpjG0sBcQA47tbu55DdsVi9G+jODB0IqqnVlqyNsmWxmfCMHcOGtvPQHJQTpcufpTSFVytObWP7If0wGH5gUHHoiICIiAiLaxWGWXDT7/ABjOJkohdzBLdbPw3DPmRzQapZVrr5LVcY7hRHVkjcHtPUHP2jmFiogufhi9x4isMN2pPVlaDl9k7nNPUOBHsW0UBeTxirzavkw1Vnuy5yRZ8Hgd5vtaM/ynmp9QEREBERAREQQL5Slz16+jtTD6rHSuH4iGt/sd71Cy7fTPc/SekSpIObYi2JvTUaA4frLlxCArUaF7Gy0YDp5wxolnb2r3gbXBziWZnfkGEbPHmquUsDqqpZTwDNz3BrRzJOQ+JV1rdSNt9viooNjY2NY3wa0NHwCBcasUFvkrJvVjY558Ggk/sqVVdQ6rqn1M21z3FxPUnM/Eq0+mW5ejNHdU5u+QCIfncAfk1lVJAREQEREBWX0XYWjq9EYtte3ZVh738+8cmOHUNaxw6gKtcMRnmbDEM3OIAHMk5BXUs9ALXaIbfF6sUbYx4NaG/wCEFNr3a5LJd5bZWjJ8Tiw9ctxHQjIjoVgqcvKIwpn2eKKNvKKfL5HH+0n8Kg1BkUFbJbq1lbROLJI3BzXDeCDmFYXR7pjhverb8R6sE52B+6KQ+J9R3Q7OR25KuSILxoqxaPdLFThfVoblnPSjZqk/SRj7jjvGX1Ds5FqsTh3EFNiS3ius0jZGbjl6zTyc3e09D+yDaIiIC86mcU1O6ol2Na0uJ6AZlei5HSxcvRej6smByLmdkP6hDP2cSgqncqw3C4y1svrSPc8+LnFx/dYyIg6/RLbPSukKjhcMwx/anp2YLx8zQParaKvvk3W3tr/VXN38qIMHjI7P35Rn3qwSCFfKUuWpQUdqb9Z7pT+Uao/vd7lAykbT3c/P9ID6dp2QRsj6Zkdof78vYo5QEREBERB1eiy2eltIFHTuGYEnaHwjBk29M2ge1W4Ve/Jvtnb4hqbm7dFEGDxkdn78mH3qwiDyqqZlZTOpqprXseC1zXDMEHYQQd4UE6Q9CrqbWuODwXs3mnJzcPwOPrD7p28idyntEFHpIzFIY5QQ4HIgjIgjYQRwK+Va3H2jWlxjGZ3DsqnLZMwb+Qe364+I58FXDF2EKrCNd5rd48gfVkbmY3/hdlv6HIjkg0K2eHr/AFGHLiK+zyOjeN+XquHJzdzh0P7rWIgs5o90s0+Jw2huerBVHZqk/RyH7jjuP3Tt5EqR1RxT7oe0lB9kfb8TS96EtEcjj3nNIOw57y3V38iOSCZlD/lI3LsbBS21p2yyl58GNy/d49ymBQ55R9nfU2emu8IJbC5zH9BJq5Hw1m5eJCCv6IvSmgdVVDaenBc95DWtG8knIAdc0Fj/ACebb5pgh1a7fPM5w/C0Bg+YOUnk5DMrT4Os/wDp/C9NanZa0cYDst2tvd8xKx9INz9D4JrK4HIticGnk5/cb8zggqhie5emcRVNyzzEsr3jwLjqj9OQWsREBERAREQWT8nq2+aYJdWu3zyucPwtyYPmDlKC4vRBcoK7AVNFbXZmJgZI3i1+92Y5EkkHiCu0QEREBYl1tkN4oXUN0jbJG7e1wzHj0PIjaFlogrtpD0NTWjWuGGNaaHeYt8rB0/5jfDvdDtKiXcrxrg8a6KqLFc5rDrQTnfJHlk78TDsJ6jI9UFWFIWi7AMmLqaepDixjHNaHcHHIlw8QNX9QXcW3QBFHVa9zrHvYD6rIwwn8xc79lLlntUNktrLda2COJgya0fuSdpJO0k7SgzV5VVMyspnU1W1r2PBa5rhmCDsIIO8L1RBEd50DUlXUmW1TywAnPULRI0dASQcvEldJgjRdRYRqBWxa0043SSZd3PYdVo2N8dp37ciu4RAUVeUTc/NcHRUDCM55hmObWAuPzailVV38o65+cYop7c3dDFrfmkdt+VjfegiRERAREQEREHR4ExdNg6+NuFHmWHZLHnskby6OG8HgehINsbFeIb9ao7nbHa0cgzB4jmCODgdhCpWu60VY+dgy7dlVEupJSO0bv1TuD2jmOIG8dQMgtSi8qWpZWUzamlcHMeA5rmnMEEZgg8RkvVAREQEREBERAREQEREBVD0m3L0tj6tqhu7UsHhGBGD7mZq118uAtNlnuMm6KN8n6Wk/4VLHvMjy95zJOZJ4oPlERAX7qnV1uH/3/lfisDgPR/DiHRFHR141ZJXPmZIB3mOJ1GnqC1gzHEcthAV+RbPEdinw3d32u6t1ZGfpcODmni08/YciCFrEBERBLOhfSP6DqG4fvTv4d5+jef5Tidx/6ZPuO3cSrFKjinvQjpH88azDF9d3wMoJHH1gP5ZP2gPVPEbN4GYTQiIgIiICIiAiIgIiIOA05XP0do8mjacnTObEPa7Wd8rXBVbU4+Urc/8Ag7U0/alcPcxv+9QcgIiIP1rS5wa3eVdLDtvFpsNPbm/yomM/S0A/FVO0eW30tjejoztBla4jozvu+VpVwUHJaRcDxY1tHYyZMnZmYpcvVPI82HiPaqq3e1y2W5SW65MLJIzk5p/ccwRtB4hXXXCaUtHseM7d29NkyrjH0b+Dhv1Hfdz3H6p6EghVdF711HJb6x9HWtLJGEtc1wyIIXggL6jeYpBJGSCDmCDkQRuIPAr5RBZvQ/pDGK7f6OujgKuIbeHatH1wPtfaHtG/ISQqTWy4SWqvZX295ZJG4Oa4bwR+44EcRsVrdHGNo8aWTzhmTZ2ZCaP7J4EfcORI9o4IOsREQEREBERARFyekzFowhhd9Y0jtn9yFvNxG/LkBtPsHFBAum+5+ktIc7WHMQtbCPyjM/M5wXBL7lkM0pllJLnEkk7SSdpJPE5r4QEREEp+TvbfOsaPrnDZDC4g8nPIaPl11ZBRH5OVoNLhye6yjLt5A1pPFsYIzHTXc4exS4gIiII10vaOBiqjN0tLQKyMbt3bNH1T98fVPsOzIitMsZhlMUwLXNJBBGRBGwgg7jmrwKH9OOj9lbQSYotgDZYxnM3hI0bNb8YHvHUDMK+IiICkHQZdjbdIEUGfcna6Jwz2btZuznrNA9pUfLZYar/RWIqa4Z5dnKx58A4E/DNBdFEBzGYRAREQEREH45wY0uecgNpJVUNKuLzi/FDpoD/DxZxwjmOLvFxGfhqjgpZ09Yx9EWUYfoj9NUtOvl9WLcfa7a3wDuirmgIiIC22FrDJia/RWmh9aQ7XZZhrRtc49ANvXdxWpVkdBGDfQli9OVzcp6kd3MbWRbwPzbHHpq8kEj2m3R2i2RW6hGUcTQxo6AZbeZ4k8SstEQEREBYN8oBdLLPb37pYnx/qaW/5WciCjrhqnVdvX4t/j63+i8a1tJwEzyPBx1m/KQtAgIiILlYMuHpXCdJXHe+FhPjqgO+Oa3KjrQLcPPdHkcOeZhkfGff2g+EgUioCIiAsG+XWOx2iW515yjiaXHryA6k5AdSs5V90/wCMfPriMM0Dvo4TrTEfWflsb1DQfeebUEZYmvkmJL5Ldq71pHZ5cGjc1o6AZBatEQERfcMTp5Wwwguc4gAAZkknIADic0HZaJsH/wCrsUNZUD+Hhykm5EZ91n5iMvAOVrWjVbqt2ALldGuE24QwuyhcB2zu/M4cXkbs+QHdHhnxXVoCIiAiIgIiIKzeUBb/ADTHxqWjZNEx+fMjOM/BgUaqdvKVt+dPRXJvAviPtAc3+1yglAREQTp5NNwzjrba7gWSN9us137NU3qsmgG4eZ6QWwO/nRPj9oAk/wC2rNoCIiDltJOLG4QwvJXDLtXdyFp4vI2HLkB3j4ZcVUmeZ1RM6aclznEucTvJJzJJ55rudM+J3YhxnJAw/Q0xMUY6g5Pd4l438g1cEgIiICl/QBg70hcziWub9HCdWIEetJxd4NB95H2VGeG7LJiK9xWmgHfkdlnwaN7nHoG5k+CuBYLRFYbPFareMo4m6o5niSepOZPUlBsEREBERAREQEREEe6drf59o8llAzML2SD9WofleVV5XMxdb/SuFqqg4yQvaPHVOXxyVM0BERBvcCXD0XjOjrAcg2Zmsfulwa75SVcZUcV1LBXi62KnuLf5sTJP1NDv8oM9ERBSW4sdHcJWVOeuHuDs9+esc/isZSZpuwW+x4hfeqVudNUO1swNjHna5p8Tm4eJHBRmgIi7bRZgh+ML80zNPmsRDpn8DxDAeLj8BmeWYSpoDwd6Ks5xDWj6WoGUYP1Y9+fi45HwDeqllfLGCNgZGAABkANwC+kBERAREQEREBERAO0ZFUxxXb/RWJqqgIy7OZ7R4Bxy+GSucoF0/YKeyu/1Tb25scA2cD6rh3Wv/CRkDyIHNBCyIiArd6MWOZo/oRLv7Fp9h2j4EKsuBsJzYvvzLfSAhmYMsnBjM9p8eAHE+0i3tJTto6VlLTANYxoa1o3AAZAe4IPVERB41lJHXUrqWtY18bhk5rgC0jqCoL0n6M6GxUrq+19qzMZ6muCwbeGs0u97l+Ig12ivR5SYmcZrqZSG7dVrgGu27j3c8vAhWBtdthtFC2htkbY427mtGQ/9nmTtKIgy0REBERAREQEREBERAXzIwSxmOQAgjIgjMEHeCOIREEK6T9GFBbqJ92tokiccz2bHDs89+Ya5pI8AchwAXGaMsD0+Ka8xXJ0oAyOTHNGfjm0/BEQWMw/YKbDlAKKzRNjZvOW9x5ucdrj1JWzREBERB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https://encrypted-tbn2.gstatic.com/images?q=tbn:ANd9GcRERLp7o9JQF1GzYdVO1E8pI00dIvmWz6alTHm5aqM0v0zhyC4p3uNASVT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8226"/>
          <a:stretch/>
        </p:blipFill>
        <p:spPr bwMode="auto">
          <a:xfrm>
            <a:off x="5263864" y="2627235"/>
            <a:ext cx="1143000" cy="16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QauIJ_VHqHwu8rSNEfQIrolMaKGg4hJ78PxS9ly8bdvl8LH7b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59" y="3013488"/>
            <a:ext cx="1861032" cy="16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72" y="5759750"/>
            <a:ext cx="2505075" cy="10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8"/>
          <p:cNvSpPr txBox="1">
            <a:spLocks/>
          </p:cNvSpPr>
          <p:nvPr/>
        </p:nvSpPr>
        <p:spPr>
          <a:xfrm>
            <a:off x="4791642" y="2093375"/>
            <a:ext cx="2057400" cy="518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Bathrooms</a:t>
            </a:r>
          </a:p>
        </p:txBody>
      </p:sp>
      <p:pic>
        <p:nvPicPr>
          <p:cNvPr id="2052" name="Picture 4" descr="http://redalertpolitics.com/files/2012/05/cell-phon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8" r="24287"/>
          <a:stretch/>
        </p:blipFill>
        <p:spPr bwMode="auto">
          <a:xfrm rot="822631">
            <a:off x="4455445" y="4749192"/>
            <a:ext cx="815617" cy="16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 txBox="1">
            <a:spLocks/>
          </p:cNvSpPr>
          <p:nvPr/>
        </p:nvSpPr>
        <p:spPr>
          <a:xfrm>
            <a:off x="1589131" y="6132644"/>
            <a:ext cx="2821329" cy="6210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1F497D"/>
                </a:solidFill>
                <a:latin typeface="Arial"/>
                <a:cs typeface="Arial"/>
              </a:rPr>
              <a:t>www.jst.umn.edu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259" y="93810"/>
            <a:ext cx="2577230" cy="1135375"/>
          </a:xfrm>
          <a:prstGeom prst="rect">
            <a:avLst/>
          </a:prstGeom>
        </p:spPr>
      </p:pic>
      <p:pic>
        <p:nvPicPr>
          <p:cNvPr id="21" name="Picture 20" descr="SSC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32" y="1"/>
            <a:ext cx="2030948" cy="1833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3681" y="2733013"/>
            <a:ext cx="2007462" cy="1505596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6" y="3827291"/>
            <a:ext cx="195586" cy="3301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9642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Nitrile Gloves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849967"/>
            <a:ext cx="558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75"/>
            <a:ext cx="8229600" cy="1143000"/>
          </a:xfrm>
        </p:spPr>
        <p:txBody>
          <a:bodyPr/>
          <a:lstStyle/>
          <a:p>
            <a:r>
              <a:rPr lang="en-US" dirty="0"/>
              <a:t>Nitrile Gloves VS </a:t>
            </a:r>
            <a:r>
              <a:rPr lang="en-US" dirty="0" smtClean="0"/>
              <a:t>Fuming Nitric </a:t>
            </a:r>
            <a:r>
              <a:rPr lang="en-US" dirty="0"/>
              <a:t>Acid</a:t>
            </a:r>
          </a:p>
        </p:txBody>
      </p:sp>
      <p:pic>
        <p:nvPicPr>
          <p:cNvPr id="4" name="Nitric acid vs. Nitrile glo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6214" y="1092058"/>
            <a:ext cx="4997078" cy="57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 Selection Chart</a:t>
            </a:r>
          </a:p>
        </p:txBody>
      </p:sp>
      <p:pic>
        <p:nvPicPr>
          <p:cNvPr id="5" name="Picture 4" descr="Screen Shot 2014-09-26 at 9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21" y="1120884"/>
            <a:ext cx="6768479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3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522" y="2760214"/>
            <a:ext cx="8691934" cy="1373070"/>
          </a:xfrm>
        </p:spPr>
        <p:txBody>
          <a:bodyPr/>
          <a:lstStyle/>
          <a:p>
            <a:r>
              <a:rPr lang="en-US" dirty="0"/>
              <a:t>UNIV 600 Course Development Information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Dr. Gary Baker and Michele </a:t>
            </a:r>
            <a:r>
              <a:rPr lang="en-US" dirty="0" err="1"/>
              <a:t>Crase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2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Everyone go around room and state a safety concern you witnessed OR a safety initiative you would like to see implemented</a:t>
            </a:r>
          </a:p>
        </p:txBody>
      </p:sp>
    </p:spTree>
    <p:extLst>
      <p:ext uri="{BB962C8B-B14F-4D97-AF65-F5344CB8AC3E}">
        <p14:creationId xmlns:p14="http://schemas.microsoft.com/office/powerpoint/2010/main" val="93053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18" r="38806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sz="4000" dirty="0"/>
              <a:t>Why are we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1" y="2193231"/>
            <a:ext cx="7063145" cy="463148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Prevent incidents such as the explosion at the University of Hawaii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The only graduate student safety committee on campus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Abide by ACS recommendation for laboratory safety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“Beginning 2017 all ACS publications will require experimental details to address and emphasize any unexpected, new, and/or significant hazards or risks associated with the reported work.”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Solicit safety related ideas from YOU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Most of all keep everyone in the department SAFE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33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756" y="2230924"/>
            <a:ext cx="9613861" cy="382538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Improve laboratory safety culture around the department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Help reduce severity/frequency of EHS violations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Encourage student involvement in SASC and SASC related activities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Promote accountability for laboratory safety practices by graduate students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Improve undergraduate students understanding of safety hazards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35756" y="6056312"/>
            <a:ext cx="605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“Safety is everyone’s responsibility”</a:t>
            </a:r>
          </a:p>
        </p:txBody>
      </p:sp>
    </p:spTree>
    <p:extLst>
      <p:ext uri="{BB962C8B-B14F-4D97-AF65-F5344CB8AC3E}">
        <p14:creationId xmlns:p14="http://schemas.microsoft.com/office/powerpoint/2010/main" val="155732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2" name="Picture 2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Initiatives	</a:t>
            </a:r>
          </a:p>
        </p:txBody>
      </p:sp>
      <p:graphicFrame>
        <p:nvGraphicFramePr>
          <p:cNvPr id="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868260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128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semester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41" y="2302493"/>
            <a:ext cx="9613861" cy="3599316"/>
          </a:xfrm>
        </p:spPr>
        <p:txBody>
          <a:bodyPr>
            <a:noAutofit/>
          </a:bodyPr>
          <a:lstStyle/>
          <a:p>
            <a:r>
              <a:rPr lang="en-US" dirty="0"/>
              <a:t>Develop mission statement and finalize structure of SASC</a:t>
            </a:r>
          </a:p>
          <a:p>
            <a:endParaRPr lang="en-US" dirty="0"/>
          </a:p>
          <a:p>
            <a:r>
              <a:rPr lang="en-US" dirty="0"/>
              <a:t>Put together presentation for the fall 2017 semester</a:t>
            </a:r>
          </a:p>
          <a:p>
            <a:endParaRPr lang="en-US" dirty="0"/>
          </a:p>
          <a:p>
            <a:r>
              <a:rPr lang="en-US" dirty="0"/>
              <a:t>Track observations from previous safety audit</a:t>
            </a:r>
          </a:p>
          <a:p>
            <a:endParaRPr lang="en-US" dirty="0"/>
          </a:p>
          <a:p>
            <a:r>
              <a:rPr lang="en-US" dirty="0"/>
              <a:t>Host Bruce Stockmeier April 24</a:t>
            </a:r>
            <a:r>
              <a:rPr lang="en-US" baseline="30000" dirty="0"/>
              <a:t>th </a:t>
            </a:r>
          </a:p>
          <a:p>
            <a:endParaRPr lang="en-US" dirty="0"/>
          </a:p>
          <a:p>
            <a:r>
              <a:rPr lang="en-US" dirty="0" err="1"/>
              <a:t>Chem</a:t>
            </a:r>
            <a:r>
              <a:rPr lang="en-US" dirty="0"/>
              <a:t> 690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51124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SASC Participation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78139" y="2901592"/>
            <a:ext cx="9613861" cy="359931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Annual Shower Testing	</a:t>
            </a:r>
          </a:p>
          <a:p>
            <a:r>
              <a:rPr lang="en-US" sz="2800" dirty="0"/>
              <a:t>Safety moments for undergraduate labs</a:t>
            </a:r>
          </a:p>
          <a:p>
            <a:r>
              <a:rPr lang="en-US" sz="2800" dirty="0"/>
              <a:t>Invite a speaker</a:t>
            </a:r>
          </a:p>
          <a:p>
            <a:r>
              <a:rPr lang="en-US" sz="2800" dirty="0"/>
              <a:t>Coordinate a training event</a:t>
            </a:r>
          </a:p>
          <a:p>
            <a:r>
              <a:rPr lang="en-US" sz="2800" dirty="0"/>
              <a:t>Nominations for safety award</a:t>
            </a:r>
          </a:p>
          <a:p>
            <a:pPr lvl="1"/>
            <a:r>
              <a:rPr lang="en-US" sz="2400" dirty="0"/>
              <a:t>National Academic Research Safety Award</a:t>
            </a:r>
          </a:p>
          <a:p>
            <a:r>
              <a:rPr lang="en-US" sz="2800" dirty="0"/>
              <a:t>UNIV 600 Participation</a:t>
            </a:r>
          </a:p>
          <a:p>
            <a:r>
              <a:rPr lang="en-US" sz="2800" dirty="0"/>
              <a:t>Departmental safety newsletter (1-2 per semester?)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20214"/>
            <a:ext cx="12192000" cy="693738"/>
          </a:xfrm>
        </p:spPr>
        <p:txBody>
          <a:bodyPr>
            <a:noAutofit/>
          </a:bodyPr>
          <a:lstStyle/>
          <a:p>
            <a:r>
              <a:rPr lang="en-US" sz="3200" dirty="0"/>
              <a:t>Participate in one event per semester to maintain member status</a:t>
            </a:r>
          </a:p>
        </p:txBody>
      </p:sp>
    </p:spTree>
    <p:extLst>
      <p:ext uri="{BB962C8B-B14F-4D97-AF65-F5344CB8AC3E}">
        <p14:creationId xmlns:p14="http://schemas.microsoft.com/office/powerpoint/2010/main" val="394381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and Rankings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0094071" cy="4038048"/>
          </a:xfrm>
        </p:spPr>
        <p:txBody>
          <a:bodyPr>
            <a:normAutofit/>
          </a:bodyPr>
          <a:lstStyle/>
          <a:p>
            <a:r>
              <a:rPr lang="en-US" dirty="0"/>
              <a:t>Advisors: Andy Small, Michele </a:t>
            </a:r>
            <a:r>
              <a:rPr lang="en-US" dirty="0" err="1"/>
              <a:t>Crase</a:t>
            </a:r>
            <a:r>
              <a:rPr lang="en-US" dirty="0"/>
              <a:t>, and Jim Gable	</a:t>
            </a:r>
          </a:p>
          <a:p>
            <a:r>
              <a:rPr lang="en-US" dirty="0"/>
              <a:t>Two co-chairs</a:t>
            </a:r>
          </a:p>
          <a:p>
            <a:r>
              <a:rPr lang="en-US" dirty="0"/>
              <a:t>Treasurer</a:t>
            </a:r>
          </a:p>
          <a:p>
            <a:r>
              <a:rPr lang="en-US" dirty="0"/>
              <a:t>Communications Administrator</a:t>
            </a:r>
          </a:p>
          <a:p>
            <a:r>
              <a:rPr lang="en-US" dirty="0"/>
              <a:t>Undergraduate Laboratory Administrator(?)</a:t>
            </a:r>
          </a:p>
          <a:p>
            <a:r>
              <a:rPr lang="en-US" dirty="0"/>
              <a:t>Research Laboratory Administrator(?)</a:t>
            </a:r>
          </a:p>
          <a:p>
            <a:endParaRPr lang="en-US" dirty="0"/>
          </a:p>
          <a:p>
            <a:r>
              <a:rPr lang="en-US" dirty="0"/>
              <a:t>Each of the above SASC Executive Board members also oversees one event or initiative each semester (in addition to participating in one)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4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Responsibilities of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026" y="2336873"/>
            <a:ext cx="5435096" cy="4381978"/>
          </a:xfrm>
        </p:spPr>
        <p:txBody>
          <a:bodyPr>
            <a:normAutofit/>
          </a:bodyPr>
          <a:lstStyle/>
          <a:p>
            <a:r>
              <a:rPr lang="en-US" dirty="0"/>
              <a:t>Co-Chairs (2)</a:t>
            </a:r>
          </a:p>
          <a:p>
            <a:pPr lvl="1"/>
            <a:r>
              <a:rPr lang="en-US" dirty="0"/>
              <a:t>Responsibilities:</a:t>
            </a:r>
          </a:p>
          <a:p>
            <a:pPr lvl="2"/>
            <a:r>
              <a:rPr lang="en-US" dirty="0"/>
              <a:t>Direct meetings and presentations</a:t>
            </a:r>
          </a:p>
          <a:p>
            <a:pPr lvl="2"/>
            <a:r>
              <a:rPr lang="en-US" dirty="0"/>
              <a:t>Encourage Training/Participation </a:t>
            </a:r>
          </a:p>
          <a:p>
            <a:pPr lvl="2"/>
            <a:r>
              <a:rPr lang="en-US" dirty="0"/>
              <a:t>Maintain safety bulletin board</a:t>
            </a:r>
          </a:p>
          <a:p>
            <a:r>
              <a:rPr lang="en-US" dirty="0"/>
              <a:t>Treasurer</a:t>
            </a:r>
          </a:p>
          <a:p>
            <a:pPr lvl="1"/>
            <a:r>
              <a:rPr lang="en-US" dirty="0"/>
              <a:t>Responsibilities:</a:t>
            </a:r>
          </a:p>
          <a:p>
            <a:pPr lvl="2"/>
            <a:r>
              <a:rPr lang="en-US" dirty="0"/>
              <a:t>Seek Funding for various events </a:t>
            </a:r>
          </a:p>
          <a:p>
            <a:pPr lvl="2"/>
            <a:r>
              <a:rPr lang="en-US" dirty="0"/>
              <a:t>Coordinate safety award</a:t>
            </a:r>
          </a:p>
          <a:p>
            <a:r>
              <a:rPr lang="en-US" dirty="0"/>
              <a:t>Communications Administrator</a:t>
            </a:r>
          </a:p>
          <a:p>
            <a:pPr lvl="1"/>
            <a:r>
              <a:rPr lang="en-US" dirty="0"/>
              <a:t>Responsibilities:</a:t>
            </a:r>
          </a:p>
          <a:p>
            <a:pPr lvl="2"/>
            <a:r>
              <a:rPr lang="en-US" dirty="0"/>
              <a:t>Meeting moments </a:t>
            </a:r>
          </a:p>
          <a:p>
            <a:pPr lvl="2"/>
            <a:r>
              <a:rPr lang="en-US" dirty="0"/>
              <a:t>O365 </a:t>
            </a:r>
          </a:p>
          <a:p>
            <a:pPr lvl="2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2" y="2336872"/>
            <a:ext cx="6478608" cy="4381979"/>
          </a:xfrm>
        </p:spPr>
        <p:txBody>
          <a:bodyPr>
            <a:normAutofit/>
          </a:bodyPr>
          <a:lstStyle/>
          <a:p>
            <a:r>
              <a:rPr lang="en-US" dirty="0"/>
              <a:t>Research Laboratory Administrator(?)</a:t>
            </a:r>
          </a:p>
          <a:p>
            <a:pPr lvl="1"/>
            <a:r>
              <a:rPr lang="en-US" dirty="0"/>
              <a:t>Responsibilities: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Undergraduate Laboratory Administrator(?)</a:t>
            </a:r>
          </a:p>
          <a:p>
            <a:pPr lvl="1"/>
            <a:r>
              <a:rPr lang="en-US" dirty="0"/>
              <a:t>Responsibilities:</a:t>
            </a:r>
          </a:p>
          <a:p>
            <a:pPr lvl="1"/>
            <a:endParaRPr lang="en-US" dirty="0"/>
          </a:p>
          <a:p>
            <a:r>
              <a:rPr lang="en-US" dirty="0"/>
              <a:t>General Members/ All Members</a:t>
            </a:r>
          </a:p>
          <a:p>
            <a:pPr lvl="1"/>
            <a:r>
              <a:rPr lang="en-US" dirty="0"/>
              <a:t>Responsibilities:</a:t>
            </a:r>
          </a:p>
          <a:p>
            <a:pPr lvl="2"/>
            <a:r>
              <a:rPr lang="en-US" dirty="0"/>
              <a:t>Participate in one event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7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Two Example Safety Moments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20214"/>
            <a:ext cx="12192000" cy="693738"/>
          </a:xfrm>
        </p:spPr>
        <p:txBody>
          <a:bodyPr>
            <a:noAutofit/>
          </a:bodyPr>
          <a:lstStyle/>
          <a:p>
            <a:r>
              <a:rPr lang="en-US" sz="3200" dirty="0"/>
              <a:t>Presented at beginning of undergraduate lab classes (perhaps presented by SASC or Chemistry Club members)</a:t>
            </a:r>
          </a:p>
          <a:p>
            <a:endParaRPr lang="en-US" sz="3200" dirty="0"/>
          </a:p>
          <a:p>
            <a:r>
              <a:rPr lang="en-US" sz="3200" dirty="0"/>
              <a:t>Presented at beginning of divisional seminars (?)</a:t>
            </a:r>
          </a:p>
          <a:p>
            <a:endParaRPr lang="en-US" sz="3200" dirty="0"/>
          </a:p>
          <a:p>
            <a:r>
              <a:rPr lang="en-US" sz="3200" dirty="0"/>
              <a:t>Generally 1-3 slides long, 60-90 second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1478067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7224</TotalTime>
  <Words>409</Words>
  <Application>Microsoft Office PowerPoint</Application>
  <PresentationFormat>Custom</PresentationFormat>
  <Paragraphs>103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Berlin</vt:lpstr>
      <vt:lpstr>Test</vt:lpstr>
      <vt:lpstr>Student Advisory Safety Committee (SASC)</vt:lpstr>
      <vt:lpstr>Why are we here?</vt:lpstr>
      <vt:lpstr>Objectives</vt:lpstr>
      <vt:lpstr>Initiatives </vt:lpstr>
      <vt:lpstr>Plan for this semester</vt:lpstr>
      <vt:lpstr>SASC Participation</vt:lpstr>
      <vt:lpstr>Organization and Rankings </vt:lpstr>
      <vt:lpstr>Responsibilities of Members</vt:lpstr>
      <vt:lpstr>Two Example Safety Moments</vt:lpstr>
      <vt:lpstr>When NOT to wear PPE</vt:lpstr>
      <vt:lpstr>Nitrile Gloves</vt:lpstr>
      <vt:lpstr>Nitrile Gloves VS Fuming Nitric Acid</vt:lpstr>
      <vt:lpstr>Glove Selection Chart</vt:lpstr>
      <vt:lpstr>UNIV 600 Course Development Information </vt:lpstr>
      <vt:lpstr>Everyone go around room and state a safety concern you witnessed OR a safety initiative you would like to see implemented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Safety Advisory Committee</dc:title>
  <dc:creator>Kathy Hoerchler</dc:creator>
  <cp:lastModifiedBy>fw300</cp:lastModifiedBy>
  <cp:revision>45</cp:revision>
  <dcterms:created xsi:type="dcterms:W3CDTF">2017-03-13T23:03:19Z</dcterms:created>
  <dcterms:modified xsi:type="dcterms:W3CDTF">2017-03-20T19:49:08Z</dcterms:modified>
</cp:coreProperties>
</file>