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4"/>
    <p:sldMasterId id="2147483667" r:id="rId5"/>
  </p:sldMasterIdLst>
  <p:notesMasterIdLst>
    <p:notesMasterId r:id="rId19"/>
  </p:notesMasterIdLst>
  <p:handoutMasterIdLst>
    <p:handoutMasterId r:id="rId20"/>
  </p:handoutMasterIdLst>
  <p:sldIdLst>
    <p:sldId id="275" r:id="rId6"/>
    <p:sldId id="278" r:id="rId7"/>
    <p:sldId id="276" r:id="rId8"/>
    <p:sldId id="283" r:id="rId9"/>
    <p:sldId id="277" r:id="rId10"/>
    <p:sldId id="279" r:id="rId11"/>
    <p:sldId id="286" r:id="rId12"/>
    <p:sldId id="288" r:id="rId13"/>
    <p:sldId id="285" r:id="rId14"/>
    <p:sldId id="282" r:id="rId15"/>
    <p:sldId id="281" r:id="rId16"/>
    <p:sldId id="280" r:id="rId17"/>
    <p:sldId id="287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yriad Pro" panose="020B0503030403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Ingram" initials="BI" lastIdx="1" clrIdx="0">
    <p:extLst>
      <p:ext uri="{19B8F6BF-5375-455C-9EA6-DF929625EA0E}">
        <p15:presenceInfo xmlns:p15="http://schemas.microsoft.com/office/powerpoint/2012/main" userId="Beth Ing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0465" autoAdjust="0"/>
  </p:normalViewPr>
  <p:slideViewPr>
    <p:cSldViewPr snapToGrid="0">
      <p:cViewPr varScale="1">
        <p:scale>
          <a:sx n="74" d="100"/>
          <a:sy n="74" d="100"/>
        </p:scale>
        <p:origin x="1032" y="66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2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4344455" y="358251"/>
            <a:ext cx="3299890" cy="26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05000"/>
            <a:ext cx="1013812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954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5814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5814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19200"/>
            <a:ext cx="5127313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85896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219200"/>
            <a:ext cx="5084233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85896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F9DF-37E6-4EEB-8410-A210486C006D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05000"/>
            <a:ext cx="1013812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E8EB-CD2D-4597-A264-059F680885EF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954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1E96-F03A-4F4D-8A6D-A469D2EF5BE5}" type="datetime1">
              <a:rPr lang="en-US" smtClean="0"/>
              <a:t>5/10/2021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1C69-6398-46CD-BE26-4320CE16E1C7}" type="datetime1">
              <a:rPr lang="en-US" smtClean="0"/>
              <a:t>5/10/2021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5814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5814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1920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85896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21920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85896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7048-59C4-4DAC-A7F0-35C047DB3EA5}" type="datetime1">
              <a:rPr lang="en-US" smtClean="0"/>
              <a:t>5/10/2021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AA35-0231-4B6C-B3B6-574EFF624631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F959-D410-4CDF-825D-335E780BDF8E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3896074" y="289525"/>
            <a:ext cx="4399853" cy="2682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393F17-F414-4B09-B942-1FA8827C7D65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81000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481998"/>
            <a:ext cx="904813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048000"/>
            <a:ext cx="10566400" cy="1905000"/>
          </a:xfrm>
        </p:spPr>
        <p:txBody>
          <a:bodyPr>
            <a:normAutofit/>
          </a:bodyPr>
          <a:lstStyle/>
          <a:p>
            <a:br>
              <a:rPr lang="en-US"/>
            </a:br>
            <a:r>
              <a:rPr lang="en-US"/>
              <a:t>Planning for Fall 2021</a:t>
            </a:r>
            <a:br>
              <a:rPr lang="en-US"/>
            </a:br>
            <a:endParaRPr lang="en-US" sz="27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4700789"/>
            <a:ext cx="8737600" cy="1238313"/>
          </a:xfrm>
        </p:spPr>
        <p:txBody>
          <a:bodyPr>
            <a:normAutofit/>
          </a:bodyPr>
          <a:lstStyle/>
          <a:p>
            <a:r>
              <a:rPr lang="en-US" dirty="0"/>
              <a:t>Academic Affairs, Student Affairs and Personnel</a:t>
            </a:r>
          </a:p>
          <a:p>
            <a:r>
              <a:rPr lang="en-US" sz="2000" dirty="0"/>
              <a:t>May 13, 2021</a:t>
            </a:r>
          </a:p>
          <a:p>
            <a:r>
              <a:rPr lang="en-US" sz="2000" dirty="0"/>
              <a:t>Beth Ingram, Executive Vice President &amp; Provost</a:t>
            </a:r>
          </a:p>
        </p:txBody>
      </p:sp>
    </p:spTree>
    <p:extLst>
      <p:ext uri="{BB962C8B-B14F-4D97-AF65-F5344CB8AC3E}">
        <p14:creationId xmlns:p14="http://schemas.microsoft.com/office/powerpoint/2010/main" val="23378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B43BA-E6BD-45B4-B71A-D504BC0B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5" y="1676400"/>
            <a:ext cx="8343462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  <a:cs typeface="Arial"/>
              </a:rPr>
              <a:t>In-person dining for residents</a:t>
            </a:r>
            <a:endParaRPr lang="en-US" dirty="0"/>
          </a:p>
          <a:p>
            <a:r>
              <a:rPr lang="en-US" dirty="0">
                <a:latin typeface="Myriad Pro"/>
                <a:cs typeface="Arial"/>
              </a:rPr>
              <a:t>Follow IDPH guidelines for cleaning, masks, and other safety measures</a:t>
            </a:r>
            <a:endParaRPr lang="en-US" dirty="0"/>
          </a:p>
          <a:p>
            <a:r>
              <a:rPr lang="en-US" dirty="0">
                <a:latin typeface="Myriad Pro"/>
                <a:cs typeface="Arial"/>
              </a:rPr>
              <a:t>Retail options re-opening:</a:t>
            </a:r>
            <a:endParaRPr lang="en-US" dirty="0"/>
          </a:p>
          <a:p>
            <a:pPr lvl="1"/>
            <a:r>
              <a:rPr lang="en-US" dirty="0">
                <a:latin typeface="Myriad Pro"/>
                <a:cs typeface="Arial"/>
              </a:rPr>
              <a:t>3-Sons Bistro in College of Business</a:t>
            </a:r>
          </a:p>
          <a:p>
            <a:pPr lvl="1"/>
            <a:r>
              <a:rPr lang="en-US" dirty="0">
                <a:latin typeface="Myriad Pro"/>
                <a:cs typeface="Arial"/>
              </a:rPr>
              <a:t>Dog Pound Deli and C-Store in Stevenson</a:t>
            </a:r>
          </a:p>
          <a:p>
            <a:pPr lvl="1"/>
            <a:r>
              <a:rPr lang="en-US" dirty="0">
                <a:latin typeface="Myriad Pro"/>
                <a:cs typeface="Arial"/>
              </a:rPr>
              <a:t>Qdoba (a reintroduction)</a:t>
            </a:r>
          </a:p>
          <a:p>
            <a:r>
              <a:rPr lang="en-US" dirty="0">
                <a:latin typeface="Myriad Pro"/>
                <a:cs typeface="Arial"/>
              </a:rPr>
              <a:t>Return to more normal operation hours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9ED39D-A127-4022-A206-DE42944A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Dining</a:t>
            </a:r>
          </a:p>
        </p:txBody>
      </p:sp>
      <p:pic>
        <p:nvPicPr>
          <p:cNvPr id="5" name="Picture 4" descr="A picture containing person, indoor, drinking&#10;&#10;Description automatically generated">
            <a:extLst>
              <a:ext uri="{FF2B5EF4-FFF2-40B4-BE49-F238E27FC236}">
                <a16:creationId xmlns:a16="http://schemas.microsoft.com/office/drawing/2014/main" id="{9D93B0CD-ACAC-417A-B172-93A36DCE8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r="39533"/>
          <a:stretch/>
        </p:blipFill>
        <p:spPr>
          <a:xfrm>
            <a:off x="8581697" y="1715814"/>
            <a:ext cx="3118944" cy="44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31A7-AB7D-4FF9-8E9A-BD762261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yriad Pro"/>
                <a:cs typeface="Arial"/>
              </a:rPr>
              <a:t>Student Activities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67138-3740-43EB-A105-58009CEF06C2}"/>
              </a:ext>
            </a:extLst>
          </p:cNvPr>
          <p:cNvSpPr txBox="1"/>
          <p:nvPr/>
        </p:nvSpPr>
        <p:spPr>
          <a:xfrm>
            <a:off x="4275959" y="1676402"/>
            <a:ext cx="744833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/>
              </a:rPr>
              <a:t>Reintroduce students to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/>
              </a:rPr>
              <a:t>Offer summer programming – both virtual and in-person options</a:t>
            </a:r>
            <a:endParaRPr lang="en-US" dirty="0">
              <a:latin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/>
              </a:rPr>
              <a:t>Provide a variety of enriching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/>
              </a:rPr>
              <a:t>Celebrate Week of Welcome and Homecoming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 panose="020B0503030403020204" charset="0"/>
              </a:rPr>
              <a:t>Return to normal recruitment for Greek Life chapters (including first-year recruitment)</a:t>
            </a:r>
          </a:p>
        </p:txBody>
      </p:sp>
      <p:pic>
        <p:nvPicPr>
          <p:cNvPr id="8" name="Picture 7" descr="A picture containing outdoor, person, tree&#10;&#10;Description automatically generated">
            <a:extLst>
              <a:ext uri="{FF2B5EF4-FFF2-40B4-BE49-F238E27FC236}">
                <a16:creationId xmlns:a16="http://schemas.microsoft.com/office/drawing/2014/main" id="{AADDBB55-B1D8-453F-998F-BAFEF4BD6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3332"/>
          <a:stretch/>
        </p:blipFill>
        <p:spPr>
          <a:xfrm>
            <a:off x="339834" y="1384701"/>
            <a:ext cx="3550685" cy="47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18C620-B441-46A8-BC06-90D87FD100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Myriad Pro"/>
                <a:cs typeface="Arial"/>
              </a:rPr>
              <a:t>Protocol is similar to university </a:t>
            </a:r>
            <a:endParaRPr lang="en-US" dirty="0"/>
          </a:p>
          <a:p>
            <a:pPr lvl="1"/>
            <a:r>
              <a:rPr lang="en-US" dirty="0">
                <a:latin typeface="Myriad Pro"/>
                <a:cs typeface="Arial"/>
              </a:rPr>
              <a:t>Staff and students who are not fully vaccinated participate in gateway and surveillance testing</a:t>
            </a:r>
            <a:endParaRPr lang="en-US" dirty="0"/>
          </a:p>
          <a:p>
            <a:pPr lvl="1"/>
            <a:r>
              <a:rPr lang="en-US" dirty="0">
                <a:latin typeface="Myriad Pro"/>
                <a:cs typeface="Arial"/>
              </a:rPr>
              <a:t>Follow NCAA protocols as they are released</a:t>
            </a:r>
            <a:endParaRPr lang="en-US" dirty="0"/>
          </a:p>
          <a:p>
            <a:r>
              <a:rPr lang="en-US" dirty="0">
                <a:latin typeface="Myriad Pro"/>
                <a:cs typeface="Arial"/>
              </a:rPr>
              <a:t>Attendance determined by Illinois Mitigation stage: anticipate either 60% (Phase 5 bridge) or 100% (Phase 5) </a:t>
            </a:r>
          </a:p>
          <a:p>
            <a:r>
              <a:rPr lang="en-US" dirty="0">
                <a:latin typeface="Myriad Pro"/>
                <a:cs typeface="Arial"/>
              </a:rPr>
              <a:t>Will follow IPHD mitigation strategies (mask wearing, cleaning, etc.) </a:t>
            </a:r>
          </a:p>
          <a:p>
            <a:r>
              <a:rPr lang="en-US" dirty="0">
                <a:latin typeface="Myriad Pro"/>
                <a:cs typeface="Arial"/>
              </a:rPr>
              <a:t>Return to normal travel  and meal protocols for competitions and recruiting</a:t>
            </a:r>
          </a:p>
          <a:p>
            <a:r>
              <a:rPr lang="en-US" dirty="0">
                <a:latin typeface="Myriad Pro"/>
                <a:cs typeface="Arial"/>
              </a:rPr>
              <a:t>Continue on-line  student athlete tutoring and advising as needed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E14C0B-DB93-7C42-A793-FA102BB15F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600" y="1915848"/>
            <a:ext cx="5384800" cy="358986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99C5E1-3156-4A5C-B46E-10B3BCB4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AACA3E-D969-47B9-B57E-96B01DBB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/>
                <a:cs typeface="Arial"/>
              </a:rPr>
              <a:t>Athletics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8F63FE-CFE2-45BD-BD4B-CAD4D0919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9200" y="1493838"/>
            <a:ext cx="5384800" cy="4830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Myriad Pro"/>
                <a:cs typeface="Arial"/>
              </a:rPr>
              <a:t>We remain committed to the health and safety of students, staff and faculty</a:t>
            </a:r>
          </a:p>
          <a:p>
            <a:r>
              <a:rPr lang="en-US" sz="2600" dirty="0">
                <a:latin typeface="Myriad Pro"/>
                <a:cs typeface="Arial"/>
              </a:rPr>
              <a:t>We anticipate a year that more closely resembles our pre-pandemic campus</a:t>
            </a:r>
          </a:p>
          <a:p>
            <a:r>
              <a:rPr lang="en-US" sz="2600" dirty="0">
                <a:latin typeface="Myriad Pro"/>
                <a:cs typeface="Arial"/>
              </a:rPr>
              <a:t>We are building on the positive lessons learned as we look ahead to Fall 2021 and beyond</a:t>
            </a:r>
          </a:p>
          <a:p>
            <a:endParaRPr lang="en-US" dirty="0"/>
          </a:p>
        </p:txBody>
      </p:sp>
      <p:pic>
        <p:nvPicPr>
          <p:cNvPr id="7" name="Content Placeholder 6" descr="A picture containing sky, tree, outdoor, flower&#10;&#10;Description automatically generated">
            <a:extLst>
              <a:ext uri="{FF2B5EF4-FFF2-40B4-BE49-F238E27FC236}">
                <a16:creationId xmlns:a16="http://schemas.microsoft.com/office/drawing/2014/main" id="{0F90D028-823A-B44D-86ED-DEE477D133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1320"/>
            <a:ext cx="5384800" cy="34153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E5DCA5-2E71-484F-BCD1-5C844EA5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135FA-73F7-4C96-9391-5FB26ADA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9764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C90323-D8FD-4C3D-843B-9E174B3CF4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Protect the health and safety of faculty, staff and students</a:t>
            </a:r>
          </a:p>
          <a:p>
            <a:pPr>
              <a:lnSpc>
                <a:spcPct val="90000"/>
              </a:lnSpc>
            </a:pPr>
            <a:r>
              <a:rPr lang="en-US" dirty="0"/>
              <a:t>Provide a robust on-campus experience for our students</a:t>
            </a:r>
          </a:p>
          <a:p>
            <a:pPr>
              <a:lnSpc>
                <a:spcPct val="90000"/>
              </a:lnSpc>
            </a:pPr>
            <a:r>
              <a:rPr lang="en-US" dirty="0"/>
              <a:t>Return to normal research activities for our faculty</a:t>
            </a:r>
          </a:p>
          <a:p>
            <a:pPr>
              <a:lnSpc>
                <a:spcPct val="90000"/>
              </a:lnSpc>
            </a:pPr>
            <a:r>
              <a:rPr lang="en-US" dirty="0"/>
              <a:t>Maintain flexibility to respect the needs of employees and units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Content Placeholder 4" descr="A picture containing text, outdoor, sky, tree&#10;&#10;Description automatically generated">
            <a:extLst>
              <a:ext uri="{FF2B5EF4-FFF2-40B4-BE49-F238E27FC236}">
                <a16:creationId xmlns:a16="http://schemas.microsoft.com/office/drawing/2014/main" id="{B59E0007-C199-0A43-A107-582F99F7C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15848"/>
            <a:ext cx="5384800" cy="35898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8288B-D8BA-41D7-BB05-6C0F9656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2FED1A7-FB98-43FD-AA3D-E7C3EC56B29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B0B681-F58D-428F-85F0-A2277D28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Goals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83141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>
                <a:latin typeface="Myriad Pro"/>
                <a:cs typeface="Arial"/>
              </a:rPr>
              <a:t>The majority of</a:t>
            </a:r>
            <a:r>
              <a:rPr lang="en-US">
                <a:latin typeface="Myriad Pro"/>
                <a:cs typeface="Arial"/>
              </a:rPr>
              <a:t> our courses will be face-to-face</a:t>
            </a:r>
            <a:endParaRPr lang="en-US" dirty="0"/>
          </a:p>
          <a:p>
            <a:pPr lvl="0"/>
            <a:r>
              <a:rPr lang="en-US">
                <a:latin typeface="Myriad Pro"/>
                <a:cs typeface="Arial"/>
              </a:rPr>
              <a:t>Percentage of courses face-to-face or staggered</a:t>
            </a:r>
          </a:p>
          <a:p>
            <a:pPr lvl="1"/>
            <a:r>
              <a:rPr lang="en-US" dirty="0"/>
              <a:t>Lower division is 79%</a:t>
            </a:r>
          </a:p>
          <a:p>
            <a:pPr lvl="1"/>
            <a:r>
              <a:rPr lang="en-US" dirty="0"/>
              <a:t>Upper division is 69%</a:t>
            </a:r>
          </a:p>
          <a:p>
            <a:pPr lvl="1"/>
            <a:r>
              <a:rPr lang="en-US" dirty="0"/>
              <a:t>Graduate is 66% </a:t>
            </a:r>
          </a:p>
          <a:p>
            <a:r>
              <a:rPr lang="en-US">
                <a:latin typeface="Myriad Pro"/>
                <a:cs typeface="Arial"/>
              </a:rPr>
              <a:t>Hybrid with some face-to-face</a:t>
            </a:r>
          </a:p>
          <a:p>
            <a:pPr lvl="1"/>
            <a:r>
              <a:rPr lang="en-US" dirty="0"/>
              <a:t>Lower division is 4%</a:t>
            </a:r>
          </a:p>
          <a:p>
            <a:pPr lvl="1"/>
            <a:r>
              <a:rPr lang="en-US" dirty="0"/>
              <a:t>Upper division is 12%</a:t>
            </a:r>
          </a:p>
          <a:p>
            <a:pPr lvl="1"/>
            <a:r>
              <a:rPr lang="en-US" dirty="0"/>
              <a:t>Graduate is 5%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97D1825-975A-4AC5-A5CB-DF9AA7051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02" y="2611888"/>
            <a:ext cx="5168522" cy="34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A5C3E6-7B39-4791-904C-19CAA6DD3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748" y="1478058"/>
            <a:ext cx="7108555" cy="4546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following groups will be tested if they have not been fully vaccinated:</a:t>
            </a:r>
          </a:p>
          <a:p>
            <a:r>
              <a:rPr lang="en-US" dirty="0"/>
              <a:t>Faculty and students in face-to-face classes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Residential students (on arrival day and then weekly)</a:t>
            </a:r>
          </a:p>
          <a:p>
            <a:r>
              <a:rPr lang="en-US" dirty="0"/>
              <a:t>Employees in some specific areas (Housing and Dining, Childcare Center,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and employees can also </a:t>
            </a:r>
            <a:r>
              <a:rPr lang="en-US" i="1" dirty="0"/>
              <a:t>choose</a:t>
            </a:r>
            <a:r>
              <a:rPr lang="en-US" dirty="0"/>
              <a:t> to be included in testing.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DAFB1-90A3-4A1D-A93C-E731EB3B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3" y="1"/>
            <a:ext cx="9461937" cy="1143001"/>
          </a:xfrm>
        </p:spPr>
        <p:txBody>
          <a:bodyPr>
            <a:normAutofit/>
          </a:bodyPr>
          <a:lstStyle/>
          <a:p>
            <a:r>
              <a:rPr lang="en-US">
                <a:latin typeface="Myriad Pro"/>
                <a:cs typeface="Arial"/>
              </a:rPr>
              <a:t>Testing and Surveillance</a:t>
            </a:r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54BE3DA-F498-4DEC-B360-F600B0E577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r="12328"/>
          <a:stretch/>
        </p:blipFill>
        <p:spPr>
          <a:xfrm>
            <a:off x="503696" y="1565329"/>
            <a:ext cx="3741833" cy="40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3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CDD37-8142-4141-88C1-A6CD1A5D23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Myriad Pro"/>
                <a:cs typeface="Arial"/>
              </a:rPr>
              <a:t>Created classroom inventory</a:t>
            </a:r>
          </a:p>
          <a:p>
            <a:r>
              <a:rPr lang="en-US" dirty="0">
                <a:latin typeface="Myriad Pro"/>
                <a:cs typeface="Arial"/>
              </a:rPr>
              <a:t>Fully using 25Live classroom scheduler</a:t>
            </a:r>
          </a:p>
          <a:p>
            <a:r>
              <a:rPr lang="en-US" dirty="0">
                <a:latin typeface="Myriad Pro"/>
                <a:cs typeface="Arial"/>
              </a:rPr>
              <a:t>Enhancing classrooms to support lecture-capture, two-way collaboration and streaming capability </a:t>
            </a:r>
            <a:endParaRPr lang="en-US" dirty="0"/>
          </a:p>
          <a:p>
            <a:pPr lvl="1"/>
            <a:r>
              <a:rPr lang="en-US" dirty="0">
                <a:latin typeface="Myriad Pro"/>
                <a:cs typeface="Arial"/>
              </a:rPr>
              <a:t>Adding components such as cameras and microphones to classrooms (approximately 45 rooms)</a:t>
            </a:r>
            <a:endParaRPr lang="en-US" dirty="0"/>
          </a:p>
          <a:p>
            <a:pPr lvl="1"/>
            <a:r>
              <a:rPr lang="en-US" dirty="0">
                <a:latin typeface="Myriad Pro"/>
                <a:cs typeface="Arial"/>
              </a:rPr>
              <a:t>Replacing outdated equipment in rooms that will be highly utilized in the fall</a:t>
            </a:r>
          </a:p>
          <a:p>
            <a:r>
              <a:rPr lang="en-US" dirty="0">
                <a:latin typeface="Myriad Pro"/>
                <a:cs typeface="Arial"/>
              </a:rPr>
              <a:t>Cleaning policies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Content Placeholder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A0C9FEF-75E3-0141-A0EE-B94E162932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94" y="2086376"/>
            <a:ext cx="5129006" cy="341933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9FEF9-06C1-4816-AEAF-5A7E5862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FB912D-1FD9-4BB6-B080-DC6FAEBF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45759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group of people posing for a photo on a stairway&#10;&#10;Description automatically generated with low confidence">
            <a:extLst>
              <a:ext uri="{FF2B5EF4-FFF2-40B4-BE49-F238E27FC236}">
                <a16:creationId xmlns:a16="http://schemas.microsoft.com/office/drawing/2014/main" id="{7D52530A-50E3-8044-953B-784459D7B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7" b="9590"/>
          <a:stretch/>
        </p:blipFill>
        <p:spPr>
          <a:xfrm>
            <a:off x="609600" y="1371600"/>
            <a:ext cx="10464800" cy="4648200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2C4FE-8539-4ACB-8F13-EDFAD269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5200" y="6324601"/>
            <a:ext cx="1828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2FED1A7-FB98-43FD-AA3D-E7C3EC56B29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474409-D2FD-4443-967B-DFC6AB16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</p:spPr>
        <p:txBody>
          <a:bodyPr anchor="ctr">
            <a:normAutofit/>
          </a:bodyPr>
          <a:lstStyle/>
          <a:p>
            <a:r>
              <a:rPr lang="en-US"/>
              <a:t>Student Support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50100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88692B-EE40-42A4-978E-C28B87C21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  <a:cs typeface="Arial"/>
              </a:rPr>
              <a:t>Library</a:t>
            </a:r>
          </a:p>
          <a:p>
            <a:r>
              <a:rPr lang="en-US" dirty="0">
                <a:latin typeface="Myriad Pro"/>
                <a:cs typeface="Arial"/>
              </a:rPr>
              <a:t>Bursar and Financial Aid</a:t>
            </a:r>
          </a:p>
          <a:p>
            <a:r>
              <a:rPr lang="en-US" dirty="0">
                <a:latin typeface="Myriad Pro"/>
                <a:cs typeface="Arial"/>
              </a:rPr>
              <a:t>Center for Student Assistance</a:t>
            </a:r>
          </a:p>
          <a:p>
            <a:r>
              <a:rPr lang="en-US" dirty="0">
                <a:latin typeface="Myriad Pro"/>
                <a:cs typeface="Arial"/>
              </a:rPr>
              <a:t>Counseling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25905-DF50-4400-B9B3-AA3A43BB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F2759B-1FA4-4D15-B6C5-70E7CAA4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/>
                <a:cs typeface="Arial"/>
              </a:rPr>
              <a:t>Student Support Services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AAD880A-2DFB-4893-B4D1-F3BC279A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831" y="1452562"/>
            <a:ext cx="3033712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83BC5-FE77-4FA0-8C3F-84B3642B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yriad Pro"/>
                <a:cs typeface="Arial"/>
              </a:rPr>
              <a:t>Huskie Academic Support Center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43660C-ED2E-441E-8320-5EC79C37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05000"/>
            <a:ext cx="5905499" cy="4114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Myriad Pro"/>
                <a:cs typeface="Arial"/>
              </a:rPr>
              <a:t>Change approach to advising</a:t>
            </a:r>
          </a:p>
          <a:p>
            <a:r>
              <a:rPr lang="en-US" dirty="0">
                <a:latin typeface="Myriad Pro"/>
                <a:cs typeface="Arial"/>
              </a:rPr>
              <a:t>Implement campus-wide appointment scheduling system for all academic services</a:t>
            </a:r>
            <a:endParaRPr lang="en-US" dirty="0"/>
          </a:p>
          <a:p>
            <a:r>
              <a:rPr lang="en-US" dirty="0">
                <a:latin typeface="Myriad Pro"/>
                <a:cs typeface="Arial"/>
              </a:rPr>
              <a:t>Merge university writing center and content-based tutoring and supplemental instruction</a:t>
            </a:r>
          </a:p>
          <a:p>
            <a:r>
              <a:rPr lang="en-US" dirty="0">
                <a:latin typeface="Myriad Pro"/>
                <a:cs typeface="Arial"/>
              </a:rPr>
              <a:t>Hire additional peer academic coaches</a:t>
            </a:r>
            <a:endParaRPr lang="en-US" dirty="0"/>
          </a:p>
          <a:p>
            <a:r>
              <a:rPr lang="en-US" dirty="0">
                <a:latin typeface="Myriad Pro"/>
                <a:cs typeface="Arial"/>
              </a:rPr>
              <a:t>Develop online support materials and tutorials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9AAA8-C40C-4198-BD22-2F2246A69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>
                <a:latin typeface="Myriad Pro"/>
                <a:cs typeface="Arial"/>
              </a:rPr>
              <a:t>Provide comprehensive academic support services in collaboration with campus partners.</a:t>
            </a:r>
            <a:endParaRPr lang="en-US" dirty="0">
              <a:latin typeface="Myriad Pro"/>
              <a:cs typeface="Arial"/>
            </a:endParaRPr>
          </a:p>
          <a:p>
            <a:endParaRPr lang="en-US" dirty="0"/>
          </a:p>
        </p:txBody>
      </p:sp>
      <p:pic>
        <p:nvPicPr>
          <p:cNvPr id="10" name="Picture 9" descr="A picture containing tree, outdoor, person, park&#10;&#10;Description automatically generated">
            <a:extLst>
              <a:ext uri="{FF2B5EF4-FFF2-40B4-BE49-F238E27FC236}">
                <a16:creationId xmlns:a16="http://schemas.microsoft.com/office/drawing/2014/main" id="{A903226F-952A-514F-88F7-65CDEBFC0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19812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9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8E7CAB-F5E8-4910-9D66-2F61508D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931" y="1507359"/>
            <a:ext cx="5865648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yriad Pro"/>
                <a:cs typeface="Arial"/>
              </a:rPr>
              <a:t>Roommates return – double room occupancy is an option!</a:t>
            </a:r>
          </a:p>
          <a:p>
            <a:r>
              <a:rPr lang="en-US">
                <a:latin typeface="Myriad Pro"/>
                <a:cs typeface="Arial"/>
              </a:rPr>
              <a:t>Move-In will be by appointment </a:t>
            </a:r>
          </a:p>
          <a:p>
            <a:r>
              <a:rPr lang="en-US">
                <a:latin typeface="Myriad Pro"/>
                <a:cs typeface="Arial"/>
              </a:rPr>
              <a:t>Continued enhanced cleaning and disinfecting plans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383B4E-54B6-49DC-9469-F8E67F57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Fall On-Campus Housing Plans</a:t>
            </a:r>
          </a:p>
        </p:txBody>
      </p:sp>
      <p:pic>
        <p:nvPicPr>
          <p:cNvPr id="5" name="Picture 4" descr="A group of people pushing a cart full of items&#10;&#10;Description automatically generated with low confidence">
            <a:extLst>
              <a:ext uri="{FF2B5EF4-FFF2-40B4-BE49-F238E27FC236}">
                <a16:creationId xmlns:a16="http://schemas.microsoft.com/office/drawing/2014/main" id="{DF13E247-B9FD-47DB-A56E-3BD4D03A18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r="36455"/>
          <a:stretch/>
        </p:blipFill>
        <p:spPr>
          <a:xfrm>
            <a:off x="529897" y="1507359"/>
            <a:ext cx="3505200" cy="39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033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238233B0AD442842F081A7C03B04E" ma:contentTypeVersion="10" ma:contentTypeDescription="Create a new document." ma:contentTypeScope="" ma:versionID="a43b7780fcfba8d71ea98772ad23c804">
  <xsd:schema xmlns:xsd="http://www.w3.org/2001/XMLSchema" xmlns:xs="http://www.w3.org/2001/XMLSchema" xmlns:p="http://schemas.microsoft.com/office/2006/metadata/properties" xmlns:ns2="94065882-a280-4ae9-829d-5778ad422272" xmlns:ns3="f2b59420-d1bb-41ba-a143-79c75a5cd240" targetNamespace="http://schemas.microsoft.com/office/2006/metadata/properties" ma:root="true" ma:fieldsID="4221302cb895cb4a376b56739036cdf5" ns2:_="" ns3:_="">
    <xsd:import namespace="94065882-a280-4ae9-829d-5778ad422272"/>
    <xsd:import namespace="f2b59420-d1bb-41ba-a143-79c75a5cd2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65882-a280-4ae9-829d-5778ad422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59420-d1bb-41ba-a143-79c75a5cd2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b59420-d1bb-41ba-a143-79c75a5cd240">
      <UserInfo>
        <DisplayName>Kelly Wesener-Michael</DisplayName>
        <AccountId>25</AccountId>
        <AccountType/>
      </UserInfo>
      <UserInfo>
        <DisplayName>Michael Stang</DisplayName>
        <AccountId>34</AccountId>
        <AccountType/>
      </UserInfo>
      <UserInfo>
        <DisplayName>Dan Pedersen</DisplayName>
        <AccountId>35</AccountId>
        <AccountType/>
      </UserInfo>
      <UserInfo>
        <DisplayName>Daniel Koenen</DisplayName>
        <AccountId>36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E8531FF-F304-4848-843D-C61D09F1A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8BB53-5BF3-4155-8AEF-B1C8416986E2}">
  <ds:schemaRefs>
    <ds:schemaRef ds:uri="94065882-a280-4ae9-829d-5778ad422272"/>
    <ds:schemaRef ds:uri="f2b59420-d1bb-41ba-a143-79c75a5cd2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223D58-D9F9-4591-8A95-3E788D54B49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f2b59420-d1bb-41ba-a143-79c75a5cd240"/>
    <ds:schemaRef ds:uri="http://schemas.microsoft.com/office/infopath/2007/PartnerControls"/>
    <ds:schemaRef ds:uri="94065882-a280-4ae9-829d-5778ad4222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537</Words>
  <Application>Microsoft Office PowerPoint</Application>
  <PresentationFormat>Widescreen</PresentationFormat>
  <Paragraphs>87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Myriad Pro</vt:lpstr>
      <vt:lpstr>Calibri</vt:lpstr>
      <vt:lpstr>1_Office Theme</vt:lpstr>
      <vt:lpstr>1_Office Theme</vt:lpstr>
      <vt:lpstr> Planning for Fall 2021 </vt:lpstr>
      <vt:lpstr>Goals and Expectations</vt:lpstr>
      <vt:lpstr>Classes</vt:lpstr>
      <vt:lpstr>Testing and Surveillance</vt:lpstr>
      <vt:lpstr>Classrooms and Technology</vt:lpstr>
      <vt:lpstr>Student Support and Engagement</vt:lpstr>
      <vt:lpstr>Student Support Services</vt:lpstr>
      <vt:lpstr>Huskie Academic Support Center</vt:lpstr>
      <vt:lpstr>Fall On-Campus Housing Plans</vt:lpstr>
      <vt:lpstr>Dining</vt:lpstr>
      <vt:lpstr>Student Activities</vt:lpstr>
      <vt:lpstr>Athletics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Beth Ingram</cp:lastModifiedBy>
  <cp:revision>9</cp:revision>
  <cp:lastPrinted>2021-03-22T13:45:13Z</cp:lastPrinted>
  <dcterms:created xsi:type="dcterms:W3CDTF">2010-05-18T23:17:18Z</dcterms:created>
  <dcterms:modified xsi:type="dcterms:W3CDTF">2021-05-10T17:36:46Z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0x010100375238233B0AD442842F081A7C03B04E</vt:lpwstr>
  </property>
</Properties>
</file>